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0"/>
  </p:notesMasterIdLst>
  <p:handoutMasterIdLst>
    <p:handoutMasterId r:id="rId101"/>
  </p:handoutMasterIdLst>
  <p:sldIdLst>
    <p:sldId id="256" r:id="rId2"/>
    <p:sldId id="367" r:id="rId3"/>
    <p:sldId id="392" r:id="rId4"/>
    <p:sldId id="257" r:id="rId5"/>
    <p:sldId id="341" r:id="rId6"/>
    <p:sldId id="258" r:id="rId7"/>
    <p:sldId id="390" r:id="rId8"/>
    <p:sldId id="260" r:id="rId9"/>
    <p:sldId id="393" r:id="rId10"/>
    <p:sldId id="363" r:id="rId11"/>
    <p:sldId id="262" r:id="rId12"/>
    <p:sldId id="263" r:id="rId13"/>
    <p:sldId id="264" r:id="rId14"/>
    <p:sldId id="265" r:id="rId15"/>
    <p:sldId id="343" r:id="rId16"/>
    <p:sldId id="354" r:id="rId17"/>
    <p:sldId id="394" r:id="rId18"/>
    <p:sldId id="388" r:id="rId19"/>
    <p:sldId id="347" r:id="rId20"/>
    <p:sldId id="348" r:id="rId21"/>
    <p:sldId id="349" r:id="rId22"/>
    <p:sldId id="350" r:id="rId23"/>
    <p:sldId id="386" r:id="rId24"/>
    <p:sldId id="351" r:id="rId25"/>
    <p:sldId id="355" r:id="rId26"/>
    <p:sldId id="271" r:id="rId27"/>
    <p:sldId id="383" r:id="rId28"/>
    <p:sldId id="398" r:id="rId29"/>
    <p:sldId id="387" r:id="rId30"/>
    <p:sldId id="368" r:id="rId31"/>
    <p:sldId id="369" r:id="rId32"/>
    <p:sldId id="380" r:id="rId33"/>
    <p:sldId id="370" r:id="rId34"/>
    <p:sldId id="371" r:id="rId35"/>
    <p:sldId id="372" r:id="rId36"/>
    <p:sldId id="373" r:id="rId37"/>
    <p:sldId id="375" r:id="rId38"/>
    <p:sldId id="381" r:id="rId39"/>
    <p:sldId id="376" r:id="rId40"/>
    <p:sldId id="377" r:id="rId41"/>
    <p:sldId id="378" r:id="rId42"/>
    <p:sldId id="379" r:id="rId43"/>
    <p:sldId id="365" r:id="rId44"/>
    <p:sldId id="278" r:id="rId45"/>
    <p:sldId id="281" r:id="rId46"/>
    <p:sldId id="282" r:id="rId47"/>
    <p:sldId id="284" r:id="rId48"/>
    <p:sldId id="389" r:id="rId49"/>
    <p:sldId id="285" r:id="rId50"/>
    <p:sldId id="286" r:id="rId51"/>
    <p:sldId id="287" r:id="rId52"/>
    <p:sldId id="356" r:id="rId53"/>
    <p:sldId id="291" r:id="rId54"/>
    <p:sldId id="292" r:id="rId55"/>
    <p:sldId id="293" r:id="rId56"/>
    <p:sldId id="294" r:id="rId57"/>
    <p:sldId id="395" r:id="rId58"/>
    <p:sldId id="396" r:id="rId59"/>
    <p:sldId id="397" r:id="rId60"/>
    <p:sldId id="298" r:id="rId61"/>
    <p:sldId id="299" r:id="rId62"/>
    <p:sldId id="300" r:id="rId63"/>
    <p:sldId id="301" r:id="rId64"/>
    <p:sldId id="302" r:id="rId65"/>
    <p:sldId id="366" r:id="rId66"/>
    <p:sldId id="303" r:id="rId67"/>
    <p:sldId id="352" r:id="rId68"/>
    <p:sldId id="357" r:id="rId69"/>
    <p:sldId id="314" r:id="rId70"/>
    <p:sldId id="315" r:id="rId71"/>
    <p:sldId id="316" r:id="rId72"/>
    <p:sldId id="399" r:id="rId73"/>
    <p:sldId id="317" r:id="rId74"/>
    <p:sldId id="318" r:id="rId75"/>
    <p:sldId id="319" r:id="rId76"/>
    <p:sldId id="320" r:id="rId77"/>
    <p:sldId id="321" r:id="rId78"/>
    <p:sldId id="322" r:id="rId79"/>
    <p:sldId id="384" r:id="rId80"/>
    <p:sldId id="360" r:id="rId81"/>
    <p:sldId id="323" r:id="rId82"/>
    <p:sldId id="324" r:id="rId83"/>
    <p:sldId id="325" r:id="rId84"/>
    <p:sldId id="326" r:id="rId85"/>
    <p:sldId id="327" r:id="rId86"/>
    <p:sldId id="328" r:id="rId87"/>
    <p:sldId id="329" r:id="rId88"/>
    <p:sldId id="330" r:id="rId89"/>
    <p:sldId id="331" r:id="rId90"/>
    <p:sldId id="332" r:id="rId91"/>
    <p:sldId id="361" r:id="rId92"/>
    <p:sldId id="333" r:id="rId93"/>
    <p:sldId id="385" r:id="rId94"/>
    <p:sldId id="362" r:id="rId95"/>
    <p:sldId id="382" r:id="rId96"/>
    <p:sldId id="338" r:id="rId97"/>
    <p:sldId id="339" r:id="rId98"/>
    <p:sldId id="340" r:id="rId9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Tam" initials="JT" lastIdx="4"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2B2B2"/>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966" autoAdjust="0"/>
    <p:restoredTop sz="91727" autoAdjust="0"/>
  </p:normalViewPr>
  <p:slideViewPr>
    <p:cSldViewPr>
      <p:cViewPr varScale="1">
        <p:scale>
          <a:sx n="97" d="100"/>
          <a:sy n="97" d="100"/>
        </p:scale>
        <p:origin x="564" y="90"/>
      </p:cViewPr>
      <p:guideLst>
        <p:guide orient="horz" pos="2160"/>
        <p:guide pos="2880"/>
      </p:guideLst>
    </p:cSldViewPr>
  </p:slideViewPr>
  <p:notesTextViewPr>
    <p:cViewPr>
      <p:scale>
        <a:sx n="1" d="1"/>
        <a:sy n="1" d="1"/>
      </p:scale>
      <p:origin x="0" y="0"/>
    </p:cViewPr>
  </p:notesTextViewPr>
  <p:sorterViewPr>
    <p:cViewPr>
      <p:scale>
        <a:sx n="100" d="100"/>
        <a:sy n="100" d="100"/>
      </p:scale>
      <p:origin x="0" y="1962"/>
    </p:cViewPr>
  </p:sorterViewPr>
  <p:notesViewPr>
    <p:cSldViewPr>
      <p:cViewPr varScale="1">
        <p:scale>
          <a:sx n="76" d="100"/>
          <a:sy n="76" d="100"/>
        </p:scale>
        <p:origin x="-1746"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commentAuthors" Target="commentAuthor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notesMaster" Target="notesMasters/notesMaster1.xml"/><Relationship Id="rId105"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4758107F-1308-47B0-ACE4-9306F0594ED7}" type="datetimeFigureOut">
              <a:rPr lang="en-US"/>
              <a:pPr>
                <a:defRPr/>
              </a:pPr>
              <a:t>5/15/2017</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r>
              <a:rPr lang="en-US"/>
              <a:t>Programming introduction</a:t>
            </a: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ABBA4337-0008-475B-B466-ABE39987F123}" type="slidenum">
              <a:rPr lang="en-US" altLang="en-US"/>
              <a:pPr/>
              <a:t>‹#›</a:t>
            </a:fld>
            <a:endParaRPr lang="en-US" altLang="en-US"/>
          </a:p>
        </p:txBody>
      </p:sp>
    </p:spTree>
    <p:extLst>
      <p:ext uri="{BB962C8B-B14F-4D97-AF65-F5344CB8AC3E}">
        <p14:creationId xmlns:p14="http://schemas.microsoft.com/office/powerpoint/2010/main" val="11530811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C10284C0-2BF6-4F3D-8D1D-3C02ED330262}" type="datetimeFigureOut">
              <a:rPr lang="en-US"/>
              <a:pPr>
                <a:defRPr/>
              </a:pPr>
              <a:t>5/15/2017</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6466D561-56C6-4079-BC7B-205797F6BF33}" type="slidenum">
              <a:rPr lang="en-US" altLang="en-US"/>
              <a:pPr/>
              <a:t>‹#›</a:t>
            </a:fld>
            <a:endParaRPr lang="en-US" altLang="en-US"/>
          </a:p>
        </p:txBody>
      </p:sp>
    </p:spTree>
    <p:extLst>
      <p:ext uri="{BB962C8B-B14F-4D97-AF65-F5344CB8AC3E}">
        <p14:creationId xmlns:p14="http://schemas.microsoft.com/office/powerpoint/2010/main" val="47847440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5"/>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spcBef>
                <a:spcPct val="30000"/>
              </a:spcBef>
              <a:defRPr sz="1200">
                <a:solidFill>
                  <a:schemeClr val="tx1"/>
                </a:solidFill>
                <a:latin typeface="Calibri" panose="020F0502020204030204" pitchFamily="34" charset="0"/>
              </a:defRPr>
            </a:lvl1pPr>
            <a:lvl2pPr marL="742950" indent="-285750" defTabSz="933450" eaLnBrk="0" hangingPunct="0">
              <a:spcBef>
                <a:spcPct val="30000"/>
              </a:spcBef>
              <a:defRPr sz="1200">
                <a:solidFill>
                  <a:schemeClr val="tx1"/>
                </a:solidFill>
                <a:latin typeface="Calibri" panose="020F0502020204030204" pitchFamily="34" charset="0"/>
              </a:defRPr>
            </a:lvl2pPr>
            <a:lvl3pPr marL="1143000" indent="-228600" defTabSz="933450" eaLnBrk="0" hangingPunct="0">
              <a:spcBef>
                <a:spcPct val="30000"/>
              </a:spcBef>
              <a:defRPr sz="1200">
                <a:solidFill>
                  <a:schemeClr val="tx1"/>
                </a:solidFill>
                <a:latin typeface="Calibri" panose="020F0502020204030204" pitchFamily="34" charset="0"/>
              </a:defRPr>
            </a:lvl3pPr>
            <a:lvl4pPr marL="1600200" indent="-228600" defTabSz="933450" eaLnBrk="0" hangingPunct="0">
              <a:spcBef>
                <a:spcPct val="30000"/>
              </a:spcBef>
              <a:defRPr sz="1200">
                <a:solidFill>
                  <a:schemeClr val="tx1"/>
                </a:solidFill>
                <a:latin typeface="Calibri" panose="020F0502020204030204" pitchFamily="34" charset="0"/>
              </a:defRPr>
            </a:lvl4pPr>
            <a:lvl5pPr marL="2057400" indent="-228600" defTabSz="933450" eaLnBrk="0" hangingPunct="0">
              <a:spcBef>
                <a:spcPct val="30000"/>
              </a:spcBef>
              <a:defRPr sz="1200">
                <a:solidFill>
                  <a:schemeClr val="tx1"/>
                </a:solidFill>
                <a:latin typeface="Calibri" panose="020F0502020204030204" pitchFamily="34" charset="0"/>
              </a:defRPr>
            </a:lvl5pPr>
            <a:lvl6pPr marL="2514600" indent="-228600" defTabSz="93345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345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345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345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59B63E2-B383-4C3B-970E-029E8FB4CA89}" type="slidenum">
              <a:rPr lang="en-US" altLang="en-US" sz="1000">
                <a:latin typeface="Times New Roman" panose="02020603050405020304" pitchFamily="18" charset="0"/>
              </a:rPr>
              <a:pPr>
                <a:spcBef>
                  <a:spcPct val="0"/>
                </a:spcBef>
              </a:pPr>
              <a:t>1</a:t>
            </a:fld>
            <a:endParaRPr lang="en-US" altLang="en-US" sz="1000">
              <a:latin typeface="Times New Roman" panose="02020603050405020304" pitchFamily="18" charset="0"/>
            </a:endParaRPr>
          </a:p>
        </p:txBody>
      </p:sp>
      <p:sp>
        <p:nvSpPr>
          <p:cNvPr id="11264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CA" altLang="en-US" dirty="0" smtClean="0"/>
          </a:p>
        </p:txBody>
      </p:sp>
    </p:spTree>
    <p:extLst>
      <p:ext uri="{BB962C8B-B14F-4D97-AF65-F5344CB8AC3E}">
        <p14:creationId xmlns:p14="http://schemas.microsoft.com/office/powerpoint/2010/main" val="719031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Rot="1" noChangeAspect="1" noChangeArrowheads="1" noTextEdit="1"/>
          </p:cNvSpPr>
          <p:nvPr>
            <p:ph type="sldImg"/>
          </p:nvPr>
        </p:nvSpPr>
        <p:spPr bwMode="auto">
          <a:xfrm>
            <a:off x="1152525" y="690563"/>
            <a:ext cx="4552950"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Tree>
    <p:extLst>
      <p:ext uri="{BB962C8B-B14F-4D97-AF65-F5344CB8AC3E}">
        <p14:creationId xmlns:p14="http://schemas.microsoft.com/office/powerpoint/2010/main" val="490350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10240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0DAE19F5-C24A-489E-B409-274CB338363E}" type="slidenum">
              <a:rPr lang="en-US" altLang="en-US"/>
              <a:pPr eaLnBrk="1" hangingPunct="1"/>
              <a:t>5</a:t>
            </a:fld>
            <a:endParaRPr lang="en-US" altLang="en-US"/>
          </a:p>
        </p:txBody>
      </p:sp>
    </p:spTree>
    <p:extLst>
      <p:ext uri="{BB962C8B-B14F-4D97-AF65-F5344CB8AC3E}">
        <p14:creationId xmlns:p14="http://schemas.microsoft.com/office/powerpoint/2010/main" val="21704893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57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0342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4AB0A7A7-8E33-4BC8-8360-D35AE2F4C4DC}" type="slidenum">
              <a:rPr lang="en-US" altLang="en-US"/>
              <a:pPr eaLnBrk="1" hangingPunct="1"/>
              <a:t>6</a:t>
            </a:fld>
            <a:endParaRPr lang="en-US" altLang="en-US"/>
          </a:p>
        </p:txBody>
      </p:sp>
    </p:spTree>
    <p:extLst>
      <p:ext uri="{BB962C8B-B14F-4D97-AF65-F5344CB8AC3E}">
        <p14:creationId xmlns:p14="http://schemas.microsoft.com/office/powerpoint/2010/main" val="16205021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77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0547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5C013E5F-32A3-441A-92D7-BDE69C72CE7B}" type="slidenum">
              <a:rPr lang="en-US" altLang="en-US"/>
              <a:pPr eaLnBrk="1" hangingPunct="1"/>
              <a:t>8</a:t>
            </a:fld>
            <a:endParaRPr lang="en-US" altLang="en-US"/>
          </a:p>
        </p:txBody>
      </p:sp>
    </p:spTree>
    <p:extLst>
      <p:ext uri="{BB962C8B-B14F-4D97-AF65-F5344CB8AC3E}">
        <p14:creationId xmlns:p14="http://schemas.microsoft.com/office/powerpoint/2010/main" val="12981899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latin typeface="Calibri" panose="020F0502020204030204" pitchFamily="34" charset="0"/>
              <a:ea typeface="ＭＳ Ｐゴシック" panose="020B0600070205080204" pitchFamily="34" charset="-128"/>
            </a:endParaRPr>
          </a:p>
        </p:txBody>
      </p:sp>
      <p:sp>
        <p:nvSpPr>
          <p:cNvPr id="1085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lnSpc>
                <a:spcPct val="100000"/>
              </a:lnSpc>
              <a:spcBef>
                <a:spcPct val="0"/>
              </a:spcBef>
            </a:pPr>
            <a:fld id="{CCCC41DA-6EEB-4EB3-AD1B-10BACA4F15F5}" type="slidenum">
              <a:rPr lang="en-US" altLang="en-US" sz="1000">
                <a:latin typeface="Calibri" panose="020F0502020204030204" pitchFamily="34" charset="0"/>
                <a:cs typeface="Arial" panose="020B0604020202020204" pitchFamily="34" charset="0"/>
              </a:rPr>
              <a:pPr eaLnBrk="1" hangingPunct="1">
                <a:lnSpc>
                  <a:spcPct val="100000"/>
                </a:lnSpc>
                <a:spcBef>
                  <a:spcPct val="0"/>
                </a:spcBef>
              </a:pPr>
              <a:t>9</a:t>
            </a:fld>
            <a:endParaRPr lang="en-US" altLang="en-US" sz="1000">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5270651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0752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F9C21016-019B-47B1-9A2B-92F8CFD878BC}" type="slidenum">
              <a:rPr lang="en-US" altLang="en-US"/>
              <a:pPr eaLnBrk="1" hangingPunct="1"/>
              <a:t>11</a:t>
            </a:fld>
            <a:endParaRPr lang="en-US" altLang="en-US"/>
          </a:p>
        </p:txBody>
      </p:sp>
    </p:spTree>
    <p:extLst>
      <p:ext uri="{BB962C8B-B14F-4D97-AF65-F5344CB8AC3E}">
        <p14:creationId xmlns:p14="http://schemas.microsoft.com/office/powerpoint/2010/main" val="18843134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10854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57566071-8FC5-4735-B010-54FAB8EF2B80}" type="slidenum">
              <a:rPr lang="en-US" altLang="en-US"/>
              <a:pPr eaLnBrk="1" hangingPunct="1"/>
              <a:t>12</a:t>
            </a:fld>
            <a:endParaRPr lang="en-US" altLang="en-US"/>
          </a:p>
        </p:txBody>
      </p:sp>
    </p:spTree>
    <p:extLst>
      <p:ext uri="{BB962C8B-B14F-4D97-AF65-F5344CB8AC3E}">
        <p14:creationId xmlns:p14="http://schemas.microsoft.com/office/powerpoint/2010/main" val="20656977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10957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7B81B213-8B04-40B2-B98C-46CAA1F26548}" type="slidenum">
              <a:rPr lang="en-US" altLang="en-US"/>
              <a:pPr eaLnBrk="1" hangingPunct="1"/>
              <a:t>13</a:t>
            </a:fld>
            <a:endParaRPr lang="en-US" altLang="en-US"/>
          </a:p>
        </p:txBody>
      </p:sp>
    </p:spTree>
    <p:extLst>
      <p:ext uri="{BB962C8B-B14F-4D97-AF65-F5344CB8AC3E}">
        <p14:creationId xmlns:p14="http://schemas.microsoft.com/office/powerpoint/2010/main" val="7832765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1059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894561CB-22F0-47B2-810E-D50DA5CFB725}" type="slidenum">
              <a:rPr lang="en-US" altLang="en-US"/>
              <a:pPr eaLnBrk="1" hangingPunct="1"/>
              <a:t>14</a:t>
            </a:fld>
            <a:endParaRPr lang="en-US" altLang="en-US"/>
          </a:p>
        </p:txBody>
      </p:sp>
    </p:spTree>
    <p:extLst>
      <p:ext uri="{BB962C8B-B14F-4D97-AF65-F5344CB8AC3E}">
        <p14:creationId xmlns:p14="http://schemas.microsoft.com/office/powerpoint/2010/main" val="11866829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Rot="1" noChangeAspect="1" noChangeArrowheads="1" noTextEdit="1"/>
          </p:cNvSpPr>
          <p:nvPr>
            <p:ph type="sldImg"/>
          </p:nvPr>
        </p:nvSpPr>
        <p:spPr>
          <a:xfrm>
            <a:off x="1189038" y="701675"/>
            <a:ext cx="4632325" cy="3473450"/>
          </a:xfrm>
          <a:ln/>
        </p:spPr>
      </p:sp>
      <p:sp>
        <p:nvSpPr>
          <p:cNvPr id="1136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CA" altLang="en-US"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13957006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CA" altLang="en-US" dirty="0" smtClean="0"/>
              <a:t>[</a:t>
            </a:r>
            <a:r>
              <a:rPr lang="en-CA" altLang="en-US" dirty="0" err="1" smtClean="0"/>
              <a:t>csc</a:t>
            </a:r>
            <a:r>
              <a:rPr lang="en-CA" altLang="en-US" dirty="0" smtClean="0"/>
              <a:t> intro 11 ]&gt; python3 assignment.py </a:t>
            </a:r>
          </a:p>
          <a:p>
            <a:pPr eaLnBrk="1" hangingPunct="1">
              <a:spcBef>
                <a:spcPct val="0"/>
              </a:spcBef>
            </a:pPr>
            <a:r>
              <a:rPr lang="en-CA" altLang="en-US" dirty="0" smtClean="0"/>
              <a:t>3</a:t>
            </a:r>
          </a:p>
          <a:p>
            <a:pPr eaLnBrk="1" hangingPunct="1">
              <a:spcBef>
                <a:spcPct val="0"/>
              </a:spcBef>
            </a:pPr>
            <a:r>
              <a:rPr lang="en-CA" altLang="en-US" dirty="0" smtClean="0"/>
              <a:t>3 3</a:t>
            </a:r>
          </a:p>
          <a:p>
            <a:pPr eaLnBrk="1" hangingPunct="1">
              <a:spcBef>
                <a:spcPct val="0"/>
              </a:spcBef>
            </a:pPr>
            <a:r>
              <a:rPr lang="en-CA" altLang="en-US" dirty="0" smtClean="0"/>
              <a:t>6 3</a:t>
            </a:r>
          </a:p>
          <a:p>
            <a:pPr eaLnBrk="1" hangingPunct="1">
              <a:spcBef>
                <a:spcPct val="0"/>
              </a:spcBef>
            </a:pPr>
            <a:r>
              <a:rPr lang="en-CA" altLang="en-US" dirty="0" smtClean="0"/>
              <a:t>6 13</a:t>
            </a:r>
          </a:p>
          <a:p>
            <a:pPr eaLnBrk="1" hangingPunct="1">
              <a:spcBef>
                <a:spcPct val="0"/>
              </a:spcBef>
            </a:pPr>
            <a:endParaRPr lang="en-CA" altLang="en-US" dirty="0" smtClean="0"/>
          </a:p>
          <a:p>
            <a:pPr eaLnBrk="1" hangingPunct="1">
              <a:spcBef>
                <a:spcPct val="0"/>
              </a:spcBef>
            </a:pPr>
            <a:r>
              <a:rPr lang="en-CA" altLang="en-US" dirty="0" smtClean="0"/>
              <a:t>Stress</a:t>
            </a:r>
            <a:r>
              <a:rPr lang="en-CA" altLang="en-US" baseline="0" dirty="0" smtClean="0"/>
              <a:t> to students that unlike Math: x &amp; y are separate memory locations and while they CAN contain the same information they do not have because they are SEPARATE</a:t>
            </a:r>
            <a:endParaRPr lang="en-CA" altLang="en-US" dirty="0" smtClean="0"/>
          </a:p>
          <a:p>
            <a:endParaRPr lang="en-US" altLang="en-US" dirty="0"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3A84D5C4-87AA-458F-B59A-5C82EC147EC5}" type="slidenum">
              <a:rPr lang="en-US" altLang="en-US"/>
              <a:pPr eaLnBrk="1" hangingPunct="1"/>
              <a:t>18</a:t>
            </a:fld>
            <a:endParaRPr lang="en-US" altLang="en-US"/>
          </a:p>
        </p:txBody>
      </p:sp>
    </p:spTree>
    <p:extLst>
      <p:ext uri="{BB962C8B-B14F-4D97-AF65-F5344CB8AC3E}">
        <p14:creationId xmlns:p14="http://schemas.microsoft.com/office/powerpoint/2010/main" val="6320885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CA" altLang="en-US" smtClean="0"/>
          </a:p>
        </p:txBody>
      </p:sp>
      <p:sp>
        <p:nvSpPr>
          <p:cNvPr id="1259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16E0C6B2-82BB-42BB-96D8-6817703058A2}" type="slidenum">
              <a:rPr lang="en-US" altLang="en-US"/>
              <a:pPr eaLnBrk="1" hangingPunct="1">
                <a:spcBef>
                  <a:spcPct val="0"/>
                </a:spcBef>
              </a:pPr>
              <a:t>19</a:t>
            </a:fld>
            <a:endParaRPr lang="en-US" altLang="en-US"/>
          </a:p>
        </p:txBody>
      </p:sp>
    </p:spTree>
    <p:extLst>
      <p:ext uri="{BB962C8B-B14F-4D97-AF65-F5344CB8AC3E}">
        <p14:creationId xmlns:p14="http://schemas.microsoft.com/office/powerpoint/2010/main" val="38485466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Rot="1" noChangeAspect="1" noChangeArrowheads="1" noTextEdit="1"/>
          </p:cNvSpPr>
          <p:nvPr>
            <p:ph type="sldImg"/>
          </p:nvPr>
        </p:nvSpPr>
        <p:spPr bwMode="auto">
          <a:xfrm>
            <a:off x="1152525" y="690563"/>
            <a:ext cx="4552950"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Tree>
    <p:extLst>
      <p:ext uri="{BB962C8B-B14F-4D97-AF65-F5344CB8AC3E}">
        <p14:creationId xmlns:p14="http://schemas.microsoft.com/office/powerpoint/2010/main" val="17105682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Rot="1" noChangeAspect="1" noChangeArrowheads="1" noTextEdit="1"/>
          </p:cNvSpPr>
          <p:nvPr>
            <p:ph type="sldImg"/>
          </p:nvPr>
        </p:nvSpPr>
        <p:spPr bwMode="auto">
          <a:xfrm>
            <a:off x="1152525" y="690563"/>
            <a:ext cx="4552950"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Tree>
    <p:extLst>
      <p:ext uri="{BB962C8B-B14F-4D97-AF65-F5344CB8AC3E}">
        <p14:creationId xmlns:p14="http://schemas.microsoft.com/office/powerpoint/2010/main" val="24928244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11981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DFE6D766-3D09-435C-9176-AAA20CB28573}" type="slidenum">
              <a:rPr lang="en-US" altLang="en-US"/>
              <a:pPr eaLnBrk="1" hangingPunct="1"/>
              <a:t>22</a:t>
            </a:fld>
            <a:endParaRPr lang="en-US" altLang="en-US"/>
          </a:p>
        </p:txBody>
      </p:sp>
    </p:spTree>
    <p:extLst>
      <p:ext uri="{BB962C8B-B14F-4D97-AF65-F5344CB8AC3E}">
        <p14:creationId xmlns:p14="http://schemas.microsoft.com/office/powerpoint/2010/main" val="42749539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2083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0FF510B5-81AB-48DA-9863-46DFA66EF081}" type="slidenum">
              <a:rPr lang="en-US" altLang="en-US"/>
              <a:pPr eaLnBrk="1" hangingPunct="1"/>
              <a:t>24</a:t>
            </a:fld>
            <a:endParaRPr lang="en-US" altLang="en-US"/>
          </a:p>
        </p:txBody>
      </p:sp>
    </p:spTree>
    <p:extLst>
      <p:ext uri="{BB962C8B-B14F-4D97-AF65-F5344CB8AC3E}">
        <p14:creationId xmlns:p14="http://schemas.microsoft.com/office/powerpoint/2010/main" val="30724120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Rot="1" noChangeAspect="1" noChangeArrowheads="1" noTextEdit="1"/>
          </p:cNvSpPr>
          <p:nvPr>
            <p:ph type="sldImg"/>
          </p:nvPr>
        </p:nvSpPr>
        <p:spPr bwMode="auto">
          <a:xfrm>
            <a:off x="1152525" y="690563"/>
            <a:ext cx="4552950"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Tree>
    <p:extLst>
      <p:ext uri="{BB962C8B-B14F-4D97-AF65-F5344CB8AC3E}">
        <p14:creationId xmlns:p14="http://schemas.microsoft.com/office/powerpoint/2010/main" val="25305292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5258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61ABDF92-42B5-403B-9700-0BF95594FEA8}" type="slidenum">
              <a:rPr lang="en-US" altLang="en-US"/>
              <a:pPr eaLnBrk="1" hangingPunct="1"/>
              <a:t>29</a:t>
            </a:fld>
            <a:endParaRPr lang="en-US" altLang="en-US"/>
          </a:p>
        </p:txBody>
      </p:sp>
    </p:spTree>
    <p:extLst>
      <p:ext uri="{BB962C8B-B14F-4D97-AF65-F5344CB8AC3E}">
        <p14:creationId xmlns:p14="http://schemas.microsoft.com/office/powerpoint/2010/main" val="27327967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Tree>
    <p:extLst>
      <p:ext uri="{BB962C8B-B14F-4D97-AF65-F5344CB8AC3E}">
        <p14:creationId xmlns:p14="http://schemas.microsoft.com/office/powerpoint/2010/main" val="2449634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4950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3B9AC49E-A112-4865-806D-E6260C4B9959}" type="slidenum">
              <a:rPr lang="en-US" altLang="en-US"/>
              <a:pPr eaLnBrk="1" hangingPunct="1"/>
              <a:t>33</a:t>
            </a:fld>
            <a:endParaRPr lang="en-US" altLang="en-US"/>
          </a:p>
        </p:txBody>
      </p:sp>
    </p:spTree>
    <p:extLst>
      <p:ext uri="{BB962C8B-B14F-4D97-AF65-F5344CB8AC3E}">
        <p14:creationId xmlns:p14="http://schemas.microsoft.com/office/powerpoint/2010/main" val="10227564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Tree>
    <p:extLst>
      <p:ext uri="{BB962C8B-B14F-4D97-AF65-F5344CB8AC3E}">
        <p14:creationId xmlns:p14="http://schemas.microsoft.com/office/powerpoint/2010/main" val="22553493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5155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383F137D-4B73-4397-AB4E-E25821E27B1B}" type="slidenum">
              <a:rPr lang="en-US" altLang="en-US"/>
              <a:pPr eaLnBrk="1" hangingPunct="1"/>
              <a:t>35</a:t>
            </a:fld>
            <a:endParaRPr lang="en-US" altLang="en-US"/>
          </a:p>
        </p:txBody>
      </p:sp>
    </p:spTree>
    <p:extLst>
      <p:ext uri="{BB962C8B-B14F-4D97-AF65-F5344CB8AC3E}">
        <p14:creationId xmlns:p14="http://schemas.microsoft.com/office/powerpoint/2010/main" val="21308539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1372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14186810-946F-4E36-A827-81458E002AE1}" type="slidenum">
              <a:rPr lang="en-US" altLang="en-US"/>
              <a:pPr eaLnBrk="1" hangingPunct="1">
                <a:spcBef>
                  <a:spcPct val="0"/>
                </a:spcBef>
              </a:pPr>
              <a:t>37</a:t>
            </a:fld>
            <a:endParaRPr lang="en-US" altLang="en-US"/>
          </a:p>
        </p:txBody>
      </p:sp>
    </p:spTree>
    <p:extLst>
      <p:ext uri="{BB962C8B-B14F-4D97-AF65-F5344CB8AC3E}">
        <p14:creationId xmlns:p14="http://schemas.microsoft.com/office/powerpoint/2010/main" val="27972192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Tx/>
              <a:buChar char="•"/>
            </a:pPr>
            <a:endParaRPr lang="en-US" altLang="en-US" dirty="0"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5B158615-B8C7-4F71-BE1E-F9AA5D36E51D}" type="slidenum">
              <a:rPr lang="en-US" altLang="en-US"/>
              <a:pPr eaLnBrk="1" hangingPunct="1"/>
              <a:t>38</a:t>
            </a:fld>
            <a:endParaRPr lang="en-US" altLang="en-US"/>
          </a:p>
        </p:txBody>
      </p:sp>
    </p:spTree>
    <p:extLst>
      <p:ext uri="{BB962C8B-B14F-4D97-AF65-F5344CB8AC3E}">
        <p14:creationId xmlns:p14="http://schemas.microsoft.com/office/powerpoint/2010/main" val="31127666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Rot="1" noChangeAspect="1" noChangeArrowheads="1" noTextEdit="1"/>
          </p:cNvSpPr>
          <p:nvPr>
            <p:ph type="sldImg"/>
          </p:nvPr>
        </p:nvSpPr>
        <p:spPr bwMode="auto">
          <a:xfrm>
            <a:off x="1152525" y="690563"/>
            <a:ext cx="4552950"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extLst>
      <p:ext uri="{BB962C8B-B14F-4D97-AF65-F5344CB8AC3E}">
        <p14:creationId xmlns:p14="http://schemas.microsoft.com/office/powerpoint/2010/main" val="19684076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5565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668D4F1C-9833-48CF-8C62-97943BAD766A}" type="slidenum">
              <a:rPr lang="en-US" altLang="en-US"/>
              <a:pPr eaLnBrk="1" hangingPunct="1"/>
              <a:t>40</a:t>
            </a:fld>
            <a:endParaRPr lang="en-US" altLang="en-US"/>
          </a:p>
        </p:txBody>
      </p:sp>
    </p:spTree>
    <p:extLst>
      <p:ext uri="{BB962C8B-B14F-4D97-AF65-F5344CB8AC3E}">
        <p14:creationId xmlns:p14="http://schemas.microsoft.com/office/powerpoint/2010/main" val="14263408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15667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31F8142E-8A03-426C-9560-280895FD2316}" type="slidenum">
              <a:rPr lang="en-US" altLang="en-US"/>
              <a:pPr eaLnBrk="1" hangingPunct="1"/>
              <a:t>42</a:t>
            </a:fld>
            <a:endParaRPr lang="en-US" altLang="en-US"/>
          </a:p>
        </p:txBody>
      </p:sp>
    </p:spTree>
    <p:extLst>
      <p:ext uri="{BB962C8B-B14F-4D97-AF65-F5344CB8AC3E}">
        <p14:creationId xmlns:p14="http://schemas.microsoft.com/office/powerpoint/2010/main" val="3455524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2390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194A91D0-CCB1-4154-BDD0-CE0BF3C610FC}" type="slidenum">
              <a:rPr lang="en-US" altLang="en-US"/>
              <a:pPr eaLnBrk="1" hangingPunct="1"/>
              <a:t>44</a:t>
            </a:fld>
            <a:endParaRPr lang="en-US" altLang="en-US"/>
          </a:p>
        </p:txBody>
      </p:sp>
    </p:spTree>
    <p:extLst>
      <p:ext uri="{BB962C8B-B14F-4D97-AF65-F5344CB8AC3E}">
        <p14:creationId xmlns:p14="http://schemas.microsoft.com/office/powerpoint/2010/main" val="25240205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CA" altLang="en-US" smtClean="0"/>
          </a:p>
        </p:txBody>
      </p:sp>
      <p:sp>
        <p:nvSpPr>
          <p:cNvPr id="1433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CE60A8A9-BA4C-43AE-A01E-42E032D9F115}" type="slidenum">
              <a:rPr lang="en-US" altLang="en-US"/>
              <a:pPr eaLnBrk="1" hangingPunct="1">
                <a:spcBef>
                  <a:spcPct val="0"/>
                </a:spcBef>
              </a:pPr>
              <a:t>45</a:t>
            </a:fld>
            <a:endParaRPr lang="en-US" altLang="en-US"/>
          </a:p>
        </p:txBody>
      </p:sp>
    </p:spTree>
    <p:extLst>
      <p:ext uri="{BB962C8B-B14F-4D97-AF65-F5344CB8AC3E}">
        <p14:creationId xmlns:p14="http://schemas.microsoft.com/office/powerpoint/2010/main" val="6901226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Rot="1" noChangeAspect="1" noChangeArrowheads="1" noTextEdit="1"/>
          </p:cNvSpPr>
          <p:nvPr>
            <p:ph type="sldImg"/>
          </p:nvPr>
        </p:nvSpPr>
        <p:spPr bwMode="auto">
          <a:xfrm>
            <a:off x="1152525" y="690563"/>
            <a:ext cx="4552950"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CA" altLang="en-US" smtClean="0"/>
          </a:p>
        </p:txBody>
      </p:sp>
    </p:spTree>
    <p:extLst>
      <p:ext uri="{BB962C8B-B14F-4D97-AF65-F5344CB8AC3E}">
        <p14:creationId xmlns:p14="http://schemas.microsoft.com/office/powerpoint/2010/main" val="340433546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3005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D852C284-9753-437F-9C17-63449E24D6A9}" type="slidenum">
              <a:rPr lang="en-US" altLang="en-US"/>
              <a:pPr eaLnBrk="1" hangingPunct="1"/>
              <a:t>47</a:t>
            </a:fld>
            <a:endParaRPr lang="en-US" altLang="en-US"/>
          </a:p>
        </p:txBody>
      </p:sp>
    </p:spTree>
    <p:extLst>
      <p:ext uri="{BB962C8B-B14F-4D97-AF65-F5344CB8AC3E}">
        <p14:creationId xmlns:p14="http://schemas.microsoft.com/office/powerpoint/2010/main" val="222481420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3005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378B1347-9650-4C5A-BE57-EC8EE08087A4}" type="slidenum">
              <a:rPr lang="en-US" altLang="en-US"/>
              <a:pPr eaLnBrk="1" hangingPunct="1"/>
              <a:t>48</a:t>
            </a:fld>
            <a:endParaRPr lang="en-US" altLang="en-US"/>
          </a:p>
        </p:txBody>
      </p:sp>
    </p:spTree>
    <p:extLst>
      <p:ext uri="{BB962C8B-B14F-4D97-AF65-F5344CB8AC3E}">
        <p14:creationId xmlns:p14="http://schemas.microsoft.com/office/powerpoint/2010/main" val="120537342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3107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8923DEE1-EB3D-4016-BA29-B73ACBA99D31}" type="slidenum">
              <a:rPr lang="en-US" altLang="en-US"/>
              <a:pPr eaLnBrk="1" hangingPunct="1"/>
              <a:t>49</a:t>
            </a:fld>
            <a:endParaRPr lang="en-US" altLang="en-US"/>
          </a:p>
        </p:txBody>
      </p:sp>
    </p:spTree>
    <p:extLst>
      <p:ext uri="{BB962C8B-B14F-4D97-AF65-F5344CB8AC3E}">
        <p14:creationId xmlns:p14="http://schemas.microsoft.com/office/powerpoint/2010/main" val="34281874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Tree>
    <p:extLst>
      <p:ext uri="{BB962C8B-B14F-4D97-AF65-F5344CB8AC3E}">
        <p14:creationId xmlns:p14="http://schemas.microsoft.com/office/powerpoint/2010/main" val="136351043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3312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8BE49DAB-1BFE-4B57-A5CD-E826CEBB5136}" type="slidenum">
              <a:rPr lang="en-US" altLang="en-US"/>
              <a:pPr eaLnBrk="1" hangingPunct="1"/>
              <a:t>51</a:t>
            </a:fld>
            <a:endParaRPr lang="en-US" altLang="en-US"/>
          </a:p>
        </p:txBody>
      </p:sp>
    </p:spTree>
    <p:extLst>
      <p:ext uri="{BB962C8B-B14F-4D97-AF65-F5344CB8AC3E}">
        <p14:creationId xmlns:p14="http://schemas.microsoft.com/office/powerpoint/2010/main" val="366946814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Rot="1" noChangeAspect="1" noChangeArrowheads="1" noTextEdit="1"/>
          </p:cNvSpPr>
          <p:nvPr>
            <p:ph type="sldImg"/>
          </p:nvPr>
        </p:nvSpPr>
        <p:spPr bwMode="auto">
          <a:xfrm>
            <a:off x="1152525" y="690563"/>
            <a:ext cx="4552950"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Tree>
    <p:extLst>
      <p:ext uri="{BB962C8B-B14F-4D97-AF65-F5344CB8AC3E}">
        <p14:creationId xmlns:p14="http://schemas.microsoft.com/office/powerpoint/2010/main" val="417930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13517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B8621094-02FB-471A-99F5-C7A4A8ADB50A}" type="slidenum">
              <a:rPr lang="en-US" altLang="en-US"/>
              <a:pPr eaLnBrk="1" hangingPunct="1"/>
              <a:t>54</a:t>
            </a:fld>
            <a:endParaRPr lang="en-US" altLang="en-US"/>
          </a:p>
        </p:txBody>
      </p:sp>
    </p:spTree>
    <p:extLst>
      <p:ext uri="{BB962C8B-B14F-4D97-AF65-F5344CB8AC3E}">
        <p14:creationId xmlns:p14="http://schemas.microsoft.com/office/powerpoint/2010/main" val="74044160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3619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931242E5-475C-4324-8DC4-0E6CB659C0B4}" type="slidenum">
              <a:rPr lang="en-US" altLang="en-US"/>
              <a:pPr eaLnBrk="1" hangingPunct="1"/>
              <a:t>55</a:t>
            </a:fld>
            <a:endParaRPr lang="en-US" altLang="en-US"/>
          </a:p>
        </p:txBody>
      </p:sp>
    </p:spTree>
    <p:extLst>
      <p:ext uri="{BB962C8B-B14F-4D97-AF65-F5344CB8AC3E}">
        <p14:creationId xmlns:p14="http://schemas.microsoft.com/office/powerpoint/2010/main" val="218435785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Rot="1" noChangeAspect="1" noChangeArrowheads="1" noTextEdit="1"/>
          </p:cNvSpPr>
          <p:nvPr>
            <p:ph type="sldImg"/>
          </p:nvPr>
        </p:nvSpPr>
        <p:spPr bwMode="auto">
          <a:xfrm>
            <a:off x="1152525" y="690563"/>
            <a:ext cx="4552950"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endParaRPr lang="en-US" altLang="en-US" dirty="0" smtClean="0"/>
          </a:p>
        </p:txBody>
      </p:sp>
    </p:spTree>
    <p:extLst>
      <p:ext uri="{BB962C8B-B14F-4D97-AF65-F5344CB8AC3E}">
        <p14:creationId xmlns:p14="http://schemas.microsoft.com/office/powerpoint/2010/main" val="85205903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Slide Image Placeholder 1"/>
          <p:cNvSpPr>
            <a:spLocks noGrp="1" noRot="1" noChangeAspect="1" noTextEdit="1"/>
          </p:cNvSpPr>
          <p:nvPr>
            <p:ph type="sldImg"/>
          </p:nvPr>
        </p:nvSpPr>
        <p:spPr>
          <a:ln/>
        </p:spPr>
      </p:sp>
      <p:sp>
        <p:nvSpPr>
          <p:cNvPr id="1443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latin typeface="Calibri" panose="020F0502020204030204" pitchFamily="34" charset="0"/>
              <a:ea typeface="ＭＳ Ｐゴシック" panose="020B0600070205080204" pitchFamily="34" charset="-128"/>
            </a:endParaRPr>
          </a:p>
        </p:txBody>
      </p:sp>
      <p:sp>
        <p:nvSpPr>
          <p:cNvPr id="1443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lnSpc>
                <a:spcPct val="100000"/>
              </a:lnSpc>
              <a:spcBef>
                <a:spcPct val="0"/>
              </a:spcBef>
            </a:pPr>
            <a:fld id="{AFFDB8AA-C37E-4C2F-97D7-91F7A58C877C}" type="slidenum">
              <a:rPr lang="en-US" altLang="en-US" sz="1000">
                <a:latin typeface="Calibri" panose="020F0502020204030204" pitchFamily="34" charset="0"/>
                <a:cs typeface="Arial" panose="020B0604020202020204" pitchFamily="34" charset="0"/>
              </a:rPr>
              <a:pPr eaLnBrk="1" hangingPunct="1">
                <a:lnSpc>
                  <a:spcPct val="100000"/>
                </a:lnSpc>
                <a:spcBef>
                  <a:spcPct val="0"/>
                </a:spcBef>
              </a:pPr>
              <a:t>57</a:t>
            </a:fld>
            <a:endParaRPr lang="en-US" altLang="en-US" sz="1000">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71658779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Slide Image Placeholder 1"/>
          <p:cNvSpPr>
            <a:spLocks noGrp="1" noRot="1" noChangeAspect="1" noTextEdit="1"/>
          </p:cNvSpPr>
          <p:nvPr>
            <p:ph type="sldImg"/>
          </p:nvPr>
        </p:nvSpPr>
        <p:spPr>
          <a:ln/>
        </p:spPr>
      </p:sp>
      <p:sp>
        <p:nvSpPr>
          <p:cNvPr id="1454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latin typeface="Calibri" panose="020F0502020204030204" pitchFamily="34" charset="0"/>
              <a:ea typeface="ＭＳ Ｐゴシック" panose="020B0600070205080204" pitchFamily="34" charset="-128"/>
            </a:endParaRPr>
          </a:p>
        </p:txBody>
      </p:sp>
      <p:sp>
        <p:nvSpPr>
          <p:cNvPr id="1454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lnSpc>
                <a:spcPct val="100000"/>
              </a:lnSpc>
              <a:spcBef>
                <a:spcPct val="0"/>
              </a:spcBef>
            </a:pPr>
            <a:fld id="{785AAFF3-15DD-4C13-BEEC-023FE7A19A88}" type="slidenum">
              <a:rPr lang="en-US" altLang="en-US" sz="1000">
                <a:latin typeface="Calibri" panose="020F0502020204030204" pitchFamily="34" charset="0"/>
                <a:cs typeface="Arial" panose="020B0604020202020204" pitchFamily="34" charset="0"/>
              </a:rPr>
              <a:pPr eaLnBrk="1" hangingPunct="1">
                <a:lnSpc>
                  <a:spcPct val="100000"/>
                </a:lnSpc>
                <a:spcBef>
                  <a:spcPct val="0"/>
                </a:spcBef>
              </a:pPr>
              <a:t>58</a:t>
            </a:fld>
            <a:endParaRPr lang="en-US" altLang="en-US" sz="1000">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53442141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Slide Image Placeholder 1"/>
          <p:cNvSpPr>
            <a:spLocks noGrp="1" noRot="1" noChangeAspect="1" noTextEdit="1"/>
          </p:cNvSpPr>
          <p:nvPr>
            <p:ph type="sldImg"/>
          </p:nvPr>
        </p:nvSpPr>
        <p:spPr>
          <a:ln/>
        </p:spPr>
      </p:sp>
      <p:sp>
        <p:nvSpPr>
          <p:cNvPr id="1464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dirty="0" smtClean="0">
              <a:latin typeface="Calibri" panose="020F0502020204030204" pitchFamily="34" charset="0"/>
              <a:ea typeface="ＭＳ Ｐゴシック" panose="020B0600070205080204" pitchFamily="34" charset="-128"/>
            </a:endParaRPr>
          </a:p>
        </p:txBody>
      </p:sp>
      <p:sp>
        <p:nvSpPr>
          <p:cNvPr id="1464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lnSpc>
                <a:spcPct val="100000"/>
              </a:lnSpc>
              <a:spcBef>
                <a:spcPct val="0"/>
              </a:spcBef>
            </a:pPr>
            <a:fld id="{F73F3827-8E50-4701-80DD-467F832E3FA0}" type="slidenum">
              <a:rPr lang="en-US" altLang="en-US" sz="1000">
                <a:latin typeface="Calibri" panose="020F0502020204030204" pitchFamily="34" charset="0"/>
                <a:cs typeface="Arial" panose="020B0604020202020204" pitchFamily="34" charset="0"/>
              </a:rPr>
              <a:pPr eaLnBrk="1" hangingPunct="1">
                <a:lnSpc>
                  <a:spcPct val="100000"/>
                </a:lnSpc>
                <a:spcBef>
                  <a:spcPct val="0"/>
                </a:spcBef>
              </a:pPr>
              <a:t>59</a:t>
            </a:fld>
            <a:endParaRPr lang="en-US" altLang="en-US" sz="1000">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31919284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4131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DD441B18-3642-4DD5-ABB1-56A0BC7EAFE4}" type="slidenum">
              <a:rPr lang="en-US" altLang="en-US"/>
              <a:pPr eaLnBrk="1" hangingPunct="1"/>
              <a:t>60</a:t>
            </a:fld>
            <a:endParaRPr lang="en-US" altLang="en-US"/>
          </a:p>
        </p:txBody>
      </p:sp>
    </p:spTree>
    <p:extLst>
      <p:ext uri="{BB962C8B-B14F-4D97-AF65-F5344CB8AC3E}">
        <p14:creationId xmlns:p14="http://schemas.microsoft.com/office/powerpoint/2010/main" val="344672537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4234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E18BCF86-0CDA-4679-924B-B28CEFB4D84C}" type="slidenum">
              <a:rPr lang="en-US" altLang="en-US"/>
              <a:pPr eaLnBrk="1" hangingPunct="1"/>
              <a:t>61</a:t>
            </a:fld>
            <a:endParaRPr lang="en-US" altLang="en-US"/>
          </a:p>
        </p:txBody>
      </p:sp>
    </p:spTree>
    <p:extLst>
      <p:ext uri="{BB962C8B-B14F-4D97-AF65-F5344CB8AC3E}">
        <p14:creationId xmlns:p14="http://schemas.microsoft.com/office/powerpoint/2010/main" val="211258501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Tree>
    <p:extLst>
      <p:ext uri="{BB962C8B-B14F-4D97-AF65-F5344CB8AC3E}">
        <p14:creationId xmlns:p14="http://schemas.microsoft.com/office/powerpoint/2010/main" val="110575188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Tree>
    <p:extLst>
      <p:ext uri="{BB962C8B-B14F-4D97-AF65-F5344CB8AC3E}">
        <p14:creationId xmlns:p14="http://schemas.microsoft.com/office/powerpoint/2010/main" val="393084081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en-US" dirty="0" smtClean="0"/>
          </a:p>
        </p:txBody>
      </p:sp>
    </p:spTree>
    <p:extLst>
      <p:ext uri="{BB962C8B-B14F-4D97-AF65-F5344CB8AC3E}">
        <p14:creationId xmlns:p14="http://schemas.microsoft.com/office/powerpoint/2010/main" val="371170642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B802F80A-0721-4F89-A1DE-3D13063F3BAF}" type="slidenum">
              <a:rPr lang="en-US" altLang="en-US"/>
              <a:pPr eaLnBrk="1" hangingPunct="1"/>
              <a:t>65</a:t>
            </a:fld>
            <a:endParaRPr lang="en-US" altLang="en-US"/>
          </a:p>
        </p:txBody>
      </p:sp>
    </p:spTree>
    <p:extLst>
      <p:ext uri="{BB962C8B-B14F-4D97-AF65-F5344CB8AC3E}">
        <p14:creationId xmlns:p14="http://schemas.microsoft.com/office/powerpoint/2010/main" val="104729490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en-US" dirty="0" smtClean="0"/>
          </a:p>
        </p:txBody>
      </p:sp>
    </p:spTree>
    <p:extLst>
      <p:ext uri="{BB962C8B-B14F-4D97-AF65-F5344CB8AC3E}">
        <p14:creationId xmlns:p14="http://schemas.microsoft.com/office/powerpoint/2010/main" val="187829108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5770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FB6DFA64-4F72-404C-BBF2-7A32B548E4C6}" type="slidenum">
              <a:rPr lang="en-US" altLang="en-US"/>
              <a:pPr eaLnBrk="1" hangingPunct="1"/>
              <a:t>69</a:t>
            </a:fld>
            <a:endParaRPr lang="en-US" altLang="en-US"/>
          </a:p>
        </p:txBody>
      </p:sp>
    </p:spTree>
    <p:extLst>
      <p:ext uri="{BB962C8B-B14F-4D97-AF65-F5344CB8AC3E}">
        <p14:creationId xmlns:p14="http://schemas.microsoft.com/office/powerpoint/2010/main" val="102511725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Rot="1" noChangeAspect="1" noChangeArrowheads="1" noTextEdit="1"/>
          </p:cNvSpPr>
          <p:nvPr>
            <p:ph type="sldImg"/>
          </p:nvPr>
        </p:nvSpPr>
        <p:spPr bwMode="auto">
          <a:xfrm>
            <a:off x="1152525" y="690563"/>
            <a:ext cx="4552950"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CA" altLang="en-US" smtClean="0"/>
          </a:p>
        </p:txBody>
      </p:sp>
    </p:spTree>
    <p:extLst>
      <p:ext uri="{BB962C8B-B14F-4D97-AF65-F5344CB8AC3E}">
        <p14:creationId xmlns:p14="http://schemas.microsoft.com/office/powerpoint/2010/main" val="43229238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5974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A610954D-0581-4284-B944-A8DEC812A589}" type="slidenum">
              <a:rPr lang="en-US" altLang="en-US"/>
              <a:pPr eaLnBrk="1" hangingPunct="1"/>
              <a:t>71</a:t>
            </a:fld>
            <a:endParaRPr lang="en-US" altLang="en-US"/>
          </a:p>
        </p:txBody>
      </p:sp>
    </p:spTree>
    <p:extLst>
      <p:ext uri="{BB962C8B-B14F-4D97-AF65-F5344CB8AC3E}">
        <p14:creationId xmlns:p14="http://schemas.microsoft.com/office/powerpoint/2010/main" val="228099818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5974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A610954D-0581-4284-B944-A8DEC812A589}" type="slidenum">
              <a:rPr lang="en-US" altLang="en-US"/>
              <a:pPr eaLnBrk="1" hangingPunct="1"/>
              <a:t>72</a:t>
            </a:fld>
            <a:endParaRPr lang="en-US" altLang="en-US"/>
          </a:p>
        </p:txBody>
      </p:sp>
    </p:spTree>
    <p:extLst>
      <p:ext uri="{BB962C8B-B14F-4D97-AF65-F5344CB8AC3E}">
        <p14:creationId xmlns:p14="http://schemas.microsoft.com/office/powerpoint/2010/main" val="224968985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1679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A1FF92F5-BA62-4903-BBFA-72F0FFB264C1}" type="slidenum">
              <a:rPr lang="en-US" altLang="en-US"/>
              <a:pPr eaLnBrk="1" hangingPunct="1">
                <a:spcBef>
                  <a:spcPct val="0"/>
                </a:spcBef>
              </a:pPr>
              <a:t>73</a:t>
            </a:fld>
            <a:endParaRPr lang="en-US" altLang="en-US"/>
          </a:p>
        </p:txBody>
      </p:sp>
    </p:spTree>
    <p:extLst>
      <p:ext uri="{BB962C8B-B14F-4D97-AF65-F5344CB8AC3E}">
        <p14:creationId xmlns:p14="http://schemas.microsoft.com/office/powerpoint/2010/main" val="113911272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s</a:t>
            </a:r>
          </a:p>
        </p:txBody>
      </p:sp>
      <p:sp>
        <p:nvSpPr>
          <p:cNvPr id="168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0F630F61-EA98-4D80-BBF1-066F02AD0BA7}" type="slidenum">
              <a:rPr lang="en-US" altLang="en-US"/>
              <a:pPr eaLnBrk="1" hangingPunct="1">
                <a:spcBef>
                  <a:spcPct val="0"/>
                </a:spcBef>
              </a:pPr>
              <a:t>74</a:t>
            </a:fld>
            <a:endParaRPr lang="en-US" altLang="en-US"/>
          </a:p>
        </p:txBody>
      </p:sp>
    </p:spTree>
    <p:extLst>
      <p:ext uri="{BB962C8B-B14F-4D97-AF65-F5344CB8AC3E}">
        <p14:creationId xmlns:p14="http://schemas.microsoft.com/office/powerpoint/2010/main" val="295364777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hangingPunct="1">
              <a:spcBef>
                <a:spcPct val="0"/>
              </a:spcBef>
              <a:buFont typeface="Arial" panose="020B0604020202020204" pitchFamily="34" charset="0"/>
              <a:buChar char="•"/>
            </a:pPr>
            <a:endParaRPr lang="en-US" altLang="en-US" dirty="0" smtClean="0"/>
          </a:p>
        </p:txBody>
      </p:sp>
      <p:sp>
        <p:nvSpPr>
          <p:cNvPr id="16282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A41282DB-70F2-4F10-9F34-DD50F58338E4}" type="slidenum">
              <a:rPr lang="en-US" altLang="en-US"/>
              <a:pPr eaLnBrk="1" hangingPunct="1"/>
              <a:t>75</a:t>
            </a:fld>
            <a:endParaRPr lang="en-US" altLang="en-US"/>
          </a:p>
        </p:txBody>
      </p:sp>
    </p:spTree>
    <p:extLst>
      <p:ext uri="{BB962C8B-B14F-4D97-AF65-F5344CB8AC3E}">
        <p14:creationId xmlns:p14="http://schemas.microsoft.com/office/powerpoint/2010/main" val="247589886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6384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845B0AAD-94C0-4563-9BBE-DE8E31747A04}" type="slidenum">
              <a:rPr lang="en-US" altLang="en-US"/>
              <a:pPr eaLnBrk="1" hangingPunct="1"/>
              <a:t>76</a:t>
            </a:fld>
            <a:endParaRPr lang="en-US" altLang="en-US"/>
          </a:p>
        </p:txBody>
      </p:sp>
    </p:spTree>
    <p:extLst>
      <p:ext uri="{BB962C8B-B14F-4D97-AF65-F5344CB8AC3E}">
        <p14:creationId xmlns:p14="http://schemas.microsoft.com/office/powerpoint/2010/main" val="264123855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6486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4DE8FA98-7976-4AD9-A4AF-E9C732A3D411}" type="slidenum">
              <a:rPr lang="en-US" altLang="en-US"/>
              <a:pPr eaLnBrk="1" hangingPunct="1"/>
              <a:t>77</a:t>
            </a:fld>
            <a:endParaRPr lang="en-US" altLang="en-US"/>
          </a:p>
        </p:txBody>
      </p:sp>
    </p:spTree>
    <p:extLst>
      <p:ext uri="{BB962C8B-B14F-4D97-AF65-F5344CB8AC3E}">
        <p14:creationId xmlns:p14="http://schemas.microsoft.com/office/powerpoint/2010/main" val="428597347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6589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72B2CF20-70B1-4C17-8499-CAB51C5B94F3}" type="slidenum">
              <a:rPr lang="en-US" altLang="en-US"/>
              <a:pPr eaLnBrk="1" hangingPunct="1"/>
              <a:t>78</a:t>
            </a:fld>
            <a:endParaRPr lang="en-US" altLang="en-US"/>
          </a:p>
        </p:txBody>
      </p:sp>
    </p:spTree>
    <p:extLst>
      <p:ext uri="{BB962C8B-B14F-4D97-AF65-F5344CB8AC3E}">
        <p14:creationId xmlns:p14="http://schemas.microsoft.com/office/powerpoint/2010/main" val="190756770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6691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C410A0E4-9BB0-43D5-8988-547BF3953857}" type="slidenum">
              <a:rPr lang="en-US" altLang="en-US"/>
              <a:pPr eaLnBrk="1" hangingPunct="1"/>
              <a:t>81</a:t>
            </a:fld>
            <a:endParaRPr lang="en-US" altLang="en-US"/>
          </a:p>
        </p:txBody>
      </p:sp>
    </p:spTree>
    <p:extLst>
      <p:ext uri="{BB962C8B-B14F-4D97-AF65-F5344CB8AC3E}">
        <p14:creationId xmlns:p14="http://schemas.microsoft.com/office/powerpoint/2010/main" val="328556966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Rot="1" noChangeAspect="1" noChangeArrowheads="1" noTextEdit="1"/>
          </p:cNvSpPr>
          <p:nvPr>
            <p:ph type="sldImg"/>
          </p:nvPr>
        </p:nvSpPr>
        <p:spPr bwMode="auto">
          <a:xfrm>
            <a:off x="1152525" y="690563"/>
            <a:ext cx="4552950"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CA" altLang="en-US" smtClean="0"/>
          </a:p>
        </p:txBody>
      </p:sp>
    </p:spTree>
    <p:extLst>
      <p:ext uri="{BB962C8B-B14F-4D97-AF65-F5344CB8AC3E}">
        <p14:creationId xmlns:p14="http://schemas.microsoft.com/office/powerpoint/2010/main" val="195457518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6896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4A487C69-6DD4-4729-AAA4-85D60B5486AA}" type="slidenum">
              <a:rPr lang="en-US" altLang="en-US"/>
              <a:pPr eaLnBrk="1" hangingPunct="1"/>
              <a:t>83</a:t>
            </a:fld>
            <a:endParaRPr lang="en-US" altLang="en-US"/>
          </a:p>
        </p:txBody>
      </p:sp>
    </p:spTree>
    <p:extLst>
      <p:ext uri="{BB962C8B-B14F-4D97-AF65-F5344CB8AC3E}">
        <p14:creationId xmlns:p14="http://schemas.microsoft.com/office/powerpoint/2010/main" val="425721777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6998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7673594A-AB35-4163-8BD9-CF80B5992466}" type="slidenum">
              <a:rPr lang="en-US" altLang="en-US"/>
              <a:pPr eaLnBrk="1" hangingPunct="1"/>
              <a:t>84</a:t>
            </a:fld>
            <a:endParaRPr lang="en-US" altLang="en-US"/>
          </a:p>
        </p:txBody>
      </p:sp>
    </p:spTree>
    <p:extLst>
      <p:ext uri="{BB962C8B-B14F-4D97-AF65-F5344CB8AC3E}">
        <p14:creationId xmlns:p14="http://schemas.microsoft.com/office/powerpoint/2010/main" val="268479462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Grp="1" noRot="1" noChangeAspect="1" noChangeArrowheads="1" noTextEdit="1"/>
          </p:cNvSpPr>
          <p:nvPr>
            <p:ph type="sldImg"/>
          </p:nvPr>
        </p:nvSpPr>
        <p:spPr bwMode="auto">
          <a:xfrm>
            <a:off x="1152525" y="690563"/>
            <a:ext cx="4552950"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Tree>
    <p:extLst>
      <p:ext uri="{BB962C8B-B14F-4D97-AF65-F5344CB8AC3E}">
        <p14:creationId xmlns:p14="http://schemas.microsoft.com/office/powerpoint/2010/main" val="33253234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Tree>
    <p:extLst>
      <p:ext uri="{BB962C8B-B14F-4D97-AF65-F5344CB8AC3E}">
        <p14:creationId xmlns:p14="http://schemas.microsoft.com/office/powerpoint/2010/main" val="118854967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2"/>
          <p:cNvSpPr>
            <a:spLocks noGrp="1" noRot="1" noChangeAspect="1" noChangeArrowheads="1" noTextEdit="1"/>
          </p:cNvSpPr>
          <p:nvPr>
            <p:ph type="sldImg"/>
          </p:nvPr>
        </p:nvSpPr>
        <p:spPr bwMode="auto">
          <a:xfrm>
            <a:off x="1152525" y="690563"/>
            <a:ext cx="4552950"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endParaRPr lang="en-US" altLang="en-US" dirty="0" smtClean="0"/>
          </a:p>
        </p:txBody>
      </p:sp>
    </p:spTree>
    <p:extLst>
      <p:ext uri="{BB962C8B-B14F-4D97-AF65-F5344CB8AC3E}">
        <p14:creationId xmlns:p14="http://schemas.microsoft.com/office/powerpoint/2010/main" val="346217495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p:cNvSpPr>
            <a:spLocks noGrp="1" noRot="1" noChangeAspect="1" noChangeArrowheads="1" noTextEdit="1"/>
          </p:cNvSpPr>
          <p:nvPr>
            <p:ph type="sldImg"/>
          </p:nvPr>
        </p:nvSpPr>
        <p:spPr bwMode="auto">
          <a:xfrm>
            <a:off x="1152525" y="690563"/>
            <a:ext cx="4552950"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endParaRPr lang="en-US" altLang="en-US" dirty="0" smtClean="0"/>
          </a:p>
        </p:txBody>
      </p:sp>
    </p:spTree>
    <p:extLst>
      <p:ext uri="{BB962C8B-B14F-4D97-AF65-F5344CB8AC3E}">
        <p14:creationId xmlns:p14="http://schemas.microsoft.com/office/powerpoint/2010/main" val="328387000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7510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A2717115-ECF0-487B-AA2F-08A648E099BF}" type="slidenum">
              <a:rPr lang="en-US" altLang="en-US"/>
              <a:pPr eaLnBrk="1" hangingPunct="1"/>
              <a:t>89</a:t>
            </a:fld>
            <a:endParaRPr lang="en-US" altLang="en-US"/>
          </a:p>
        </p:txBody>
      </p:sp>
    </p:spTree>
    <p:extLst>
      <p:ext uri="{BB962C8B-B14F-4D97-AF65-F5344CB8AC3E}">
        <p14:creationId xmlns:p14="http://schemas.microsoft.com/office/powerpoint/2010/main" val="406039018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7613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007AFBF2-D84D-4E8D-B730-0A4A4538090F}" type="slidenum">
              <a:rPr lang="en-US" altLang="en-US"/>
              <a:pPr eaLnBrk="1" hangingPunct="1"/>
              <a:t>90</a:t>
            </a:fld>
            <a:endParaRPr lang="en-US" altLang="en-US"/>
          </a:p>
        </p:txBody>
      </p:sp>
    </p:spTree>
    <p:extLst>
      <p:ext uri="{BB962C8B-B14F-4D97-AF65-F5344CB8AC3E}">
        <p14:creationId xmlns:p14="http://schemas.microsoft.com/office/powerpoint/2010/main" val="358170033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hangingPunct="1">
              <a:spcBef>
                <a:spcPct val="0"/>
              </a:spcBef>
              <a:buFont typeface="Arial" panose="020B0604020202020204" pitchFamily="34" charset="0"/>
              <a:buChar char="•"/>
            </a:pPr>
            <a:endParaRPr lang="en-US" altLang="en-US" dirty="0" smtClean="0"/>
          </a:p>
        </p:txBody>
      </p:sp>
      <p:sp>
        <p:nvSpPr>
          <p:cNvPr id="17715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B832CBB5-BC84-4040-8F44-745B16566C9C}" type="slidenum">
              <a:rPr lang="en-US" altLang="en-US"/>
              <a:pPr eaLnBrk="1" hangingPunct="1"/>
              <a:t>92</a:t>
            </a:fld>
            <a:endParaRPr lang="en-US" altLang="en-US"/>
          </a:p>
        </p:txBody>
      </p:sp>
    </p:spTree>
    <p:extLst>
      <p:ext uri="{BB962C8B-B14F-4D97-AF65-F5344CB8AC3E}">
        <p14:creationId xmlns:p14="http://schemas.microsoft.com/office/powerpoint/2010/main" val="237557846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6466D561-56C6-4079-BC7B-205797F6BF33}" type="slidenum">
              <a:rPr lang="en-US" altLang="en-US" smtClean="0"/>
              <a:pPr/>
              <a:t>93</a:t>
            </a:fld>
            <a:endParaRPr lang="en-US" altLang="en-US"/>
          </a:p>
        </p:txBody>
      </p:sp>
    </p:spTree>
    <p:extLst>
      <p:ext uri="{BB962C8B-B14F-4D97-AF65-F5344CB8AC3E}">
        <p14:creationId xmlns:p14="http://schemas.microsoft.com/office/powerpoint/2010/main" val="77002900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CA" dirty="0"/>
          </a:p>
        </p:txBody>
      </p:sp>
      <p:sp>
        <p:nvSpPr>
          <p:cNvPr id="4" name="Slide Number Placeholder 3"/>
          <p:cNvSpPr>
            <a:spLocks noGrp="1"/>
          </p:cNvSpPr>
          <p:nvPr>
            <p:ph type="sldNum" sz="quarter" idx="10"/>
          </p:nvPr>
        </p:nvSpPr>
        <p:spPr/>
        <p:txBody>
          <a:bodyPr/>
          <a:lstStyle/>
          <a:p>
            <a:fld id="{6466D561-56C6-4079-BC7B-205797F6BF33}" type="slidenum">
              <a:rPr lang="en-US" altLang="en-US" smtClean="0"/>
              <a:pPr/>
              <a:t>95</a:t>
            </a:fld>
            <a:endParaRPr lang="en-US" altLang="en-US"/>
          </a:p>
        </p:txBody>
      </p:sp>
    </p:spTree>
    <p:extLst>
      <p:ext uri="{BB962C8B-B14F-4D97-AF65-F5344CB8AC3E}">
        <p14:creationId xmlns:p14="http://schemas.microsoft.com/office/powerpoint/2010/main" val="122581387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Rot="1" noChangeAspect="1" noChangeArrowheads="1" noTextEdit="1"/>
          </p:cNvSpPr>
          <p:nvPr>
            <p:ph type="sldImg"/>
          </p:nvPr>
        </p:nvSpPr>
        <p:spPr bwMode="auto">
          <a:xfrm>
            <a:off x="1152525" y="690563"/>
            <a:ext cx="4552950"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CA" altLang="en-US" smtClean="0"/>
          </a:p>
        </p:txBody>
      </p:sp>
    </p:spTree>
    <p:extLst>
      <p:ext uri="{BB962C8B-B14F-4D97-AF65-F5344CB8AC3E}">
        <p14:creationId xmlns:p14="http://schemas.microsoft.com/office/powerpoint/2010/main" val="134534670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2"/>
          <p:cNvSpPr>
            <a:spLocks noGrp="1" noRot="1" noChangeAspect="1" noChangeArrowheads="1" noTextEdit="1"/>
          </p:cNvSpPr>
          <p:nvPr>
            <p:ph type="sldImg"/>
          </p:nvPr>
        </p:nvSpPr>
        <p:spPr bwMode="auto">
          <a:xfrm>
            <a:off x="1152525" y="690563"/>
            <a:ext cx="4552950"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CA" altLang="en-US" smtClean="0"/>
          </a:p>
        </p:txBody>
      </p:sp>
    </p:spTree>
    <p:extLst>
      <p:ext uri="{BB962C8B-B14F-4D97-AF65-F5344CB8AC3E}">
        <p14:creationId xmlns:p14="http://schemas.microsoft.com/office/powerpoint/2010/main" val="61215888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8432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91CB9A7E-B69E-46C3-A0BF-925224F54A80}" type="slidenum">
              <a:rPr lang="en-US" altLang="en-US"/>
              <a:pPr eaLnBrk="1" hangingPunct="1"/>
              <a:t>98</a:t>
            </a:fld>
            <a:endParaRPr lang="en-US" altLang="en-US"/>
          </a:p>
        </p:txBody>
      </p:sp>
    </p:spTree>
    <p:extLst>
      <p:ext uri="{BB962C8B-B14F-4D97-AF65-F5344CB8AC3E}">
        <p14:creationId xmlns:p14="http://schemas.microsoft.com/office/powerpoint/2010/main" val="8773592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50B958A-3D93-4BEA-A16E-7B82DE81753A}" type="datetimeFigureOut">
              <a:rPr lang="en-US"/>
              <a:pPr>
                <a:defRPr/>
              </a:pPr>
              <a:t>5/15/2017</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5F6DEFFE-994E-41B2-9567-41904A083633}" type="slidenum">
              <a:rPr lang="en-US" altLang="en-US"/>
              <a:pPr/>
              <a:t>‹#›</a:t>
            </a:fld>
            <a:endParaRPr lang="en-US" altLang="en-US"/>
          </a:p>
        </p:txBody>
      </p:sp>
    </p:spTree>
    <p:extLst>
      <p:ext uri="{BB962C8B-B14F-4D97-AF65-F5344CB8AC3E}">
        <p14:creationId xmlns:p14="http://schemas.microsoft.com/office/powerpoint/2010/main" val="41894247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7924800" y="6567488"/>
            <a:ext cx="12192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a:defRPr/>
            </a:pPr>
            <a:r>
              <a:rPr lang="en-US" sz="1200" dirty="0" smtClean="0">
                <a:cs typeface="Arial" charset="0"/>
              </a:rPr>
              <a:t>James Tam</a:t>
            </a:r>
          </a:p>
        </p:txBody>
      </p:sp>
      <p:sp>
        <p:nvSpPr>
          <p:cNvPr id="2" name="Title 1"/>
          <p:cNvSpPr>
            <a:spLocks noGrp="1"/>
          </p:cNvSpPr>
          <p:nvPr>
            <p:ph type="title"/>
          </p:nvPr>
        </p:nvSpPr>
        <p:spPr>
          <a:xfrm>
            <a:off x="457200" y="274638"/>
            <a:ext cx="8229600" cy="639762"/>
          </a:xfrm>
        </p:spPr>
        <p:txBody>
          <a:bodyPr>
            <a:normAutofit/>
          </a:bodyPr>
          <a:lstStyle>
            <a:lvl1pPr>
              <a:defRPr sz="3200" baseline="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143000"/>
            <a:ext cx="8229600" cy="5410200"/>
          </a:xfrm>
        </p:spPr>
        <p:txBody>
          <a:bodyPr/>
          <a:lstStyle>
            <a:lvl1pPr>
              <a:defRPr sz="2400" baseline="0"/>
            </a:lvl1pPr>
            <a:lvl2pPr>
              <a:defRPr sz="2000" baseline="0"/>
            </a:lvl2pPr>
            <a:lvl3pPr>
              <a:defRPr sz="1800" baseline="0"/>
            </a:lvl3pPr>
            <a:lvl4pPr>
              <a:defRPr sz="1400" baseline="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17011093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85908C1-8023-4570-A27C-C54C46E654EC}" type="datetimeFigureOut">
              <a:rPr lang="en-US"/>
              <a:pPr>
                <a:defRPr/>
              </a:pPr>
              <a:t>5/15/2017</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1CDB07EF-AB20-467B-AF79-F997E47B0964}" type="slidenum">
              <a:rPr lang="en-US" altLang="en-US"/>
              <a:pPr/>
              <a:t>‹#›</a:t>
            </a:fld>
            <a:endParaRPr lang="en-US" altLang="en-US"/>
          </a:p>
        </p:txBody>
      </p:sp>
    </p:spTree>
    <p:extLst>
      <p:ext uri="{BB962C8B-B14F-4D97-AF65-F5344CB8AC3E}">
        <p14:creationId xmlns:p14="http://schemas.microsoft.com/office/powerpoint/2010/main" val="36035507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703A4E43-D063-42BC-9F86-71A922CCA73D}" type="datetimeFigureOut">
              <a:rPr lang="en-US"/>
              <a:pPr>
                <a:defRPr/>
              </a:pPr>
              <a:t>5/15/2017</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B1C4766F-983A-4F8E-B829-CCCD841F234F}" type="slidenum">
              <a:rPr lang="en-US" altLang="en-US"/>
              <a:pPr/>
              <a:t>‹#›</a:t>
            </a:fld>
            <a:endParaRPr lang="en-US" altLang="en-US"/>
          </a:p>
        </p:txBody>
      </p:sp>
    </p:spTree>
    <p:extLst>
      <p:ext uri="{BB962C8B-B14F-4D97-AF65-F5344CB8AC3E}">
        <p14:creationId xmlns:p14="http://schemas.microsoft.com/office/powerpoint/2010/main" val="293834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6F88B139-9059-44A9-8A73-C231568B8A59}" type="datetimeFigureOut">
              <a:rPr lang="en-US"/>
              <a:pPr>
                <a:defRPr/>
              </a:pPr>
              <a:t>5/15/2017</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9" name="Slide Number Placeholder 8"/>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E636036B-EB51-49D3-BA90-A66F643C008B}" type="slidenum">
              <a:rPr lang="en-US" altLang="en-US"/>
              <a:pPr/>
              <a:t>‹#›</a:t>
            </a:fld>
            <a:endParaRPr lang="en-US" altLang="en-US"/>
          </a:p>
        </p:txBody>
      </p:sp>
    </p:spTree>
    <p:extLst>
      <p:ext uri="{BB962C8B-B14F-4D97-AF65-F5344CB8AC3E}">
        <p14:creationId xmlns:p14="http://schemas.microsoft.com/office/powerpoint/2010/main" val="28877659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0CFEEF65-2576-4792-BDD6-17619D71BC50}" type="datetimeFigureOut">
              <a:rPr lang="en-US"/>
              <a:pPr>
                <a:defRPr/>
              </a:pPr>
              <a:t>5/15/2017</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5" name="Slide Number Placeholder 4"/>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A3E542D9-81B9-48DC-9E0B-42FE4E8265C9}" type="slidenum">
              <a:rPr lang="en-US" altLang="en-US"/>
              <a:pPr/>
              <a:t>‹#›</a:t>
            </a:fld>
            <a:endParaRPr lang="en-US" altLang="en-US"/>
          </a:p>
        </p:txBody>
      </p:sp>
    </p:spTree>
    <p:extLst>
      <p:ext uri="{BB962C8B-B14F-4D97-AF65-F5344CB8AC3E}">
        <p14:creationId xmlns:p14="http://schemas.microsoft.com/office/powerpoint/2010/main" val="3588829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D1F3173D-7FA8-4E6A-8575-104EE8D403B9}" type="datetimeFigureOut">
              <a:rPr lang="en-US"/>
              <a:pPr>
                <a:defRPr/>
              </a:pPr>
              <a:t>5/15/2017</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4" name="Slide Number Placeholder 3"/>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BA009EC2-7371-4C2E-8805-7448189F67D2}" type="slidenum">
              <a:rPr lang="en-US" altLang="en-US"/>
              <a:pPr/>
              <a:t>‹#›</a:t>
            </a:fld>
            <a:endParaRPr lang="en-US" altLang="en-US"/>
          </a:p>
        </p:txBody>
      </p:sp>
    </p:spTree>
    <p:extLst>
      <p:ext uri="{BB962C8B-B14F-4D97-AF65-F5344CB8AC3E}">
        <p14:creationId xmlns:p14="http://schemas.microsoft.com/office/powerpoint/2010/main" val="30235610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7C963BED-4A82-4B8F-AF06-884F98DBD363}" type="datetimeFigureOut">
              <a:rPr lang="en-US"/>
              <a:pPr>
                <a:defRPr/>
              </a:pPr>
              <a:t>5/15/2017</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54C022DC-45AE-4D6B-A76E-069DE9313CF1}" type="slidenum">
              <a:rPr lang="en-US" altLang="en-US"/>
              <a:pPr/>
              <a:t>‹#›</a:t>
            </a:fld>
            <a:endParaRPr lang="en-US" altLang="en-US"/>
          </a:p>
        </p:txBody>
      </p:sp>
    </p:spTree>
    <p:extLst>
      <p:ext uri="{BB962C8B-B14F-4D97-AF65-F5344CB8AC3E}">
        <p14:creationId xmlns:p14="http://schemas.microsoft.com/office/powerpoint/2010/main" val="39263488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34D9A461-E306-4258-A721-B3FE76539DB4}" type="datetimeFigureOut">
              <a:rPr lang="en-US"/>
              <a:pPr>
                <a:defRPr/>
              </a:pPr>
              <a:t>5/15/2017</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E2A4CDC0-7670-4434-9ADE-02B0BF67180E}" type="slidenum">
              <a:rPr lang="en-US" altLang="en-US"/>
              <a:pPr/>
              <a:t>‹#›</a:t>
            </a:fld>
            <a:endParaRPr lang="en-US" altLang="en-US"/>
          </a:p>
        </p:txBody>
      </p:sp>
    </p:spTree>
    <p:extLst>
      <p:ext uri="{BB962C8B-B14F-4D97-AF65-F5344CB8AC3E}">
        <p14:creationId xmlns:p14="http://schemas.microsoft.com/office/powerpoint/2010/main" val="1700560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F105EBE-EA5C-40AB-8071-63E7BAB56C9B}" type="datetimeFigureOut">
              <a:rPr lang="en-US"/>
              <a:pPr>
                <a:defRPr/>
              </a:pPr>
              <a:t>5/15/2017</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E8B7EB93-2A27-418F-A795-CC52027EB8A0}" type="slidenum">
              <a:rPr lang="en-US" altLang="en-US"/>
              <a:pPr/>
              <a:t>‹#›</a:t>
            </a:fld>
            <a:endParaRPr lang="en-US" altLang="en-US"/>
          </a:p>
        </p:txBody>
      </p:sp>
    </p:spTree>
    <p:extLst>
      <p:ext uri="{BB962C8B-B14F-4D97-AF65-F5344CB8AC3E}">
        <p14:creationId xmlns:p14="http://schemas.microsoft.com/office/powerpoint/2010/main" val="15774555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327ACEC9-D331-482C-841D-F37DAEC30D26}" type="datetimeFigureOut">
              <a:rPr lang="en-US"/>
              <a:pPr>
                <a:defRPr/>
              </a:pPr>
              <a:t>5/15/2017</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D2178A8A-72F2-49B9-93E9-5777275DB871}" type="slidenum">
              <a:rPr lang="en-US" altLang="en-US"/>
              <a:pPr/>
              <a:t>‹#›</a:t>
            </a:fld>
            <a:endParaRPr lang="en-US" altLang="en-US"/>
          </a:p>
        </p:txBody>
      </p:sp>
    </p:spTree>
    <p:extLst>
      <p:ext uri="{BB962C8B-B14F-4D97-AF65-F5344CB8AC3E}">
        <p14:creationId xmlns:p14="http://schemas.microsoft.com/office/powerpoint/2010/main" val="26818366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r>
              <a:rPr lang="en-US"/>
              <a:t>James Tam</a:t>
            </a:r>
          </a:p>
        </p:txBody>
      </p:sp>
    </p:spTree>
  </p:cSld>
  <p:clrMap bg1="lt1" tx1="dk1" bg2="lt2" tx2="dk2" accent1="accent1" accent2="accent2" accent3="accent3" accent4="accent4" accent5="accent5" accent6="accent6" hlink="hlink" folHlink="folHlink"/>
  <p:sldLayoutIdLst>
    <p:sldLayoutId id="2147483869" r:id="rId1"/>
    <p:sldLayoutId id="2147483870" r:id="rId2"/>
    <p:sldLayoutId id="2147483871" r:id="rId3"/>
    <p:sldLayoutId id="2147483872" r:id="rId4"/>
    <p:sldLayoutId id="2147483873" r:id="rId5"/>
    <p:sldLayoutId id="2147483874" r:id="rId6"/>
    <p:sldLayoutId id="2147483875" r:id="rId7"/>
    <p:sldLayoutId id="2147483876" r:id="rId8"/>
    <p:sldLayoutId id="2147483877" r:id="rId9"/>
    <p:sldLayoutId id="2147483878" r:id="rId10"/>
    <p:sldLayoutId id="2147483879" r:id="rId11"/>
  </p:sldLayoutIdLst>
  <p:timing>
    <p:tnLst>
      <p:par>
        <p:cTn id="1" dur="indefinite" restart="never" nodeType="tmRoot"/>
      </p:par>
    </p:tnLst>
  </p:timing>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571500" indent="-22860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742950" indent="-17145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971550" indent="-17145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pages.cpsc.ucalgary.ca/~tamj/2017/231P/index.html#Course_topics/notes,_assignment/exam_information"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www.python.org/"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www.python.org/about/gettingstarted/"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pages.cpsc.ucalgary.ca/~tamj/resources/new_CPSC_student/working_at_home.html"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hyperlink" Target="https://filezilla-project.org/" TargetMode="External"/><Relationship Id="rId4" Type="http://schemas.openxmlformats.org/officeDocument/2006/relationships/hyperlink" Target="http://www.ucalgary.ca/cpsc/files/cpsc/putty.zip"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www.python.org/download/"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docs.python.org/py3k/tutorial/index.html"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pages.cpsc.ucalgary.ca/~tamj/2017/231P/examples"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hyperlink" Target="http://pages.cpsc.ucalgary.ca/~tamj/2017/231P/tutorialSchedule.html" TargetMode="External"/><Relationship Id="rId4" Type="http://schemas.openxmlformats.org/officeDocument/2006/relationships/hyperlink" Target="http://pages.cpsc.ucalgary.ca/~tamj/2017/231P/examples/intro"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3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5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5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hyperlink" Target="https://docs.python.org/3/library/functions.html" TargetMode="External"/><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7.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8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hyperlink" Target="http://level1wiki.wikidot.com/syntax-error" TargetMode="External"/><Relationship Id="rId2" Type="http://schemas.openxmlformats.org/officeDocument/2006/relationships/notesSlide" Target="../notesSlides/notesSlide69.xml"/><Relationship Id="rId1" Type="http://schemas.openxmlformats.org/officeDocument/2006/relationships/slideLayout" Target="../slideLayouts/slideLayout2.xml"/><Relationship Id="rId6" Type="http://schemas.openxmlformats.org/officeDocument/2006/relationships/hyperlink" Target="http://www.greenteapress.com/thinkpython/thinkCSpy/html/app01.html" TargetMode="External"/><Relationship Id="rId5" Type="http://schemas.openxmlformats.org/officeDocument/2006/relationships/hyperlink" Target="http://cscircles.cemc.uwaterloo.ca/1e-errors/" TargetMode="External"/><Relationship Id="rId4" Type="http://schemas.openxmlformats.org/officeDocument/2006/relationships/hyperlink" Target="http://www.cs.bu.edu/courses/cs108/guides/debug.html" TargetMode="Externa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hyperlink" Target="http://legacy.python.org/dev/peps/pep-0008/" TargetMode="External"/><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ctrTitle"/>
          </p:nvPr>
        </p:nvSpPr>
        <p:spPr>
          <a:xfrm>
            <a:off x="609600" y="381000"/>
            <a:ext cx="7772400" cy="1470025"/>
          </a:xfrm>
        </p:spPr>
        <p:txBody>
          <a:bodyPr/>
          <a:lstStyle/>
          <a:p>
            <a:pPr eaLnBrk="1" hangingPunct="1"/>
            <a:r>
              <a:rPr lang="en-US" altLang="en-US" sz="4800" smtClean="0"/>
              <a:t>Getting Started With Python Programming</a:t>
            </a:r>
          </a:p>
        </p:txBody>
      </p:sp>
      <p:sp>
        <p:nvSpPr>
          <p:cNvPr id="13315" name="Text Box 4"/>
          <p:cNvSpPr txBox="1">
            <a:spLocks noChangeArrowheads="1"/>
          </p:cNvSpPr>
          <p:nvPr/>
        </p:nvSpPr>
        <p:spPr bwMode="auto">
          <a:xfrm>
            <a:off x="842963" y="5815013"/>
            <a:ext cx="71008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endParaRPr lang="en-CA" altLang="en-US" sz="1800" baseline="30000">
              <a:latin typeface="Arial" panose="020B0604020202020204" pitchFamily="34" charset="0"/>
            </a:endParaRPr>
          </a:p>
        </p:txBody>
      </p:sp>
      <p:sp>
        <p:nvSpPr>
          <p:cNvPr id="13316" name="Text Box 9"/>
          <p:cNvSpPr txBox="1">
            <a:spLocks noChangeArrowheads="1"/>
          </p:cNvSpPr>
          <p:nvPr/>
        </p:nvSpPr>
        <p:spPr bwMode="auto">
          <a:xfrm>
            <a:off x="1219200" y="2362200"/>
            <a:ext cx="6769100" cy="408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marL="114300" indent="-114300"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FontTx/>
              <a:buChar char="•"/>
            </a:pPr>
            <a:r>
              <a:rPr lang="en-US" altLang="en-US"/>
              <a:t>Tutorial: creating computer programs</a:t>
            </a:r>
          </a:p>
          <a:p>
            <a:pPr eaLnBrk="1" hangingPunct="1">
              <a:buFontTx/>
              <a:buChar char="•"/>
            </a:pPr>
            <a:r>
              <a:rPr lang="en-US" altLang="en-US"/>
              <a:t>Variables and constants</a:t>
            </a:r>
          </a:p>
          <a:p>
            <a:pPr eaLnBrk="1" hangingPunct="1">
              <a:buFontTx/>
              <a:buChar char="•"/>
            </a:pPr>
            <a:r>
              <a:rPr lang="en-US" altLang="en-US"/>
              <a:t>Input and output</a:t>
            </a:r>
          </a:p>
          <a:p>
            <a:pPr eaLnBrk="1" hangingPunct="1">
              <a:buFontTx/>
              <a:buChar char="•"/>
            </a:pPr>
            <a:r>
              <a:rPr lang="en-US" altLang="en-US"/>
              <a:t>Operators</a:t>
            </a:r>
          </a:p>
          <a:p>
            <a:pPr eaLnBrk="1" hangingPunct="1">
              <a:buFontTx/>
              <a:buChar char="•"/>
            </a:pPr>
            <a:r>
              <a:rPr lang="en-US" altLang="en-US"/>
              <a:t>Common programming errors</a:t>
            </a:r>
          </a:p>
          <a:p>
            <a:pPr eaLnBrk="1" hangingPunct="1">
              <a:buFontTx/>
              <a:buChar char="•"/>
            </a:pPr>
            <a:r>
              <a:rPr lang="en-US" altLang="en-US"/>
              <a:t>Formatted output</a:t>
            </a:r>
          </a:p>
          <a:p>
            <a:pPr eaLnBrk="1" hangingPunct="1">
              <a:buFontTx/>
              <a:buChar char="•"/>
            </a:pPr>
            <a:r>
              <a:rPr lang="en-US" altLang="en-US"/>
              <a:t>Programming style</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altLang="en-US" smtClean="0"/>
              <a:t>Reminder!</a:t>
            </a:r>
          </a:p>
        </p:txBody>
      </p:sp>
      <p:sp>
        <p:nvSpPr>
          <p:cNvPr id="14339" name="Content Placeholder 2"/>
          <p:cNvSpPr>
            <a:spLocks noGrp="1"/>
          </p:cNvSpPr>
          <p:nvPr>
            <p:ph idx="1"/>
          </p:nvPr>
        </p:nvSpPr>
        <p:spPr/>
        <p:txBody>
          <a:bodyPr/>
          <a:lstStyle/>
          <a:p>
            <a:r>
              <a:rPr lang="en-US" altLang="en-US" dirty="0" smtClean="0"/>
              <a:t>These course notes are mandatory</a:t>
            </a:r>
          </a:p>
          <a:p>
            <a:pPr lvl="1"/>
            <a:r>
              <a:rPr lang="en-US" altLang="en-US" dirty="0">
                <a:hlinkClick r:id="rId2"/>
              </a:rPr>
              <a:t>http://pages.cpsc.ucalgary.ca/~tamj/2017/231P/index.html#Course_topics/notes,_</a:t>
            </a:r>
            <a:r>
              <a:rPr lang="en-US" altLang="en-US" dirty="0" smtClean="0">
                <a:hlinkClick r:id="rId2"/>
              </a:rPr>
              <a:t>assignment/exam_information</a:t>
            </a:r>
            <a:endParaRPr lang="en-US" altLang="en-US" dirty="0" smtClean="0"/>
          </a:p>
          <a:p>
            <a:pPr lvl="1"/>
            <a:r>
              <a:rPr lang="en-US" altLang="en-US" dirty="0" smtClean="0"/>
              <a:t>Get them before class and go over them before attending</a:t>
            </a:r>
          </a:p>
          <a:p>
            <a:r>
              <a:rPr lang="en-US" altLang="en-US" dirty="0" smtClean="0"/>
              <a:t>(If all else fails then look through them afterwards – at the very least to see what concepts/topics you are responsible for knowing).</a:t>
            </a:r>
          </a:p>
          <a:p>
            <a:pPr lvl="1"/>
            <a:r>
              <a:rPr lang="en-US" altLang="en-US" dirty="0" smtClean="0"/>
              <a:t>It’s the *first* step you should  complete if you’ve missed lecture and need to catch up.</a:t>
            </a:r>
          </a:p>
          <a:p>
            <a:pPr lvl="1"/>
            <a:r>
              <a:rPr lang="en-US" altLang="en-US" dirty="0" smtClean="0"/>
              <a:t>(The second step is to get the in class notes of a classmate).</a:t>
            </a:r>
          </a:p>
          <a:p>
            <a:pPr lvl="1"/>
            <a:r>
              <a:rPr lang="en-US" altLang="en-US" dirty="0" smtClean="0"/>
              <a:t>After going through these notes the third step is to ask us for help in filling in any conceptual gaps.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Tips For Success: Programming Sections</a:t>
            </a:r>
            <a:endParaRPr lang="en-CA" dirty="0"/>
          </a:p>
        </p:txBody>
      </p:sp>
      <p:sp>
        <p:nvSpPr>
          <p:cNvPr id="3" name="Content Placeholder 2"/>
          <p:cNvSpPr>
            <a:spLocks noGrp="1"/>
          </p:cNvSpPr>
          <p:nvPr>
            <p:ph idx="1"/>
          </p:nvPr>
        </p:nvSpPr>
        <p:spPr/>
        <p:txBody>
          <a:bodyPr/>
          <a:lstStyle/>
          <a:p>
            <a:r>
              <a:rPr lang="en-CA" dirty="0" smtClean="0"/>
              <a:t>(The previous 4 tips are still applicable but there’s some tips specific to programming):</a:t>
            </a:r>
          </a:p>
          <a:p>
            <a:pPr lvl="1"/>
            <a:r>
              <a:rPr lang="en-CA" dirty="0" smtClean="0"/>
              <a:t>Take extensive notes: everything in class not just what the instructor “writes down” but also what he/she “says in class”.</a:t>
            </a:r>
          </a:p>
          <a:p>
            <a:pPr lvl="2"/>
            <a:r>
              <a:rPr lang="en-CA" dirty="0" smtClean="0"/>
              <a:t>Some students may find when studying the lecture slides for the exam that they cannot understand concepts.</a:t>
            </a:r>
          </a:p>
          <a:p>
            <a:pPr lvl="2"/>
            <a:r>
              <a:rPr lang="en-CA" dirty="0" smtClean="0"/>
              <a:t>The extra “filling of the blanks” occurs during lecture so you need to annotate the slides with your own notes</a:t>
            </a:r>
          </a:p>
          <a:p>
            <a:pPr lvl="1"/>
            <a:r>
              <a:rPr lang="en-CA" dirty="0" smtClean="0"/>
              <a:t>After lectures have covered a particular concept/example</a:t>
            </a:r>
          </a:p>
          <a:p>
            <a:pPr lvl="2"/>
            <a:r>
              <a:rPr lang="en-CA" dirty="0" smtClean="0"/>
              <a:t>If you have time try writing the program on your own (without looking at the online examples or notes) in order to create a program that fulfills the same task as the example program</a:t>
            </a:r>
          </a:p>
          <a:p>
            <a:pPr lvl="2"/>
            <a:r>
              <a:rPr lang="en-CA" dirty="0" smtClean="0"/>
              <a:t>(It’s one thing to see the solution to a problem explained, your depth of understanding will be deeper if you have to re-create it from scratch yourself).</a:t>
            </a:r>
          </a:p>
          <a:p>
            <a:pPr lvl="2"/>
            <a:r>
              <a:rPr lang="en-CA" dirty="0" smtClean="0"/>
              <a:t>JT’s note: you may find this unnecessary for the simple examples in this section but it will be beneficial to do this when more complex concepts are covered (e.g. nested loops onwards)</a:t>
            </a:r>
            <a:endParaRPr lang="en-CA" dirty="0"/>
          </a:p>
        </p:txBody>
      </p:sp>
    </p:spTree>
    <p:extLst>
      <p:ext uri="{BB962C8B-B14F-4D97-AF65-F5344CB8AC3E}">
        <p14:creationId xmlns:p14="http://schemas.microsoft.com/office/powerpoint/2010/main" val="1769384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57200" y="260350"/>
            <a:ext cx="8229600" cy="730250"/>
          </a:xfrm>
        </p:spPr>
        <p:txBody>
          <a:bodyPr/>
          <a:lstStyle/>
          <a:p>
            <a:pPr eaLnBrk="1" hangingPunct="1"/>
            <a:r>
              <a:rPr lang="en-US" altLang="en-US" smtClean="0"/>
              <a:t>Python</a:t>
            </a:r>
          </a:p>
        </p:txBody>
      </p:sp>
      <p:sp>
        <p:nvSpPr>
          <p:cNvPr id="208899" name="Rectangle 3"/>
          <p:cNvSpPr>
            <a:spLocks noGrp="1" noChangeArrowheads="1"/>
          </p:cNvSpPr>
          <p:nvPr>
            <p:ph idx="1"/>
          </p:nvPr>
        </p:nvSpPr>
        <p:spPr/>
        <p:txBody>
          <a:bodyPr/>
          <a:lstStyle/>
          <a:p>
            <a:pPr eaLnBrk="1" hangingPunct="1">
              <a:lnSpc>
                <a:spcPct val="90000"/>
              </a:lnSpc>
              <a:tabLst>
                <a:tab pos="1254125" algn="l"/>
              </a:tabLst>
            </a:pPr>
            <a:r>
              <a:rPr lang="en-US" altLang="en-US" smtClean="0"/>
              <a:t>This is the name of the programming language that will be used to illustrate different programming concepts this semester:</a:t>
            </a:r>
          </a:p>
          <a:p>
            <a:pPr marL="514350" lvl="1" indent="-171450" eaLnBrk="1" hangingPunct="1">
              <a:lnSpc>
                <a:spcPct val="80000"/>
              </a:lnSpc>
              <a:tabLst>
                <a:tab pos="1254125" algn="l"/>
              </a:tabLst>
            </a:pPr>
            <a:r>
              <a:rPr lang="en-US" altLang="en-US" smtClean="0"/>
              <a:t>My examples will be written in Python</a:t>
            </a:r>
          </a:p>
          <a:p>
            <a:pPr marL="514350" lvl="1" indent="-171450" eaLnBrk="1" hangingPunct="1">
              <a:lnSpc>
                <a:spcPct val="80000"/>
              </a:lnSpc>
              <a:tabLst>
                <a:tab pos="1254125" algn="l"/>
              </a:tabLst>
            </a:pPr>
            <a:r>
              <a:rPr lang="en-US" altLang="en-US" smtClean="0"/>
              <a:t>Your assignments will be written in Python</a:t>
            </a:r>
          </a:p>
          <a:p>
            <a:pPr eaLnBrk="1" hangingPunct="1">
              <a:lnSpc>
                <a:spcPct val="90000"/>
              </a:lnSpc>
              <a:tabLst>
                <a:tab pos="1254125" algn="l"/>
              </a:tabLst>
            </a:pPr>
            <a:r>
              <a:rPr lang="en-US" altLang="en-US" smtClean="0"/>
              <a:t>Some advantages (from Python dot org)</a:t>
            </a:r>
          </a:p>
          <a:p>
            <a:pPr marL="514350" lvl="1" indent="-171450" eaLnBrk="1" hangingPunct="1">
              <a:lnSpc>
                <a:spcPct val="80000"/>
              </a:lnSpc>
              <a:tabLst>
                <a:tab pos="1254125" algn="l"/>
              </a:tabLst>
            </a:pPr>
            <a:r>
              <a:rPr lang="en-US" altLang="en-US" smtClean="0"/>
              <a:t>Free</a:t>
            </a:r>
          </a:p>
          <a:p>
            <a:pPr marL="514350" lvl="1" indent="-171450" eaLnBrk="1" hangingPunct="1">
              <a:lnSpc>
                <a:spcPct val="80000"/>
              </a:lnSpc>
              <a:tabLst>
                <a:tab pos="1254125" algn="l"/>
              </a:tabLst>
            </a:pPr>
            <a:r>
              <a:rPr lang="en-US" altLang="en-US" smtClean="0"/>
              <a:t>Powerful</a:t>
            </a:r>
          </a:p>
          <a:p>
            <a:pPr marL="514350" lvl="1" indent="-171450" eaLnBrk="1" hangingPunct="1">
              <a:lnSpc>
                <a:spcPct val="80000"/>
              </a:lnSpc>
              <a:tabLst>
                <a:tab pos="1254125" algn="l"/>
              </a:tabLst>
            </a:pPr>
            <a:r>
              <a:rPr lang="en-US" altLang="en-US" smtClean="0"/>
              <a:t>Widely used (Google, NASA, Yahoo, Electronic Arts, some Linux operating system scripts etc.)</a:t>
            </a:r>
          </a:p>
          <a:p>
            <a:pPr eaLnBrk="1" hangingPunct="1">
              <a:lnSpc>
                <a:spcPct val="90000"/>
              </a:lnSpc>
              <a:tabLst>
                <a:tab pos="1254125" algn="l"/>
              </a:tabLst>
            </a:pPr>
            <a:r>
              <a:rPr lang="en-US" altLang="en-US" smtClean="0"/>
              <a:t>Named after a British comedy “Monty Python’s Flying Circus”</a:t>
            </a:r>
          </a:p>
          <a:p>
            <a:pPr marL="514350" lvl="1" indent="-171450" eaLnBrk="1" hangingPunct="1">
              <a:lnSpc>
                <a:spcPct val="90000"/>
              </a:lnSpc>
              <a:tabLst>
                <a:tab pos="1254125" algn="l"/>
              </a:tabLst>
            </a:pPr>
            <a:r>
              <a:rPr lang="en-US" altLang="en-US" smtClean="0"/>
              <a:t>Official website (Python the programming language, not the Monty Python comedy troop): </a:t>
            </a:r>
            <a:r>
              <a:rPr lang="en-US" altLang="en-US" smtClean="0">
                <a:hlinkClick r:id="rId3"/>
              </a:rPr>
              <a:t>http://www.python.org</a:t>
            </a:r>
            <a:endParaRPr lang="en-US" altLang="en-US" smtClean="0"/>
          </a:p>
          <a:p>
            <a:pPr marL="514350" lvl="1" indent="-171450" eaLnBrk="1" hangingPunct="1">
              <a:lnSpc>
                <a:spcPct val="90000"/>
              </a:lnSpc>
              <a:tabLst>
                <a:tab pos="1254125" algn="l"/>
              </a:tabLst>
            </a:pPr>
            <a:r>
              <a:rPr lang="en-US" altLang="en-US" smtClean="0"/>
              <a:t>An overview of the web site: </a:t>
            </a:r>
            <a:r>
              <a:rPr lang="en-US" altLang="en-US" smtClean="0">
                <a:hlinkClick r:id="rId4"/>
              </a:rPr>
              <a:t>https://www.python.org/about/gettingstarted/</a:t>
            </a:r>
            <a:endParaRPr lang="en-US" altLang="en-US" smtClean="0"/>
          </a:p>
          <a:p>
            <a:pPr marL="514350" lvl="1" indent="-171450" eaLnBrk="1" hangingPunct="1">
              <a:lnSpc>
                <a:spcPct val="90000"/>
              </a:lnSpc>
              <a:buFont typeface="Arial" panose="020B0604020202020204" pitchFamily="34" charset="0"/>
              <a:buNone/>
              <a:tabLst>
                <a:tab pos="1254125" algn="l"/>
              </a:tabLst>
            </a:pPr>
            <a:endParaRPr lang="en-US" alt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889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889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889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889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8899">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08899">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08899">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08899">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08899">
                                            <p:txEl>
                                              <p:pRg st="8" end="8"/>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08899">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8899" grpId="0" build="p" bldLvl="2"/>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pPr eaLnBrk="1" hangingPunct="1"/>
            <a:r>
              <a:rPr lang="en-US" altLang="en-US" smtClean="0"/>
              <a:t>Python History</a:t>
            </a:r>
          </a:p>
        </p:txBody>
      </p:sp>
      <p:sp>
        <p:nvSpPr>
          <p:cNvPr id="3" name="Content Placeholder 2"/>
          <p:cNvSpPr>
            <a:spLocks noGrp="1"/>
          </p:cNvSpPr>
          <p:nvPr>
            <p:ph idx="1"/>
          </p:nvPr>
        </p:nvSpPr>
        <p:spPr>
          <a:xfrm>
            <a:off x="457200" y="1143000"/>
            <a:ext cx="6858000" cy="5029200"/>
          </a:xfrm>
        </p:spPr>
        <p:txBody>
          <a:bodyPr/>
          <a:lstStyle/>
          <a:p>
            <a:pPr eaLnBrk="1" hangingPunct="1"/>
            <a:r>
              <a:rPr lang="en-US" altLang="en-US" dirty="0" smtClean="0"/>
              <a:t>Developed in the early 1990s by </a:t>
            </a:r>
            <a:r>
              <a:rPr lang="en-US" altLang="en-US" dirty="0"/>
              <a:t>Guido van Rossum.</a:t>
            </a:r>
            <a:endParaRPr lang="en-US" altLang="en-US" dirty="0" smtClean="0"/>
          </a:p>
          <a:p>
            <a:pPr eaLnBrk="1" hangingPunct="1"/>
            <a:r>
              <a:rPr lang="en-US" altLang="en-US" dirty="0" smtClean="0"/>
              <a:t>Python was designed with a tradeoff in mind</a:t>
            </a:r>
            <a:r>
              <a:rPr lang="en-US" altLang="en-US" baseline="30000" dirty="0" smtClean="0"/>
              <a:t> </a:t>
            </a:r>
            <a:r>
              <a:rPr lang="en-US" altLang="en-US" dirty="0" smtClean="0"/>
              <a:t>(from “</a:t>
            </a:r>
            <a:r>
              <a:rPr lang="en-US" altLang="en-US" i="1" dirty="0" smtClean="0"/>
              <a:t>Python for everyone</a:t>
            </a:r>
            <a:r>
              <a:rPr lang="en-US" altLang="en-US" dirty="0" smtClean="0"/>
              <a:t>” (</a:t>
            </a:r>
            <a:r>
              <a:rPr lang="en-US" altLang="en-US" dirty="0" err="1" smtClean="0"/>
              <a:t>Horstman</a:t>
            </a:r>
            <a:r>
              <a:rPr lang="en-US" altLang="en-US" dirty="0" smtClean="0"/>
              <a:t> and </a:t>
            </a:r>
            <a:r>
              <a:rPr lang="en-US" altLang="en-US" dirty="0" err="1" smtClean="0"/>
              <a:t>Necaise</a:t>
            </a:r>
            <a:r>
              <a:rPr lang="en-US" altLang="en-US" dirty="0" smtClean="0"/>
              <a:t>):</a:t>
            </a:r>
          </a:p>
          <a:p>
            <a:pPr lvl="1" eaLnBrk="1" hangingPunct="1"/>
            <a:r>
              <a:rPr lang="en-US" altLang="en-US" dirty="0" smtClean="0"/>
              <a:t>Pro: Python programmers could quickly </a:t>
            </a:r>
            <a:r>
              <a:rPr lang="en-US" altLang="en-US" i="1" dirty="0" smtClean="0"/>
              <a:t>write programs </a:t>
            </a:r>
            <a:r>
              <a:rPr lang="en-US" altLang="en-US" dirty="0" smtClean="0"/>
              <a:t>(and not be burdened with an overly difficult language)</a:t>
            </a:r>
          </a:p>
          <a:p>
            <a:pPr lvl="1" eaLnBrk="1" hangingPunct="1"/>
            <a:r>
              <a:rPr lang="en-US" altLang="en-US" dirty="0" smtClean="0"/>
              <a:t>Con: Python programs weren’t optimized to </a:t>
            </a:r>
            <a:r>
              <a:rPr lang="en-US" altLang="en-US" i="1" dirty="0" smtClean="0"/>
              <a:t>run</a:t>
            </a:r>
            <a:r>
              <a:rPr lang="en-US" altLang="en-US" dirty="0" smtClean="0"/>
              <a:t> as efficiently as programs written in some other languages.</a:t>
            </a:r>
          </a:p>
          <a:p>
            <a:pPr eaLnBrk="1" hangingPunct="1"/>
            <a:endParaRPr lang="en-US" altLang="en-US" dirty="0" smtClean="0"/>
          </a:p>
          <a:p>
            <a:pPr eaLnBrk="1" hangingPunct="1"/>
            <a:endParaRPr lang="en-US" altLang="en-US" dirty="0" smtClean="0"/>
          </a:p>
        </p:txBody>
      </p:sp>
      <p:grpSp>
        <p:nvGrpSpPr>
          <p:cNvPr id="2" name="Group 1"/>
          <p:cNvGrpSpPr>
            <a:grpSpLocks/>
          </p:cNvGrpSpPr>
          <p:nvPr/>
        </p:nvGrpSpPr>
        <p:grpSpPr bwMode="auto">
          <a:xfrm>
            <a:off x="6775450" y="1219200"/>
            <a:ext cx="2263775" cy="3433763"/>
            <a:chOff x="6775450" y="1219200"/>
            <a:chExt cx="2263775" cy="3433465"/>
          </a:xfrm>
        </p:grpSpPr>
        <p:pic>
          <p:nvPicPr>
            <p:cNvPr id="1638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5200" y="1219200"/>
              <a:ext cx="1724025" cy="2905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390" name="Rectangle 4"/>
            <p:cNvSpPr>
              <a:spLocks noChangeArrowheads="1"/>
            </p:cNvSpPr>
            <p:nvPr/>
          </p:nvSpPr>
          <p:spPr bwMode="auto">
            <a:xfrm>
              <a:off x="6775450" y="4191000"/>
              <a:ext cx="22019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dirty="0"/>
                <a:t>From: </a:t>
              </a:r>
            </a:p>
            <a:p>
              <a:pPr eaLnBrk="1" hangingPunct="1">
                <a:spcBef>
                  <a:spcPct val="0"/>
                </a:spcBef>
                <a:buFontTx/>
                <a:buNone/>
              </a:pPr>
              <a:r>
                <a:rPr lang="en-US" altLang="en-US" sz="1200" dirty="0"/>
                <a:t>http://www.python.org/~guido/</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260350"/>
            <a:ext cx="8229600" cy="730250"/>
          </a:xfrm>
        </p:spPr>
        <p:txBody>
          <a:bodyPr/>
          <a:lstStyle/>
          <a:p>
            <a:pPr eaLnBrk="1" hangingPunct="1"/>
            <a:r>
              <a:rPr lang="en-US" altLang="en-US" dirty="0" smtClean="0"/>
              <a:t>Working From Home</a:t>
            </a:r>
          </a:p>
        </p:txBody>
      </p:sp>
      <p:sp>
        <p:nvSpPr>
          <p:cNvPr id="278531" name="Rectangle 3"/>
          <p:cNvSpPr>
            <a:spLocks noGrp="1" noChangeArrowheads="1"/>
          </p:cNvSpPr>
          <p:nvPr>
            <p:ph idx="1"/>
          </p:nvPr>
        </p:nvSpPr>
        <p:spPr/>
        <p:txBody>
          <a:bodyPr/>
          <a:lstStyle/>
          <a:p>
            <a:pPr eaLnBrk="1" hangingPunct="1">
              <a:lnSpc>
                <a:spcPct val="80000"/>
              </a:lnSpc>
              <a:tabLst>
                <a:tab pos="1254125" algn="l"/>
              </a:tabLst>
            </a:pPr>
            <a:r>
              <a:rPr lang="en-US" altLang="en-US" dirty="0" smtClean="0"/>
              <a:t>Remotely login to the Computer Science network</a:t>
            </a:r>
          </a:p>
          <a:p>
            <a:pPr lvl="2" eaLnBrk="1" hangingPunct="1">
              <a:lnSpc>
                <a:spcPct val="80000"/>
              </a:lnSpc>
              <a:tabLst>
                <a:tab pos="1254125" algn="l"/>
              </a:tabLst>
            </a:pPr>
            <a:r>
              <a:rPr lang="en-US" altLang="en-US" sz="2000" dirty="0"/>
              <a:t>Advantage: </a:t>
            </a:r>
          </a:p>
          <a:p>
            <a:pPr lvl="3" eaLnBrk="1" hangingPunct="1">
              <a:lnSpc>
                <a:spcPct val="80000"/>
              </a:lnSpc>
              <a:tabLst>
                <a:tab pos="1254125" algn="l"/>
              </a:tabLst>
            </a:pPr>
            <a:r>
              <a:rPr lang="en-US" altLang="en-US" sz="1600" dirty="0"/>
              <a:t>The interface will be the same in the CPSC lab vs. working at home.</a:t>
            </a:r>
          </a:p>
          <a:p>
            <a:pPr lvl="3" eaLnBrk="1" hangingPunct="1">
              <a:lnSpc>
                <a:spcPct val="80000"/>
              </a:lnSpc>
              <a:tabLst>
                <a:tab pos="1254125" algn="l"/>
              </a:tabLst>
            </a:pPr>
            <a:r>
              <a:rPr lang="en-US" altLang="en-US" sz="1600" dirty="0"/>
              <a:t>If you login to the correct machine then your program is guaranteed to work in the lab (pick a “Linux” based machine</a:t>
            </a:r>
            <a:r>
              <a:rPr lang="en-US" altLang="en-US" sz="1600" dirty="0" smtClean="0"/>
              <a:t>).</a:t>
            </a:r>
          </a:p>
          <a:p>
            <a:pPr lvl="3" eaLnBrk="1" hangingPunct="1">
              <a:lnSpc>
                <a:spcPct val="80000"/>
              </a:lnSpc>
              <a:tabLst>
                <a:tab pos="1254125" algn="l"/>
              </a:tabLst>
            </a:pPr>
            <a:r>
              <a:rPr lang="en-US" altLang="en-US" sz="1600" dirty="0" smtClean="0"/>
              <a:t>No need to transfer files because you are directly editing them on your CPSC account when you are at home</a:t>
            </a:r>
          </a:p>
          <a:p>
            <a:pPr lvl="2" eaLnBrk="1" hangingPunct="1">
              <a:lnSpc>
                <a:spcPct val="80000"/>
              </a:lnSpc>
              <a:tabLst>
                <a:tab pos="1254125" algn="l"/>
              </a:tabLst>
            </a:pPr>
            <a:r>
              <a:rPr lang="en-US" altLang="en-US" sz="2000" dirty="0" smtClean="0"/>
              <a:t>Drawback:</a:t>
            </a:r>
            <a:endParaRPr lang="en-US" altLang="en-US" sz="2000" dirty="0"/>
          </a:p>
          <a:p>
            <a:pPr lvl="3" eaLnBrk="1" hangingPunct="1">
              <a:lnSpc>
                <a:spcPct val="80000"/>
              </a:lnSpc>
              <a:tabLst>
                <a:tab pos="1254125" algn="l"/>
              </a:tabLst>
            </a:pPr>
            <a:r>
              <a:rPr lang="en-US" altLang="en-US" dirty="0" smtClean="0"/>
              <a:t>There is a fair learning curve at first</a:t>
            </a:r>
          </a:p>
          <a:p>
            <a:pPr lvl="1" eaLnBrk="1" hangingPunct="1">
              <a:lnSpc>
                <a:spcPct val="80000"/>
              </a:lnSpc>
              <a:tabLst>
                <a:tab pos="1254125" algn="l"/>
              </a:tabLst>
            </a:pPr>
            <a:r>
              <a:rPr lang="en-US" altLang="en-US" dirty="0" smtClean="0"/>
              <a:t>Example: Connect using a remote login program such as SSH or Putty</a:t>
            </a:r>
          </a:p>
          <a:p>
            <a:pPr lvl="2" eaLnBrk="1" hangingPunct="1">
              <a:lnSpc>
                <a:spcPct val="80000"/>
              </a:lnSpc>
              <a:tabLst>
                <a:tab pos="1254125" algn="l"/>
              </a:tabLst>
            </a:pPr>
            <a:r>
              <a:rPr lang="en-US" altLang="en-US" sz="2000" dirty="0" smtClean="0"/>
              <a:t>Info: </a:t>
            </a:r>
            <a:r>
              <a:rPr lang="en-US" altLang="en-US" sz="2000" dirty="0">
                <a:hlinkClick r:id="rId3"/>
              </a:rPr>
              <a:t>http://pages.cpsc.ucalgary.ca/~</a:t>
            </a:r>
            <a:r>
              <a:rPr lang="en-US" altLang="en-US" sz="2000" dirty="0" smtClean="0">
                <a:hlinkClick r:id="rId3"/>
              </a:rPr>
              <a:t>tamj/resources/new_CPSC_student/working_at_home.html</a:t>
            </a:r>
            <a:endParaRPr lang="en-US" altLang="en-US" sz="2000" dirty="0" smtClean="0"/>
          </a:p>
          <a:p>
            <a:pPr lvl="2" eaLnBrk="1" hangingPunct="1">
              <a:lnSpc>
                <a:spcPct val="80000"/>
              </a:lnSpc>
              <a:tabLst>
                <a:tab pos="1254125" algn="l"/>
              </a:tabLst>
            </a:pPr>
            <a:r>
              <a:rPr lang="en-US" altLang="en-US" sz="2000" dirty="0" smtClean="0"/>
              <a:t>Downloads: </a:t>
            </a:r>
          </a:p>
          <a:p>
            <a:pPr lvl="3" eaLnBrk="1" hangingPunct="1">
              <a:lnSpc>
                <a:spcPct val="80000"/>
              </a:lnSpc>
              <a:tabLst>
                <a:tab pos="1254125" algn="l"/>
              </a:tabLst>
            </a:pPr>
            <a:r>
              <a:rPr lang="en-US" altLang="en-US" sz="1600" dirty="0" smtClean="0"/>
              <a:t>Working from home, </a:t>
            </a:r>
            <a:r>
              <a:rPr lang="en-US" altLang="en-US" sz="1600" dirty="0"/>
              <a:t>use Putty: </a:t>
            </a:r>
            <a:r>
              <a:rPr lang="en-US" altLang="en-US" sz="1600" dirty="0">
                <a:hlinkClick r:id="rId4"/>
              </a:rPr>
              <a:t>http://</a:t>
            </a:r>
            <a:r>
              <a:rPr lang="en-US" altLang="en-US" sz="1600" dirty="0" smtClean="0">
                <a:hlinkClick r:id="rId4"/>
              </a:rPr>
              <a:t>www.ucalgary.ca/cpsc/files/cpsc/putty.zip</a:t>
            </a:r>
            <a:endParaRPr lang="en-US" altLang="en-US" sz="1600" dirty="0" smtClean="0"/>
          </a:p>
          <a:p>
            <a:pPr lvl="3" eaLnBrk="1" hangingPunct="1">
              <a:lnSpc>
                <a:spcPct val="80000"/>
              </a:lnSpc>
              <a:tabLst>
                <a:tab pos="1254125" algn="l"/>
              </a:tabLst>
            </a:pPr>
            <a:r>
              <a:rPr lang="en-US" altLang="en-US" sz="1600" dirty="0" smtClean="0"/>
              <a:t>Transferring files to/from home, use </a:t>
            </a:r>
            <a:r>
              <a:rPr lang="en-US" altLang="en-US" sz="1600" dirty="0" err="1" smtClean="0"/>
              <a:t>Filezilla</a:t>
            </a:r>
            <a:r>
              <a:rPr lang="en-US" altLang="en-US" sz="1600" dirty="0" smtClean="0"/>
              <a:t>: </a:t>
            </a:r>
            <a:r>
              <a:rPr lang="en-CA" sz="1600" dirty="0">
                <a:hlinkClick r:id="rId5"/>
              </a:rPr>
              <a:t>https://filezilla-project.org/</a:t>
            </a:r>
            <a:endParaRPr lang="en-US" altLang="en-US" sz="1600" dirty="0" smtClean="0"/>
          </a:p>
          <a:p>
            <a:pPr lvl="3" eaLnBrk="1" hangingPunct="1">
              <a:lnSpc>
                <a:spcPct val="80000"/>
              </a:lnSpc>
              <a:tabLst>
                <a:tab pos="1254125" algn="l"/>
              </a:tabLst>
            </a:pPr>
            <a:r>
              <a:rPr lang="en-US" altLang="en-US" sz="1600" dirty="0" smtClean="0"/>
              <a:t>(The remote login software SSH comes with </a:t>
            </a:r>
            <a:r>
              <a:rPr lang="en-US" altLang="en-US" sz="1600" dirty="0" err="1" smtClean="0"/>
              <a:t>MacOS</a:t>
            </a:r>
            <a:r>
              <a:rPr lang="en-US" altLang="en-US" sz="1600" dirty="0" smtClean="0"/>
              <a:t> so no download is needed).</a:t>
            </a:r>
          </a:p>
          <a:p>
            <a:pPr lvl="2" eaLnBrk="1" hangingPunct="1">
              <a:lnSpc>
                <a:spcPct val="80000"/>
              </a:lnSpc>
              <a:tabLst>
                <a:tab pos="1254125" algn="l"/>
              </a:tabLst>
            </a:pPr>
            <a:r>
              <a:rPr lang="en-US" altLang="en-US" sz="2000" i="1" dirty="0" smtClean="0"/>
              <a:t>Sometime later in the semester</a:t>
            </a:r>
            <a:r>
              <a:rPr lang="en-US" altLang="en-US" sz="2000" dirty="0" smtClean="0"/>
              <a:t>, in tutorial, the Teaching Assistants will show you how to use these programs.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853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78531">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78531">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78531">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78531">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78531">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78531">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78531">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78531">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78531">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78531">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78531">
                                            <p:txEl>
                                              <p:pRg st="11" end="1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78531">
                                            <p:txEl>
                                              <p:pRg st="12" end="1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78531">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8531"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Working From Home (Installing Python)</a:t>
            </a:r>
            <a:endParaRPr lang="en-CA" dirty="0"/>
          </a:p>
        </p:txBody>
      </p:sp>
      <p:sp>
        <p:nvSpPr>
          <p:cNvPr id="3" name="Content Placeholder 2"/>
          <p:cNvSpPr>
            <a:spLocks noGrp="1"/>
          </p:cNvSpPr>
          <p:nvPr>
            <p:ph idx="1"/>
          </p:nvPr>
        </p:nvSpPr>
        <p:spPr/>
        <p:txBody>
          <a:bodyPr/>
          <a:lstStyle/>
          <a:p>
            <a:pPr eaLnBrk="1" hangingPunct="1">
              <a:lnSpc>
                <a:spcPct val="80000"/>
              </a:lnSpc>
              <a:tabLst>
                <a:tab pos="1254125" algn="l"/>
              </a:tabLst>
            </a:pPr>
            <a:r>
              <a:rPr lang="en-US" altLang="en-US" dirty="0"/>
              <a:t>Alternative (</a:t>
            </a:r>
            <a:r>
              <a:rPr lang="en-US" altLang="en-US" b="1" dirty="0"/>
              <a:t>OK for </a:t>
            </a:r>
            <a:r>
              <a:rPr lang="en-US" altLang="en-US" b="1" dirty="0" smtClean="0"/>
              <a:t>217/231 </a:t>
            </a:r>
            <a:r>
              <a:rPr lang="en-US" altLang="en-US" b="1" dirty="0"/>
              <a:t>but not recommended for </a:t>
            </a:r>
            <a:r>
              <a:rPr lang="en-US" altLang="en-US" b="1" dirty="0" smtClean="0"/>
              <a:t>219/233</a:t>
            </a:r>
            <a:r>
              <a:rPr lang="en-US" altLang="en-US" dirty="0"/>
              <a:t>): Getting Python (</a:t>
            </a:r>
            <a:r>
              <a:rPr lang="en-US" altLang="en-US" i="1" dirty="0"/>
              <a:t>get version 3.X</a:t>
            </a:r>
            <a:r>
              <a:rPr lang="en-US" altLang="en-US" dirty="0"/>
              <a:t> and not version </a:t>
            </a:r>
            <a:r>
              <a:rPr lang="en-US" altLang="en-US" i="1" dirty="0"/>
              <a:t>2.X</a:t>
            </a:r>
            <a:r>
              <a:rPr lang="en-US" altLang="en-US" dirty="0"/>
              <a:t>)</a:t>
            </a:r>
          </a:p>
          <a:p>
            <a:pPr lvl="1" eaLnBrk="1" hangingPunct="1">
              <a:lnSpc>
                <a:spcPct val="80000"/>
              </a:lnSpc>
              <a:tabLst>
                <a:tab pos="1254125" algn="l"/>
              </a:tabLst>
            </a:pPr>
            <a:r>
              <a:rPr lang="en-US" altLang="en-US" dirty="0">
                <a:hlinkClick r:id="rId2"/>
              </a:rPr>
              <a:t>http://www.python.org/download/</a:t>
            </a:r>
            <a:endParaRPr lang="en-US" altLang="en-US" dirty="0"/>
          </a:p>
          <a:p>
            <a:endParaRPr lang="en-CA"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0" y="2286000"/>
            <a:ext cx="6364776" cy="4889416"/>
          </a:xfrm>
          <a:prstGeom prst="rect">
            <a:avLst/>
          </a:prstGeom>
        </p:spPr>
      </p:pic>
    </p:spTree>
    <p:extLst>
      <p:ext uri="{BB962C8B-B14F-4D97-AF65-F5344CB8AC3E}">
        <p14:creationId xmlns:p14="http://schemas.microsoft.com/office/powerpoint/2010/main" val="3740766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260350"/>
            <a:ext cx="8229600" cy="730250"/>
          </a:xfrm>
        </p:spPr>
        <p:txBody>
          <a:bodyPr/>
          <a:lstStyle/>
          <a:p>
            <a:pPr eaLnBrk="1" hangingPunct="1"/>
            <a:r>
              <a:rPr lang="en-US" altLang="en-US" smtClean="0"/>
              <a:t>Online Help: Official Python Site</a:t>
            </a:r>
          </a:p>
        </p:txBody>
      </p:sp>
      <p:sp>
        <p:nvSpPr>
          <p:cNvPr id="325635" name="Rectangle 3"/>
          <p:cNvSpPr>
            <a:spLocks noGrp="1" noChangeArrowheads="1"/>
          </p:cNvSpPr>
          <p:nvPr>
            <p:ph idx="1"/>
          </p:nvPr>
        </p:nvSpPr>
        <p:spPr/>
        <p:txBody>
          <a:bodyPr/>
          <a:lstStyle/>
          <a:p>
            <a:pPr eaLnBrk="1" hangingPunct="1">
              <a:tabLst>
                <a:tab pos="1254125" algn="l"/>
              </a:tabLst>
            </a:pPr>
            <a:r>
              <a:rPr lang="en-US" altLang="en-US" sz="2000" i="1" smtClean="0"/>
              <a:t>Basic explanation</a:t>
            </a:r>
            <a:r>
              <a:rPr lang="en-US" altLang="en-US" sz="2000" smtClean="0"/>
              <a:t> of concepts (for beginners: along with examples to illustrate)</a:t>
            </a:r>
          </a:p>
          <a:p>
            <a:pPr lvl="1" eaLnBrk="1" hangingPunct="1">
              <a:tabLst>
                <a:tab pos="1254125" algn="l"/>
              </a:tabLst>
            </a:pPr>
            <a:r>
              <a:rPr lang="en-US" altLang="en-US" sz="1800" smtClean="0">
                <a:hlinkClick r:id="rId3"/>
              </a:rPr>
              <a:t>http://docs.python.org/py3k/tutorial/index.html</a:t>
            </a:r>
            <a:endParaRPr lang="en-US" altLang="en-US" sz="1800" smtClean="0"/>
          </a:p>
          <a:p>
            <a:pPr lvl="1" eaLnBrk="1" hangingPunct="1">
              <a:tabLst>
                <a:tab pos="1254125" algn="l"/>
              </a:tabLst>
            </a:pPr>
            <a:r>
              <a:rPr lang="en-US" altLang="en-US" sz="1800" smtClean="0"/>
              <a:t>(You may want to skip Step #1 and proceed immediately onto Step 2.1 and continue onto Step #3)</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563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2563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2563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563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57200" y="260350"/>
            <a:ext cx="8229600" cy="730250"/>
          </a:xfrm>
        </p:spPr>
        <p:txBody>
          <a:bodyPr/>
          <a:lstStyle/>
          <a:p>
            <a:pPr eaLnBrk="1" hangingPunct="1"/>
            <a:r>
              <a:rPr lang="en-US" altLang="en-US" smtClean="0">
                <a:ea typeface="ＭＳ Ｐゴシック" panose="020B0600070205080204" pitchFamily="34" charset="-128"/>
              </a:rPr>
              <a:t>The Process Of Creating A Computer Program</a:t>
            </a:r>
          </a:p>
        </p:txBody>
      </p:sp>
      <p:sp>
        <p:nvSpPr>
          <p:cNvPr id="293903" name="Text Box 15"/>
          <p:cNvSpPr txBox="1">
            <a:spLocks noChangeArrowheads="1"/>
          </p:cNvSpPr>
          <p:nvPr/>
        </p:nvSpPr>
        <p:spPr bwMode="auto">
          <a:xfrm>
            <a:off x="279400" y="3346450"/>
            <a:ext cx="4978400" cy="244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14300" indent="-114300"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800" b="1">
                <a:latin typeface="Arial" panose="020B0604020202020204" pitchFamily="34" charset="0"/>
              </a:rPr>
              <a:t>Program Creation</a:t>
            </a:r>
          </a:p>
          <a:p>
            <a:pPr eaLnBrk="1" hangingPunct="1">
              <a:spcBef>
                <a:spcPct val="50000"/>
              </a:spcBef>
            </a:pPr>
            <a:r>
              <a:rPr lang="en-US" altLang="en-US" sz="1600">
                <a:latin typeface="Arial" panose="020B0604020202020204" pitchFamily="34" charset="0"/>
              </a:rPr>
              <a:t>A person (programmer) writes a computer program (series of instructions).</a:t>
            </a:r>
          </a:p>
          <a:p>
            <a:pPr eaLnBrk="1" hangingPunct="1">
              <a:spcBef>
                <a:spcPct val="50000"/>
              </a:spcBef>
            </a:pPr>
            <a:r>
              <a:rPr lang="en-US" altLang="en-US" sz="1600">
                <a:latin typeface="Arial" panose="020B0604020202020204" pitchFamily="34" charset="0"/>
              </a:rPr>
              <a:t>The program is written and saved using a text editor.</a:t>
            </a:r>
          </a:p>
          <a:p>
            <a:pPr eaLnBrk="1" hangingPunct="1">
              <a:spcBef>
                <a:spcPct val="50000"/>
              </a:spcBef>
            </a:pPr>
            <a:r>
              <a:rPr lang="en-US" altLang="en-US" sz="1600">
                <a:latin typeface="Arial" panose="020B0604020202020204" pitchFamily="34" charset="0"/>
              </a:rPr>
              <a:t>The instructions in the programming language (</a:t>
            </a:r>
            <a:r>
              <a:rPr lang="en-US" altLang="en-US" sz="1600" b="1">
                <a:latin typeface="Arial" panose="020B0604020202020204" pitchFamily="34" charset="0"/>
              </a:rPr>
              <a:t>e.g., Python</a:t>
            </a:r>
            <a:r>
              <a:rPr lang="en-US" altLang="en-US" sz="1600">
                <a:latin typeface="Arial" panose="020B0604020202020204" pitchFamily="34" charset="0"/>
              </a:rPr>
              <a:t>) are high level (look much like a human language).</a:t>
            </a:r>
          </a:p>
        </p:txBody>
      </p:sp>
      <p:sp>
        <p:nvSpPr>
          <p:cNvPr id="293904" name="AutoShape 16"/>
          <p:cNvSpPr>
            <a:spLocks noChangeArrowheads="1"/>
          </p:cNvSpPr>
          <p:nvPr/>
        </p:nvSpPr>
        <p:spPr bwMode="auto">
          <a:xfrm>
            <a:off x="1828800" y="2895600"/>
            <a:ext cx="4902200" cy="431800"/>
          </a:xfrm>
          <a:prstGeom prst="rightArrow">
            <a:avLst>
              <a:gd name="adj1" fmla="val 50000"/>
              <a:gd name="adj2" fmla="val 102597"/>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CA" altLang="en-US" sz="1400">
              <a:latin typeface="Arial" panose="020B0604020202020204" pitchFamily="34" charset="0"/>
            </a:endParaRPr>
          </a:p>
        </p:txBody>
      </p:sp>
      <p:sp>
        <p:nvSpPr>
          <p:cNvPr id="293905" name="Text Box 17"/>
          <p:cNvSpPr txBox="1">
            <a:spLocks noChangeArrowheads="1"/>
          </p:cNvSpPr>
          <p:nvPr/>
        </p:nvSpPr>
        <p:spPr bwMode="auto">
          <a:xfrm>
            <a:off x="1866900" y="1452563"/>
            <a:ext cx="4978400" cy="149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14300" indent="-114300"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800" b="1">
                <a:latin typeface="Arial" panose="020B0604020202020204" pitchFamily="34" charset="0"/>
              </a:rPr>
              <a:t>Translation</a:t>
            </a:r>
          </a:p>
          <a:p>
            <a:pPr eaLnBrk="1" hangingPunct="1">
              <a:spcBef>
                <a:spcPct val="50000"/>
              </a:spcBef>
            </a:pPr>
            <a:r>
              <a:rPr lang="en-US" altLang="en-US" sz="1600">
                <a:latin typeface="Arial" panose="020B0604020202020204" pitchFamily="34" charset="0"/>
              </a:rPr>
              <a:t>A special computer program (translator) translates the program written by the programmer into the </a:t>
            </a:r>
            <a:r>
              <a:rPr lang="en-US" altLang="en-US" sz="1600" i="1">
                <a:latin typeface="Arial" panose="020B0604020202020204" pitchFamily="34" charset="0"/>
              </a:rPr>
              <a:t>only</a:t>
            </a:r>
            <a:r>
              <a:rPr lang="en-US" altLang="en-US" sz="1600">
                <a:latin typeface="Arial" panose="020B0604020202020204" pitchFamily="34" charset="0"/>
              </a:rPr>
              <a:t> form that the computer can understand (</a:t>
            </a:r>
            <a:r>
              <a:rPr lang="en-US" altLang="en-US" sz="1600" b="1">
                <a:latin typeface="Arial" panose="020B0604020202020204" pitchFamily="34" charset="0"/>
              </a:rPr>
              <a:t>machine language/binary</a:t>
            </a:r>
            <a:r>
              <a:rPr lang="en-US" altLang="en-US" sz="1600">
                <a:latin typeface="Arial" panose="020B0604020202020204" pitchFamily="34" charset="0"/>
              </a:rPr>
              <a:t>)</a:t>
            </a:r>
            <a:r>
              <a:rPr lang="en-US" altLang="en-US" sz="1800">
                <a:latin typeface="Arial" panose="020B0604020202020204" pitchFamily="34" charset="0"/>
              </a:rPr>
              <a:t>  </a:t>
            </a:r>
          </a:p>
        </p:txBody>
      </p:sp>
      <p:sp>
        <p:nvSpPr>
          <p:cNvPr id="293906" name="Text Box 18"/>
          <p:cNvSpPr txBox="1">
            <a:spLocks noChangeArrowheads="1"/>
          </p:cNvSpPr>
          <p:nvPr/>
        </p:nvSpPr>
        <p:spPr bwMode="auto">
          <a:xfrm>
            <a:off x="6324600" y="4094163"/>
            <a:ext cx="2819400" cy="147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14300" indent="-114300"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800" b="1">
                <a:latin typeface="Arial" panose="020B0604020202020204" pitchFamily="34" charset="0"/>
              </a:rPr>
              <a:t>Execution</a:t>
            </a:r>
          </a:p>
          <a:p>
            <a:pPr eaLnBrk="1" hangingPunct="1">
              <a:spcBef>
                <a:spcPct val="50000"/>
              </a:spcBef>
            </a:pPr>
            <a:r>
              <a:rPr lang="en-US" altLang="en-US" sz="1600">
                <a:latin typeface="Arial" panose="020B0604020202020204" pitchFamily="34" charset="0"/>
              </a:rPr>
              <a:t>The machine/binary language instructions can now be directly executed by the computer.</a:t>
            </a:r>
            <a:endParaRPr lang="en-US" altLang="en-US" sz="1800">
              <a:latin typeface="Arial" panose="020B0604020202020204" pitchFamily="34" charset="0"/>
            </a:endParaRPr>
          </a:p>
        </p:txBody>
      </p:sp>
      <p:sp>
        <p:nvSpPr>
          <p:cNvPr id="19466" name="Rectangle 10"/>
          <p:cNvSpPr>
            <a:spLocks noChangeArrowheads="1"/>
          </p:cNvSpPr>
          <p:nvPr/>
        </p:nvSpPr>
        <p:spPr bwMode="auto">
          <a:xfrm>
            <a:off x="533400" y="5867400"/>
            <a:ext cx="2743200" cy="99060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lstStyle>
            <a:lvl1pPr eaLnBrk="0" hangingPunct="0">
              <a:defRPr sz="1400">
                <a:solidFill>
                  <a:schemeClr val="tx1"/>
                </a:solidFill>
                <a:latin typeface="Arial" pitchFamily="34" charset="0"/>
                <a:ea typeface="ＭＳ Ｐゴシック" pitchFamily="34" charset="-128"/>
              </a:defRPr>
            </a:lvl1pPr>
            <a:lvl2pPr marL="742950" indent="-285750" eaLnBrk="0" hangingPunct="0">
              <a:defRPr sz="1400">
                <a:solidFill>
                  <a:schemeClr val="tx1"/>
                </a:solidFill>
                <a:latin typeface="Arial" pitchFamily="34" charset="0"/>
                <a:ea typeface="ＭＳ Ｐゴシック" pitchFamily="34" charset="-128"/>
              </a:defRPr>
            </a:lvl2pPr>
            <a:lvl3pPr marL="1143000" indent="-228600" eaLnBrk="0" hangingPunct="0">
              <a:defRPr sz="1400">
                <a:solidFill>
                  <a:schemeClr val="tx1"/>
                </a:solidFill>
                <a:latin typeface="Arial" pitchFamily="34" charset="0"/>
                <a:ea typeface="ＭＳ Ｐゴシック" pitchFamily="34" charset="-128"/>
              </a:defRPr>
            </a:lvl3pPr>
            <a:lvl4pPr marL="1600200" indent="-228600" eaLnBrk="0" hangingPunct="0">
              <a:defRPr sz="1400">
                <a:solidFill>
                  <a:schemeClr val="tx1"/>
                </a:solidFill>
                <a:latin typeface="Arial" pitchFamily="34" charset="0"/>
                <a:ea typeface="ＭＳ Ｐゴシック" pitchFamily="34" charset="-128"/>
              </a:defRPr>
            </a:lvl4pPr>
            <a:lvl5pPr marL="2057400" indent="-228600" eaLnBrk="0" hangingPunct="0">
              <a:defRPr sz="1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1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1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1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1400">
                <a:solidFill>
                  <a:schemeClr val="tx1"/>
                </a:solidFill>
                <a:latin typeface="Arial" pitchFamily="34" charset="0"/>
                <a:ea typeface="ＭＳ Ｐゴシック" pitchFamily="34" charset="-128"/>
              </a:defRPr>
            </a:lvl9pPr>
          </a:lstStyle>
          <a:p>
            <a:pPr eaLnBrk="1" hangingPunct="1">
              <a:defRPr/>
            </a:pPr>
            <a:r>
              <a:rPr lang="en-CA" altLang="en-US" smtClean="0">
                <a:latin typeface="Consolas" pitchFamily="49" charset="0"/>
              </a:rPr>
              <a:t># Details later this term</a:t>
            </a:r>
          </a:p>
          <a:p>
            <a:pPr eaLnBrk="1" hangingPunct="1">
              <a:defRPr/>
            </a:pPr>
            <a:r>
              <a:rPr lang="en-CA" altLang="en-US" smtClean="0">
                <a:latin typeface="Consolas" pitchFamily="49" charset="0"/>
              </a:rPr>
              <a:t>list = [1,2,’a’]</a:t>
            </a:r>
          </a:p>
          <a:p>
            <a:pPr eaLnBrk="1" hangingPunct="1">
              <a:defRPr/>
            </a:pPr>
            <a:r>
              <a:rPr lang="en-CA" altLang="en-US" smtClean="0">
                <a:latin typeface="Consolas" pitchFamily="49" charset="0"/>
              </a:rPr>
              <a:t>for element in list</a:t>
            </a:r>
          </a:p>
          <a:p>
            <a:pPr eaLnBrk="1" hangingPunct="1">
              <a:defRPr/>
            </a:pPr>
            <a:r>
              <a:rPr lang="en-CA" altLang="en-US" smtClean="0">
                <a:latin typeface="Consolas" pitchFamily="49" charset="0"/>
              </a:rPr>
              <a:t>    print(element)</a:t>
            </a:r>
          </a:p>
        </p:txBody>
      </p:sp>
      <p:sp>
        <p:nvSpPr>
          <p:cNvPr id="19467" name="Rectangle 11"/>
          <p:cNvSpPr>
            <a:spLocks noChangeArrowheads="1"/>
          </p:cNvSpPr>
          <p:nvPr/>
        </p:nvSpPr>
        <p:spPr bwMode="auto">
          <a:xfrm>
            <a:off x="6523038" y="5572125"/>
            <a:ext cx="2363787" cy="99060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lstStyle/>
          <a:p>
            <a:pPr>
              <a:defRPr/>
            </a:pPr>
            <a:r>
              <a:rPr lang="en-CA" sz="1600">
                <a:latin typeface="Consolas" charset="0"/>
                <a:ea typeface="ＭＳ Ｐゴシック" charset="0"/>
              </a:rPr>
              <a:t># Details in 2</a:t>
            </a:r>
            <a:r>
              <a:rPr lang="en-CA" sz="1600" baseline="30000">
                <a:latin typeface="Consolas" charset="0"/>
                <a:ea typeface="ＭＳ Ｐゴシック" charset="0"/>
              </a:rPr>
              <a:t>nd</a:t>
            </a:r>
            <a:r>
              <a:rPr lang="en-CA" sz="1600">
                <a:latin typeface="Consolas" charset="0"/>
                <a:ea typeface="ＭＳ Ｐゴシック" charset="0"/>
              </a:rPr>
              <a:t> year</a:t>
            </a:r>
          </a:p>
          <a:p>
            <a:pPr>
              <a:defRPr/>
            </a:pPr>
            <a:r>
              <a:rPr lang="en-CA" sz="1600">
                <a:latin typeface="Consolas" charset="0"/>
                <a:ea typeface="ＭＳ Ｐゴシック" charset="0"/>
              </a:rPr>
              <a:t>10000001</a:t>
            </a:r>
          </a:p>
          <a:p>
            <a:pPr>
              <a:defRPr/>
            </a:pPr>
            <a:r>
              <a:rPr lang="en-CA" sz="1600">
                <a:latin typeface="Consolas" charset="0"/>
                <a:ea typeface="ＭＳ Ｐゴシック" charset="0"/>
              </a:rPr>
              <a:t>10010100 10000100</a:t>
            </a:r>
          </a:p>
          <a:p>
            <a:pPr>
              <a:defRPr/>
            </a:pPr>
            <a:r>
              <a:rPr lang="en-CA" sz="1600">
                <a:latin typeface="Consolas" charset="0"/>
                <a:ea typeface="ＭＳ Ｐゴシック" charset="0"/>
              </a:rPr>
              <a:t>10000001 01010100</a:t>
            </a:r>
          </a:p>
        </p:txBody>
      </p:sp>
      <p:sp>
        <p:nvSpPr>
          <p:cNvPr id="10249" name="Slide Number Placeholder 1"/>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900">
                <a:solidFill>
                  <a:srgbClr val="898989"/>
                </a:solidFill>
                <a:latin typeface="Arial" panose="020B0604020202020204" pitchFamily="34" charset="0"/>
              </a:rPr>
              <a:t>slide </a:t>
            </a:r>
            <a:fld id="{0CCB3EDE-EAEE-470F-99EE-B99C608028D6}" type="slidenum">
              <a:rPr lang="en-US" altLang="en-US" sz="900">
                <a:solidFill>
                  <a:srgbClr val="898989"/>
                </a:solidFill>
                <a:latin typeface="Arial" panose="020B0604020202020204" pitchFamily="34" charset="0"/>
              </a:rPr>
              <a:pPr eaLnBrk="1" hangingPunct="1">
                <a:spcBef>
                  <a:spcPct val="0"/>
                </a:spcBef>
                <a:buFontTx/>
                <a:buNone/>
              </a:pPr>
              <a:t>9</a:t>
            </a:fld>
            <a:endParaRPr lang="en-US" altLang="en-US" sz="900">
              <a:solidFill>
                <a:srgbClr val="898989"/>
              </a:solidFill>
              <a:latin typeface="Arial" panose="020B0604020202020204" pitchFamily="34" charset="0"/>
            </a:endParaRPr>
          </a:p>
        </p:txBody>
      </p:sp>
      <p:sp>
        <p:nvSpPr>
          <p:cNvPr id="3" name="TextBox 2"/>
          <p:cNvSpPr txBox="1">
            <a:spLocks noChangeArrowheads="1"/>
          </p:cNvSpPr>
          <p:nvPr/>
        </p:nvSpPr>
        <p:spPr bwMode="auto">
          <a:xfrm>
            <a:off x="3721100" y="6562725"/>
            <a:ext cx="2384425" cy="25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200">
                <a:latin typeface="Arial" panose="020B0604020202020204" pitchFamily="34" charset="0"/>
              </a:rPr>
              <a:t>(Images curtesy of James Tam)</a:t>
            </a:r>
          </a:p>
        </p:txBody>
      </p:sp>
      <p:grpSp>
        <p:nvGrpSpPr>
          <p:cNvPr id="7" name="Group 6"/>
          <p:cNvGrpSpPr>
            <a:grpSpLocks/>
          </p:cNvGrpSpPr>
          <p:nvPr/>
        </p:nvGrpSpPr>
        <p:grpSpPr bwMode="auto">
          <a:xfrm>
            <a:off x="279400" y="842963"/>
            <a:ext cx="2489200" cy="1866900"/>
            <a:chOff x="279400" y="842963"/>
            <a:chExt cx="2489200" cy="1866106"/>
          </a:xfrm>
        </p:grpSpPr>
        <p:pic>
          <p:nvPicPr>
            <p:cNvPr id="10253"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9400" y="1693069"/>
              <a:ext cx="1475082"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54" name="Cloud Callout 3"/>
            <p:cNvSpPr>
              <a:spLocks noChangeArrowheads="1"/>
            </p:cNvSpPr>
            <p:nvPr/>
          </p:nvSpPr>
          <p:spPr bwMode="auto">
            <a:xfrm>
              <a:off x="419100" y="842963"/>
              <a:ext cx="2349500" cy="694532"/>
            </a:xfrm>
            <a:prstGeom prst="cloudCallout">
              <a:avLst>
                <a:gd name="adj1" fmla="val -22042"/>
                <a:gd name="adj2" fmla="val 73472"/>
              </a:avLst>
            </a:prstGeom>
            <a:solidFill>
              <a:srgbClr val="FFFFFF"/>
            </a:solidFill>
            <a:ln w="38100">
              <a:solidFill>
                <a:schemeClr val="tx1"/>
              </a:solidFill>
              <a:round/>
              <a:headEnd type="none" w="sm" len="sm"/>
              <a:tailEnd/>
            </a:ln>
          </p:spPr>
          <p:txBody>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ja-JP" altLang="en-US" sz="1600">
                  <a:latin typeface="Comic Sans MS" panose="030F0702030302020204" pitchFamily="66" charset="0"/>
                </a:rPr>
                <a:t>‘</a:t>
              </a:r>
              <a:r>
                <a:rPr lang="en-US" altLang="ja-JP" sz="1600">
                  <a:latin typeface="Comic Sans MS" panose="030F0702030302020204" pitchFamily="66" charset="0"/>
                </a:rPr>
                <a:t>Typical</a:t>
              </a:r>
              <a:r>
                <a:rPr lang="ja-JP" altLang="en-US" sz="1600">
                  <a:latin typeface="Comic Sans MS" panose="030F0702030302020204" pitchFamily="66" charset="0"/>
                </a:rPr>
                <a:t>’</a:t>
              </a:r>
              <a:r>
                <a:rPr lang="en-US" altLang="ja-JP" sz="1600">
                  <a:latin typeface="Comic Sans MS" panose="030F0702030302020204" pitchFamily="66" charset="0"/>
                </a:rPr>
                <a:t> programmer</a:t>
              </a:r>
              <a:endParaRPr lang="en-US" altLang="en-US" sz="1600">
                <a:latin typeface="Comic Sans MS" panose="030F0702030302020204" pitchFamily="66" charset="0"/>
              </a:endParaRPr>
            </a:p>
          </p:txBody>
        </p:sp>
      </p:grpSp>
      <p:pic>
        <p:nvPicPr>
          <p:cNvPr id="16" name="Picture 7" descr="https://fbcdn-sphotos-a-a.akamaihd.net/hphotos-ak-ash3/946943_10151551541606836_2110209313_n.jpg"/>
          <p:cNvPicPr>
            <a:picLocks noChangeAspect="1" noChangeArrowheads="1"/>
          </p:cNvPicPr>
          <p:nvPr/>
        </p:nvPicPr>
        <p:blipFill>
          <a:blip r:embed="rId4" cstate="print">
            <a:extLst>
              <a:ext uri="{28A0092B-C50C-407E-A947-70E740481C1C}">
                <a14:useLocalDpi xmlns:a14="http://schemas.microsoft.com/office/drawing/2010/main" val="0"/>
              </a:ext>
            </a:extLst>
          </a:blip>
          <a:srcRect t="17310"/>
          <a:stretch>
            <a:fillRect/>
          </a:stretch>
        </p:blipFill>
        <p:spPr bwMode="auto">
          <a:xfrm>
            <a:off x="6731000" y="1003300"/>
            <a:ext cx="2052638" cy="301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279479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93903">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93903">
                                            <p:txEl>
                                              <p:pRg st="1" end="1"/>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93903">
                                            <p:txEl>
                                              <p:pRg st="2" end="2"/>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93903">
                                            <p:txEl>
                                              <p:pRg st="3" end="3"/>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9466"/>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293904"/>
                                        </p:tgtEl>
                                        <p:attrNameLst>
                                          <p:attrName>style.visibility</p:attrName>
                                        </p:attrNameLst>
                                      </p:cBhvr>
                                      <p:to>
                                        <p:strVal val="visible"/>
                                      </p:to>
                                    </p:set>
                                    <p:animEffect transition="in" filter="wipe(left)">
                                      <p:cBhvr>
                                        <p:cTn id="31" dur="500"/>
                                        <p:tgtEl>
                                          <p:spTgt spid="293904"/>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293905">
                                            <p:txEl>
                                              <p:pRg st="0" end="0"/>
                                            </p:txEl>
                                          </p:spTgt>
                                        </p:tgtEl>
                                        <p:attrNameLst>
                                          <p:attrName>style.visibility</p:attrName>
                                        </p:attrNameLst>
                                      </p:cBhvr>
                                      <p:to>
                                        <p:strVal val="visible"/>
                                      </p:to>
                                    </p:set>
                                  </p:childTnLst>
                                </p:cTn>
                              </p:par>
                            </p:childTnLst>
                          </p:cTn>
                        </p:par>
                      </p:childTnLst>
                    </p:cTn>
                  </p:par>
                  <p:par>
                    <p:cTn id="36" fill="hold" nodeType="clickPar">
                      <p:stCondLst>
                        <p:cond delay="indefinite"/>
                      </p:stCondLst>
                      <p:childTnLst>
                        <p:par>
                          <p:cTn id="37" fill="hold" nodeType="withGroup">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293905">
                                            <p:txEl>
                                              <p:pRg st="1" end="1"/>
                                            </p:txEl>
                                          </p:spTgt>
                                        </p:tgtEl>
                                        <p:attrNameLst>
                                          <p:attrName>style.visibility</p:attrName>
                                        </p:attrNameLst>
                                      </p:cBhvr>
                                      <p:to>
                                        <p:strVal val="visible"/>
                                      </p:to>
                                    </p:set>
                                  </p:childTnLst>
                                </p:cTn>
                              </p:par>
                            </p:childTnLst>
                          </p:cTn>
                        </p:par>
                      </p:childTnLst>
                    </p:cTn>
                  </p:par>
                  <p:par>
                    <p:cTn id="40" fill="hold" nodeType="clickPar">
                      <p:stCondLst>
                        <p:cond delay="indefinite"/>
                      </p:stCondLst>
                      <p:childTnLst>
                        <p:par>
                          <p:cTn id="41" fill="hold" nodeType="withGroup">
                            <p:stCondLst>
                              <p:cond delay="0"/>
                            </p:stCondLst>
                            <p:childTnLst>
                              <p:par>
                                <p:cTn id="42" presetID="1" presetClass="entr" presetSubtype="0" fill="hold" nodeType="clickEffect">
                                  <p:stCondLst>
                                    <p:cond delay="0"/>
                                  </p:stCondLst>
                                  <p:childTnLst>
                                    <p:set>
                                      <p:cBhvr>
                                        <p:cTn id="43" dur="1" fill="hold">
                                          <p:stCondLst>
                                            <p:cond delay="0"/>
                                          </p:stCondLst>
                                        </p:cTn>
                                        <p:tgtEl>
                                          <p:spTgt spid="16"/>
                                        </p:tgtEl>
                                        <p:attrNameLst>
                                          <p:attrName>style.visibility</p:attrName>
                                        </p:attrNameLst>
                                      </p:cBhvr>
                                      <p:to>
                                        <p:strVal val="visible"/>
                                      </p:to>
                                    </p:set>
                                  </p:childTnLst>
                                </p:cTn>
                              </p:par>
                            </p:childTnLst>
                          </p:cTn>
                        </p:par>
                      </p:childTnLst>
                    </p:cTn>
                  </p:par>
                  <p:par>
                    <p:cTn id="44" fill="hold" nodeType="clickPar">
                      <p:stCondLst>
                        <p:cond delay="indefinite"/>
                      </p:stCondLst>
                      <p:childTnLst>
                        <p:par>
                          <p:cTn id="45" fill="hold" nodeType="withGroup">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293906">
                                            <p:txEl>
                                              <p:pRg st="0" end="0"/>
                                            </p:txEl>
                                          </p:spTgt>
                                        </p:tgtEl>
                                        <p:attrNameLst>
                                          <p:attrName>style.visibility</p:attrName>
                                        </p:attrNameLst>
                                      </p:cBhvr>
                                      <p:to>
                                        <p:strVal val="visible"/>
                                      </p:to>
                                    </p:set>
                                  </p:childTnLst>
                                </p:cTn>
                              </p:par>
                            </p:childTnLst>
                          </p:cTn>
                        </p:par>
                      </p:childTnLst>
                    </p:cTn>
                  </p:par>
                  <p:par>
                    <p:cTn id="48" fill="hold" nodeType="clickPar">
                      <p:stCondLst>
                        <p:cond delay="indefinite"/>
                      </p:stCondLst>
                      <p:childTnLst>
                        <p:par>
                          <p:cTn id="49" fill="hold" nodeType="withGroup">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293906">
                                            <p:txEl>
                                              <p:pRg st="1" end="1"/>
                                            </p:txEl>
                                          </p:spTgt>
                                        </p:tgtEl>
                                        <p:attrNameLst>
                                          <p:attrName>style.visibility</p:attrName>
                                        </p:attrNameLst>
                                      </p:cBhvr>
                                      <p:to>
                                        <p:strVal val="visible"/>
                                      </p:to>
                                    </p:set>
                                  </p:childTnLst>
                                </p:cTn>
                              </p:par>
                            </p:childTnLst>
                          </p:cTn>
                        </p:par>
                      </p:childTnLst>
                    </p:cTn>
                  </p:par>
                  <p:par>
                    <p:cTn id="52" fill="hold" nodeType="clickPar">
                      <p:stCondLst>
                        <p:cond delay="indefinite"/>
                      </p:stCondLst>
                      <p:childTnLst>
                        <p:par>
                          <p:cTn id="53" fill="hold" nodeType="withGroup">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19467"/>
                                        </p:tgtEl>
                                        <p:attrNameLst>
                                          <p:attrName>style.visibility</p:attrName>
                                        </p:attrNameLst>
                                      </p:cBhvr>
                                      <p:to>
                                        <p:strVal val="visible"/>
                                      </p:to>
                                    </p:set>
                                  </p:childTnLst>
                                </p:cTn>
                              </p:par>
                            </p:childTnLst>
                          </p:cTn>
                        </p:par>
                      </p:childTnLst>
                    </p:cTn>
                  </p:par>
                  <p:par>
                    <p:cTn id="56" fill="hold" nodeType="clickPar">
                      <p:stCondLst>
                        <p:cond delay="indefinite"/>
                      </p:stCondLst>
                      <p:childTnLst>
                        <p:par>
                          <p:cTn id="57" fill="hold" nodeType="withGroup">
                            <p:stCondLst>
                              <p:cond delay="0"/>
                            </p:stCondLst>
                            <p:childTnLst>
                              <p:par>
                                <p:cTn id="58" presetID="1" presetClass="entr" presetSubtype="0" fill="hold" grpId="0" nodeType="clickEffect">
                                  <p:stCondLst>
                                    <p:cond delay="0"/>
                                  </p:stCondLst>
                                  <p:childTnLst>
                                    <p:set>
                                      <p:cBhvr>
                                        <p:cTn id="5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3903" grpId="0" build="p"/>
      <p:bldP spid="293904" grpId="0" animBg="1"/>
      <p:bldP spid="293905" grpId="0" build="p"/>
      <p:bldP spid="293906" grpId="0" build="p"/>
      <p:bldP spid="19466" grpId="0" animBg="1"/>
      <p:bldP spid="19467" grpId="0" animBg="1"/>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pPr eaLnBrk="1" hangingPunct="1"/>
            <a:r>
              <a:rPr lang="en-US" altLang="en-US" smtClean="0"/>
              <a:t>Types Of Translators</a:t>
            </a:r>
          </a:p>
        </p:txBody>
      </p:sp>
      <p:sp>
        <p:nvSpPr>
          <p:cNvPr id="20483" name="Content Placeholder 2"/>
          <p:cNvSpPr>
            <a:spLocks noGrp="1"/>
          </p:cNvSpPr>
          <p:nvPr>
            <p:ph idx="1"/>
          </p:nvPr>
        </p:nvSpPr>
        <p:spPr/>
        <p:txBody>
          <a:bodyPr/>
          <a:lstStyle/>
          <a:p>
            <a:pPr marL="495300" lvl="1" indent="-381000" eaLnBrk="1" hangingPunct="1">
              <a:buFontTx/>
              <a:buAutoNum type="arabicParenR"/>
              <a:defRPr/>
            </a:pPr>
            <a:r>
              <a:rPr lang="en-CA" altLang="en-US" dirty="0" smtClean="0"/>
              <a:t>Interpreters (e.g., Python is an interpreted language)</a:t>
            </a:r>
          </a:p>
          <a:p>
            <a:pPr lvl="2" indent="-342900" eaLnBrk="1" hangingPunct="1">
              <a:buFontTx/>
              <a:buChar char="•"/>
              <a:defRPr/>
            </a:pPr>
            <a:r>
              <a:rPr lang="en-CA" altLang="en-US" dirty="0" smtClean="0"/>
              <a:t>Each time the program is run the interpreter translates the program (translating a part at a time).</a:t>
            </a:r>
          </a:p>
          <a:p>
            <a:pPr lvl="2" indent="-342900" eaLnBrk="1" hangingPunct="1">
              <a:buFontTx/>
              <a:buChar char="•"/>
              <a:defRPr/>
            </a:pPr>
            <a:r>
              <a:rPr lang="en-CA" altLang="en-US" dirty="0" smtClean="0"/>
              <a:t>If there are any translation errors during the process of interpreting the program, the program will stop execution right when the error is encountered.</a:t>
            </a:r>
          </a:p>
          <a:p>
            <a:pPr marL="400050" lvl="2" indent="0" eaLnBrk="1" hangingPunct="1">
              <a:buFont typeface="Arial" charset="0"/>
              <a:buNone/>
              <a:defRPr/>
            </a:pPr>
            <a:endParaRPr lang="en-CA" altLang="en-US" dirty="0" smtClean="0"/>
          </a:p>
          <a:p>
            <a:pPr marL="495300" lvl="1" indent="-381000" eaLnBrk="1" hangingPunct="1">
              <a:buFontTx/>
              <a:buAutoNum type="arabicParenR"/>
              <a:defRPr/>
            </a:pPr>
            <a:r>
              <a:rPr lang="en-CA" altLang="en-US" dirty="0" smtClean="0"/>
              <a:t>Compilers (e.g., ‘C’, C++ are compiled languages)</a:t>
            </a:r>
          </a:p>
          <a:p>
            <a:pPr lvl="2" indent="-342900" eaLnBrk="1" hangingPunct="1">
              <a:buFontTx/>
              <a:buChar char="•"/>
              <a:defRPr/>
            </a:pPr>
            <a:r>
              <a:rPr lang="en-CA" altLang="en-US" dirty="0" smtClean="0"/>
              <a:t>Before the program is run the compiler translates the program all at once</a:t>
            </a:r>
            <a:r>
              <a:rPr lang="en-CA" altLang="en-US" dirty="0"/>
              <a:t>.</a:t>
            </a:r>
            <a:endParaRPr lang="en-CA" altLang="en-US" dirty="0" smtClean="0"/>
          </a:p>
          <a:p>
            <a:pPr lvl="2" indent="-342900" eaLnBrk="1" hangingPunct="1">
              <a:buFontTx/>
              <a:buChar char="•"/>
              <a:defRPr/>
            </a:pPr>
            <a:r>
              <a:rPr lang="en-CA" altLang="en-US" dirty="0" smtClean="0"/>
              <a:t>If there are </a:t>
            </a:r>
            <a:r>
              <a:rPr lang="en-CA" altLang="en-US" i="1" dirty="0" smtClean="0"/>
              <a:t>any translation errors </a:t>
            </a:r>
            <a:r>
              <a:rPr lang="en-CA" altLang="en-US" dirty="0" smtClean="0"/>
              <a:t>during the compilation process, no machine language executable will be produced (nothing to execute)</a:t>
            </a:r>
          </a:p>
          <a:p>
            <a:pPr lvl="2" indent="-342900" eaLnBrk="1" hangingPunct="1">
              <a:buFontTx/>
              <a:buChar char="•"/>
              <a:defRPr/>
            </a:pPr>
            <a:r>
              <a:rPr lang="en-CA" altLang="en-US" dirty="0" smtClean="0"/>
              <a:t>If there are </a:t>
            </a:r>
            <a:r>
              <a:rPr lang="en-CA" altLang="en-US" i="1" dirty="0" smtClean="0"/>
              <a:t>no translation errors</a:t>
            </a:r>
            <a:r>
              <a:rPr lang="en-CA" altLang="en-US" dirty="0" smtClean="0"/>
              <a:t> during compilation then </a:t>
            </a:r>
            <a:r>
              <a:rPr lang="en-CA" altLang="en-US" dirty="0"/>
              <a:t>a</a:t>
            </a:r>
            <a:r>
              <a:rPr lang="en-CA" altLang="en-US" dirty="0" smtClean="0"/>
              <a:t> machine language program is created which can then be executed .</a:t>
            </a:r>
          </a:p>
          <a:p>
            <a:pPr eaLnBrk="1" hangingPunct="1">
              <a:buFont typeface="Arial" charset="0"/>
              <a:buChar char="•"/>
              <a:defRPr/>
            </a:pPr>
            <a:endParaRPr lang="en-US" alt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48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48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48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048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48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48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bldLvl="2"/>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57200" y="260350"/>
            <a:ext cx="8229600" cy="730250"/>
          </a:xfrm>
        </p:spPr>
        <p:txBody>
          <a:bodyPr/>
          <a:lstStyle/>
          <a:p>
            <a:pPr eaLnBrk="1" hangingPunct="1"/>
            <a:r>
              <a:rPr lang="en-US" altLang="en-US" smtClean="0"/>
              <a:t>Location Of My Online Examples</a:t>
            </a:r>
          </a:p>
        </p:txBody>
      </p:sp>
      <p:sp>
        <p:nvSpPr>
          <p:cNvPr id="375811" name="Rectangle 3"/>
          <p:cNvSpPr>
            <a:spLocks noGrp="1" noChangeArrowheads="1"/>
          </p:cNvSpPr>
          <p:nvPr>
            <p:ph idx="1"/>
          </p:nvPr>
        </p:nvSpPr>
        <p:spPr/>
        <p:txBody>
          <a:bodyPr/>
          <a:lstStyle/>
          <a:p>
            <a:pPr eaLnBrk="1" hangingPunct="1">
              <a:tabLst>
                <a:tab pos="1254125" algn="l"/>
              </a:tabLst>
            </a:pPr>
            <a:r>
              <a:rPr lang="en-US" altLang="en-US" dirty="0" smtClean="0"/>
              <a:t>Finding them via the WWW:</a:t>
            </a:r>
          </a:p>
          <a:p>
            <a:pPr lvl="1" eaLnBrk="1" hangingPunct="1">
              <a:tabLst>
                <a:tab pos="1254125" algn="l"/>
              </a:tabLst>
            </a:pPr>
            <a:r>
              <a:rPr lang="en-US" altLang="en-US" dirty="0" smtClean="0"/>
              <a:t>URL: </a:t>
            </a:r>
            <a:r>
              <a:rPr lang="en-US" altLang="en-US" dirty="0" smtClean="0">
                <a:hlinkClick r:id="rId3"/>
              </a:rPr>
              <a:t>http://pages.cpsc.ucalgary.ca/~tamj/2017/231P/examples</a:t>
            </a:r>
            <a:endParaRPr lang="en-US" altLang="en-US" dirty="0" smtClean="0"/>
          </a:p>
          <a:p>
            <a:pPr eaLnBrk="1" hangingPunct="1">
              <a:tabLst>
                <a:tab pos="1254125" algn="l"/>
              </a:tabLst>
            </a:pPr>
            <a:r>
              <a:rPr lang="en-US" altLang="en-US" dirty="0" smtClean="0"/>
              <a:t>Finding them in UNIX when you are logged onto a computer in the lab (or remotely logged in using Putty)</a:t>
            </a:r>
          </a:p>
          <a:p>
            <a:pPr lvl="1" eaLnBrk="1" hangingPunct="1">
              <a:tabLst>
                <a:tab pos="1254125" algn="l"/>
              </a:tabLst>
            </a:pPr>
            <a:r>
              <a:rPr lang="en-US" altLang="en-US" dirty="0" smtClean="0">
                <a:cs typeface="Arial" panose="020B0604020202020204" pitchFamily="34" charset="0"/>
              </a:rPr>
              <a:t>Directory: /home/231/examples</a:t>
            </a:r>
          </a:p>
          <a:p>
            <a:pPr eaLnBrk="1" hangingPunct="1">
              <a:tabLst>
                <a:tab pos="1254125" algn="l"/>
              </a:tabLst>
            </a:pPr>
            <a:r>
              <a:rPr lang="en-US" altLang="en-US" dirty="0" smtClean="0"/>
              <a:t>The locations of the example programs that are </a:t>
            </a:r>
            <a:r>
              <a:rPr lang="en-US" altLang="en-US" i="1" dirty="0" smtClean="0"/>
              <a:t>specific to this section</a:t>
            </a:r>
            <a:r>
              <a:rPr lang="en-US" altLang="en-US" dirty="0" smtClean="0"/>
              <a:t> of notes (each section will have be located in a sub-directory/sub-link):</a:t>
            </a:r>
          </a:p>
          <a:p>
            <a:pPr lvl="1" eaLnBrk="1" hangingPunct="1">
              <a:tabLst>
                <a:tab pos="1254125" algn="l"/>
              </a:tabLst>
            </a:pPr>
            <a:r>
              <a:rPr lang="en-US" altLang="en-US" dirty="0">
                <a:hlinkClick r:id="rId4"/>
              </a:rPr>
              <a:t>http://pages.cpsc.ucalgary.ca/~</a:t>
            </a:r>
            <a:r>
              <a:rPr lang="en-US" altLang="en-US" dirty="0" smtClean="0">
                <a:hlinkClick r:id="rId4"/>
              </a:rPr>
              <a:t>tamj/2017/231P/examples/intro</a:t>
            </a:r>
            <a:endParaRPr lang="en-US" altLang="en-US" dirty="0"/>
          </a:p>
          <a:p>
            <a:pPr lvl="1" eaLnBrk="1" hangingPunct="1">
              <a:tabLst>
                <a:tab pos="1254125" algn="l"/>
              </a:tabLst>
            </a:pPr>
            <a:r>
              <a:rPr lang="en-US" altLang="en-US" dirty="0" smtClean="0">
                <a:cs typeface="Arial" panose="020B0604020202020204" pitchFamily="34" charset="0"/>
              </a:rPr>
              <a:t>/home/231/examples/</a:t>
            </a:r>
            <a:r>
              <a:rPr lang="en-US" altLang="en-US" i="1" dirty="0" smtClean="0">
                <a:cs typeface="Arial" panose="020B0604020202020204" pitchFamily="34" charset="0"/>
              </a:rPr>
              <a:t>intro</a:t>
            </a:r>
            <a:endParaRPr lang="en-US" altLang="en-US" sz="2400" i="1" dirty="0" smtClean="0"/>
          </a:p>
          <a:p>
            <a:pPr eaLnBrk="1" hangingPunct="1">
              <a:buFont typeface="Times New Roman" panose="02020603050405020304" pitchFamily="18" charset="0"/>
              <a:buChar char="–"/>
              <a:tabLst>
                <a:tab pos="1254125" algn="l"/>
              </a:tabLst>
            </a:pPr>
            <a:r>
              <a:rPr lang="en-US" altLang="en-US" dirty="0" smtClean="0"/>
              <a:t>FYI: examples I give TA’s for </a:t>
            </a:r>
            <a:r>
              <a:rPr lang="en-US" altLang="en-US" i="1" dirty="0" smtClean="0"/>
              <a:t>tutorials</a:t>
            </a:r>
            <a:r>
              <a:rPr lang="en-US" altLang="en-US" dirty="0" smtClean="0"/>
              <a:t> will be in a different location:</a:t>
            </a:r>
          </a:p>
          <a:p>
            <a:pPr lvl="1" eaLnBrk="1" hangingPunct="1">
              <a:buFont typeface="Times New Roman" panose="02020603050405020304" pitchFamily="18" charset="0"/>
              <a:buChar char="–"/>
              <a:tabLst>
                <a:tab pos="1254125" algn="l"/>
              </a:tabLst>
            </a:pPr>
            <a:r>
              <a:rPr lang="en-US" altLang="en-US" dirty="0">
                <a:hlinkClick r:id="rId5"/>
              </a:rPr>
              <a:t>http://pages.cpsc.ucalgary.ca/~</a:t>
            </a:r>
            <a:r>
              <a:rPr lang="en-US" altLang="en-US" dirty="0" smtClean="0">
                <a:hlinkClick r:id="rId5"/>
              </a:rPr>
              <a:t>tamj/2017/231P/</a:t>
            </a:r>
            <a:r>
              <a:rPr lang="en-US" altLang="en-US" i="1" dirty="0" smtClean="0">
                <a:hlinkClick r:id="rId5"/>
              </a:rPr>
              <a:t>tutorial</a:t>
            </a:r>
            <a:r>
              <a:rPr lang="en-US" altLang="en-US" dirty="0" smtClean="0">
                <a:hlinkClick r:id="rId5"/>
              </a:rPr>
              <a:t>Schedule.html</a:t>
            </a:r>
            <a:endParaRPr lang="en-US" altLang="en-US" dirty="0" smtClean="0"/>
          </a:p>
          <a:p>
            <a:pPr lvl="1" eaLnBrk="1" hangingPunct="1">
              <a:buFont typeface="Times New Roman" panose="02020603050405020304" pitchFamily="18" charset="0"/>
              <a:buChar char="–"/>
              <a:tabLst>
                <a:tab pos="1254125" algn="l"/>
              </a:tabLst>
            </a:pPr>
            <a:r>
              <a:rPr lang="en-US" altLang="en-US" dirty="0" smtClean="0"/>
              <a:t>/home/231/</a:t>
            </a:r>
            <a:r>
              <a:rPr lang="en-US" altLang="en-US" i="1" dirty="0" smtClean="0"/>
              <a:t>tutorials</a:t>
            </a:r>
          </a:p>
          <a:p>
            <a:pPr lvl="1" eaLnBrk="1" hangingPunct="1">
              <a:buFont typeface="Times New Roman" panose="02020603050405020304" pitchFamily="18" charset="0"/>
              <a:buChar char="–"/>
              <a:tabLst>
                <a:tab pos="1254125" algn="l"/>
              </a:tabLst>
            </a:pPr>
            <a:endParaRPr lang="en-US" alt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581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75811">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75811">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75811">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75811">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75811">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75811">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75811">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75811">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75811">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5811"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200" y="260350"/>
            <a:ext cx="8229600" cy="730250"/>
          </a:xfrm>
        </p:spPr>
        <p:txBody>
          <a:bodyPr/>
          <a:lstStyle/>
          <a:p>
            <a:pPr eaLnBrk="1" hangingPunct="1"/>
            <a:r>
              <a:rPr lang="en-US" altLang="en-US" smtClean="0"/>
              <a:t>The First Python Program</a:t>
            </a:r>
          </a:p>
        </p:txBody>
      </p:sp>
      <p:sp>
        <p:nvSpPr>
          <p:cNvPr id="23555" name="Rectangle 3"/>
          <p:cNvSpPr>
            <a:spLocks noGrp="1" noChangeArrowheads="1"/>
          </p:cNvSpPr>
          <p:nvPr>
            <p:ph idx="1"/>
          </p:nvPr>
        </p:nvSpPr>
        <p:spPr/>
        <p:txBody>
          <a:bodyPr/>
          <a:lstStyle/>
          <a:p>
            <a:pPr eaLnBrk="1" hangingPunct="1">
              <a:tabLst>
                <a:tab pos="1254125" algn="l"/>
              </a:tabLst>
            </a:pPr>
            <a:r>
              <a:rPr lang="en-CA" altLang="en-US" smtClean="0"/>
              <a:t>Program name: </a:t>
            </a:r>
            <a:r>
              <a:rPr lang="en-CA" altLang="en-US" sz="2000" smtClean="0">
                <a:latin typeface="Arial" panose="020B0604020202020204" pitchFamily="34" charset="0"/>
                <a:cs typeface="Arial" panose="020B0604020202020204" pitchFamily="34" charset="0"/>
              </a:rPr>
              <a:t>small.py</a:t>
            </a:r>
            <a:endParaRPr lang="en-US" altLang="en-US" sz="2000" smtClean="0">
              <a:latin typeface="Arial" panose="020B0604020202020204" pitchFamily="34" charset="0"/>
              <a:cs typeface="Arial" panose="020B0604020202020204" pitchFamily="34" charset="0"/>
            </a:endParaRPr>
          </a:p>
        </p:txBody>
      </p:sp>
      <p:sp>
        <p:nvSpPr>
          <p:cNvPr id="210948" name="Rectangle 4"/>
          <p:cNvSpPr>
            <a:spLocks noChangeArrowheads="1"/>
          </p:cNvSpPr>
          <p:nvPr/>
        </p:nvSpPr>
        <p:spPr bwMode="auto">
          <a:xfrm>
            <a:off x="768350" y="2219325"/>
            <a:ext cx="2622550" cy="2103438"/>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600">
                <a:latin typeface="Consolas" panose="020B0609020204030204" pitchFamily="49" charset="0"/>
                <a:cs typeface="Consolas" panose="020B0609020204030204" pitchFamily="49" charset="0"/>
              </a:rPr>
              <a:t>print ("hello",end="")</a:t>
            </a:r>
          </a:p>
        </p:txBody>
      </p:sp>
      <p:sp>
        <p:nvSpPr>
          <p:cNvPr id="210949" name="Text Box 5"/>
          <p:cNvSpPr txBox="1">
            <a:spLocks noChangeArrowheads="1"/>
          </p:cNvSpPr>
          <p:nvPr/>
        </p:nvSpPr>
        <p:spPr bwMode="auto">
          <a:xfrm>
            <a:off x="762000" y="1752600"/>
            <a:ext cx="262890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type="none" w="sm" len="sm"/>
                <a:tailEnd type="none" w="sm" len="sm"/>
              </a14:hiddenLine>
            </a:ext>
          </a:extLst>
        </p:spPr>
        <p:txBody>
          <a:bodyPr lIns="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defRPr/>
            </a:pPr>
            <a:r>
              <a:rPr lang="en-US" altLang="en-US" sz="2000" dirty="0" smtClean="0">
                <a:latin typeface="+mn-lt"/>
                <a:cs typeface="Times New Roman" pitchFamily="18" charset="0"/>
              </a:rPr>
              <a:t>Filename: </a:t>
            </a:r>
            <a:r>
              <a:rPr lang="en-US" altLang="en-US" sz="2000" dirty="0" smtClean="0">
                <a:latin typeface="Consolas" pitchFamily="49" charset="0"/>
                <a:cs typeface="Consolas" pitchFamily="49" charset="0"/>
              </a:rPr>
              <a:t>small.py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094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09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0948" grpId="0" animBg="1"/>
      <p:bldP spid="21094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57200" y="260350"/>
            <a:ext cx="8229600" cy="730250"/>
          </a:xfrm>
        </p:spPr>
        <p:txBody>
          <a:bodyPr rtlCol="0">
            <a:normAutofit fontScale="90000"/>
          </a:bodyPr>
          <a:lstStyle/>
          <a:p>
            <a:pPr eaLnBrk="1" fontAlgn="auto" hangingPunct="1">
              <a:spcAft>
                <a:spcPts val="0"/>
              </a:spcAft>
              <a:defRPr/>
            </a:pPr>
            <a:r>
              <a:rPr lang="en-US" dirty="0" smtClean="0"/>
              <a:t>Creating/Running Programs: One Operating System</a:t>
            </a:r>
          </a:p>
        </p:txBody>
      </p:sp>
      <p:sp>
        <p:nvSpPr>
          <p:cNvPr id="279555" name="Rectangle 3"/>
          <p:cNvSpPr>
            <a:spLocks noGrp="1" noChangeArrowheads="1"/>
          </p:cNvSpPr>
          <p:nvPr>
            <p:ph idx="1"/>
          </p:nvPr>
        </p:nvSpPr>
        <p:spPr/>
        <p:txBody>
          <a:bodyPr/>
          <a:lstStyle/>
          <a:p>
            <a:pPr eaLnBrk="1" hangingPunct="1">
              <a:tabLst>
                <a:tab pos="1254125" algn="l"/>
              </a:tabLst>
            </a:pPr>
            <a:r>
              <a:rPr lang="en-US" altLang="en-US" dirty="0" smtClean="0"/>
              <a:t>The process is similar on other platforms/OS’s (the TA’s will show you how to do it on the lab computers (Linux) during tutorials).</a:t>
            </a:r>
          </a:p>
          <a:p>
            <a:pPr marL="400050" lvl="1" indent="0" eaLnBrk="1" hangingPunct="1">
              <a:buFont typeface="Arial" panose="020B0604020202020204" pitchFamily="34" charset="0"/>
              <a:buNone/>
              <a:tabLst>
                <a:tab pos="1254125" algn="l"/>
              </a:tabLst>
            </a:pPr>
            <a:r>
              <a:rPr lang="en-US" altLang="en-US" b="1" dirty="0" smtClean="0"/>
              <a:t>Step 1: Writing your program</a:t>
            </a:r>
          </a:p>
          <a:p>
            <a:pPr marL="400050" lvl="1" indent="0" eaLnBrk="1" hangingPunct="1">
              <a:tabLst>
                <a:tab pos="1254125" algn="l"/>
              </a:tabLst>
            </a:pPr>
            <a:r>
              <a:rPr lang="en-US" altLang="en-US" dirty="0" smtClean="0"/>
              <a:t>You need a text editor (e.g., </a:t>
            </a:r>
            <a:r>
              <a:rPr lang="en-US" altLang="en-US" i="1" dirty="0" smtClean="0"/>
              <a:t>WordPad</a:t>
            </a:r>
            <a:r>
              <a:rPr lang="en-US" altLang="en-US" dirty="0" smtClean="0"/>
              <a:t>, Notepad, Notepad++) to enter the program.</a:t>
            </a:r>
          </a:p>
          <a:p>
            <a:pPr marL="400050" lvl="1" indent="0" eaLnBrk="1" hangingPunct="1">
              <a:tabLst>
                <a:tab pos="1254125" algn="l"/>
              </a:tabLst>
            </a:pPr>
            <a:r>
              <a:rPr lang="en-US" altLang="en-US" dirty="0" smtClean="0"/>
              <a:t>It can be done using any editor that you want, but don’t use a word processor (e.g., MS-Word) and remember to </a:t>
            </a:r>
            <a:r>
              <a:rPr lang="en-US" altLang="en-US" b="1" dirty="0" smtClean="0"/>
              <a:t>save it as a text file</a:t>
            </a:r>
            <a:r>
              <a:rPr lang="en-US" altLang="en-US" dirty="0" smtClean="0"/>
              <a:t> ending with the suffix dot-</a:t>
            </a:r>
            <a:r>
              <a:rPr lang="en-US" altLang="en-US" dirty="0" err="1" smtClean="0"/>
              <a:t>py</a:t>
            </a:r>
            <a:r>
              <a:rPr lang="en-US" altLang="en-US" dirty="0" smtClean="0"/>
              <a:t> “</a:t>
            </a:r>
            <a:r>
              <a:rPr lang="en-US" altLang="en-US" dirty="0" smtClean="0">
                <a:latin typeface="Consolas" panose="020B0609020204030204" pitchFamily="49" charset="0"/>
                <a:cs typeface="Consolas" panose="020B0609020204030204" pitchFamily="49" charset="0"/>
              </a:rPr>
              <a:t>.</a:t>
            </a:r>
            <a:r>
              <a:rPr lang="en-US" altLang="en-US" dirty="0" err="1" smtClean="0">
                <a:latin typeface="Consolas" panose="020B0609020204030204" pitchFamily="49" charset="0"/>
                <a:cs typeface="Consolas" panose="020B0609020204030204" pitchFamily="49" charset="0"/>
              </a:rPr>
              <a:t>py</a:t>
            </a:r>
            <a:r>
              <a:rPr lang="en-US" altLang="en-US" dirty="0" smtClean="0"/>
              <a:t>”</a:t>
            </a:r>
          </a:p>
          <a:p>
            <a:pPr marL="400050" lvl="1" indent="0" eaLnBrk="1" hangingPunct="1">
              <a:tabLst>
                <a:tab pos="1254125" algn="l"/>
              </a:tabLst>
            </a:pPr>
            <a:endParaRPr lang="en-US" altLang="en-US" dirty="0" smtClean="0"/>
          </a:p>
          <a:p>
            <a:pPr marL="400050" lvl="1" indent="0" eaLnBrk="1" hangingPunct="1">
              <a:tabLst>
                <a:tab pos="1254125" algn="l"/>
              </a:tabLst>
            </a:pPr>
            <a:endParaRPr lang="en-US" altLang="en-US" dirty="0" smtClean="0"/>
          </a:p>
          <a:p>
            <a:pPr marL="400050" lvl="1" indent="0" eaLnBrk="1" hangingPunct="1">
              <a:tabLst>
                <a:tab pos="1254125" algn="l"/>
              </a:tabLst>
            </a:pPr>
            <a:endParaRPr lang="en-US" altLang="en-US" sz="1200" dirty="0" smtClean="0"/>
          </a:p>
          <a:p>
            <a:pPr marL="400050" lvl="1" indent="0" eaLnBrk="1" hangingPunct="1">
              <a:tabLst>
                <a:tab pos="1254125" algn="l"/>
              </a:tabLst>
            </a:pPr>
            <a:endParaRPr lang="en-US" altLang="en-US" sz="1200" dirty="0" smtClean="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400" y="4419600"/>
            <a:ext cx="5785605" cy="147536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955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955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7955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7955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9555" grpId="0" build="p" bldLvl="2"/>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pPr eaLnBrk="1" hangingPunct="1"/>
            <a:r>
              <a:rPr lang="en-US" altLang="en-US" sz="2800" smtClean="0"/>
              <a:t>Creating/Running Programs: One Operating System (2)</a:t>
            </a:r>
          </a:p>
        </p:txBody>
      </p:sp>
      <p:sp>
        <p:nvSpPr>
          <p:cNvPr id="3" name="Content Placeholder 2"/>
          <p:cNvSpPr>
            <a:spLocks noGrp="1"/>
          </p:cNvSpPr>
          <p:nvPr>
            <p:ph idx="1"/>
          </p:nvPr>
        </p:nvSpPr>
        <p:spPr>
          <a:xfrm>
            <a:off x="457200" y="1143000"/>
            <a:ext cx="8229600" cy="4519613"/>
          </a:xfrm>
        </p:spPr>
        <p:txBody>
          <a:bodyPr rtlCol="0">
            <a:normAutofit lnSpcReduction="10000"/>
          </a:bodyPr>
          <a:lstStyle/>
          <a:p>
            <a:pPr marL="401637" lvl="1" indent="0" eaLnBrk="1" fontAlgn="auto" hangingPunct="1">
              <a:spcAft>
                <a:spcPts val="0"/>
              </a:spcAft>
              <a:buFont typeface="Arial" panose="020B0604020202020204" pitchFamily="34" charset="0"/>
              <a:buNone/>
              <a:tabLst>
                <a:tab pos="1254125" algn="l"/>
              </a:tabLst>
              <a:defRPr/>
            </a:pPr>
            <a:r>
              <a:rPr lang="en-US" b="1" dirty="0" smtClean="0"/>
              <a:t>Step 2: Translating and running your program</a:t>
            </a:r>
          </a:p>
          <a:p>
            <a:pPr lvl="1" eaLnBrk="1" fontAlgn="auto" hangingPunct="1">
              <a:spcAft>
                <a:spcPts val="0"/>
              </a:spcAft>
              <a:tabLst>
                <a:tab pos="1254125" algn="l"/>
              </a:tabLst>
              <a:defRPr/>
            </a:pPr>
            <a:r>
              <a:rPr lang="en-US" dirty="0" smtClean="0"/>
              <a:t>You need to open a command line to translate/run your Python program.</a:t>
            </a:r>
          </a:p>
          <a:p>
            <a:pPr lvl="1" eaLnBrk="1" fontAlgn="auto" hangingPunct="1">
              <a:spcAft>
                <a:spcPts val="0"/>
              </a:spcAft>
              <a:tabLst>
                <a:tab pos="1254125" algn="l"/>
              </a:tabLst>
              <a:defRPr/>
            </a:pPr>
            <a:r>
              <a:rPr lang="en-US" dirty="0" smtClean="0"/>
              <a:t>The name of the Python translator is “</a:t>
            </a:r>
            <a:r>
              <a:rPr lang="en-US" dirty="0" smtClean="0">
                <a:latin typeface="Consolas" panose="020B0609020204030204" pitchFamily="49" charset="0"/>
                <a:cs typeface="Consolas" panose="020B0609020204030204" pitchFamily="49" charset="0"/>
              </a:rPr>
              <a:t>Python</a:t>
            </a:r>
            <a:r>
              <a:rPr lang="en-US" dirty="0" smtClean="0"/>
              <a:t>”</a:t>
            </a:r>
          </a:p>
          <a:p>
            <a:pPr eaLnBrk="1" fontAlgn="auto" hangingPunct="1">
              <a:spcAft>
                <a:spcPts val="0"/>
              </a:spcAft>
              <a:defRPr/>
            </a:pPr>
            <a:endParaRPr lang="en-US" dirty="0" smtClean="0"/>
          </a:p>
          <a:p>
            <a:pPr eaLnBrk="1" fontAlgn="auto" hangingPunct="1">
              <a:spcAft>
                <a:spcPts val="0"/>
              </a:spcAft>
              <a:defRPr/>
            </a:pPr>
            <a:endParaRPr lang="en-US" dirty="0" smtClean="0"/>
          </a:p>
          <a:p>
            <a:pPr eaLnBrk="1" fontAlgn="auto" hangingPunct="1">
              <a:spcAft>
                <a:spcPts val="0"/>
              </a:spcAft>
              <a:defRPr/>
            </a:pPr>
            <a:endParaRPr lang="en-US" dirty="0" smtClean="0"/>
          </a:p>
          <a:p>
            <a:pPr eaLnBrk="1" fontAlgn="auto" hangingPunct="1">
              <a:spcAft>
                <a:spcPts val="0"/>
              </a:spcAft>
              <a:defRPr/>
            </a:pPr>
            <a:endParaRPr lang="en-US" dirty="0" smtClean="0"/>
          </a:p>
          <a:p>
            <a:pPr marL="454025" lvl="1" eaLnBrk="1" fontAlgn="auto" hangingPunct="1">
              <a:lnSpc>
                <a:spcPct val="90000"/>
              </a:lnSpc>
              <a:spcAft>
                <a:spcPts val="0"/>
              </a:spcAft>
              <a:tabLst>
                <a:tab pos="1254125" algn="l"/>
              </a:tabLst>
              <a:defRPr/>
            </a:pPr>
            <a:r>
              <a:rPr lang="en-US" dirty="0"/>
              <a:t>To translate/run your program type “</a:t>
            </a:r>
            <a:r>
              <a:rPr lang="en-US" sz="1800" dirty="0">
                <a:latin typeface="Consolas" pitchFamily="49" charset="0"/>
                <a:cs typeface="Consolas" pitchFamily="49" charset="0"/>
              </a:rPr>
              <a:t>python </a:t>
            </a:r>
            <a:r>
              <a:rPr lang="en-US" sz="1800" i="1" dirty="0" smtClean="0">
                <a:latin typeface="Consolas" pitchFamily="49" charset="0"/>
                <a:cs typeface="Consolas" pitchFamily="49" charset="0"/>
              </a:rPr>
              <a:t>filename.py</a:t>
            </a:r>
            <a:r>
              <a:rPr lang="en-US" dirty="0" smtClean="0"/>
              <a:t>” </a:t>
            </a:r>
            <a:r>
              <a:rPr lang="en-US" dirty="0"/>
              <a:t>at the command line.</a:t>
            </a:r>
          </a:p>
          <a:p>
            <a:pPr marL="633413" lvl="2" indent="-228600" eaLnBrk="1" fontAlgn="auto" hangingPunct="1">
              <a:lnSpc>
                <a:spcPct val="110000"/>
              </a:lnSpc>
              <a:spcBef>
                <a:spcPts val="0"/>
              </a:spcBef>
              <a:spcAft>
                <a:spcPts val="0"/>
              </a:spcAft>
              <a:tabLst>
                <a:tab pos="1254125" algn="l"/>
              </a:tabLst>
              <a:defRPr/>
            </a:pPr>
            <a:r>
              <a:rPr lang="en-US" dirty="0"/>
              <a:t>The first example program would be executed by typing</a:t>
            </a:r>
            <a:r>
              <a:rPr lang="en-US" sz="2200" dirty="0"/>
              <a:t> “</a:t>
            </a:r>
            <a:r>
              <a:rPr lang="en-US" sz="1600" dirty="0">
                <a:latin typeface="Consolas" pitchFamily="49" charset="0"/>
                <a:cs typeface="Consolas" pitchFamily="49" charset="0"/>
              </a:rPr>
              <a:t>python small.py</a:t>
            </a:r>
            <a:r>
              <a:rPr lang="en-US" sz="2200" dirty="0"/>
              <a:t>”</a:t>
            </a:r>
          </a:p>
          <a:p>
            <a:pPr marL="633413" lvl="2" indent="-228600" eaLnBrk="1" fontAlgn="auto" hangingPunct="1">
              <a:lnSpc>
                <a:spcPct val="110000"/>
              </a:lnSpc>
              <a:spcBef>
                <a:spcPts val="0"/>
              </a:spcBef>
              <a:spcAft>
                <a:spcPts val="600"/>
              </a:spcAft>
              <a:tabLst>
                <a:tab pos="1254125" algn="l"/>
              </a:tabLst>
              <a:defRPr/>
            </a:pPr>
            <a:r>
              <a:rPr lang="en-US" dirty="0"/>
              <a:t>For a program whose filename is called “</a:t>
            </a:r>
            <a:r>
              <a:rPr lang="en-US" sz="1600" dirty="0">
                <a:latin typeface="Consolas" pitchFamily="49" charset="0"/>
                <a:cs typeface="Consolas" pitchFamily="49" charset="0"/>
              </a:rPr>
              <a:t>output1.py</a:t>
            </a:r>
            <a:r>
              <a:rPr lang="en-US" dirty="0"/>
              <a:t>” you would type “</a:t>
            </a:r>
            <a:r>
              <a:rPr lang="en-US" sz="1600" dirty="0" smtClean="0">
                <a:latin typeface="Consolas" pitchFamily="49" charset="0"/>
                <a:cs typeface="Consolas" pitchFamily="49" charset="0"/>
              </a:rPr>
              <a:t>python output1.py</a:t>
            </a:r>
            <a:r>
              <a:rPr lang="en-US" dirty="0"/>
              <a:t>”.</a:t>
            </a:r>
          </a:p>
          <a:p>
            <a:pPr eaLnBrk="1" fontAlgn="auto" hangingPunct="1">
              <a:spcAft>
                <a:spcPts val="0"/>
              </a:spcAft>
              <a:defRPr/>
            </a:pPr>
            <a:endParaRPr lang="en-US" dirty="0" smtClean="0"/>
          </a:p>
        </p:txBody>
      </p:sp>
      <p:pic>
        <p:nvPicPr>
          <p:cNvPr id="5" name="Picture 5"/>
          <p:cNvPicPr>
            <a:picLocks noChangeAspect="1" noChangeArrowheads="1"/>
          </p:cNvPicPr>
          <p:nvPr/>
        </p:nvPicPr>
        <p:blipFill>
          <a:blip r:embed="rId3">
            <a:extLst>
              <a:ext uri="{28A0092B-C50C-407E-A947-70E740481C1C}">
                <a14:useLocalDpi xmlns:a14="http://schemas.microsoft.com/office/drawing/2010/main" val="0"/>
              </a:ext>
            </a:extLst>
          </a:blip>
          <a:srcRect t="83594" r="80417" b="2605"/>
          <a:stretch>
            <a:fillRect/>
          </a:stretch>
        </p:blipFill>
        <p:spPr bwMode="auto">
          <a:xfrm>
            <a:off x="1108075" y="2438400"/>
            <a:ext cx="2620963"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6"/>
          <p:cNvPicPr>
            <a:picLocks noChangeAspect="1" noChangeArrowheads="1"/>
          </p:cNvPicPr>
          <p:nvPr/>
        </p:nvPicPr>
        <p:blipFill>
          <a:blip r:embed="rId4">
            <a:extLst>
              <a:ext uri="{28A0092B-C50C-407E-A947-70E740481C1C}">
                <a14:useLocalDpi xmlns:a14="http://schemas.microsoft.com/office/drawing/2010/main" val="0"/>
              </a:ext>
            </a:extLst>
          </a:blip>
          <a:srcRect t="75000" r="72708" b="6770"/>
          <a:stretch>
            <a:fillRect/>
          </a:stretch>
        </p:blipFill>
        <p:spPr bwMode="auto">
          <a:xfrm>
            <a:off x="4803775" y="2403475"/>
            <a:ext cx="2892425" cy="154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Group 9"/>
          <p:cNvGrpSpPr>
            <a:grpSpLocks/>
          </p:cNvGrpSpPr>
          <p:nvPr/>
        </p:nvGrpSpPr>
        <p:grpSpPr bwMode="auto">
          <a:xfrm>
            <a:off x="0" y="5129213"/>
            <a:ext cx="8920163" cy="1654175"/>
            <a:chOff x="0" y="5128610"/>
            <a:chExt cx="8920720" cy="1654778"/>
          </a:xfrm>
        </p:grpSpPr>
        <p:pic>
          <p:nvPicPr>
            <p:cNvPr id="25607" name="Picture 1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05137" y="5777706"/>
              <a:ext cx="4467783" cy="5095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Lst>
          </p:spPr>
        </p:pic>
        <p:cxnSp>
          <p:nvCxnSpPr>
            <p:cNvPr id="25608" name="Straight Arrow Connector 8"/>
            <p:cNvCxnSpPr>
              <a:cxnSpLocks noChangeShapeType="1"/>
            </p:cNvCxnSpPr>
            <p:nvPr/>
          </p:nvCxnSpPr>
          <p:spPr bwMode="auto">
            <a:xfrm flipH="1">
              <a:off x="6705600" y="5486400"/>
              <a:ext cx="767320" cy="381000"/>
            </a:xfrm>
            <a:prstGeom prst="straightConnector1">
              <a:avLst/>
            </a:prstGeom>
            <a:noFill/>
            <a:ln w="38100" algn="ctr">
              <a:solidFill>
                <a:srgbClr val="C00000"/>
              </a:solidFill>
              <a:round/>
              <a:headEnd/>
              <a:tailEnd type="arrow" w="med" len="med"/>
            </a:ln>
            <a:extLst>
              <a:ext uri="{909E8E84-426E-40DD-AFC4-6F175D3DCCD1}">
                <a14:hiddenFill xmlns:a14="http://schemas.microsoft.com/office/drawing/2010/main">
                  <a:noFill/>
                </a14:hiddenFill>
              </a:ext>
            </a:extLst>
          </p:spPr>
        </p:cxnSp>
        <p:sp>
          <p:nvSpPr>
            <p:cNvPr id="25609" name="TextBox 9"/>
            <p:cNvSpPr txBox="1">
              <a:spLocks noChangeArrowheads="1"/>
            </p:cNvSpPr>
            <p:nvPr/>
          </p:nvSpPr>
          <p:spPr bwMode="auto">
            <a:xfrm>
              <a:off x="7472920" y="5128610"/>
              <a:ext cx="1447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a:solidFill>
                    <a:srgbClr val="C00000"/>
                  </a:solidFill>
                </a:rPr>
                <a:t>Running /translating the program</a:t>
              </a:r>
            </a:p>
          </p:txBody>
        </p:sp>
        <p:cxnSp>
          <p:nvCxnSpPr>
            <p:cNvPr id="25610" name="Straight Arrow Connector 13"/>
            <p:cNvCxnSpPr>
              <a:cxnSpLocks noChangeShapeType="1"/>
              <a:stCxn id="25611" idx="3"/>
            </p:cNvCxnSpPr>
            <p:nvPr/>
          </p:nvCxnSpPr>
          <p:spPr bwMode="auto">
            <a:xfrm flipV="1">
              <a:off x="2209800" y="6172200"/>
              <a:ext cx="795337" cy="153194"/>
            </a:xfrm>
            <a:prstGeom prst="straightConnector1">
              <a:avLst/>
            </a:prstGeom>
            <a:noFill/>
            <a:ln w="38100" algn="ctr">
              <a:solidFill>
                <a:srgbClr val="C00000"/>
              </a:solidFill>
              <a:round/>
              <a:headEnd/>
              <a:tailEnd type="arrow" w="med" len="med"/>
            </a:ln>
            <a:extLst>
              <a:ext uri="{909E8E84-426E-40DD-AFC4-6F175D3DCCD1}">
                <a14:hiddenFill xmlns:a14="http://schemas.microsoft.com/office/drawing/2010/main">
                  <a:noFill/>
                </a14:hiddenFill>
              </a:ext>
            </a:extLst>
          </p:spPr>
        </p:cxnSp>
        <p:sp>
          <p:nvSpPr>
            <p:cNvPr id="25611" name="TextBox 14"/>
            <p:cNvSpPr txBox="1">
              <a:spLocks noChangeArrowheads="1"/>
            </p:cNvSpPr>
            <p:nvPr/>
          </p:nvSpPr>
          <p:spPr bwMode="auto">
            <a:xfrm>
              <a:off x="0" y="5867400"/>
              <a:ext cx="2209800"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n-US" altLang="en-US" sz="1800" b="1">
                  <a:solidFill>
                    <a:srgbClr val="C00000"/>
                  </a:solidFill>
                </a:rPr>
                <a:t>Output of program (result of running the program)</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pPr eaLnBrk="1" hangingPunct="1"/>
            <a:r>
              <a:rPr lang="en-US" altLang="en-US" smtClean="0"/>
              <a:t>Important Reminders</a:t>
            </a:r>
          </a:p>
        </p:txBody>
      </p:sp>
      <p:sp>
        <p:nvSpPr>
          <p:cNvPr id="3" name="Content Placeholder 2"/>
          <p:cNvSpPr>
            <a:spLocks noGrp="1"/>
          </p:cNvSpPr>
          <p:nvPr>
            <p:ph idx="1"/>
          </p:nvPr>
        </p:nvSpPr>
        <p:spPr/>
        <p:txBody>
          <a:bodyPr>
            <a:normAutofit lnSpcReduction="10000"/>
          </a:bodyPr>
          <a:lstStyle/>
          <a:p>
            <a:pPr marL="176213" indent="-176213" eaLnBrk="1" hangingPunct="1">
              <a:buFont typeface="Arial" charset="0"/>
              <a:buChar char="•"/>
              <a:tabLst>
                <a:tab pos="1254125" algn="l"/>
              </a:tabLst>
              <a:defRPr/>
            </a:pPr>
            <a:r>
              <a:rPr lang="en-CA" altLang="en-US" dirty="0" smtClean="0"/>
              <a:t>Make sure you type the whole file name (including the part after the period) when you translate/run your program.</a:t>
            </a:r>
          </a:p>
          <a:p>
            <a:pPr marL="519113" lvl="1" indent="-176213" eaLnBrk="1" hangingPunct="1">
              <a:buFont typeface="Arial" charset="0"/>
              <a:buChar char="–"/>
              <a:tabLst>
                <a:tab pos="1254125" algn="l"/>
              </a:tabLst>
              <a:defRPr/>
            </a:pPr>
            <a:r>
              <a:rPr lang="en-CA" altLang="en-US" dirty="0" smtClean="0"/>
              <a:t>E.g., “</a:t>
            </a:r>
            <a:r>
              <a:rPr lang="en-CA" altLang="en-US" dirty="0" smtClean="0">
                <a:latin typeface="Consolas" pitchFamily="49" charset="0"/>
              </a:rPr>
              <a:t>python small.py</a:t>
            </a:r>
            <a:r>
              <a:rPr lang="en-CA" altLang="en-US" dirty="0" smtClean="0"/>
              <a:t>”</a:t>
            </a:r>
          </a:p>
          <a:p>
            <a:pPr marL="176213" indent="-176213" eaLnBrk="1" hangingPunct="1">
              <a:buFont typeface="Arial" charset="0"/>
              <a:buChar char="•"/>
              <a:tabLst>
                <a:tab pos="1254125" algn="l"/>
              </a:tabLst>
              <a:defRPr/>
            </a:pPr>
            <a:r>
              <a:rPr lang="en-CA" altLang="en-US" dirty="0">
                <a:cs typeface="Arial" charset="0"/>
              </a:rPr>
              <a:t>U</a:t>
            </a:r>
            <a:r>
              <a:rPr lang="en-CA" altLang="en-US" dirty="0" smtClean="0">
                <a:cs typeface="Arial" charset="0"/>
              </a:rPr>
              <a:t>nless you are very familiar with your operating system when you translate/run a program you should first navigate to the directory/folder where your Python program resides.</a:t>
            </a:r>
          </a:p>
          <a:p>
            <a:pPr marL="519113" lvl="1" indent="-176213" eaLnBrk="1" hangingPunct="1">
              <a:buFont typeface="Arial" charset="0"/>
              <a:buChar char="–"/>
              <a:tabLst>
                <a:tab pos="1254125" algn="l"/>
              </a:tabLst>
              <a:defRPr/>
            </a:pPr>
            <a:r>
              <a:rPr lang="en-CA" altLang="en-US" dirty="0" smtClean="0">
                <a:cs typeface="Arial" charset="0"/>
              </a:rPr>
              <a:t>JT: the ‘</a:t>
            </a:r>
            <a:r>
              <a:rPr lang="en-CA" altLang="en-US" dirty="0" smtClean="0">
                <a:latin typeface="Consolas" panose="020B0609020204030204" pitchFamily="49" charset="0"/>
                <a:cs typeface="Consolas" panose="020B0609020204030204" pitchFamily="49" charset="0"/>
              </a:rPr>
              <a:t>cd</a:t>
            </a:r>
            <a:r>
              <a:rPr lang="en-CA" altLang="en-US" dirty="0" smtClean="0">
                <a:cs typeface="Arial" charset="0"/>
              </a:rPr>
              <a:t>’ command changes your directory (Windows and UNIX although something different is needed when changing Windows drives)</a:t>
            </a:r>
          </a:p>
          <a:p>
            <a:pPr marL="519113" lvl="1" indent="-176213" eaLnBrk="1" hangingPunct="1">
              <a:buFont typeface="Arial" charset="0"/>
              <a:buChar char="–"/>
              <a:tabLst>
                <a:tab pos="1254125" algn="l"/>
              </a:tabLst>
              <a:defRPr/>
            </a:pPr>
            <a:r>
              <a:rPr lang="en-CA" altLang="en-US" dirty="0" smtClean="0">
                <a:cs typeface="Arial" charset="0"/>
              </a:rPr>
              <a:t>Suppose my program was under:</a:t>
            </a:r>
          </a:p>
          <a:p>
            <a:pPr lvl="2" eaLnBrk="1" hangingPunct="1">
              <a:buFont typeface="Arial" charset="0"/>
              <a:buNone/>
              <a:tabLst>
                <a:tab pos="1254125" algn="l"/>
              </a:tabLst>
              <a:defRPr/>
            </a:pPr>
            <a:r>
              <a:rPr lang="en-CA" altLang="en-US" dirty="0" smtClean="0">
                <a:latin typeface="Consolas" pitchFamily="49" charset="0"/>
                <a:cs typeface="Arial" charset="0"/>
              </a:rPr>
              <a:t>C:\231</a:t>
            </a:r>
            <a:r>
              <a:rPr lang="en-CA" altLang="en-US" dirty="0" smtClean="0">
                <a:cs typeface="Arial" charset="0"/>
              </a:rPr>
              <a:t> (Windows) </a:t>
            </a:r>
          </a:p>
          <a:p>
            <a:pPr lvl="2" eaLnBrk="1" hangingPunct="1">
              <a:buFont typeface="Arial" charset="0"/>
              <a:buNone/>
              <a:tabLst>
                <a:tab pos="1254125" algn="l"/>
              </a:tabLst>
              <a:defRPr/>
            </a:pPr>
            <a:r>
              <a:rPr lang="en-CA" altLang="en-US" dirty="0" smtClean="0">
                <a:cs typeface="Arial" charset="0"/>
              </a:rPr>
              <a:t>OR</a:t>
            </a:r>
          </a:p>
          <a:p>
            <a:pPr lvl="2" eaLnBrk="1" hangingPunct="1">
              <a:buFont typeface="Arial" charset="0"/>
              <a:buNone/>
              <a:tabLst>
                <a:tab pos="1254125" algn="l"/>
              </a:tabLst>
              <a:defRPr/>
            </a:pPr>
            <a:r>
              <a:rPr lang="en-CA" altLang="en-US" dirty="0" smtClean="0">
                <a:latin typeface="Consolas" pitchFamily="49" charset="0"/>
                <a:cs typeface="Arial" charset="0"/>
              </a:rPr>
              <a:t>/home/231 </a:t>
            </a:r>
            <a:r>
              <a:rPr lang="en-CA" altLang="en-US" dirty="0" smtClean="0">
                <a:cs typeface="Arial" charset="0"/>
              </a:rPr>
              <a:t>(UNIX)</a:t>
            </a:r>
          </a:p>
          <a:p>
            <a:pPr marL="519113" lvl="1" indent="-176213" eaLnBrk="1" hangingPunct="1">
              <a:buFont typeface="Arial" charset="0"/>
              <a:buChar char="–"/>
              <a:tabLst>
                <a:tab pos="1254125" algn="l"/>
              </a:tabLst>
              <a:defRPr/>
            </a:pPr>
            <a:r>
              <a:rPr lang="en-CA" altLang="en-US" dirty="0" smtClean="0">
                <a:cs typeface="Arial" charset="0"/>
              </a:rPr>
              <a:t>To reach this location you could (shortcuts excluded for now) then type:</a:t>
            </a:r>
          </a:p>
          <a:p>
            <a:pPr lvl="2" eaLnBrk="1" hangingPunct="1">
              <a:buFont typeface="Arial" charset="0"/>
              <a:buNone/>
              <a:tabLst>
                <a:tab pos="1254125" algn="l"/>
              </a:tabLst>
              <a:defRPr/>
            </a:pPr>
            <a:r>
              <a:rPr lang="en-CA" altLang="en-US" dirty="0" smtClean="0">
                <a:latin typeface="Consolas" pitchFamily="49" charset="0"/>
              </a:rPr>
              <a:t>c:\231 </a:t>
            </a:r>
            <a:r>
              <a:rPr lang="en-CA" altLang="en-US" dirty="0" smtClean="0"/>
              <a:t>(Windows)</a:t>
            </a:r>
            <a:endParaRPr lang="en-CA" altLang="en-US" dirty="0" smtClean="0">
              <a:cs typeface="Arial" charset="0"/>
            </a:endParaRPr>
          </a:p>
          <a:p>
            <a:pPr lvl="2" eaLnBrk="1" hangingPunct="1">
              <a:buFont typeface="Arial" charset="0"/>
              <a:buNone/>
              <a:tabLst>
                <a:tab pos="1254125" algn="l"/>
              </a:tabLst>
              <a:defRPr/>
            </a:pPr>
            <a:r>
              <a:rPr lang="en-CA" altLang="en-US" dirty="0" smtClean="0">
                <a:cs typeface="Arial" charset="0"/>
              </a:rPr>
              <a:t>OR</a:t>
            </a:r>
          </a:p>
          <a:p>
            <a:pPr lvl="2" eaLnBrk="1" hangingPunct="1">
              <a:buFont typeface="Arial" charset="0"/>
              <a:buNone/>
              <a:tabLst>
                <a:tab pos="1254125" algn="l"/>
              </a:tabLst>
              <a:defRPr/>
            </a:pPr>
            <a:r>
              <a:rPr lang="en-CA" altLang="en-US" dirty="0" smtClean="0">
                <a:latin typeface="Consolas" pitchFamily="49" charset="0"/>
              </a:rPr>
              <a:t>cd /home/231 </a:t>
            </a:r>
            <a:r>
              <a:rPr lang="en-CA" altLang="en-US" dirty="0" smtClean="0"/>
              <a:t>(UNIX)</a:t>
            </a:r>
            <a:endParaRPr lang="en-US" alt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hangingPunct="1">
              <a:defRPr/>
            </a:pPr>
            <a:r>
              <a:rPr lang="en-US" dirty="0" smtClean="0"/>
              <a:t>Section Summary: Writing A Small “</a:t>
            </a:r>
            <a:r>
              <a:rPr lang="en-US" dirty="0" smtClean="0">
                <a:latin typeface="Consolas" panose="020B0609020204030204" pitchFamily="49" charset="0"/>
                <a:cs typeface="Consolas" panose="020B0609020204030204" pitchFamily="49" charset="0"/>
              </a:rPr>
              <a:t>Hello World</a:t>
            </a:r>
            <a:r>
              <a:rPr lang="en-US" dirty="0" smtClean="0"/>
              <a:t>” Program</a:t>
            </a:r>
            <a:endParaRPr lang="en-US" dirty="0"/>
          </a:p>
        </p:txBody>
      </p:sp>
      <p:sp>
        <p:nvSpPr>
          <p:cNvPr id="27651" name="Content Placeholder 2"/>
          <p:cNvSpPr>
            <a:spLocks noGrp="1"/>
          </p:cNvSpPr>
          <p:nvPr>
            <p:ph idx="1"/>
          </p:nvPr>
        </p:nvSpPr>
        <p:spPr/>
        <p:txBody>
          <a:bodyPr/>
          <a:lstStyle/>
          <a:p>
            <a:pPr eaLnBrk="1" hangingPunct="1"/>
            <a:r>
              <a:rPr lang="en-US" altLang="en-US" smtClean="0"/>
              <a:t>You should know exactly what is required to create/run a simple, executable Python program.</a:t>
            </a:r>
          </a:p>
          <a:p>
            <a:pPr lvl="1" eaLnBrk="1" hangingPunct="1"/>
            <a:r>
              <a:rPr lang="en-US" altLang="en-US" smtClean="0"/>
              <a:t>While you may not be able to create a new program from scratch at this point, you should be able to enter/run </a:t>
            </a:r>
            <a:r>
              <a:rPr lang="en-US" altLang="en-US" smtClean="0">
                <a:latin typeface="Consolas" panose="020B0609020204030204" pitchFamily="49" charset="0"/>
                <a:cs typeface="Consolas" panose="020B0609020204030204" pitchFamily="49" charset="0"/>
              </a:rPr>
              <a:t>small.py</a:t>
            </a:r>
            <a:r>
              <a:rPr lang="en-US" altLang="en-US" smtClean="0"/>
              <a:t> yourself.</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57200" y="260350"/>
            <a:ext cx="8229600" cy="730250"/>
          </a:xfrm>
        </p:spPr>
        <p:txBody>
          <a:bodyPr/>
          <a:lstStyle/>
          <a:p>
            <a:pPr eaLnBrk="1" hangingPunct="1"/>
            <a:r>
              <a:rPr lang="en-CA" altLang="en-US" smtClean="0">
                <a:ea typeface="ＭＳ Ｐゴシック" panose="020B0600070205080204" pitchFamily="34" charset="-128"/>
              </a:rPr>
              <a:t>Variables</a:t>
            </a:r>
          </a:p>
        </p:txBody>
      </p:sp>
      <p:sp>
        <p:nvSpPr>
          <p:cNvPr id="216067" name="Rectangle 3"/>
          <p:cNvSpPr>
            <a:spLocks noGrp="1" noChangeArrowheads="1"/>
          </p:cNvSpPr>
          <p:nvPr>
            <p:ph idx="1"/>
          </p:nvPr>
        </p:nvSpPr>
        <p:spPr/>
        <p:txBody>
          <a:bodyPr/>
          <a:lstStyle/>
          <a:p>
            <a:pPr eaLnBrk="1" hangingPunct="1">
              <a:lnSpc>
                <a:spcPct val="90000"/>
              </a:lnSpc>
              <a:spcBef>
                <a:spcPts val="300"/>
              </a:spcBef>
            </a:pPr>
            <a:r>
              <a:rPr lang="en-CA" altLang="en-US" sz="2000" dirty="0" smtClean="0">
                <a:ea typeface="ＭＳ Ｐゴシック" panose="020B0600070205080204" pitchFamily="34" charset="-128"/>
              </a:rPr>
              <a:t>Set aside a location in memory.</a:t>
            </a:r>
          </a:p>
          <a:p>
            <a:pPr eaLnBrk="1" hangingPunct="1">
              <a:lnSpc>
                <a:spcPct val="90000"/>
              </a:lnSpc>
              <a:spcBef>
                <a:spcPts val="300"/>
              </a:spcBef>
            </a:pPr>
            <a:r>
              <a:rPr lang="en-CA" altLang="en-US" sz="2000" dirty="0" smtClean="0">
                <a:ea typeface="ＭＳ Ｐゴシック" panose="020B0600070205080204" pitchFamily="34" charset="-128"/>
              </a:rPr>
              <a:t>Used to store information (temporary).</a:t>
            </a:r>
          </a:p>
          <a:p>
            <a:pPr lvl="1" eaLnBrk="1" hangingPunct="1">
              <a:lnSpc>
                <a:spcPct val="90000"/>
              </a:lnSpc>
              <a:spcBef>
                <a:spcPts val="300"/>
              </a:spcBef>
            </a:pPr>
            <a:r>
              <a:rPr lang="en-CA" altLang="en-US" sz="1700" dirty="0" smtClean="0">
                <a:ea typeface="ＭＳ Ｐゴシック" panose="020B0600070205080204" pitchFamily="34" charset="-128"/>
              </a:rPr>
              <a:t>This location can store one ‘piece’ of information.</a:t>
            </a:r>
          </a:p>
          <a:p>
            <a:pPr lvl="2" eaLnBrk="1" hangingPunct="1">
              <a:spcBef>
                <a:spcPts val="300"/>
              </a:spcBef>
            </a:pPr>
            <a:r>
              <a:rPr lang="en-CA" altLang="en-US" sz="1700" dirty="0" smtClean="0">
                <a:ea typeface="ＭＳ Ｐゴシック" panose="020B0600070205080204" pitchFamily="34" charset="-128"/>
              </a:rPr>
              <a:t>Putting another piece of information at an existing location overwrites previous information.</a:t>
            </a:r>
          </a:p>
          <a:p>
            <a:pPr lvl="1" eaLnBrk="1" hangingPunct="1">
              <a:lnSpc>
                <a:spcPct val="90000"/>
              </a:lnSpc>
              <a:spcBef>
                <a:spcPts val="300"/>
              </a:spcBef>
            </a:pPr>
            <a:r>
              <a:rPr lang="en-CA" altLang="en-US" sz="1700" i="1" dirty="0" smtClean="0">
                <a:ea typeface="ＭＳ Ｐゴシック" panose="020B0600070205080204" pitchFamily="34" charset="-128"/>
              </a:rPr>
              <a:t>At most</a:t>
            </a:r>
            <a:r>
              <a:rPr lang="en-CA" altLang="en-US" sz="1700" dirty="0" smtClean="0">
                <a:ea typeface="ＭＳ Ｐゴシック" panose="020B0600070205080204" pitchFamily="34" charset="-128"/>
              </a:rPr>
              <a:t> the information will be accessible as long as the program runs i.e., it’s temporary</a:t>
            </a:r>
          </a:p>
          <a:p>
            <a:pPr eaLnBrk="1" hangingPunct="1">
              <a:lnSpc>
                <a:spcPct val="90000"/>
              </a:lnSpc>
              <a:spcBef>
                <a:spcPts val="300"/>
              </a:spcBef>
            </a:pPr>
            <a:r>
              <a:rPr lang="en-CA" altLang="en-US" sz="2000" dirty="0" smtClean="0">
                <a:ea typeface="ＭＳ Ｐゴシック" panose="020B0600070205080204" pitchFamily="34" charset="-128"/>
              </a:rPr>
              <a:t>Some types of information which can be stored in variables include: integer (whole), floating point (fractional), strings (essentially any characters you can type and more)</a:t>
            </a:r>
          </a:p>
          <a:p>
            <a:pPr lvl="1" eaLnBrk="1" hangingPunct="1">
              <a:lnSpc>
                <a:spcPct val="90000"/>
              </a:lnSpc>
              <a:spcBef>
                <a:spcPts val="300"/>
              </a:spcBef>
              <a:buFont typeface="Times New Roman" panose="02020603050405020304" pitchFamily="18" charset="0"/>
              <a:buNone/>
            </a:pPr>
            <a:r>
              <a:rPr lang="en-CA" altLang="en-US" b="1" dirty="0" smtClean="0">
                <a:ea typeface="ＭＳ Ｐゴシック" panose="020B0600070205080204" pitchFamily="34" charset="-128"/>
              </a:rPr>
              <a:t>Format (creating):</a:t>
            </a:r>
          </a:p>
          <a:p>
            <a:pPr lvl="1" eaLnBrk="1" hangingPunct="1">
              <a:lnSpc>
                <a:spcPct val="90000"/>
              </a:lnSpc>
              <a:spcBef>
                <a:spcPts val="300"/>
              </a:spcBef>
              <a:buFont typeface="Times New Roman" panose="02020603050405020304" pitchFamily="18" charset="0"/>
              <a:buNone/>
            </a:pPr>
            <a:r>
              <a:rPr lang="en-CA" altLang="en-US" sz="1600" dirty="0" smtClean="0">
                <a:latin typeface="Consolas" panose="020B0609020204030204" pitchFamily="49" charset="0"/>
                <a:ea typeface="ＭＳ Ｐゴシック" panose="020B0600070205080204" pitchFamily="34" charset="-128"/>
                <a:cs typeface="Consolas" panose="020B0609020204030204" pitchFamily="49" charset="0"/>
              </a:rPr>
              <a:t>&lt;</a:t>
            </a:r>
            <a:r>
              <a:rPr lang="en-CA" altLang="en-US" sz="1600" i="1" dirty="0" smtClean="0">
                <a:latin typeface="Consolas" panose="020B0609020204030204" pitchFamily="49" charset="0"/>
                <a:ea typeface="ＭＳ Ｐゴシック" panose="020B0600070205080204" pitchFamily="34" charset="-128"/>
                <a:cs typeface="Consolas" panose="020B0609020204030204" pitchFamily="49" charset="0"/>
              </a:rPr>
              <a:t>name of variable</a:t>
            </a:r>
            <a:r>
              <a:rPr lang="en-CA" altLang="en-US" sz="1600" dirty="0" smtClean="0">
                <a:latin typeface="Consolas" panose="020B0609020204030204" pitchFamily="49" charset="0"/>
                <a:ea typeface="ＭＳ Ｐゴシック" panose="020B0600070205080204" pitchFamily="34" charset="-128"/>
                <a:cs typeface="Consolas" panose="020B0609020204030204" pitchFamily="49" charset="0"/>
              </a:rPr>
              <a:t>&gt; = &lt;</a:t>
            </a:r>
            <a:r>
              <a:rPr lang="en-CA" altLang="en-US" sz="1600" i="1" dirty="0" smtClean="0">
                <a:latin typeface="Consolas" panose="020B0609020204030204" pitchFamily="49" charset="0"/>
                <a:ea typeface="ＭＳ Ｐゴシック" panose="020B0600070205080204" pitchFamily="34" charset="-128"/>
                <a:cs typeface="Consolas" panose="020B0609020204030204" pitchFamily="49" charset="0"/>
              </a:rPr>
              <a:t>Information to be stored in the variable</a:t>
            </a:r>
            <a:r>
              <a:rPr lang="en-CA" altLang="en-US" sz="1600" dirty="0" smtClean="0">
                <a:latin typeface="Consolas" panose="020B0609020204030204" pitchFamily="49" charset="0"/>
                <a:ea typeface="ＭＳ Ｐゴシック" panose="020B0600070205080204" pitchFamily="34" charset="-128"/>
                <a:cs typeface="Consolas" panose="020B0609020204030204" pitchFamily="49" charset="0"/>
              </a:rPr>
              <a:t>&gt;</a:t>
            </a:r>
          </a:p>
          <a:p>
            <a:pPr lvl="1" eaLnBrk="1" hangingPunct="1">
              <a:lnSpc>
                <a:spcPct val="90000"/>
              </a:lnSpc>
              <a:spcBef>
                <a:spcPts val="300"/>
              </a:spcBef>
              <a:buFont typeface="Times New Roman" panose="02020603050405020304" pitchFamily="18" charset="0"/>
              <a:buNone/>
            </a:pPr>
            <a:endParaRPr lang="en-CA" altLang="en-US" sz="1500" dirty="0" smtClean="0">
              <a:latin typeface="Consolas" panose="020B0609020204030204" pitchFamily="49" charset="0"/>
              <a:ea typeface="ＭＳ Ｐゴシック" panose="020B0600070205080204" pitchFamily="34" charset="-128"/>
              <a:cs typeface="Consolas" panose="020B0609020204030204" pitchFamily="49" charset="0"/>
            </a:endParaRPr>
          </a:p>
          <a:p>
            <a:pPr lvl="1" eaLnBrk="1" hangingPunct="1">
              <a:lnSpc>
                <a:spcPct val="90000"/>
              </a:lnSpc>
              <a:spcBef>
                <a:spcPts val="300"/>
              </a:spcBef>
              <a:buFont typeface="Times New Roman" panose="02020603050405020304" pitchFamily="18" charset="0"/>
              <a:buNone/>
            </a:pPr>
            <a:r>
              <a:rPr lang="en-CA" altLang="en-US" b="1" dirty="0" smtClean="0">
                <a:ea typeface="ＭＳ Ｐゴシック" panose="020B0600070205080204" pitchFamily="34" charset="-128"/>
              </a:rPr>
              <a:t>Examples (creating):</a:t>
            </a:r>
          </a:p>
          <a:p>
            <a:pPr lvl="1" eaLnBrk="1" hangingPunct="1">
              <a:lnSpc>
                <a:spcPct val="90000"/>
              </a:lnSpc>
              <a:spcBef>
                <a:spcPts val="300"/>
              </a:spcBef>
            </a:pPr>
            <a:r>
              <a:rPr lang="en-CA" altLang="en-US" sz="1800" dirty="0" smtClean="0">
                <a:ea typeface="ＭＳ Ｐゴシック" panose="020B0600070205080204" pitchFamily="34" charset="-128"/>
              </a:rPr>
              <a:t>Integer (</a:t>
            </a:r>
            <a:r>
              <a:rPr lang="en-CA" altLang="en-US" sz="1800" dirty="0" smtClean="0">
                <a:ea typeface="ＭＳ Ｐゴシック" panose="020B0600070205080204" pitchFamily="34" charset="-128"/>
                <a:cs typeface="Arial" panose="020B0604020202020204" pitchFamily="34" charset="0"/>
              </a:rPr>
              <a:t>e.g., </a:t>
            </a:r>
            <a:r>
              <a:rPr lang="en-CA" altLang="en-US" sz="1800" dirty="0" smtClean="0">
                <a:latin typeface="Consolas" panose="020B0609020204030204" pitchFamily="49" charset="0"/>
                <a:ea typeface="ＭＳ Ｐゴシック" panose="020B0600070205080204" pitchFamily="34" charset="-128"/>
                <a:cs typeface="Consolas" panose="020B0609020204030204" pitchFamily="49" charset="0"/>
              </a:rPr>
              <a:t>num1 = 10</a:t>
            </a:r>
            <a:r>
              <a:rPr lang="en-CA" altLang="en-US" sz="1800" dirty="0" smtClean="0">
                <a:ea typeface="ＭＳ Ｐゴシック" panose="020B0600070205080204" pitchFamily="34" charset="-128"/>
              </a:rPr>
              <a:t>)</a:t>
            </a:r>
          </a:p>
          <a:p>
            <a:pPr lvl="1" eaLnBrk="1" hangingPunct="1">
              <a:lnSpc>
                <a:spcPct val="90000"/>
              </a:lnSpc>
              <a:spcBef>
                <a:spcPts val="300"/>
              </a:spcBef>
            </a:pPr>
            <a:r>
              <a:rPr lang="en-CA" altLang="en-US" sz="1800" dirty="0" smtClean="0">
                <a:ea typeface="ＭＳ Ｐゴシック" panose="020B0600070205080204" pitchFamily="34" charset="-128"/>
              </a:rPr>
              <a:t>Floating point (</a:t>
            </a:r>
            <a:r>
              <a:rPr lang="en-CA" altLang="en-US" sz="1800" dirty="0" smtClean="0">
                <a:ea typeface="ＭＳ Ｐゴシック" panose="020B0600070205080204" pitchFamily="34" charset="-128"/>
                <a:cs typeface="Arial" panose="020B0604020202020204" pitchFamily="34" charset="0"/>
              </a:rPr>
              <a:t>e.g., </a:t>
            </a:r>
            <a:r>
              <a:rPr lang="en-CA" altLang="en-US" sz="1800" dirty="0" smtClean="0">
                <a:latin typeface="Consolas" panose="020B0609020204030204" pitchFamily="49" charset="0"/>
                <a:ea typeface="ＭＳ Ｐゴシック" panose="020B0600070205080204" pitchFamily="34" charset="-128"/>
                <a:cs typeface="Consolas" panose="020B0609020204030204" pitchFamily="49" charset="0"/>
              </a:rPr>
              <a:t>num2 = 10.0</a:t>
            </a:r>
            <a:r>
              <a:rPr lang="en-CA" altLang="en-US" sz="1800" dirty="0" smtClean="0">
                <a:ea typeface="ＭＳ Ｐゴシック" panose="020B0600070205080204" pitchFamily="34" charset="-128"/>
              </a:rPr>
              <a:t>)</a:t>
            </a:r>
          </a:p>
          <a:p>
            <a:pPr lvl="1" eaLnBrk="1" hangingPunct="1">
              <a:lnSpc>
                <a:spcPct val="90000"/>
              </a:lnSpc>
              <a:spcBef>
                <a:spcPts val="300"/>
              </a:spcBef>
            </a:pPr>
            <a:r>
              <a:rPr lang="en-CA" altLang="en-US" sz="1800" dirty="0" smtClean="0">
                <a:ea typeface="ＭＳ Ｐゴシック" panose="020B0600070205080204" pitchFamily="34" charset="-128"/>
              </a:rPr>
              <a:t>Strings: </a:t>
            </a:r>
            <a:r>
              <a:rPr lang="en-US" altLang="en-US" sz="1800" dirty="0" smtClean="0">
                <a:ea typeface="ＭＳ Ｐゴシック" panose="020B0600070205080204" pitchFamily="34" charset="-128"/>
              </a:rPr>
              <a:t>alpha, numeric, other characters enclosed in quotes. </a:t>
            </a:r>
          </a:p>
          <a:p>
            <a:pPr lvl="2" eaLnBrk="1" hangingPunct="1">
              <a:spcBef>
                <a:spcPts val="300"/>
              </a:spcBef>
            </a:pPr>
            <a:r>
              <a:rPr lang="en-CA" altLang="en-US" dirty="0" smtClean="0">
                <a:ea typeface="ＭＳ Ｐゴシック" panose="020B0600070205080204" pitchFamily="34" charset="-128"/>
              </a:rPr>
              <a:t>e.g., </a:t>
            </a:r>
            <a:r>
              <a:rPr lang="en-CA" altLang="en-US" dirty="0" smtClean="0">
                <a:latin typeface="Consolas" panose="020B0609020204030204" pitchFamily="49" charset="0"/>
                <a:ea typeface="ＭＳ Ｐゴシック" panose="020B0600070205080204" pitchFamily="34" charset="-128"/>
                <a:cs typeface="Consolas" panose="020B0609020204030204" pitchFamily="49" charset="0"/>
              </a:rPr>
              <a:t>name = </a:t>
            </a:r>
            <a:r>
              <a:rPr lang="en-US" altLang="en-US" dirty="0" smtClean="0">
                <a:latin typeface="Consolas" panose="020B0609020204030204" pitchFamily="49" charset="0"/>
                <a:ea typeface="ＭＳ Ｐゴシック" panose="020B0600070205080204" pitchFamily="34" charset="-128"/>
                <a:cs typeface="Consolas" panose="020B0609020204030204" pitchFamily="49" charset="0"/>
              </a:rPr>
              <a:t>"</a:t>
            </a:r>
            <a:r>
              <a:rPr lang="en-CA" altLang="en-US" dirty="0" err="1" smtClean="0">
                <a:latin typeface="Consolas" panose="020B0609020204030204" pitchFamily="49" charset="0"/>
                <a:ea typeface="ＭＳ Ｐゴシック" panose="020B0600070205080204" pitchFamily="34" charset="-128"/>
                <a:cs typeface="Consolas" panose="020B0609020204030204" pitchFamily="49" charset="0"/>
              </a:rPr>
              <a:t>james</a:t>
            </a:r>
            <a:r>
              <a:rPr lang="en-US" altLang="en-US" dirty="0" smtClean="0">
                <a:latin typeface="Consolas" panose="020B0609020204030204" pitchFamily="49" charset="0"/>
                <a:ea typeface="ＭＳ Ｐゴシック" panose="020B0600070205080204" pitchFamily="34" charset="-128"/>
                <a:cs typeface="Consolas" panose="020B0609020204030204" pitchFamily="49" charset="0"/>
              </a:rPr>
              <a:t>"</a:t>
            </a:r>
            <a:endParaRPr lang="en-CA" altLang="en-US" dirty="0" smtClean="0">
              <a:latin typeface="Consolas" panose="020B0609020204030204" pitchFamily="49" charset="0"/>
              <a:ea typeface="ＭＳ Ｐゴシック" panose="020B0600070205080204" pitchFamily="34" charset="-128"/>
              <a:cs typeface="Consolas" panose="020B0609020204030204" pitchFamily="49" charset="0"/>
            </a:endParaRPr>
          </a:p>
          <a:p>
            <a:pPr lvl="2" eaLnBrk="1" hangingPunct="1">
              <a:spcBef>
                <a:spcPts val="300"/>
              </a:spcBef>
            </a:pPr>
            <a:r>
              <a:rPr lang="en-US" altLang="en-US" dirty="0" smtClean="0">
                <a:ea typeface="ＭＳ Ｐゴシック" panose="020B0600070205080204" pitchFamily="34" charset="-128"/>
              </a:rPr>
              <a:t>To be safe get in the habit of using double (and not single) quotes</a:t>
            </a:r>
            <a:endParaRPr lang="en-CA" altLang="en-US" dirty="0" smtClean="0">
              <a:latin typeface="Arial" panose="020B0604020202020204" pitchFamily="34" charset="0"/>
              <a:ea typeface="ＭＳ Ｐゴシック" panose="020B0600070205080204" pitchFamily="34" charset="-128"/>
              <a:cs typeface="Arial" panose="020B0604020202020204" pitchFamily="34" charset="0"/>
            </a:endParaRPr>
          </a:p>
        </p:txBody>
      </p:sp>
      <p:sp>
        <p:nvSpPr>
          <p:cNvPr id="18436" name="Text Box 6"/>
          <p:cNvSpPr txBox="1">
            <a:spLocks noChangeArrowheads="1"/>
          </p:cNvSpPr>
          <p:nvPr/>
        </p:nvSpPr>
        <p:spPr bwMode="auto">
          <a:xfrm>
            <a:off x="6477000" y="1988267"/>
            <a:ext cx="4144963"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tIns="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CA" altLang="en-US" sz="1200" dirty="0">
                <a:latin typeface="Arial" panose="020B0604020202020204" pitchFamily="34" charset="0"/>
              </a:rPr>
              <a:t>Image curtesy of James Tam</a:t>
            </a:r>
          </a:p>
        </p:txBody>
      </p:sp>
      <p:sp>
        <p:nvSpPr>
          <p:cNvPr id="18437" name="Slide Number Placeholder 2"/>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900">
                <a:solidFill>
                  <a:srgbClr val="898989"/>
                </a:solidFill>
                <a:latin typeface="Arial" panose="020B0604020202020204" pitchFamily="34" charset="0"/>
              </a:rPr>
              <a:t>slide </a:t>
            </a:r>
            <a:fld id="{E973C6F7-6FC5-4FFB-9894-FFFC02729C7B}" type="slidenum">
              <a:rPr lang="en-US" altLang="en-US" sz="900">
                <a:solidFill>
                  <a:srgbClr val="898989"/>
                </a:solidFill>
                <a:latin typeface="Arial" panose="020B0604020202020204" pitchFamily="34" charset="0"/>
              </a:rPr>
              <a:pPr eaLnBrk="1" hangingPunct="1">
                <a:spcBef>
                  <a:spcPct val="0"/>
                </a:spcBef>
                <a:buFontTx/>
                <a:buNone/>
              </a:pPr>
              <a:t>17</a:t>
            </a:fld>
            <a:endParaRPr lang="en-US" altLang="en-US" sz="900">
              <a:solidFill>
                <a:srgbClr val="898989"/>
              </a:solidFill>
              <a:latin typeface="Arial" panose="020B0604020202020204" pitchFamily="34" charset="0"/>
            </a:endParaRPr>
          </a:p>
        </p:txBody>
      </p:sp>
      <p:pic>
        <p:nvPicPr>
          <p:cNvPr id="18438"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02413" y="0"/>
            <a:ext cx="2541587" cy="196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006117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1606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16067">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216067">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216067">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216067">
                                            <p:txEl>
                                              <p:pRg st="4" end="4"/>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216067">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499"/>
                                          </p:stCondLst>
                                        </p:cTn>
                                        <p:tgtEl>
                                          <p:spTgt spid="216067">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499"/>
                                          </p:stCondLst>
                                        </p:cTn>
                                        <p:tgtEl>
                                          <p:spTgt spid="216067">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499"/>
                                          </p:stCondLst>
                                        </p:cTn>
                                        <p:tgtEl>
                                          <p:spTgt spid="216067">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499"/>
                                          </p:stCondLst>
                                        </p:cTn>
                                        <p:tgtEl>
                                          <p:spTgt spid="216067">
                                            <p:txEl>
                                              <p:pRg st="10" end="1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499"/>
                                          </p:stCondLst>
                                        </p:cTn>
                                        <p:tgtEl>
                                          <p:spTgt spid="216067">
                                            <p:txEl>
                                              <p:pRg st="11" end="11"/>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499"/>
                                          </p:stCondLst>
                                        </p:cTn>
                                        <p:tgtEl>
                                          <p:spTgt spid="216067">
                                            <p:txEl>
                                              <p:pRg st="12" end="12"/>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499"/>
                                          </p:stCondLst>
                                        </p:cTn>
                                        <p:tgtEl>
                                          <p:spTgt spid="216067">
                                            <p:txEl>
                                              <p:pRg st="13" end="13"/>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499"/>
                                          </p:stCondLst>
                                        </p:cTn>
                                        <p:tgtEl>
                                          <p:spTgt spid="216067">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067" grpId="0" build="p"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altLang="en-US" smtClean="0"/>
              <a:t>The Assignment Operator: </a:t>
            </a:r>
            <a:r>
              <a:rPr lang="en-US" altLang="en-US" b="1" smtClean="0">
                <a:solidFill>
                  <a:srgbClr val="FF0000"/>
                </a:solidFill>
                <a:latin typeface="Consolas" panose="020B0609020204030204" pitchFamily="49" charset="0"/>
                <a:cs typeface="Consolas" panose="020B0609020204030204" pitchFamily="49" charset="0"/>
              </a:rPr>
              <a:t>=</a:t>
            </a:r>
          </a:p>
        </p:txBody>
      </p:sp>
      <p:sp>
        <p:nvSpPr>
          <p:cNvPr id="3" name="Content Placeholder 2"/>
          <p:cNvSpPr>
            <a:spLocks noGrp="1"/>
          </p:cNvSpPr>
          <p:nvPr>
            <p:ph idx="1"/>
          </p:nvPr>
        </p:nvSpPr>
        <p:spPr/>
        <p:txBody>
          <a:bodyPr/>
          <a:lstStyle/>
          <a:p>
            <a:pPr marL="176213" indent="-176213" eaLnBrk="1" hangingPunct="1">
              <a:buFont typeface="Arial" charset="0"/>
              <a:buChar char="•"/>
              <a:tabLst>
                <a:tab pos="1254125" algn="l"/>
              </a:tabLst>
              <a:defRPr/>
            </a:pPr>
            <a:r>
              <a:rPr lang="en-CA" altLang="en-US" dirty="0"/>
              <a:t>The assignment operator '</a:t>
            </a:r>
            <a:r>
              <a:rPr lang="en-CA" altLang="en-US" b="1" dirty="0">
                <a:solidFill>
                  <a:srgbClr val="FF0000"/>
                </a:solidFill>
              </a:rPr>
              <a:t>=</a:t>
            </a:r>
            <a:r>
              <a:rPr lang="en-CA" altLang="en-US" dirty="0"/>
              <a:t>' used in writing computer programs does not have the same meaning as mathematics.</a:t>
            </a:r>
          </a:p>
          <a:p>
            <a:pPr marL="531813" lvl="1" indent="-176213" eaLnBrk="1" hangingPunct="1">
              <a:buFont typeface="Arial" charset="0"/>
              <a:buChar char="–"/>
              <a:tabLst>
                <a:tab pos="1254125" algn="l"/>
              </a:tabLst>
              <a:defRPr/>
            </a:pPr>
            <a:r>
              <a:rPr lang="en-CA" altLang="en-US" dirty="0"/>
              <a:t>Don’t mix them up!</a:t>
            </a:r>
          </a:p>
          <a:p>
            <a:pPr marL="176213" indent="-176213" eaLnBrk="1" hangingPunct="1">
              <a:buFont typeface="Arial" charset="0"/>
              <a:buChar char="•"/>
              <a:tabLst>
                <a:tab pos="1254125" algn="l"/>
              </a:tabLst>
              <a:defRPr/>
            </a:pPr>
            <a:r>
              <a:rPr lang="en-CA" altLang="en-US" dirty="0"/>
              <a:t>Example:</a:t>
            </a:r>
          </a:p>
          <a:p>
            <a:pPr marL="531813" lvl="1" indent="-176213" eaLnBrk="1" hangingPunct="1">
              <a:buFont typeface="Arial" charset="0"/>
              <a:buNone/>
              <a:tabLst>
                <a:tab pos="1254125" algn="l"/>
              </a:tabLst>
              <a:defRPr/>
            </a:pPr>
            <a:r>
              <a:rPr lang="en-CA" altLang="en-US" sz="1800" dirty="0">
                <a:latin typeface="Consolas" pitchFamily="49" charset="0"/>
                <a:cs typeface="Consolas" pitchFamily="49" charset="0"/>
              </a:rPr>
              <a:t>y </a:t>
            </a:r>
            <a:r>
              <a:rPr lang="en-CA" altLang="en-US" sz="1800" b="1" dirty="0">
                <a:solidFill>
                  <a:srgbClr val="FF0000"/>
                </a:solidFill>
                <a:latin typeface="Consolas" pitchFamily="49" charset="0"/>
                <a:cs typeface="Consolas" pitchFamily="49" charset="0"/>
              </a:rPr>
              <a:t>=</a:t>
            </a:r>
            <a:r>
              <a:rPr lang="en-CA" altLang="en-US" sz="1800" dirty="0">
                <a:latin typeface="Consolas" pitchFamily="49" charset="0"/>
                <a:cs typeface="Consolas" pitchFamily="49" charset="0"/>
              </a:rPr>
              <a:t> 3</a:t>
            </a:r>
          </a:p>
          <a:p>
            <a:pPr marL="531813" lvl="1" indent="-176213" eaLnBrk="1" hangingPunct="1">
              <a:buFont typeface="Arial" charset="0"/>
              <a:buNone/>
              <a:tabLst>
                <a:tab pos="1254125" algn="l"/>
              </a:tabLst>
              <a:defRPr/>
            </a:pPr>
            <a:r>
              <a:rPr lang="en-CA" altLang="en-US" sz="1800" dirty="0">
                <a:latin typeface="Consolas" pitchFamily="49" charset="0"/>
                <a:cs typeface="Consolas" pitchFamily="49" charset="0"/>
              </a:rPr>
              <a:t>x </a:t>
            </a:r>
            <a:r>
              <a:rPr lang="en-CA" altLang="en-US" sz="1800" b="1" dirty="0">
                <a:solidFill>
                  <a:srgbClr val="FF0000"/>
                </a:solidFill>
                <a:latin typeface="Consolas" pitchFamily="49" charset="0"/>
                <a:cs typeface="Consolas" pitchFamily="49" charset="0"/>
              </a:rPr>
              <a:t>=</a:t>
            </a:r>
            <a:r>
              <a:rPr lang="en-CA" altLang="en-US" sz="1800" dirty="0">
                <a:latin typeface="Consolas" pitchFamily="49" charset="0"/>
                <a:cs typeface="Consolas" pitchFamily="49" charset="0"/>
              </a:rPr>
              <a:t> y</a:t>
            </a:r>
          </a:p>
          <a:p>
            <a:pPr marL="531813" lvl="1" indent="-176213" eaLnBrk="1" hangingPunct="1">
              <a:buFont typeface="Arial" charset="0"/>
              <a:buNone/>
              <a:tabLst>
                <a:tab pos="1254125" algn="l"/>
              </a:tabLst>
              <a:defRPr/>
            </a:pPr>
            <a:r>
              <a:rPr lang="en-CA" altLang="en-US" sz="1800" dirty="0">
                <a:latin typeface="Consolas" pitchFamily="49" charset="0"/>
                <a:cs typeface="Consolas" pitchFamily="49" charset="0"/>
              </a:rPr>
              <a:t>x </a:t>
            </a:r>
            <a:r>
              <a:rPr lang="en-CA" altLang="en-US" sz="1800" b="1" dirty="0">
                <a:solidFill>
                  <a:srgbClr val="FF0000"/>
                </a:solidFill>
                <a:latin typeface="Consolas" pitchFamily="49" charset="0"/>
                <a:cs typeface="Consolas" pitchFamily="49" charset="0"/>
              </a:rPr>
              <a:t>=</a:t>
            </a:r>
            <a:r>
              <a:rPr lang="en-CA" altLang="en-US" sz="1800" dirty="0">
                <a:latin typeface="Consolas" pitchFamily="49" charset="0"/>
                <a:cs typeface="Consolas" pitchFamily="49" charset="0"/>
              </a:rPr>
              <a:t> 6</a:t>
            </a:r>
          </a:p>
          <a:p>
            <a:pPr marL="531813" lvl="1" indent="-176213" eaLnBrk="1" hangingPunct="1">
              <a:buFont typeface="Arial" charset="0"/>
              <a:buNone/>
              <a:tabLst>
                <a:tab pos="1254125" algn="l"/>
              </a:tabLst>
              <a:defRPr/>
            </a:pPr>
            <a:r>
              <a:rPr lang="en-CA" altLang="en-US" sz="1800" dirty="0">
                <a:latin typeface="Consolas" pitchFamily="49" charset="0"/>
                <a:cs typeface="Consolas" pitchFamily="49" charset="0"/>
              </a:rPr>
              <a:t>y </a:t>
            </a:r>
            <a:r>
              <a:rPr lang="en-CA" altLang="en-US" sz="1800" b="1" dirty="0">
                <a:solidFill>
                  <a:srgbClr val="FF0000"/>
                </a:solidFill>
                <a:latin typeface="Consolas" pitchFamily="49" charset="0"/>
                <a:cs typeface="Consolas" pitchFamily="49" charset="0"/>
              </a:rPr>
              <a:t>=</a:t>
            </a:r>
            <a:r>
              <a:rPr lang="en-CA" altLang="en-US" sz="1800" dirty="0">
                <a:latin typeface="Consolas" pitchFamily="49" charset="0"/>
                <a:cs typeface="Consolas" pitchFamily="49" charset="0"/>
              </a:rPr>
              <a:t> 13</a:t>
            </a:r>
          </a:p>
          <a:p>
            <a:pPr marL="176213" indent="-176213" eaLnBrk="1" hangingPunct="1">
              <a:buFont typeface="Arial" charset="0"/>
              <a:buChar char="•"/>
              <a:tabLst>
                <a:tab pos="1254125" algn="l"/>
              </a:tabLst>
              <a:defRPr/>
            </a:pPr>
            <a:r>
              <a:rPr lang="en-CA" altLang="en-US" dirty="0"/>
              <a:t>What is the end result? How was this derived (what are the intermediate </a:t>
            </a:r>
            <a:r>
              <a:rPr lang="en-CA" altLang="en-US" dirty="0" smtClean="0"/>
              <a:t>results from each assignment/line above)?</a:t>
            </a:r>
            <a:endParaRPr lang="en-CA" altLang="en-US" dirty="0"/>
          </a:p>
          <a:p>
            <a:pPr marL="176213" indent="-176213" eaLnBrk="1" hangingPunct="1">
              <a:buFont typeface="Arial" charset="0"/>
              <a:buChar char="•"/>
              <a:tabLst>
                <a:tab pos="1254125" algn="l"/>
              </a:tabLst>
              <a:defRPr/>
            </a:pPr>
            <a:r>
              <a:rPr lang="en-CA" altLang="en-US" dirty="0"/>
              <a:t>See </a:t>
            </a:r>
            <a:r>
              <a:rPr lang="en-CA" altLang="en-US" dirty="0" smtClean="0"/>
              <a:t>the program </a:t>
            </a:r>
            <a:r>
              <a:rPr lang="en-CA" altLang="en-US" dirty="0">
                <a:latin typeface="Times New Roman" pitchFamily="18" charset="0"/>
              </a:rPr>
              <a:t>‘</a:t>
            </a:r>
            <a:r>
              <a:rPr lang="en-CA" altLang="en-US" sz="2000" dirty="0">
                <a:latin typeface="Consolas" pitchFamily="49" charset="0"/>
                <a:cs typeface="Consolas" pitchFamily="49" charset="0"/>
              </a:rPr>
              <a:t>assignment.py</a:t>
            </a:r>
            <a:r>
              <a:rPr lang="en-CA" altLang="en-US" dirty="0">
                <a:latin typeface="Times New Roman" pitchFamily="18" charset="0"/>
              </a:rPr>
              <a:t>’</a:t>
            </a:r>
          </a:p>
          <a:p>
            <a:pPr marL="531813" lvl="1" indent="-176213" eaLnBrk="1" hangingPunct="1">
              <a:buFont typeface="Arial" charset="0"/>
              <a:buChar char="–"/>
              <a:tabLst>
                <a:tab pos="1254125" algn="l"/>
              </a:tabLst>
              <a:defRPr/>
            </a:pPr>
            <a:endParaRPr lang="en-CA" altLang="en-US" sz="2400" dirty="0">
              <a:latin typeface="Times New Roman" pitchFamily="18" charset="0"/>
            </a:endParaRPr>
          </a:p>
          <a:p>
            <a:pPr>
              <a:buFont typeface="Arial" charset="0"/>
              <a:buChar char="•"/>
              <a:defRPr/>
            </a:pPr>
            <a:endParaRPr lang="en-US" dirty="0"/>
          </a:p>
        </p:txBody>
      </p:sp>
      <p:pic>
        <p:nvPicPr>
          <p:cNvPr id="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5410200"/>
            <a:ext cx="762000" cy="1025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457200" y="260350"/>
            <a:ext cx="8229600" cy="730250"/>
          </a:xfrm>
        </p:spPr>
        <p:txBody>
          <a:bodyPr/>
          <a:lstStyle/>
          <a:p>
            <a:pPr eaLnBrk="1" hangingPunct="1"/>
            <a:r>
              <a:rPr lang="en-US" altLang="en-US" smtClean="0"/>
              <a:t>Variable Naming Conventions</a:t>
            </a:r>
          </a:p>
        </p:txBody>
      </p:sp>
      <p:sp>
        <p:nvSpPr>
          <p:cNvPr id="3" name="Content Placeholder 2"/>
          <p:cNvSpPr>
            <a:spLocks noGrp="1"/>
          </p:cNvSpPr>
          <p:nvPr>
            <p:ph idx="1"/>
          </p:nvPr>
        </p:nvSpPr>
        <p:spPr/>
        <p:txBody>
          <a:bodyPr/>
          <a:lstStyle/>
          <a:p>
            <a:pPr eaLnBrk="1" hangingPunct="1">
              <a:tabLst>
                <a:tab pos="1254125" algn="l"/>
              </a:tabLst>
            </a:pPr>
            <a:r>
              <a:rPr lang="en-US" altLang="en-US" smtClean="0"/>
              <a:t>Python requirements: </a:t>
            </a:r>
          </a:p>
          <a:p>
            <a:pPr lvl="1" eaLnBrk="1" hangingPunct="1">
              <a:tabLst>
                <a:tab pos="1254125" algn="l"/>
              </a:tabLst>
            </a:pPr>
            <a:r>
              <a:rPr lang="en-US" altLang="en-US" smtClean="0"/>
              <a:t>Rules built into the Python language for writing a program.</a:t>
            </a:r>
          </a:p>
          <a:p>
            <a:pPr lvl="1" eaLnBrk="1" hangingPunct="1">
              <a:tabLst>
                <a:tab pos="1254125" algn="l"/>
              </a:tabLst>
            </a:pPr>
            <a:r>
              <a:rPr lang="en-US" altLang="en-US" smtClean="0"/>
              <a:t>Somewhat analogous to the grammar of a ‘human’ language.</a:t>
            </a:r>
          </a:p>
          <a:p>
            <a:pPr lvl="1" eaLnBrk="1" hangingPunct="1">
              <a:tabLst>
                <a:tab pos="1254125" algn="l"/>
              </a:tabLst>
            </a:pPr>
            <a:r>
              <a:rPr lang="en-US" altLang="en-US" smtClean="0"/>
              <a:t>If the rules are violated then the typical outcome is the program cannot be translated (nor run).</a:t>
            </a:r>
          </a:p>
          <a:p>
            <a:pPr lvl="2" eaLnBrk="1" hangingPunct="1">
              <a:tabLst>
                <a:tab pos="1254125" algn="l"/>
              </a:tabLst>
            </a:pPr>
            <a:r>
              <a:rPr lang="en-US" altLang="en-US" sz="2000" smtClean="0"/>
              <a:t>A language such as Python may allow for a partial execution (it runs until the error is encountered).</a:t>
            </a:r>
          </a:p>
          <a:p>
            <a:pPr eaLnBrk="1" hangingPunct="1">
              <a:tabLst>
                <a:tab pos="1254125" algn="l"/>
              </a:tabLst>
            </a:pPr>
            <a:r>
              <a:rPr lang="en-US" altLang="en-US" smtClean="0"/>
              <a:t>Style requirements:</a:t>
            </a:r>
          </a:p>
          <a:p>
            <a:pPr lvl="1" eaLnBrk="1" hangingPunct="1">
              <a:tabLst>
                <a:tab pos="1254125" algn="l"/>
              </a:tabLst>
            </a:pPr>
            <a:r>
              <a:rPr lang="en-US" altLang="en-US" smtClean="0"/>
              <a:t>Approaches for producing a well written program.</a:t>
            </a:r>
          </a:p>
          <a:p>
            <a:pPr lvl="1" eaLnBrk="1" hangingPunct="1">
              <a:tabLst>
                <a:tab pos="1254125" algn="l"/>
              </a:tabLst>
            </a:pPr>
            <a:r>
              <a:rPr lang="en-US" altLang="en-US" smtClean="0"/>
              <a:t>(The real life analogy is that something written in a human language may follow the grammar but still be poorly written).</a:t>
            </a:r>
          </a:p>
          <a:p>
            <a:pPr lvl="1" eaLnBrk="1" hangingPunct="1">
              <a:tabLst>
                <a:tab pos="1254125" algn="l"/>
              </a:tabLst>
            </a:pPr>
            <a:r>
              <a:rPr lang="en-US" altLang="en-US" smtClean="0"/>
              <a:t>If style requirements are not followed then the program can still be translated but there may be other problems (more on this during the term).</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57200" y="260350"/>
            <a:ext cx="8229600" cy="730250"/>
          </a:xfrm>
          <a:noFill/>
        </p:spPr>
        <p:txBody>
          <a:bodyPr/>
          <a:lstStyle/>
          <a:p>
            <a:pPr eaLnBrk="1" hangingPunct="1"/>
            <a:r>
              <a:rPr lang="en-CA" altLang="en-US" smtClean="0"/>
              <a:t>Variable Naming Conventions (2)</a:t>
            </a:r>
            <a:endParaRPr lang="en-US" altLang="en-US" smtClean="0"/>
          </a:p>
        </p:txBody>
      </p:sp>
      <p:sp>
        <p:nvSpPr>
          <p:cNvPr id="218115" name="Rectangle 3"/>
          <p:cNvSpPr>
            <a:spLocks noGrp="1" noChangeArrowheads="1"/>
          </p:cNvSpPr>
          <p:nvPr>
            <p:ph idx="1"/>
          </p:nvPr>
        </p:nvSpPr>
        <p:spPr>
          <a:xfrm>
            <a:off x="457200" y="1143000"/>
            <a:ext cx="3886200" cy="5410200"/>
          </a:xfrm>
        </p:spPr>
        <p:txBody>
          <a:bodyPr/>
          <a:lstStyle/>
          <a:p>
            <a:pPr marL="346075" lvl="1" indent="-346075" eaLnBrk="1" hangingPunct="1">
              <a:buFont typeface="Calibri" panose="020F0502020204030204" pitchFamily="34" charset="0"/>
              <a:buAutoNum type="arabicPeriod"/>
            </a:pPr>
            <a:r>
              <a:rPr lang="en-CA" altLang="en-US" sz="2400" smtClean="0"/>
              <a:t>Style requirement: The name should be meaningful.</a:t>
            </a:r>
          </a:p>
          <a:p>
            <a:pPr marL="346075" lvl="1" indent="-346075" eaLnBrk="1" hangingPunct="1">
              <a:buFont typeface="Calibri" panose="020F0502020204030204" pitchFamily="34" charset="0"/>
              <a:buAutoNum type="arabicPeriod"/>
            </a:pPr>
            <a:r>
              <a:rPr lang="en-CA" altLang="en-US" sz="2400" smtClean="0"/>
              <a:t>Style and Python requirement: Names </a:t>
            </a:r>
            <a:r>
              <a:rPr lang="en-CA" altLang="en-US" sz="2400" i="1" smtClean="0"/>
              <a:t>must </a:t>
            </a:r>
            <a:r>
              <a:rPr lang="en-CA" altLang="en-US" sz="2400" smtClean="0"/>
              <a:t>start with a letter (Python requirement) and </a:t>
            </a:r>
            <a:r>
              <a:rPr lang="en-CA" altLang="en-US" sz="2400" i="1" smtClean="0"/>
              <a:t>should not</a:t>
            </a:r>
            <a:r>
              <a:rPr lang="en-CA" altLang="en-US" sz="2400" smtClean="0"/>
              <a:t> begin with an underscore (style requirement).</a:t>
            </a:r>
          </a:p>
          <a:p>
            <a:pPr marL="346075" lvl="1" indent="-346075" eaLnBrk="1" hangingPunct="1">
              <a:buFont typeface="Calibri" panose="020F0502020204030204" pitchFamily="34" charset="0"/>
              <a:buAutoNum type="arabicPeriod"/>
            </a:pPr>
            <a:r>
              <a:rPr lang="en-CA" altLang="en-US" sz="2400" smtClean="0"/>
              <a:t>Style requirement: Names are case sensitive but avoid distinguishing variable names only by case.</a:t>
            </a:r>
          </a:p>
        </p:txBody>
      </p:sp>
      <p:sp>
        <p:nvSpPr>
          <p:cNvPr id="31748" name="TextBox 2"/>
          <p:cNvSpPr txBox="1">
            <a:spLocks noChangeArrowheads="1"/>
          </p:cNvSpPr>
          <p:nvPr/>
        </p:nvSpPr>
        <p:spPr bwMode="auto">
          <a:xfrm>
            <a:off x="5133975" y="1066800"/>
            <a:ext cx="4010025"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b="1">
                <a:latin typeface="Arial" panose="020B0604020202020204" pitchFamily="34" charset="0"/>
              </a:rPr>
              <a:t>Examples</a:t>
            </a:r>
          </a:p>
          <a:p>
            <a:pPr eaLnBrk="1" hangingPunct="1">
              <a:spcBef>
                <a:spcPct val="0"/>
              </a:spcBef>
              <a:buFontTx/>
              <a:buNone/>
            </a:pPr>
            <a:r>
              <a:rPr lang="en-US" altLang="en-US" sz="2000">
                <a:latin typeface="Arial" panose="020B0604020202020204" pitchFamily="34" charset="0"/>
              </a:rPr>
              <a:t>#1:</a:t>
            </a:r>
          </a:p>
          <a:p>
            <a:pPr eaLnBrk="1" hangingPunct="1">
              <a:spcBef>
                <a:spcPct val="0"/>
              </a:spcBef>
              <a:buFontTx/>
              <a:buNone/>
            </a:pPr>
            <a:r>
              <a:rPr lang="en-US" altLang="en-US" sz="2000">
                <a:latin typeface="Consolas" panose="020B0609020204030204" pitchFamily="49" charset="0"/>
                <a:cs typeface="Consolas" panose="020B0609020204030204" pitchFamily="49" charset="0"/>
              </a:rPr>
              <a:t>age</a:t>
            </a:r>
            <a:r>
              <a:rPr lang="en-US" altLang="en-US" sz="2000">
                <a:latin typeface="Arial" panose="020B0604020202020204" pitchFamily="34" charset="0"/>
              </a:rPr>
              <a:t> (yes)	</a:t>
            </a:r>
            <a:r>
              <a:rPr lang="en-US" altLang="en-US" sz="2000">
                <a:latin typeface="Consolas" panose="020B0609020204030204" pitchFamily="49" charset="0"/>
                <a:cs typeface="Consolas" panose="020B0609020204030204" pitchFamily="49" charset="0"/>
              </a:rPr>
              <a:t>x, y </a:t>
            </a:r>
            <a:r>
              <a:rPr lang="en-US" altLang="en-US" sz="2000">
                <a:latin typeface="Arial" panose="020B0604020202020204" pitchFamily="34" charset="0"/>
              </a:rPr>
              <a:t>(no)</a:t>
            </a:r>
          </a:p>
          <a:p>
            <a:pPr eaLnBrk="1" hangingPunct="1">
              <a:spcBef>
                <a:spcPct val="0"/>
              </a:spcBef>
              <a:buFontTx/>
              <a:buNone/>
            </a:pPr>
            <a:endParaRPr lang="en-US" altLang="en-US" sz="2000">
              <a:latin typeface="Arial" panose="020B0604020202020204" pitchFamily="34" charset="0"/>
            </a:endParaRPr>
          </a:p>
          <a:p>
            <a:pPr eaLnBrk="1" hangingPunct="1">
              <a:spcBef>
                <a:spcPct val="0"/>
              </a:spcBef>
              <a:buFontTx/>
              <a:buNone/>
            </a:pPr>
            <a:r>
              <a:rPr lang="en-US" altLang="en-US" sz="2000">
                <a:latin typeface="Arial" panose="020B0604020202020204" pitchFamily="34" charset="0"/>
              </a:rPr>
              <a:t>#2</a:t>
            </a:r>
          </a:p>
          <a:p>
            <a:pPr eaLnBrk="1" hangingPunct="1">
              <a:spcBef>
                <a:spcPct val="0"/>
              </a:spcBef>
              <a:buFontTx/>
              <a:buNone/>
            </a:pPr>
            <a:r>
              <a:rPr lang="en-US" altLang="en-US" sz="2000">
                <a:latin typeface="Consolas" panose="020B0609020204030204" pitchFamily="49" charset="0"/>
                <a:cs typeface="Consolas" panose="020B0609020204030204" pitchFamily="49" charset="0"/>
              </a:rPr>
              <a:t>height</a:t>
            </a:r>
            <a:r>
              <a:rPr lang="en-US" altLang="en-US" sz="2000"/>
              <a:t> (yes)	</a:t>
            </a:r>
            <a:r>
              <a:rPr lang="en-US" altLang="en-US" sz="2000">
                <a:latin typeface="Consolas" panose="020B0609020204030204" pitchFamily="49" charset="0"/>
                <a:cs typeface="Consolas" panose="020B0609020204030204" pitchFamily="49" charset="0"/>
              </a:rPr>
              <a:t>2x</a:t>
            </a:r>
            <a:r>
              <a:rPr lang="en-US" altLang="en-US" sz="2000"/>
              <a:t>, </a:t>
            </a:r>
            <a:r>
              <a:rPr lang="en-US" altLang="en-US" sz="2000">
                <a:latin typeface="Consolas" panose="020B0609020204030204" pitchFamily="49" charset="0"/>
                <a:cs typeface="Consolas" panose="020B0609020204030204" pitchFamily="49" charset="0"/>
              </a:rPr>
              <a:t>_height </a:t>
            </a:r>
            <a:r>
              <a:rPr lang="en-US" altLang="en-US" sz="2000"/>
              <a:t>(no)</a:t>
            </a:r>
          </a:p>
          <a:p>
            <a:pPr eaLnBrk="1" hangingPunct="1">
              <a:spcBef>
                <a:spcPct val="0"/>
              </a:spcBef>
              <a:buFontTx/>
              <a:buNone/>
            </a:pPr>
            <a:endParaRPr lang="en-US" altLang="en-US" sz="2000"/>
          </a:p>
          <a:p>
            <a:pPr eaLnBrk="1" hangingPunct="1">
              <a:spcBef>
                <a:spcPct val="0"/>
              </a:spcBef>
              <a:buFontTx/>
              <a:buNone/>
            </a:pPr>
            <a:endParaRPr lang="en-US" altLang="en-US" sz="2000"/>
          </a:p>
          <a:p>
            <a:pPr eaLnBrk="1" hangingPunct="1">
              <a:spcBef>
                <a:spcPct val="0"/>
              </a:spcBef>
              <a:buFontTx/>
              <a:buNone/>
            </a:pPr>
            <a:endParaRPr lang="en-US" altLang="en-US" sz="2000"/>
          </a:p>
          <a:p>
            <a:pPr eaLnBrk="1" hangingPunct="1">
              <a:spcBef>
                <a:spcPct val="0"/>
              </a:spcBef>
              <a:buFontTx/>
              <a:buNone/>
            </a:pPr>
            <a:endParaRPr lang="en-US" altLang="en-US" sz="2000"/>
          </a:p>
          <a:p>
            <a:pPr eaLnBrk="1" hangingPunct="1">
              <a:spcBef>
                <a:spcPct val="0"/>
              </a:spcBef>
              <a:buFontTx/>
              <a:buNone/>
            </a:pPr>
            <a:endParaRPr lang="en-US" altLang="en-US" sz="2000"/>
          </a:p>
          <a:p>
            <a:pPr eaLnBrk="1" hangingPunct="1">
              <a:spcBef>
                <a:spcPct val="0"/>
              </a:spcBef>
              <a:buFontTx/>
              <a:buNone/>
            </a:pPr>
            <a:endParaRPr lang="en-US" altLang="en-US" sz="2000"/>
          </a:p>
          <a:p>
            <a:pPr eaLnBrk="1" hangingPunct="1">
              <a:spcBef>
                <a:spcPts val="1200"/>
              </a:spcBef>
              <a:buFontTx/>
              <a:buNone/>
            </a:pPr>
            <a:r>
              <a:rPr lang="en-US" altLang="en-US" sz="2000"/>
              <a:t>#3</a:t>
            </a:r>
          </a:p>
          <a:p>
            <a:pPr eaLnBrk="1" hangingPunct="1">
              <a:spcBef>
                <a:spcPct val="0"/>
              </a:spcBef>
              <a:buFontTx/>
              <a:buNone/>
            </a:pPr>
            <a:r>
              <a:rPr lang="en-US" altLang="en-US" sz="2000">
                <a:latin typeface="Consolas" panose="020B0609020204030204" pitchFamily="49" charset="0"/>
                <a:cs typeface="Consolas" panose="020B0609020204030204" pitchFamily="49" charset="0"/>
              </a:rPr>
              <a:t>Name</a:t>
            </a:r>
            <a:r>
              <a:rPr lang="en-US" altLang="en-US" sz="2000"/>
              <a:t>, </a:t>
            </a:r>
            <a:r>
              <a:rPr lang="en-US" altLang="en-US" sz="2000">
                <a:latin typeface="Consolas" panose="020B0609020204030204" pitchFamily="49" charset="0"/>
                <a:cs typeface="Consolas" panose="020B0609020204030204" pitchFamily="49" charset="0"/>
              </a:rPr>
              <a:t>name</a:t>
            </a:r>
            <a:r>
              <a:rPr lang="en-US" altLang="en-US" sz="2000"/>
              <a:t>, </a:t>
            </a:r>
            <a:r>
              <a:rPr lang="en-US" altLang="en-US" sz="2000">
                <a:latin typeface="Consolas" panose="020B0609020204030204" pitchFamily="49" charset="0"/>
                <a:cs typeface="Consolas" panose="020B0609020204030204" pitchFamily="49" charset="0"/>
              </a:rPr>
              <a:t>nAme</a:t>
            </a:r>
            <a:r>
              <a:rPr lang="en-US" altLang="en-US" sz="2000"/>
              <a:t> (no to this trio)</a:t>
            </a:r>
          </a:p>
          <a:p>
            <a:pPr eaLnBrk="1" hangingPunct="1">
              <a:spcBef>
                <a:spcPct val="0"/>
              </a:spcBef>
              <a:buFontTx/>
              <a:buNone/>
            </a:pPr>
            <a:endParaRPr lang="en-US" altLang="en-US" sz="2000">
              <a:latin typeface="Arial" panose="020B0604020202020204" pitchFamily="34" charset="0"/>
            </a:endParaRPr>
          </a:p>
          <a:p>
            <a:pPr eaLnBrk="1" hangingPunct="1">
              <a:spcBef>
                <a:spcPct val="0"/>
              </a:spcBef>
              <a:buFontTx/>
              <a:buNone/>
            </a:pPr>
            <a:endParaRPr lang="en-US" altLang="en-US" sz="2000">
              <a:latin typeface="Arial" panose="020B0604020202020204" pitchFamily="34" charset="0"/>
            </a:endParaRPr>
          </a:p>
          <a:p>
            <a:pPr eaLnBrk="1" hangingPunct="1">
              <a:spcBef>
                <a:spcPct val="0"/>
              </a:spcBef>
              <a:buFontTx/>
              <a:buNone/>
            </a:pPr>
            <a:endParaRPr lang="en-US" altLang="en-US" sz="2000">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811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1748">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1748">
                                            <p:txEl>
                                              <p:pRg st="1" end="1"/>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1748">
                                            <p:txEl>
                                              <p:pRg st="2" end="2"/>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8115">
                                            <p:txEl>
                                              <p:pRg st="1" end="1"/>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1748">
                                            <p:txEl>
                                              <p:pRg st="4" end="4"/>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1748">
                                            <p:txEl>
                                              <p:pRg st="5" end="5"/>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18115">
                                            <p:txEl>
                                              <p:pRg st="2" end="2"/>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1748">
                                            <p:txEl>
                                              <p:pRg st="12" end="12"/>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1748">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8115" grpId="0" build="p" bldLvl="3"/>
      <p:bldP spid="31748"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457200" y="260350"/>
            <a:ext cx="8229600" cy="730250"/>
          </a:xfrm>
          <a:noFill/>
        </p:spPr>
        <p:txBody>
          <a:bodyPr/>
          <a:lstStyle/>
          <a:p>
            <a:pPr eaLnBrk="1" hangingPunct="1"/>
            <a:r>
              <a:rPr lang="en-CA" altLang="en-US" smtClean="0"/>
              <a:t>Variable Naming Conventions (2)</a:t>
            </a:r>
            <a:endParaRPr lang="en-US" altLang="en-US" smtClean="0"/>
          </a:p>
        </p:txBody>
      </p:sp>
      <p:sp>
        <p:nvSpPr>
          <p:cNvPr id="218115" name="Rectangle 3"/>
          <p:cNvSpPr>
            <a:spLocks noGrp="1" noChangeArrowheads="1"/>
          </p:cNvSpPr>
          <p:nvPr>
            <p:ph idx="1"/>
          </p:nvPr>
        </p:nvSpPr>
        <p:spPr>
          <a:xfrm>
            <a:off x="457200" y="1143000"/>
            <a:ext cx="4419600" cy="5410200"/>
          </a:xfrm>
        </p:spPr>
        <p:txBody>
          <a:bodyPr rtlCol="0">
            <a:noAutofit/>
          </a:bodyPr>
          <a:lstStyle/>
          <a:p>
            <a:pPr marL="339725" lvl="1" indent="-339725" eaLnBrk="1" fontAlgn="auto" hangingPunct="1">
              <a:spcAft>
                <a:spcPts val="0"/>
              </a:spcAft>
              <a:buFont typeface="+mj-lt"/>
              <a:buAutoNum type="arabicPeriod" startAt="4"/>
              <a:defRPr/>
            </a:pPr>
            <a:r>
              <a:rPr lang="en-CA" sz="2400" dirty="0" smtClean="0"/>
              <a:t>Style requirement: Variable names should generally be all lower case (see next point for the exception).</a:t>
            </a:r>
          </a:p>
          <a:p>
            <a:pPr marL="346075" lvl="1" indent="-346075" eaLnBrk="1" fontAlgn="auto" hangingPunct="1">
              <a:spcAft>
                <a:spcPts val="0"/>
              </a:spcAft>
              <a:buFont typeface="+mj-lt"/>
              <a:buAutoNum type="arabicPeriod" startAt="4"/>
              <a:defRPr/>
            </a:pPr>
            <a:r>
              <a:rPr lang="en-CA" sz="2400" dirty="0" smtClean="0"/>
              <a:t>Style requirement: For names composed of multiple words separate each word by capitalizing the first letter of each word (save for the first word) or by using an underscore. (Either approach is acceptable but don’t mix and match.)</a:t>
            </a:r>
          </a:p>
          <a:p>
            <a:pPr marL="346075" lvl="1" indent="-346075" eaLnBrk="1" fontAlgn="auto" hangingPunct="1">
              <a:spcAft>
                <a:spcPts val="0"/>
              </a:spcAft>
              <a:buFont typeface="+mj-lt"/>
              <a:buAutoNum type="arabicPeriod" startAt="4"/>
              <a:defRPr/>
            </a:pPr>
            <a:r>
              <a:rPr lang="en-CA" sz="2400" dirty="0" smtClean="0"/>
              <a:t>Python requirement: Can't be a keyword (see next slide).</a:t>
            </a:r>
          </a:p>
        </p:txBody>
      </p:sp>
      <p:sp>
        <p:nvSpPr>
          <p:cNvPr id="32772" name="TextBox 2"/>
          <p:cNvSpPr txBox="1">
            <a:spLocks noChangeArrowheads="1"/>
          </p:cNvSpPr>
          <p:nvPr/>
        </p:nvSpPr>
        <p:spPr bwMode="auto">
          <a:xfrm>
            <a:off x="5133975" y="1066800"/>
            <a:ext cx="4010025"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b="1">
                <a:latin typeface="Arial" panose="020B0604020202020204" pitchFamily="34" charset="0"/>
              </a:rPr>
              <a:t>Examples</a:t>
            </a:r>
          </a:p>
          <a:p>
            <a:pPr eaLnBrk="1" hangingPunct="1">
              <a:spcBef>
                <a:spcPct val="0"/>
              </a:spcBef>
              <a:buFontTx/>
              <a:buNone/>
            </a:pPr>
            <a:r>
              <a:rPr lang="en-US" altLang="en-US" sz="2000">
                <a:latin typeface="Arial" panose="020B0604020202020204" pitchFamily="34" charset="0"/>
              </a:rPr>
              <a:t>#4:</a:t>
            </a:r>
          </a:p>
          <a:p>
            <a:pPr eaLnBrk="1" hangingPunct="1">
              <a:spcBef>
                <a:spcPct val="0"/>
              </a:spcBef>
              <a:buFontTx/>
              <a:buNone/>
            </a:pPr>
            <a:r>
              <a:rPr lang="en-US" altLang="en-US" sz="2000">
                <a:latin typeface="Consolas" panose="020B0609020204030204" pitchFamily="49" charset="0"/>
                <a:cs typeface="Consolas" panose="020B0609020204030204" pitchFamily="49" charset="0"/>
              </a:rPr>
              <a:t>age</a:t>
            </a:r>
            <a:r>
              <a:rPr lang="en-US" altLang="en-US" sz="2000">
                <a:latin typeface="Arial" panose="020B0604020202020204" pitchFamily="34" charset="0"/>
              </a:rPr>
              <a:t>, </a:t>
            </a:r>
            <a:r>
              <a:rPr lang="en-US" altLang="en-US" sz="2000">
                <a:latin typeface="Consolas" panose="020B0609020204030204" pitchFamily="49" charset="0"/>
                <a:cs typeface="Consolas" panose="020B0609020204030204" pitchFamily="49" charset="0"/>
              </a:rPr>
              <a:t>height</a:t>
            </a:r>
            <a:r>
              <a:rPr lang="en-US" altLang="en-US" sz="2000">
                <a:latin typeface="Arial" panose="020B0604020202020204" pitchFamily="34" charset="0"/>
              </a:rPr>
              <a:t>, </a:t>
            </a:r>
            <a:r>
              <a:rPr lang="en-US" altLang="en-US" sz="2000">
                <a:latin typeface="Consolas" panose="020B0609020204030204" pitchFamily="49" charset="0"/>
                <a:cs typeface="Consolas" panose="020B0609020204030204" pitchFamily="49" charset="0"/>
              </a:rPr>
              <a:t>weight</a:t>
            </a:r>
            <a:r>
              <a:rPr lang="en-US" altLang="en-US" sz="2000">
                <a:latin typeface="Arial" panose="020B0604020202020204" pitchFamily="34" charset="0"/>
              </a:rPr>
              <a:t>	(yes)</a:t>
            </a:r>
          </a:p>
          <a:p>
            <a:pPr eaLnBrk="1" hangingPunct="1">
              <a:spcBef>
                <a:spcPct val="0"/>
              </a:spcBef>
              <a:buFontTx/>
              <a:buNone/>
            </a:pPr>
            <a:r>
              <a:rPr lang="en-US" altLang="en-US" sz="2000">
                <a:latin typeface="Consolas" panose="020B0609020204030204" pitchFamily="49" charset="0"/>
                <a:cs typeface="Consolas" panose="020B0609020204030204" pitchFamily="49" charset="0"/>
              </a:rPr>
              <a:t>Age</a:t>
            </a:r>
            <a:r>
              <a:rPr lang="en-US" altLang="en-US" sz="2000">
                <a:latin typeface="Arial" panose="020B0604020202020204" pitchFamily="34" charset="0"/>
              </a:rPr>
              <a:t>, </a:t>
            </a:r>
            <a:r>
              <a:rPr lang="en-US" altLang="en-US" sz="2000">
                <a:latin typeface="Consolas" panose="020B0609020204030204" pitchFamily="49" charset="0"/>
                <a:cs typeface="Consolas" panose="020B0609020204030204" pitchFamily="49" charset="0"/>
              </a:rPr>
              <a:t>HEIGHT</a:t>
            </a:r>
            <a:r>
              <a:rPr lang="en-US" altLang="en-US" sz="2000">
                <a:latin typeface="Arial" panose="020B0604020202020204" pitchFamily="34" charset="0"/>
              </a:rPr>
              <a:t>		(no)</a:t>
            </a:r>
          </a:p>
          <a:p>
            <a:pPr eaLnBrk="1" hangingPunct="1">
              <a:spcBef>
                <a:spcPct val="0"/>
              </a:spcBef>
              <a:buFontTx/>
              <a:buNone/>
            </a:pPr>
            <a:endParaRPr lang="en-US" altLang="en-US" sz="1400"/>
          </a:p>
          <a:p>
            <a:pPr eaLnBrk="1" hangingPunct="1">
              <a:spcBef>
                <a:spcPct val="0"/>
              </a:spcBef>
              <a:buFontTx/>
              <a:buNone/>
            </a:pPr>
            <a:endParaRPr lang="en-US" altLang="en-US" sz="1400"/>
          </a:p>
          <a:p>
            <a:pPr eaLnBrk="1" hangingPunct="1">
              <a:spcBef>
                <a:spcPct val="0"/>
              </a:spcBef>
              <a:buFontTx/>
              <a:buNone/>
            </a:pPr>
            <a:r>
              <a:rPr lang="en-US" altLang="en-US" sz="2000">
                <a:latin typeface="Arial" panose="020B0604020202020204" pitchFamily="34" charset="0"/>
              </a:rPr>
              <a:t>#5</a:t>
            </a:r>
          </a:p>
          <a:p>
            <a:pPr eaLnBrk="1" hangingPunct="1">
              <a:spcBef>
                <a:spcPct val="0"/>
              </a:spcBef>
              <a:buFontTx/>
              <a:buNone/>
            </a:pPr>
            <a:r>
              <a:rPr lang="en-US" altLang="en-US" sz="2000">
                <a:latin typeface="Consolas" panose="020B0609020204030204" pitchFamily="49" charset="0"/>
                <a:cs typeface="Consolas" panose="020B0609020204030204" pitchFamily="49" charset="0"/>
              </a:rPr>
              <a:t>firstName</a:t>
            </a:r>
            <a:r>
              <a:rPr lang="en-US" altLang="en-US" sz="2000">
                <a:latin typeface="Arial" panose="020B0604020202020204" pitchFamily="34" charset="0"/>
              </a:rPr>
              <a:t>, </a:t>
            </a:r>
            <a:r>
              <a:rPr lang="en-US" altLang="en-US" sz="2000">
                <a:latin typeface="Consolas" panose="020B0609020204030204" pitchFamily="49" charset="0"/>
                <a:cs typeface="Consolas" panose="020B0609020204030204" pitchFamily="49" charset="0"/>
              </a:rPr>
              <a:t>last_name</a:t>
            </a:r>
            <a:r>
              <a:rPr lang="en-US" altLang="en-US" sz="2000">
                <a:latin typeface="Arial" panose="020B0604020202020204" pitchFamily="34" charset="0"/>
              </a:rPr>
              <a:t>	</a:t>
            </a:r>
          </a:p>
          <a:p>
            <a:pPr eaLnBrk="1" hangingPunct="1">
              <a:spcBef>
                <a:spcPct val="0"/>
              </a:spcBef>
              <a:buFontTx/>
              <a:buNone/>
            </a:pPr>
            <a:r>
              <a:rPr lang="en-US" altLang="en-US" sz="2000">
                <a:latin typeface="Arial" panose="020B0604020202020204" pitchFamily="34" charset="0"/>
              </a:rPr>
              <a:t>(yes to either approach)</a:t>
            </a:r>
          </a:p>
          <a:p>
            <a:pPr eaLnBrk="1" hangingPunct="1">
              <a:spcBef>
                <a:spcPct val="0"/>
              </a:spcBef>
              <a:buFontTx/>
              <a:buNone/>
            </a:pPr>
            <a:endParaRPr lang="en-US" altLang="en-US" sz="2000">
              <a:latin typeface="Arial" panose="020B0604020202020204" pitchFamily="34" charset="0"/>
            </a:endParaRPr>
          </a:p>
          <a:p>
            <a:pPr eaLnBrk="1" hangingPunct="1">
              <a:spcBef>
                <a:spcPct val="0"/>
              </a:spcBef>
              <a:buFontTx/>
              <a:buNone/>
            </a:pPr>
            <a:endParaRPr lang="en-US" altLang="en-US" sz="2000">
              <a:latin typeface="Arial" panose="020B0604020202020204" pitchFamily="34" charset="0"/>
            </a:endParaRPr>
          </a:p>
          <a:p>
            <a:pPr eaLnBrk="1" hangingPunct="1">
              <a:spcBef>
                <a:spcPct val="0"/>
              </a:spcBef>
              <a:buFontTx/>
              <a:buNone/>
            </a:pPr>
            <a:endParaRPr lang="en-US" altLang="en-US" sz="2000">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811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2772">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2772">
                                            <p:txEl>
                                              <p:pRg st="1" end="1"/>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2772">
                                            <p:txEl>
                                              <p:pRg st="2" end="2"/>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2772">
                                            <p:txEl>
                                              <p:pRg st="3" end="3"/>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8115">
                                            <p:txEl>
                                              <p:pRg st="1" end="1"/>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2772">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2772">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2772">
                                            <p:txEl>
                                              <p:pRg st="8" end="8"/>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1811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8115" grpId="0" build="p" bldLvl="3"/>
      <p:bldP spid="32772"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57200" y="260350"/>
            <a:ext cx="8229600" cy="730250"/>
          </a:xfrm>
        </p:spPr>
        <p:txBody>
          <a:bodyPr/>
          <a:lstStyle/>
          <a:p>
            <a:pPr eaLnBrk="1" hangingPunct="1"/>
            <a:r>
              <a:rPr lang="en-US" altLang="en-US" smtClean="0"/>
              <a:t>Key Words In Python</a:t>
            </a:r>
            <a:r>
              <a:rPr lang="en-US" altLang="en-US" baseline="30000" smtClean="0"/>
              <a:t>1</a:t>
            </a:r>
          </a:p>
        </p:txBody>
      </p:sp>
      <p:sp>
        <p:nvSpPr>
          <p:cNvPr id="33795" name="Rectangle 3"/>
          <p:cNvSpPr>
            <a:spLocks noGrp="1" noChangeArrowheads="1"/>
          </p:cNvSpPr>
          <p:nvPr>
            <p:ph idx="1"/>
          </p:nvPr>
        </p:nvSpPr>
        <p:spPr/>
        <p:txBody>
          <a:bodyPr/>
          <a:lstStyle/>
          <a:p>
            <a:pPr eaLnBrk="1" hangingPunct="1">
              <a:buFontTx/>
              <a:buNone/>
              <a:tabLst>
                <a:tab pos="1254125" algn="l"/>
              </a:tabLst>
            </a:pPr>
            <a:r>
              <a:rPr lang="en-US" altLang="en-US" sz="2000" smtClean="0">
                <a:latin typeface="Consolas" panose="020B0609020204030204" pitchFamily="49" charset="0"/>
                <a:cs typeface="Consolas" panose="020B0609020204030204" pitchFamily="49" charset="0"/>
              </a:rPr>
              <a:t>and		del		from		not		while</a:t>
            </a:r>
          </a:p>
          <a:p>
            <a:pPr eaLnBrk="1" hangingPunct="1">
              <a:buFontTx/>
              <a:buNone/>
              <a:tabLst>
                <a:tab pos="1254125" algn="l"/>
              </a:tabLst>
            </a:pPr>
            <a:r>
              <a:rPr lang="en-US" altLang="en-US" sz="2000" smtClean="0">
                <a:latin typeface="Consolas" panose="020B0609020204030204" pitchFamily="49" charset="0"/>
                <a:cs typeface="Consolas" panose="020B0609020204030204" pitchFamily="49" charset="0"/>
              </a:rPr>
              <a:t>as		elif		global		or		with</a:t>
            </a:r>
          </a:p>
          <a:p>
            <a:pPr eaLnBrk="1" hangingPunct="1">
              <a:buFontTx/>
              <a:buNone/>
              <a:tabLst>
                <a:tab pos="1254125" algn="l"/>
              </a:tabLst>
            </a:pPr>
            <a:r>
              <a:rPr lang="en-US" altLang="en-US" sz="2000" smtClean="0">
                <a:latin typeface="Consolas" panose="020B0609020204030204" pitchFamily="49" charset="0"/>
                <a:cs typeface="Consolas" panose="020B0609020204030204" pitchFamily="49" charset="0"/>
              </a:rPr>
              <a:t>assert		else		if		pass		yield</a:t>
            </a:r>
          </a:p>
          <a:p>
            <a:pPr eaLnBrk="1" hangingPunct="1">
              <a:buFontTx/>
              <a:buNone/>
              <a:tabLst>
                <a:tab pos="1254125" algn="l"/>
              </a:tabLst>
            </a:pPr>
            <a:r>
              <a:rPr lang="en-US" altLang="en-US" sz="2000" smtClean="0">
                <a:latin typeface="Consolas" panose="020B0609020204030204" pitchFamily="49" charset="0"/>
                <a:cs typeface="Consolas" panose="020B0609020204030204" pitchFamily="49" charset="0"/>
              </a:rPr>
              <a:t>break		except		import		print</a:t>
            </a:r>
          </a:p>
          <a:p>
            <a:pPr eaLnBrk="1" hangingPunct="1">
              <a:buFontTx/>
              <a:buNone/>
              <a:tabLst>
                <a:tab pos="1254125" algn="l"/>
              </a:tabLst>
            </a:pPr>
            <a:r>
              <a:rPr lang="en-US" altLang="en-US" sz="2000" smtClean="0">
                <a:latin typeface="Consolas" panose="020B0609020204030204" pitchFamily="49" charset="0"/>
                <a:cs typeface="Consolas" panose="020B0609020204030204" pitchFamily="49" charset="0"/>
              </a:rPr>
              <a:t>class		exec		in		raise</a:t>
            </a:r>
          </a:p>
          <a:p>
            <a:pPr eaLnBrk="1" hangingPunct="1">
              <a:buFontTx/>
              <a:buNone/>
              <a:tabLst>
                <a:tab pos="1254125" algn="l"/>
              </a:tabLst>
            </a:pPr>
            <a:r>
              <a:rPr lang="en-US" altLang="en-US" sz="2000" smtClean="0">
                <a:latin typeface="Consolas" panose="020B0609020204030204" pitchFamily="49" charset="0"/>
                <a:cs typeface="Consolas" panose="020B0609020204030204" pitchFamily="49" charset="0"/>
              </a:rPr>
              <a:t>continue		finally	is		return</a:t>
            </a:r>
          </a:p>
          <a:p>
            <a:pPr eaLnBrk="1" hangingPunct="1">
              <a:buFontTx/>
              <a:buNone/>
              <a:tabLst>
                <a:tab pos="1254125" algn="l"/>
              </a:tabLst>
            </a:pPr>
            <a:r>
              <a:rPr lang="en-US" altLang="en-US" sz="2000" smtClean="0">
                <a:latin typeface="Consolas" panose="020B0609020204030204" pitchFamily="49" charset="0"/>
                <a:cs typeface="Consolas" panose="020B0609020204030204" pitchFamily="49" charset="0"/>
              </a:rPr>
              <a:t>def		for		lambda		try</a:t>
            </a:r>
          </a:p>
        </p:txBody>
      </p:sp>
      <p:sp>
        <p:nvSpPr>
          <p:cNvPr id="33796" name="Text Box 4"/>
          <p:cNvSpPr txBox="1">
            <a:spLocks noChangeArrowheads="1"/>
          </p:cNvSpPr>
          <p:nvPr/>
        </p:nvSpPr>
        <p:spPr bwMode="auto">
          <a:xfrm>
            <a:off x="0" y="6426200"/>
            <a:ext cx="5892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400">
                <a:latin typeface="Arial" panose="020B0604020202020204" pitchFamily="34" charset="0"/>
              </a:rPr>
              <a:t>1 From “</a:t>
            </a:r>
            <a:r>
              <a:rPr lang="en-US" altLang="en-US" sz="1400" i="1">
                <a:latin typeface="Arial" panose="020B0604020202020204" pitchFamily="34" charset="0"/>
              </a:rPr>
              <a:t>Starting out with Python</a:t>
            </a:r>
            <a:r>
              <a:rPr lang="en-US" altLang="en-US" sz="1400">
                <a:latin typeface="Arial" panose="020B0604020202020204" pitchFamily="34" charset="0"/>
              </a:rPr>
              <a:t>” by Tony Gaddis</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altLang="en-US" smtClean="0"/>
              <a:t>Variable Naming Conventions: Bottom Line</a:t>
            </a:r>
          </a:p>
        </p:txBody>
      </p:sp>
      <p:sp>
        <p:nvSpPr>
          <p:cNvPr id="34819" name="Content Placeholder 2"/>
          <p:cNvSpPr>
            <a:spLocks noGrp="1"/>
          </p:cNvSpPr>
          <p:nvPr>
            <p:ph idx="1"/>
          </p:nvPr>
        </p:nvSpPr>
        <p:spPr/>
        <p:txBody>
          <a:bodyPr/>
          <a:lstStyle/>
          <a:p>
            <a:r>
              <a:rPr lang="en-US" altLang="en-US" smtClean="0"/>
              <a:t>Both Python and style requirements should be followed when creating your variables.</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457200" y="260350"/>
            <a:ext cx="8229600" cy="730250"/>
          </a:xfrm>
        </p:spPr>
        <p:txBody>
          <a:bodyPr/>
          <a:lstStyle/>
          <a:p>
            <a:pPr eaLnBrk="1" hangingPunct="1"/>
            <a:r>
              <a:rPr lang="en-US" altLang="en-US" smtClean="0"/>
              <a:t>Extra Practice</a:t>
            </a:r>
          </a:p>
        </p:txBody>
      </p:sp>
      <p:sp>
        <p:nvSpPr>
          <p:cNvPr id="35843" name="Content Placeholder 2"/>
          <p:cNvSpPr>
            <a:spLocks noGrp="1"/>
          </p:cNvSpPr>
          <p:nvPr>
            <p:ph idx="1"/>
          </p:nvPr>
        </p:nvSpPr>
        <p:spPr/>
        <p:txBody>
          <a:bodyPr/>
          <a:lstStyle/>
          <a:p>
            <a:pPr eaLnBrk="1" hangingPunct="1">
              <a:tabLst>
                <a:tab pos="1254125" algn="l"/>
              </a:tabLst>
            </a:pPr>
            <a:r>
              <a:rPr lang="en-US" altLang="en-US" smtClean="0"/>
              <a:t>Come up with example names that violate and conform to the naming conventions.</a:t>
            </a:r>
          </a:p>
          <a:p>
            <a:pPr lvl="1" eaLnBrk="1" hangingPunct="1">
              <a:tabLst>
                <a:tab pos="1254125" algn="l"/>
              </a:tabLst>
            </a:pPr>
            <a:r>
              <a:rPr lang="en-US" altLang="en-US" smtClean="0"/>
              <a:t>(You will have to go through this process as you write your programs anyhow so it’s a good idea to take about 5 – 10 minutes to make sure that you know the requirements).</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pPr eaLnBrk="1" hangingPunct="1"/>
            <a:r>
              <a:rPr lang="en-US" altLang="en-US" smtClean="0"/>
              <a:t>Section Summary: Variables</a:t>
            </a:r>
          </a:p>
        </p:txBody>
      </p:sp>
      <p:sp>
        <p:nvSpPr>
          <p:cNvPr id="36867" name="Content Placeholder 2"/>
          <p:cNvSpPr>
            <a:spLocks noGrp="1"/>
          </p:cNvSpPr>
          <p:nvPr>
            <p:ph idx="1"/>
          </p:nvPr>
        </p:nvSpPr>
        <p:spPr/>
        <p:txBody>
          <a:bodyPr/>
          <a:lstStyle/>
          <a:p>
            <a:pPr eaLnBrk="1" hangingPunct="1"/>
            <a:r>
              <a:rPr lang="en-US" altLang="en-US" smtClean="0"/>
              <a:t>What is a variable</a:t>
            </a:r>
          </a:p>
          <a:p>
            <a:pPr eaLnBrk="1" hangingPunct="1"/>
            <a:r>
              <a:rPr lang="en-US" altLang="en-US" smtClean="0"/>
              <a:t>What are some types of variables available in Python</a:t>
            </a:r>
          </a:p>
          <a:p>
            <a:pPr eaLnBrk="1" hangingPunct="1"/>
            <a:r>
              <a:rPr lang="en-US" altLang="en-US" smtClean="0"/>
              <a:t>How to create a variable in Python</a:t>
            </a:r>
          </a:p>
          <a:p>
            <a:pPr eaLnBrk="1" hangingPunct="1"/>
            <a:r>
              <a:rPr lang="en-US" altLang="en-US" smtClean="0"/>
              <a:t>What are naming conventions for variables</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457200" y="260350"/>
            <a:ext cx="8229600" cy="730250"/>
          </a:xfrm>
        </p:spPr>
        <p:txBody>
          <a:bodyPr/>
          <a:lstStyle/>
          <a:p>
            <a:pPr eaLnBrk="1" hangingPunct="1">
              <a:defRPr/>
            </a:pPr>
            <a:r>
              <a:rPr lang="en-US" altLang="en-US" dirty="0" smtClean="0"/>
              <a:t>Displaying Output Using The </a:t>
            </a:r>
            <a:r>
              <a:rPr lang="en-US" altLang="en-US" sz="2800" dirty="0" smtClean="0">
                <a:latin typeface="Consolas" pitchFamily="49" charset="0"/>
                <a:cs typeface="Consolas" pitchFamily="49" charset="0"/>
              </a:rPr>
              <a:t>Print()</a:t>
            </a:r>
            <a:r>
              <a:rPr lang="en-US" altLang="en-US" sz="2800" dirty="0" smtClean="0">
                <a:latin typeface="+mn-lt"/>
                <a:cs typeface="Consolas" pitchFamily="49" charset="0"/>
              </a:rPr>
              <a:t> </a:t>
            </a:r>
            <a:r>
              <a:rPr lang="en-US" altLang="en-US" dirty="0" smtClean="0"/>
              <a:t>Function</a:t>
            </a:r>
          </a:p>
        </p:txBody>
      </p:sp>
      <p:sp>
        <p:nvSpPr>
          <p:cNvPr id="214019" name="Rectangle 3"/>
          <p:cNvSpPr>
            <a:spLocks noGrp="1" noChangeArrowheads="1"/>
          </p:cNvSpPr>
          <p:nvPr>
            <p:ph idx="1"/>
          </p:nvPr>
        </p:nvSpPr>
        <p:spPr>
          <a:xfrm>
            <a:off x="457200" y="1447800"/>
            <a:ext cx="8229600" cy="5410200"/>
          </a:xfrm>
        </p:spPr>
        <p:txBody>
          <a:bodyPr/>
          <a:lstStyle/>
          <a:p>
            <a:pPr eaLnBrk="1" hangingPunct="1">
              <a:lnSpc>
                <a:spcPct val="90000"/>
              </a:lnSpc>
              <a:tabLst>
                <a:tab pos="1254125" algn="l"/>
              </a:tabLst>
            </a:pPr>
            <a:r>
              <a:rPr lang="en-US" altLang="en-US" sz="2200" dirty="0" smtClean="0"/>
              <a:t>This function takes zero or more arguments (inputs)</a:t>
            </a:r>
          </a:p>
          <a:p>
            <a:pPr lvl="1" eaLnBrk="1" hangingPunct="1">
              <a:lnSpc>
                <a:spcPct val="90000"/>
              </a:lnSpc>
              <a:tabLst>
                <a:tab pos="1254125" algn="l"/>
              </a:tabLst>
            </a:pPr>
            <a:r>
              <a:rPr lang="en-US" altLang="en-US" sz="1900" dirty="0" smtClean="0"/>
              <a:t>Multiple arguments are separated with commas</a:t>
            </a:r>
          </a:p>
          <a:p>
            <a:pPr lvl="1" eaLnBrk="1" hangingPunct="1">
              <a:lnSpc>
                <a:spcPct val="90000"/>
              </a:lnSpc>
              <a:tabLst>
                <a:tab pos="1254125" algn="l"/>
              </a:tabLst>
            </a:pPr>
            <a:r>
              <a:rPr lang="en-US" altLang="en-US" sz="1900" dirty="0" smtClean="0">
                <a:latin typeface="Consolas" panose="020B0609020204030204" pitchFamily="49" charset="0"/>
                <a:cs typeface="Consolas" panose="020B0609020204030204" pitchFamily="49" charset="0"/>
              </a:rPr>
              <a:t>print() </a:t>
            </a:r>
            <a:r>
              <a:rPr lang="en-US" altLang="en-US" sz="1900" dirty="0" smtClean="0"/>
              <a:t>will display all the arguments followed by a blank line (move the cursor down a line). </a:t>
            </a:r>
          </a:p>
          <a:p>
            <a:pPr lvl="2" eaLnBrk="1" hangingPunct="1">
              <a:lnSpc>
                <a:spcPct val="90000"/>
              </a:lnSpc>
              <a:buFont typeface="Arial" panose="020B0604020202020204" pitchFamily="34" charset="0"/>
              <a:buChar char="–"/>
              <a:tabLst>
                <a:tab pos="1254125" algn="l"/>
              </a:tabLst>
            </a:pPr>
            <a:r>
              <a:rPr lang="en-US" altLang="en-US" sz="1700" dirty="0" smtClean="0">
                <a:latin typeface="Consolas" panose="020B0609020204030204" pitchFamily="49" charset="0"/>
                <a:cs typeface="Consolas" panose="020B0609020204030204" pitchFamily="49" charset="0"/>
              </a:rPr>
              <a:t>end=</a:t>
            </a:r>
            <a:r>
              <a:rPr lang="en-CA" altLang="en-US" sz="1600" dirty="0" smtClean="0">
                <a:latin typeface="Consolas" panose="020B0609020204030204" pitchFamily="49" charset="0"/>
              </a:rPr>
              <a:t>""</a:t>
            </a:r>
            <a:r>
              <a:rPr lang="en-US" altLang="en-US" sz="1700" dirty="0" smtClean="0"/>
              <a:t> isn’t mandatory but can be useful to prevent Python from adding  the extra line (when precise formatting is needed)</a:t>
            </a:r>
          </a:p>
          <a:p>
            <a:pPr lvl="1" eaLnBrk="1" hangingPunct="1">
              <a:lnSpc>
                <a:spcPct val="90000"/>
              </a:lnSpc>
              <a:tabLst>
                <a:tab pos="1254125" algn="l"/>
              </a:tabLst>
            </a:pPr>
            <a:r>
              <a:rPr lang="en-US" altLang="en-US" sz="1900" dirty="0" smtClean="0"/>
              <a:t>Zero arguments just displays a blank line</a:t>
            </a:r>
          </a:p>
          <a:p>
            <a:pPr eaLnBrk="1" hangingPunct="1">
              <a:lnSpc>
                <a:spcPct val="90000"/>
              </a:lnSpc>
              <a:tabLst>
                <a:tab pos="1254125" algn="l"/>
              </a:tabLst>
            </a:pPr>
            <a:r>
              <a:rPr lang="en-US" altLang="en-US" dirty="0" smtClean="0"/>
              <a:t>Simple Examples (</a:t>
            </a:r>
            <a:r>
              <a:rPr lang="en-US" altLang="en-US" sz="1900" dirty="0" smtClean="0">
                <a:latin typeface="Consolas" panose="020B0609020204030204" pitchFamily="49" charset="0"/>
                <a:cs typeface="Consolas" panose="020B0609020204030204" pitchFamily="49" charset="0"/>
              </a:rPr>
              <a:t>output1.py)</a:t>
            </a:r>
          </a:p>
          <a:p>
            <a:pPr lvl="1">
              <a:buFont typeface="Arial" panose="020B0604020202020204" pitchFamily="34" charset="0"/>
              <a:buNone/>
              <a:tabLst>
                <a:tab pos="1254125" algn="l"/>
              </a:tabLst>
            </a:pPr>
            <a:r>
              <a:rPr lang="en-CA" altLang="en-US" dirty="0" smtClean="0">
                <a:latin typeface="Consolas" panose="020B0609020204030204" pitchFamily="49" charset="0"/>
              </a:rPr>
              <a:t>print("hi")</a:t>
            </a:r>
          </a:p>
          <a:p>
            <a:pPr lvl="1">
              <a:buFont typeface="Arial" panose="020B0604020202020204" pitchFamily="34" charset="0"/>
              <a:buNone/>
              <a:tabLst>
                <a:tab pos="1254125" algn="l"/>
              </a:tabLst>
            </a:pPr>
            <a:endParaRPr lang="en-CA" altLang="en-US" dirty="0" smtClean="0">
              <a:latin typeface="Consolas" panose="020B0609020204030204" pitchFamily="49" charset="0"/>
            </a:endParaRPr>
          </a:p>
          <a:p>
            <a:pPr lvl="1">
              <a:buFont typeface="Arial" panose="020B0604020202020204" pitchFamily="34" charset="0"/>
              <a:buNone/>
              <a:tabLst>
                <a:tab pos="1254125" algn="l"/>
              </a:tabLst>
            </a:pPr>
            <a:endParaRPr lang="en-CA" altLang="en-US" dirty="0" smtClean="0">
              <a:latin typeface="Consolas" panose="020B0609020204030204" pitchFamily="49" charset="0"/>
            </a:endParaRPr>
          </a:p>
          <a:p>
            <a:pPr lvl="1">
              <a:buFont typeface="Arial" panose="020B0604020202020204" pitchFamily="34" charset="0"/>
              <a:buNone/>
              <a:tabLst>
                <a:tab pos="1254125" algn="l"/>
              </a:tabLst>
            </a:pPr>
            <a:r>
              <a:rPr lang="en-CA" altLang="en-US" dirty="0" smtClean="0">
                <a:latin typeface="Consolas" panose="020B0609020204030204" pitchFamily="49" charset="0"/>
              </a:rPr>
              <a:t>print("</a:t>
            </a:r>
            <a:r>
              <a:rPr lang="en-CA" altLang="en-US" dirty="0" err="1" smtClean="0">
                <a:latin typeface="Consolas" panose="020B0609020204030204" pitchFamily="49" charset="0"/>
              </a:rPr>
              <a:t>hey",end</a:t>
            </a:r>
            <a:r>
              <a:rPr lang="en-CA" altLang="en-US" dirty="0" smtClean="0">
                <a:latin typeface="Consolas" panose="020B0609020204030204" pitchFamily="49" charset="0"/>
              </a:rPr>
              <a:t>="")</a:t>
            </a:r>
          </a:p>
          <a:p>
            <a:pPr lvl="1">
              <a:buFont typeface="Arial" panose="020B0604020202020204" pitchFamily="34" charset="0"/>
              <a:buNone/>
              <a:tabLst>
                <a:tab pos="1254125" algn="l"/>
              </a:tabLst>
            </a:pPr>
            <a:endParaRPr lang="en-CA" altLang="en-US" dirty="0" smtClean="0">
              <a:latin typeface="Consolas" panose="020B0609020204030204" pitchFamily="49" charset="0"/>
            </a:endParaRPr>
          </a:p>
          <a:p>
            <a:pPr lvl="1">
              <a:buFont typeface="Arial" panose="020B0604020202020204" pitchFamily="34" charset="0"/>
              <a:buNone/>
              <a:tabLst>
                <a:tab pos="1254125" algn="l"/>
              </a:tabLst>
            </a:pPr>
            <a:r>
              <a:rPr lang="en-CA" altLang="en-US" dirty="0" smtClean="0">
                <a:latin typeface="Consolas" panose="020B0609020204030204" pitchFamily="49" charset="0"/>
              </a:rPr>
              <a:t>print("-sup?")</a:t>
            </a:r>
          </a:p>
          <a:p>
            <a:pPr lvl="1">
              <a:tabLst>
                <a:tab pos="1254125" algn="l"/>
              </a:tabLst>
            </a:pPr>
            <a:endParaRPr lang="en-CA" altLang="en-US" sz="1800" dirty="0" smtClean="0">
              <a:latin typeface="Consolas" panose="020B0609020204030204" pitchFamily="49" charset="0"/>
            </a:endParaRPr>
          </a:p>
          <a:p>
            <a:pPr lvl="1" eaLnBrk="1" hangingPunct="1">
              <a:lnSpc>
                <a:spcPct val="90000"/>
              </a:lnSpc>
              <a:buFont typeface="Arial" panose="020B0604020202020204" pitchFamily="34" charset="0"/>
              <a:buNone/>
              <a:tabLst>
                <a:tab pos="1254125" algn="l"/>
              </a:tabLst>
            </a:pPr>
            <a:endParaRPr lang="en-US" altLang="en-US" dirty="0" smtClean="0"/>
          </a:p>
        </p:txBody>
      </p:sp>
      <p:pic>
        <p:nvPicPr>
          <p:cNvPr id="37903" name="Picture 15"/>
          <p:cNvPicPr>
            <a:picLocks noChangeAspect="1" noChangeArrowheads="1"/>
          </p:cNvPicPr>
          <p:nvPr/>
        </p:nvPicPr>
        <p:blipFill>
          <a:blip r:embed="rId3">
            <a:extLst>
              <a:ext uri="{28A0092B-C50C-407E-A947-70E740481C1C}">
                <a14:useLocalDpi xmlns:a14="http://schemas.microsoft.com/office/drawing/2010/main" val="0"/>
              </a:ext>
            </a:extLst>
          </a:blip>
          <a:srcRect b="51724"/>
          <a:stretch>
            <a:fillRect/>
          </a:stretch>
        </p:blipFill>
        <p:spPr bwMode="auto">
          <a:xfrm>
            <a:off x="2895600" y="3930650"/>
            <a:ext cx="22098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7904" name="Picture 16"/>
          <p:cNvPicPr>
            <a:picLocks noChangeAspect="1" noChangeArrowheads="1"/>
          </p:cNvPicPr>
          <p:nvPr/>
        </p:nvPicPr>
        <p:blipFill>
          <a:blip r:embed="rId3">
            <a:extLst>
              <a:ext uri="{28A0092B-C50C-407E-A947-70E740481C1C}">
                <a14:useLocalDpi xmlns:a14="http://schemas.microsoft.com/office/drawing/2010/main" val="0"/>
              </a:ext>
            </a:extLst>
          </a:blip>
          <a:srcRect t="48276" r="62070" b="3448"/>
          <a:stretch>
            <a:fillRect/>
          </a:stretch>
        </p:blipFill>
        <p:spPr bwMode="auto">
          <a:xfrm>
            <a:off x="3581400" y="5105400"/>
            <a:ext cx="914400" cy="582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7905" name="Picture 17"/>
          <p:cNvPicPr>
            <a:picLocks noChangeAspect="1" noChangeArrowheads="1"/>
          </p:cNvPicPr>
          <p:nvPr/>
        </p:nvPicPr>
        <p:blipFill>
          <a:blip r:embed="rId3">
            <a:extLst>
              <a:ext uri="{28A0092B-C50C-407E-A947-70E740481C1C}">
                <a14:useLocalDpi xmlns:a14="http://schemas.microsoft.com/office/drawing/2010/main" val="0"/>
              </a:ext>
            </a:extLst>
          </a:blip>
          <a:srcRect l="37930" t="48276" b="-10345"/>
          <a:stretch>
            <a:fillRect/>
          </a:stretch>
        </p:blipFill>
        <p:spPr bwMode="auto">
          <a:xfrm>
            <a:off x="4495800" y="5105400"/>
            <a:ext cx="13716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reeform 1"/>
          <p:cNvSpPr/>
          <p:nvPr/>
        </p:nvSpPr>
        <p:spPr>
          <a:xfrm>
            <a:off x="2017713" y="4246563"/>
            <a:ext cx="1062037" cy="498475"/>
          </a:xfrm>
          <a:custGeom>
            <a:avLst/>
            <a:gdLst>
              <a:gd name="connsiteX0" fmla="*/ 0 w 1061545"/>
              <a:gd name="connsiteY0" fmla="*/ 0 h 499054"/>
              <a:gd name="connsiteX1" fmla="*/ 21021 w 1061545"/>
              <a:gd name="connsiteY1" fmla="*/ 283780 h 499054"/>
              <a:gd name="connsiteX2" fmla="*/ 52552 w 1061545"/>
              <a:gd name="connsiteY2" fmla="*/ 315311 h 499054"/>
              <a:gd name="connsiteX3" fmla="*/ 105104 w 1061545"/>
              <a:gd name="connsiteY3" fmla="*/ 378373 h 499054"/>
              <a:gd name="connsiteX4" fmla="*/ 136635 w 1061545"/>
              <a:gd name="connsiteY4" fmla="*/ 388883 h 499054"/>
              <a:gd name="connsiteX5" fmla="*/ 220717 w 1061545"/>
              <a:gd name="connsiteY5" fmla="*/ 420414 h 499054"/>
              <a:gd name="connsiteX6" fmla="*/ 262759 w 1061545"/>
              <a:gd name="connsiteY6" fmla="*/ 441435 h 499054"/>
              <a:gd name="connsiteX7" fmla="*/ 325821 w 1061545"/>
              <a:gd name="connsiteY7" fmla="*/ 462455 h 499054"/>
              <a:gd name="connsiteX8" fmla="*/ 367862 w 1061545"/>
              <a:gd name="connsiteY8" fmla="*/ 493987 h 499054"/>
              <a:gd name="connsiteX9" fmla="*/ 630621 w 1061545"/>
              <a:gd name="connsiteY9" fmla="*/ 472966 h 499054"/>
              <a:gd name="connsiteX10" fmla="*/ 672662 w 1061545"/>
              <a:gd name="connsiteY10" fmla="*/ 451945 h 499054"/>
              <a:gd name="connsiteX11" fmla="*/ 746235 w 1061545"/>
              <a:gd name="connsiteY11" fmla="*/ 409904 h 499054"/>
              <a:gd name="connsiteX12" fmla="*/ 777766 w 1061545"/>
              <a:gd name="connsiteY12" fmla="*/ 378373 h 499054"/>
              <a:gd name="connsiteX13" fmla="*/ 798786 w 1061545"/>
              <a:gd name="connsiteY13" fmla="*/ 346842 h 499054"/>
              <a:gd name="connsiteX14" fmla="*/ 830317 w 1061545"/>
              <a:gd name="connsiteY14" fmla="*/ 325821 h 499054"/>
              <a:gd name="connsiteX15" fmla="*/ 893380 w 1061545"/>
              <a:gd name="connsiteY15" fmla="*/ 262759 h 499054"/>
              <a:gd name="connsiteX16" fmla="*/ 924911 w 1061545"/>
              <a:gd name="connsiteY16" fmla="*/ 241738 h 499054"/>
              <a:gd name="connsiteX17" fmla="*/ 987973 w 1061545"/>
              <a:gd name="connsiteY17" fmla="*/ 178676 h 499054"/>
              <a:gd name="connsiteX18" fmla="*/ 1019504 w 1061545"/>
              <a:gd name="connsiteY18" fmla="*/ 157655 h 499054"/>
              <a:gd name="connsiteX19" fmla="*/ 1061545 w 1061545"/>
              <a:gd name="connsiteY19" fmla="*/ 115614 h 499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061545" h="499054">
                <a:moveTo>
                  <a:pt x="0" y="0"/>
                </a:moveTo>
                <a:cubicBezTo>
                  <a:pt x="7007" y="94593"/>
                  <a:pt x="5427" y="190218"/>
                  <a:pt x="21021" y="283780"/>
                </a:cubicBezTo>
                <a:cubicBezTo>
                  <a:pt x="23465" y="298442"/>
                  <a:pt x="43036" y="303892"/>
                  <a:pt x="52552" y="315311"/>
                </a:cubicBezTo>
                <a:cubicBezTo>
                  <a:pt x="76787" y="344393"/>
                  <a:pt x="70561" y="355344"/>
                  <a:pt x="105104" y="378373"/>
                </a:cubicBezTo>
                <a:cubicBezTo>
                  <a:pt x="114322" y="384518"/>
                  <a:pt x="126452" y="384519"/>
                  <a:pt x="136635" y="388883"/>
                </a:cubicBezTo>
                <a:cubicBezTo>
                  <a:pt x="213582" y="421861"/>
                  <a:pt x="143206" y="401037"/>
                  <a:pt x="220717" y="420414"/>
                </a:cubicBezTo>
                <a:cubicBezTo>
                  <a:pt x="234731" y="427421"/>
                  <a:pt x="248211" y="435616"/>
                  <a:pt x="262759" y="441435"/>
                </a:cubicBezTo>
                <a:cubicBezTo>
                  <a:pt x="283332" y="449664"/>
                  <a:pt x="325821" y="462455"/>
                  <a:pt x="325821" y="462455"/>
                </a:cubicBezTo>
                <a:cubicBezTo>
                  <a:pt x="339835" y="472966"/>
                  <a:pt x="350400" y="492590"/>
                  <a:pt x="367862" y="493987"/>
                </a:cubicBezTo>
                <a:cubicBezTo>
                  <a:pt x="512068" y="505524"/>
                  <a:pt x="534958" y="496881"/>
                  <a:pt x="630621" y="472966"/>
                </a:cubicBezTo>
                <a:cubicBezTo>
                  <a:pt x="644635" y="465959"/>
                  <a:pt x="659376" y="460249"/>
                  <a:pt x="672662" y="451945"/>
                </a:cubicBezTo>
                <a:cubicBezTo>
                  <a:pt x="745380" y="406496"/>
                  <a:pt x="684290" y="430552"/>
                  <a:pt x="746235" y="409904"/>
                </a:cubicBezTo>
                <a:cubicBezTo>
                  <a:pt x="756745" y="399394"/>
                  <a:pt x="768250" y="389792"/>
                  <a:pt x="777766" y="378373"/>
                </a:cubicBezTo>
                <a:cubicBezTo>
                  <a:pt x="785853" y="368669"/>
                  <a:pt x="789854" y="355774"/>
                  <a:pt x="798786" y="346842"/>
                </a:cubicBezTo>
                <a:cubicBezTo>
                  <a:pt x="807718" y="337910"/>
                  <a:pt x="820876" y="334213"/>
                  <a:pt x="830317" y="325821"/>
                </a:cubicBezTo>
                <a:cubicBezTo>
                  <a:pt x="852536" y="306071"/>
                  <a:pt x="868645" y="279249"/>
                  <a:pt x="893380" y="262759"/>
                </a:cubicBezTo>
                <a:cubicBezTo>
                  <a:pt x="903890" y="255752"/>
                  <a:pt x="915470" y="250130"/>
                  <a:pt x="924911" y="241738"/>
                </a:cubicBezTo>
                <a:cubicBezTo>
                  <a:pt x="947130" y="221988"/>
                  <a:pt x="963238" y="195166"/>
                  <a:pt x="987973" y="178676"/>
                </a:cubicBezTo>
                <a:cubicBezTo>
                  <a:pt x="998483" y="171669"/>
                  <a:pt x="1009800" y="165742"/>
                  <a:pt x="1019504" y="157655"/>
                </a:cubicBezTo>
                <a:lnTo>
                  <a:pt x="1061545" y="115614"/>
                </a:ln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 name="Freeform 3"/>
          <p:cNvSpPr/>
          <p:nvPr/>
        </p:nvSpPr>
        <p:spPr>
          <a:xfrm>
            <a:off x="2112963" y="4897438"/>
            <a:ext cx="1776412" cy="304800"/>
          </a:xfrm>
          <a:custGeom>
            <a:avLst/>
            <a:gdLst>
              <a:gd name="connsiteX0" fmla="*/ 0 w 1776374"/>
              <a:gd name="connsiteY0" fmla="*/ 283779 h 304800"/>
              <a:gd name="connsiteX1" fmla="*/ 63062 w 1776374"/>
              <a:gd name="connsiteY1" fmla="*/ 199696 h 304800"/>
              <a:gd name="connsiteX2" fmla="*/ 105104 w 1776374"/>
              <a:gd name="connsiteY2" fmla="*/ 136634 h 304800"/>
              <a:gd name="connsiteX3" fmla="*/ 115614 w 1776374"/>
              <a:gd name="connsiteY3" fmla="*/ 105103 h 304800"/>
              <a:gd name="connsiteX4" fmla="*/ 178676 w 1776374"/>
              <a:gd name="connsiteY4" fmla="*/ 73572 h 304800"/>
              <a:gd name="connsiteX5" fmla="*/ 252249 w 1776374"/>
              <a:gd name="connsiteY5" fmla="*/ 42041 h 304800"/>
              <a:gd name="connsiteX6" fmla="*/ 294290 w 1776374"/>
              <a:gd name="connsiteY6" fmla="*/ 21020 h 304800"/>
              <a:gd name="connsiteX7" fmla="*/ 357352 w 1776374"/>
              <a:gd name="connsiteY7" fmla="*/ 0 h 304800"/>
              <a:gd name="connsiteX8" fmla="*/ 819807 w 1776374"/>
              <a:gd name="connsiteY8" fmla="*/ 10510 h 304800"/>
              <a:gd name="connsiteX9" fmla="*/ 945931 w 1776374"/>
              <a:gd name="connsiteY9" fmla="*/ 21020 h 304800"/>
              <a:gd name="connsiteX10" fmla="*/ 1103587 w 1776374"/>
              <a:gd name="connsiteY10" fmla="*/ 31531 h 304800"/>
              <a:gd name="connsiteX11" fmla="*/ 1587062 w 1776374"/>
              <a:gd name="connsiteY11" fmla="*/ 52551 h 304800"/>
              <a:gd name="connsiteX12" fmla="*/ 1618593 w 1776374"/>
              <a:gd name="connsiteY12" fmla="*/ 63062 h 304800"/>
              <a:gd name="connsiteX13" fmla="*/ 1681655 w 1776374"/>
              <a:gd name="connsiteY13" fmla="*/ 105103 h 304800"/>
              <a:gd name="connsiteX14" fmla="*/ 1702676 w 1776374"/>
              <a:gd name="connsiteY14" fmla="*/ 136634 h 304800"/>
              <a:gd name="connsiteX15" fmla="*/ 1734207 w 1776374"/>
              <a:gd name="connsiteY15" fmla="*/ 157655 h 304800"/>
              <a:gd name="connsiteX16" fmla="*/ 1755228 w 1776374"/>
              <a:gd name="connsiteY16" fmla="*/ 189186 h 304800"/>
              <a:gd name="connsiteX17" fmla="*/ 1765738 w 1776374"/>
              <a:gd name="connsiteY17" fmla="*/ 220717 h 304800"/>
              <a:gd name="connsiteX18" fmla="*/ 1776249 w 1776374"/>
              <a:gd name="connsiteY18" fmla="*/ 30480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776374" h="304800">
                <a:moveTo>
                  <a:pt x="0" y="283779"/>
                </a:moveTo>
                <a:cubicBezTo>
                  <a:pt x="10318" y="270882"/>
                  <a:pt x="51905" y="222010"/>
                  <a:pt x="63062" y="199696"/>
                </a:cubicBezTo>
                <a:cubicBezTo>
                  <a:pt x="93482" y="138855"/>
                  <a:pt x="45334" y="196404"/>
                  <a:pt x="105104" y="136634"/>
                </a:cubicBezTo>
                <a:cubicBezTo>
                  <a:pt x="108607" y="126124"/>
                  <a:pt x="108693" y="113754"/>
                  <a:pt x="115614" y="105103"/>
                </a:cubicBezTo>
                <a:cubicBezTo>
                  <a:pt x="130432" y="86580"/>
                  <a:pt x="157904" y="80496"/>
                  <a:pt x="178676" y="73572"/>
                </a:cubicBezTo>
                <a:cubicBezTo>
                  <a:pt x="242576" y="30971"/>
                  <a:pt x="174681" y="71129"/>
                  <a:pt x="252249" y="42041"/>
                </a:cubicBezTo>
                <a:cubicBezTo>
                  <a:pt x="266919" y="36540"/>
                  <a:pt x="279743" y="26839"/>
                  <a:pt x="294290" y="21020"/>
                </a:cubicBezTo>
                <a:cubicBezTo>
                  <a:pt x="314863" y="12791"/>
                  <a:pt x="357352" y="0"/>
                  <a:pt x="357352" y="0"/>
                </a:cubicBezTo>
                <a:lnTo>
                  <a:pt x="819807" y="10510"/>
                </a:lnTo>
                <a:cubicBezTo>
                  <a:pt x="861967" y="12016"/>
                  <a:pt x="903859" y="17904"/>
                  <a:pt x="945931" y="21020"/>
                </a:cubicBezTo>
                <a:lnTo>
                  <a:pt x="1103587" y="31531"/>
                </a:lnTo>
                <a:cubicBezTo>
                  <a:pt x="1280450" y="90483"/>
                  <a:pt x="1091735" y="31015"/>
                  <a:pt x="1587062" y="52551"/>
                </a:cubicBezTo>
                <a:cubicBezTo>
                  <a:pt x="1598130" y="53032"/>
                  <a:pt x="1608083" y="59558"/>
                  <a:pt x="1618593" y="63062"/>
                </a:cubicBezTo>
                <a:cubicBezTo>
                  <a:pt x="1671368" y="142223"/>
                  <a:pt x="1600211" y="50807"/>
                  <a:pt x="1681655" y="105103"/>
                </a:cubicBezTo>
                <a:cubicBezTo>
                  <a:pt x="1692165" y="112110"/>
                  <a:pt x="1693744" y="127702"/>
                  <a:pt x="1702676" y="136634"/>
                </a:cubicBezTo>
                <a:cubicBezTo>
                  <a:pt x="1711608" y="145566"/>
                  <a:pt x="1723697" y="150648"/>
                  <a:pt x="1734207" y="157655"/>
                </a:cubicBezTo>
                <a:cubicBezTo>
                  <a:pt x="1741214" y="168165"/>
                  <a:pt x="1749579" y="177888"/>
                  <a:pt x="1755228" y="189186"/>
                </a:cubicBezTo>
                <a:cubicBezTo>
                  <a:pt x="1760183" y="199095"/>
                  <a:pt x="1763051" y="209969"/>
                  <a:pt x="1765738" y="220717"/>
                </a:cubicBezTo>
                <a:cubicBezTo>
                  <a:pt x="1778310" y="271006"/>
                  <a:pt x="1776249" y="262800"/>
                  <a:pt x="1776249" y="304800"/>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Freeform 5"/>
          <p:cNvSpPr/>
          <p:nvPr/>
        </p:nvSpPr>
        <p:spPr>
          <a:xfrm>
            <a:off x="2974975" y="5360988"/>
            <a:ext cx="1524000" cy="441325"/>
          </a:xfrm>
          <a:custGeom>
            <a:avLst/>
            <a:gdLst>
              <a:gd name="connsiteX0" fmla="*/ 0 w 1524696"/>
              <a:gd name="connsiteY0" fmla="*/ 0 h 441434"/>
              <a:gd name="connsiteX1" fmla="*/ 21020 w 1524696"/>
              <a:gd name="connsiteY1" fmla="*/ 157655 h 441434"/>
              <a:gd name="connsiteX2" fmla="*/ 63062 w 1524696"/>
              <a:gd name="connsiteY2" fmla="*/ 220717 h 441434"/>
              <a:gd name="connsiteX3" fmla="*/ 94593 w 1524696"/>
              <a:gd name="connsiteY3" fmla="*/ 241738 h 441434"/>
              <a:gd name="connsiteX4" fmla="*/ 105103 w 1524696"/>
              <a:gd name="connsiteY4" fmla="*/ 273269 h 441434"/>
              <a:gd name="connsiteX5" fmla="*/ 136634 w 1524696"/>
              <a:gd name="connsiteY5" fmla="*/ 283779 h 441434"/>
              <a:gd name="connsiteX6" fmla="*/ 199696 w 1524696"/>
              <a:gd name="connsiteY6" fmla="*/ 325821 h 441434"/>
              <a:gd name="connsiteX7" fmla="*/ 262758 w 1524696"/>
              <a:gd name="connsiteY7" fmla="*/ 346841 h 441434"/>
              <a:gd name="connsiteX8" fmla="*/ 357351 w 1524696"/>
              <a:gd name="connsiteY8" fmla="*/ 378372 h 441434"/>
              <a:gd name="connsiteX9" fmla="*/ 472965 w 1524696"/>
              <a:gd name="connsiteY9" fmla="*/ 409903 h 441434"/>
              <a:gd name="connsiteX10" fmla="*/ 546538 w 1524696"/>
              <a:gd name="connsiteY10" fmla="*/ 420414 h 441434"/>
              <a:gd name="connsiteX11" fmla="*/ 767255 w 1524696"/>
              <a:gd name="connsiteY11" fmla="*/ 441434 h 441434"/>
              <a:gd name="connsiteX12" fmla="*/ 1208689 w 1524696"/>
              <a:gd name="connsiteY12" fmla="*/ 430924 h 441434"/>
              <a:gd name="connsiteX13" fmla="*/ 1240220 w 1524696"/>
              <a:gd name="connsiteY13" fmla="*/ 420414 h 441434"/>
              <a:gd name="connsiteX14" fmla="*/ 1355834 w 1524696"/>
              <a:gd name="connsiteY14" fmla="*/ 409903 h 441434"/>
              <a:gd name="connsiteX15" fmla="*/ 1450427 w 1524696"/>
              <a:gd name="connsiteY15" fmla="*/ 367862 h 441434"/>
              <a:gd name="connsiteX16" fmla="*/ 1471448 w 1524696"/>
              <a:gd name="connsiteY16" fmla="*/ 336331 h 441434"/>
              <a:gd name="connsiteX17" fmla="*/ 1524000 w 1524696"/>
              <a:gd name="connsiteY17" fmla="*/ 283779 h 441434"/>
              <a:gd name="connsiteX18" fmla="*/ 1524000 w 1524696"/>
              <a:gd name="connsiteY18" fmla="*/ 273269 h 441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24696" h="441434">
                <a:moveTo>
                  <a:pt x="0" y="0"/>
                </a:moveTo>
                <a:cubicBezTo>
                  <a:pt x="745" y="8938"/>
                  <a:pt x="-24" y="119776"/>
                  <a:pt x="21020" y="157655"/>
                </a:cubicBezTo>
                <a:cubicBezTo>
                  <a:pt x="33289" y="179740"/>
                  <a:pt x="42041" y="206703"/>
                  <a:pt x="63062" y="220717"/>
                </a:cubicBezTo>
                <a:lnTo>
                  <a:pt x="94593" y="241738"/>
                </a:lnTo>
                <a:cubicBezTo>
                  <a:pt x="98096" y="252248"/>
                  <a:pt x="97269" y="265435"/>
                  <a:pt x="105103" y="273269"/>
                </a:cubicBezTo>
                <a:cubicBezTo>
                  <a:pt x="112937" y="281103"/>
                  <a:pt x="126949" y="278399"/>
                  <a:pt x="136634" y="283779"/>
                </a:cubicBezTo>
                <a:cubicBezTo>
                  <a:pt x="158719" y="296048"/>
                  <a:pt x="175729" y="317832"/>
                  <a:pt x="199696" y="325821"/>
                </a:cubicBezTo>
                <a:lnTo>
                  <a:pt x="262758" y="346841"/>
                </a:lnTo>
                <a:cubicBezTo>
                  <a:pt x="317617" y="383414"/>
                  <a:pt x="272387" y="359491"/>
                  <a:pt x="357351" y="378372"/>
                </a:cubicBezTo>
                <a:cubicBezTo>
                  <a:pt x="449731" y="398901"/>
                  <a:pt x="290928" y="383896"/>
                  <a:pt x="472965" y="409903"/>
                </a:cubicBezTo>
                <a:cubicBezTo>
                  <a:pt x="497489" y="413407"/>
                  <a:pt x="521888" y="417949"/>
                  <a:pt x="546538" y="420414"/>
                </a:cubicBezTo>
                <a:cubicBezTo>
                  <a:pt x="863515" y="452112"/>
                  <a:pt x="543745" y="413496"/>
                  <a:pt x="767255" y="441434"/>
                </a:cubicBezTo>
                <a:cubicBezTo>
                  <a:pt x="914400" y="437931"/>
                  <a:pt x="1061648" y="437459"/>
                  <a:pt x="1208689" y="430924"/>
                </a:cubicBezTo>
                <a:cubicBezTo>
                  <a:pt x="1219757" y="430432"/>
                  <a:pt x="1229253" y="421981"/>
                  <a:pt x="1240220" y="420414"/>
                </a:cubicBezTo>
                <a:cubicBezTo>
                  <a:pt x="1278528" y="414941"/>
                  <a:pt x="1317296" y="413407"/>
                  <a:pt x="1355834" y="409903"/>
                </a:cubicBezTo>
                <a:cubicBezTo>
                  <a:pt x="1430880" y="384889"/>
                  <a:pt x="1400460" y="401174"/>
                  <a:pt x="1450427" y="367862"/>
                </a:cubicBezTo>
                <a:cubicBezTo>
                  <a:pt x="1457434" y="357352"/>
                  <a:pt x="1462516" y="345263"/>
                  <a:pt x="1471448" y="336331"/>
                </a:cubicBezTo>
                <a:cubicBezTo>
                  <a:pt x="1513489" y="294290"/>
                  <a:pt x="1495972" y="339834"/>
                  <a:pt x="1524000" y="283779"/>
                </a:cubicBezTo>
                <a:cubicBezTo>
                  <a:pt x="1525567" y="280646"/>
                  <a:pt x="1524000" y="276772"/>
                  <a:pt x="1524000" y="273269"/>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Freeform 6"/>
          <p:cNvSpPr/>
          <p:nvPr/>
        </p:nvSpPr>
        <p:spPr>
          <a:xfrm>
            <a:off x="2154238" y="5622925"/>
            <a:ext cx="2911475" cy="850900"/>
          </a:xfrm>
          <a:custGeom>
            <a:avLst/>
            <a:gdLst>
              <a:gd name="connsiteX0" fmla="*/ 0 w 2911365"/>
              <a:gd name="connsiteY0" fmla="*/ 483476 h 851338"/>
              <a:gd name="connsiteX1" fmla="*/ 21020 w 2911365"/>
              <a:gd name="connsiteY1" fmla="*/ 599090 h 851338"/>
              <a:gd name="connsiteX2" fmla="*/ 73572 w 2911365"/>
              <a:gd name="connsiteY2" fmla="*/ 662152 h 851338"/>
              <a:gd name="connsiteX3" fmla="*/ 168165 w 2911365"/>
              <a:gd name="connsiteY3" fmla="*/ 725214 h 851338"/>
              <a:gd name="connsiteX4" fmla="*/ 252248 w 2911365"/>
              <a:gd name="connsiteY4" fmla="*/ 767256 h 851338"/>
              <a:gd name="connsiteX5" fmla="*/ 346841 w 2911365"/>
              <a:gd name="connsiteY5" fmla="*/ 798787 h 851338"/>
              <a:gd name="connsiteX6" fmla="*/ 420413 w 2911365"/>
              <a:gd name="connsiteY6" fmla="*/ 819807 h 851338"/>
              <a:gd name="connsiteX7" fmla="*/ 630620 w 2911365"/>
              <a:gd name="connsiteY7" fmla="*/ 830318 h 851338"/>
              <a:gd name="connsiteX8" fmla="*/ 756745 w 2911365"/>
              <a:gd name="connsiteY8" fmla="*/ 840828 h 851338"/>
              <a:gd name="connsiteX9" fmla="*/ 1324303 w 2911365"/>
              <a:gd name="connsiteY9" fmla="*/ 851338 h 851338"/>
              <a:gd name="connsiteX10" fmla="*/ 1681655 w 2911365"/>
              <a:gd name="connsiteY10" fmla="*/ 840828 h 851338"/>
              <a:gd name="connsiteX11" fmla="*/ 1755227 w 2911365"/>
              <a:gd name="connsiteY11" fmla="*/ 830318 h 851338"/>
              <a:gd name="connsiteX12" fmla="*/ 1849820 w 2911365"/>
              <a:gd name="connsiteY12" fmla="*/ 809297 h 851338"/>
              <a:gd name="connsiteX13" fmla="*/ 1933903 w 2911365"/>
              <a:gd name="connsiteY13" fmla="*/ 798787 h 851338"/>
              <a:gd name="connsiteX14" fmla="*/ 2091558 w 2911365"/>
              <a:gd name="connsiteY14" fmla="*/ 777766 h 851338"/>
              <a:gd name="connsiteX15" fmla="*/ 2123089 w 2911365"/>
              <a:gd name="connsiteY15" fmla="*/ 767256 h 851338"/>
              <a:gd name="connsiteX16" fmla="*/ 2154620 w 2911365"/>
              <a:gd name="connsiteY16" fmla="*/ 746235 h 851338"/>
              <a:gd name="connsiteX17" fmla="*/ 2217682 w 2911365"/>
              <a:gd name="connsiteY17" fmla="*/ 725214 h 851338"/>
              <a:gd name="connsiteX18" fmla="*/ 2249213 w 2911365"/>
              <a:gd name="connsiteY18" fmla="*/ 693683 h 851338"/>
              <a:gd name="connsiteX19" fmla="*/ 2301765 w 2911365"/>
              <a:gd name="connsiteY19" fmla="*/ 672663 h 851338"/>
              <a:gd name="connsiteX20" fmla="*/ 2343807 w 2911365"/>
              <a:gd name="connsiteY20" fmla="*/ 651642 h 851338"/>
              <a:gd name="connsiteX21" fmla="*/ 2375338 w 2911365"/>
              <a:gd name="connsiteY21" fmla="*/ 641132 h 851338"/>
              <a:gd name="connsiteX22" fmla="*/ 2417379 w 2911365"/>
              <a:gd name="connsiteY22" fmla="*/ 620111 h 851338"/>
              <a:gd name="connsiteX23" fmla="*/ 2501462 w 2911365"/>
              <a:gd name="connsiteY23" fmla="*/ 588580 h 851338"/>
              <a:gd name="connsiteX24" fmla="*/ 2522482 w 2911365"/>
              <a:gd name="connsiteY24" fmla="*/ 557049 h 851338"/>
              <a:gd name="connsiteX25" fmla="*/ 2554013 w 2911365"/>
              <a:gd name="connsiteY25" fmla="*/ 536028 h 851338"/>
              <a:gd name="connsiteX26" fmla="*/ 2596055 w 2911365"/>
              <a:gd name="connsiteY26" fmla="*/ 472966 h 851338"/>
              <a:gd name="connsiteX27" fmla="*/ 2638096 w 2911365"/>
              <a:gd name="connsiteY27" fmla="*/ 409904 h 851338"/>
              <a:gd name="connsiteX28" fmla="*/ 2659117 w 2911365"/>
              <a:gd name="connsiteY28" fmla="*/ 378373 h 851338"/>
              <a:gd name="connsiteX29" fmla="*/ 2711669 w 2911365"/>
              <a:gd name="connsiteY29" fmla="*/ 315311 h 851338"/>
              <a:gd name="connsiteX30" fmla="*/ 2743200 w 2911365"/>
              <a:gd name="connsiteY30" fmla="*/ 283780 h 851338"/>
              <a:gd name="connsiteX31" fmla="*/ 2785241 w 2911365"/>
              <a:gd name="connsiteY31" fmla="*/ 220718 h 851338"/>
              <a:gd name="connsiteX32" fmla="*/ 2827282 w 2911365"/>
              <a:gd name="connsiteY32" fmla="*/ 157656 h 851338"/>
              <a:gd name="connsiteX33" fmla="*/ 2848303 w 2911365"/>
              <a:gd name="connsiteY33" fmla="*/ 126125 h 851338"/>
              <a:gd name="connsiteX34" fmla="*/ 2869324 w 2911365"/>
              <a:gd name="connsiteY34" fmla="*/ 94594 h 851338"/>
              <a:gd name="connsiteX35" fmla="*/ 2900855 w 2911365"/>
              <a:gd name="connsiteY35" fmla="*/ 31532 h 851338"/>
              <a:gd name="connsiteX36" fmla="*/ 2911365 w 2911365"/>
              <a:gd name="connsiteY36" fmla="*/ 0 h 851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11365" h="851338">
                <a:moveTo>
                  <a:pt x="0" y="483476"/>
                </a:moveTo>
                <a:cubicBezTo>
                  <a:pt x="3622" y="512457"/>
                  <a:pt x="4819" y="566687"/>
                  <a:pt x="21020" y="599090"/>
                </a:cubicBezTo>
                <a:cubicBezTo>
                  <a:pt x="33183" y="623416"/>
                  <a:pt x="53234" y="644719"/>
                  <a:pt x="73572" y="662152"/>
                </a:cubicBezTo>
                <a:cubicBezTo>
                  <a:pt x="101139" y="685781"/>
                  <a:pt x="136530" y="708180"/>
                  <a:pt x="168165" y="725214"/>
                </a:cubicBezTo>
                <a:cubicBezTo>
                  <a:pt x="195755" y="740070"/>
                  <a:pt x="222520" y="757347"/>
                  <a:pt x="252248" y="767256"/>
                </a:cubicBezTo>
                <a:lnTo>
                  <a:pt x="346841" y="798787"/>
                </a:lnTo>
                <a:cubicBezTo>
                  <a:pt x="365083" y="804868"/>
                  <a:pt x="402818" y="818341"/>
                  <a:pt x="420413" y="819807"/>
                </a:cubicBezTo>
                <a:cubicBezTo>
                  <a:pt x="490327" y="825633"/>
                  <a:pt x="560600" y="825942"/>
                  <a:pt x="630620" y="830318"/>
                </a:cubicBezTo>
                <a:cubicBezTo>
                  <a:pt x="672725" y="832950"/>
                  <a:pt x="714577" y="839550"/>
                  <a:pt x="756745" y="840828"/>
                </a:cubicBezTo>
                <a:cubicBezTo>
                  <a:pt x="945877" y="846559"/>
                  <a:pt x="1135117" y="847835"/>
                  <a:pt x="1324303" y="851338"/>
                </a:cubicBezTo>
                <a:lnTo>
                  <a:pt x="1681655" y="840828"/>
                </a:lnTo>
                <a:cubicBezTo>
                  <a:pt x="1706399" y="839621"/>
                  <a:pt x="1730854" y="834750"/>
                  <a:pt x="1755227" y="830318"/>
                </a:cubicBezTo>
                <a:cubicBezTo>
                  <a:pt x="1870310" y="809394"/>
                  <a:pt x="1714210" y="830160"/>
                  <a:pt x="1849820" y="809297"/>
                </a:cubicBezTo>
                <a:cubicBezTo>
                  <a:pt x="1877737" y="805002"/>
                  <a:pt x="1905830" y="801906"/>
                  <a:pt x="1933903" y="798787"/>
                </a:cubicBezTo>
                <a:cubicBezTo>
                  <a:pt x="2004823" y="790907"/>
                  <a:pt x="2030843" y="792944"/>
                  <a:pt x="2091558" y="777766"/>
                </a:cubicBezTo>
                <a:cubicBezTo>
                  <a:pt x="2102306" y="775079"/>
                  <a:pt x="2112579" y="770759"/>
                  <a:pt x="2123089" y="767256"/>
                </a:cubicBezTo>
                <a:cubicBezTo>
                  <a:pt x="2133599" y="760249"/>
                  <a:pt x="2143077" y="751365"/>
                  <a:pt x="2154620" y="746235"/>
                </a:cubicBezTo>
                <a:cubicBezTo>
                  <a:pt x="2174868" y="737236"/>
                  <a:pt x="2198313" y="735975"/>
                  <a:pt x="2217682" y="725214"/>
                </a:cubicBezTo>
                <a:cubicBezTo>
                  <a:pt x="2230675" y="717995"/>
                  <a:pt x="2236608" y="701561"/>
                  <a:pt x="2249213" y="693683"/>
                </a:cubicBezTo>
                <a:cubicBezTo>
                  <a:pt x="2265212" y="683684"/>
                  <a:pt x="2284524" y="680325"/>
                  <a:pt x="2301765" y="672663"/>
                </a:cubicBezTo>
                <a:cubicBezTo>
                  <a:pt x="2316083" y="666300"/>
                  <a:pt x="2329406" y="657814"/>
                  <a:pt x="2343807" y="651642"/>
                </a:cubicBezTo>
                <a:cubicBezTo>
                  <a:pt x="2353990" y="647278"/>
                  <a:pt x="2365155" y="645496"/>
                  <a:pt x="2375338" y="641132"/>
                </a:cubicBezTo>
                <a:cubicBezTo>
                  <a:pt x="2389739" y="634960"/>
                  <a:pt x="2402709" y="625613"/>
                  <a:pt x="2417379" y="620111"/>
                </a:cubicBezTo>
                <a:cubicBezTo>
                  <a:pt x="2531878" y="577172"/>
                  <a:pt x="2384395" y="647111"/>
                  <a:pt x="2501462" y="588580"/>
                </a:cubicBezTo>
                <a:cubicBezTo>
                  <a:pt x="2508469" y="578070"/>
                  <a:pt x="2513550" y="565981"/>
                  <a:pt x="2522482" y="557049"/>
                </a:cubicBezTo>
                <a:cubicBezTo>
                  <a:pt x="2531414" y="548117"/>
                  <a:pt x="2545695" y="545534"/>
                  <a:pt x="2554013" y="536028"/>
                </a:cubicBezTo>
                <a:cubicBezTo>
                  <a:pt x="2570649" y="517015"/>
                  <a:pt x="2582041" y="493987"/>
                  <a:pt x="2596055" y="472966"/>
                </a:cubicBezTo>
                <a:lnTo>
                  <a:pt x="2638096" y="409904"/>
                </a:lnTo>
                <a:cubicBezTo>
                  <a:pt x="2645103" y="399394"/>
                  <a:pt x="2650185" y="387305"/>
                  <a:pt x="2659117" y="378373"/>
                </a:cubicBezTo>
                <a:cubicBezTo>
                  <a:pt x="2751235" y="286255"/>
                  <a:pt x="2638505" y="403108"/>
                  <a:pt x="2711669" y="315311"/>
                </a:cubicBezTo>
                <a:cubicBezTo>
                  <a:pt x="2721185" y="303892"/>
                  <a:pt x="2734075" y="295513"/>
                  <a:pt x="2743200" y="283780"/>
                </a:cubicBezTo>
                <a:cubicBezTo>
                  <a:pt x="2758710" y="263838"/>
                  <a:pt x="2771227" y="241739"/>
                  <a:pt x="2785241" y="220718"/>
                </a:cubicBezTo>
                <a:lnTo>
                  <a:pt x="2827282" y="157656"/>
                </a:lnTo>
                <a:lnTo>
                  <a:pt x="2848303" y="126125"/>
                </a:lnTo>
                <a:lnTo>
                  <a:pt x="2869324" y="94594"/>
                </a:lnTo>
                <a:cubicBezTo>
                  <a:pt x="2895742" y="15337"/>
                  <a:pt x="2860105" y="113034"/>
                  <a:pt x="2900855" y="31532"/>
                </a:cubicBezTo>
                <a:cubicBezTo>
                  <a:pt x="2905810" y="21622"/>
                  <a:pt x="2911365" y="0"/>
                  <a:pt x="2911365" y="0"/>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9" name="Straight Connector 8"/>
          <p:cNvCxnSpPr/>
          <p:nvPr/>
        </p:nvCxnSpPr>
        <p:spPr>
          <a:xfrm>
            <a:off x="4495800" y="5622925"/>
            <a:ext cx="2286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401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401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4019">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4019">
                                            <p:txEl>
                                              <p:pRg st="3" end="3"/>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14019">
                                            <p:txEl>
                                              <p:pRg st="4" end="4"/>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14019">
                                            <p:txEl>
                                              <p:pRg st="5" end="5"/>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14019">
                                            <p:txEl>
                                              <p:pRg st="6" end="6"/>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8" fill="hold" nodeType="click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wipe(left)">
                                      <p:cBhvr>
                                        <p:cTn id="33" dur="500"/>
                                        <p:tgtEl>
                                          <p:spTgt spid="2"/>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1" presetClass="entr" presetSubtype="0" fill="hold" nodeType="clickEffect">
                                  <p:stCondLst>
                                    <p:cond delay="0"/>
                                  </p:stCondLst>
                                  <p:childTnLst>
                                    <p:set>
                                      <p:cBhvr>
                                        <p:cTn id="37" dur="1" fill="hold">
                                          <p:stCondLst>
                                            <p:cond delay="0"/>
                                          </p:stCondLst>
                                        </p:cTn>
                                        <p:tgtEl>
                                          <p:spTgt spid="37903"/>
                                        </p:tgtEl>
                                        <p:attrNameLst>
                                          <p:attrName>style.visibility</p:attrName>
                                        </p:attrNameLst>
                                      </p:cBhvr>
                                      <p:to>
                                        <p:strVal val="visible"/>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214019">
                                            <p:txEl>
                                              <p:pRg st="9" end="9"/>
                                            </p:txEl>
                                          </p:spTgt>
                                        </p:tgtEl>
                                        <p:attrNameLst>
                                          <p:attrName>style.visibility</p:attrName>
                                        </p:attrNameLst>
                                      </p:cBhvr>
                                      <p:to>
                                        <p:strVal val="visible"/>
                                      </p:to>
                                    </p:set>
                                  </p:childTnLst>
                                </p:cTn>
                              </p:par>
                            </p:childTnLst>
                          </p:cTn>
                        </p:par>
                      </p:childTnLst>
                    </p:cTn>
                  </p:par>
                  <p:par>
                    <p:cTn id="42" fill="hold" nodeType="clickPar">
                      <p:stCondLst>
                        <p:cond delay="indefinite"/>
                      </p:stCondLst>
                      <p:childTnLst>
                        <p:par>
                          <p:cTn id="43" fill="hold" nodeType="withGroup">
                            <p:stCondLst>
                              <p:cond delay="0"/>
                            </p:stCondLst>
                            <p:childTnLst>
                              <p:par>
                                <p:cTn id="44" presetID="22" presetClass="entr" presetSubtype="8" fill="hold" nodeType="clickEffect">
                                  <p:stCondLst>
                                    <p:cond delay="0"/>
                                  </p:stCondLst>
                                  <p:childTnLst>
                                    <p:set>
                                      <p:cBhvr>
                                        <p:cTn id="45" dur="1" fill="hold">
                                          <p:stCondLst>
                                            <p:cond delay="0"/>
                                          </p:stCondLst>
                                        </p:cTn>
                                        <p:tgtEl>
                                          <p:spTgt spid="4"/>
                                        </p:tgtEl>
                                        <p:attrNameLst>
                                          <p:attrName>style.visibility</p:attrName>
                                        </p:attrNameLst>
                                      </p:cBhvr>
                                      <p:to>
                                        <p:strVal val="visible"/>
                                      </p:to>
                                    </p:set>
                                    <p:animEffect transition="in" filter="wipe(left)">
                                      <p:cBhvr>
                                        <p:cTn id="46" dur="500"/>
                                        <p:tgtEl>
                                          <p:spTgt spid="4"/>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37904"/>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22" presetClass="entr" presetSubtype="8" fill="hold" nodeType="clickEffect">
                                  <p:stCondLst>
                                    <p:cond delay="0"/>
                                  </p:stCondLst>
                                  <p:childTnLst>
                                    <p:set>
                                      <p:cBhvr>
                                        <p:cTn id="54" dur="1" fill="hold">
                                          <p:stCondLst>
                                            <p:cond delay="0"/>
                                          </p:stCondLst>
                                        </p:cTn>
                                        <p:tgtEl>
                                          <p:spTgt spid="6"/>
                                        </p:tgtEl>
                                        <p:attrNameLst>
                                          <p:attrName>style.visibility</p:attrName>
                                        </p:attrNameLst>
                                      </p:cBhvr>
                                      <p:to>
                                        <p:strVal val="visible"/>
                                      </p:to>
                                    </p:set>
                                    <p:animEffect transition="in" filter="wipe(left)">
                                      <p:cBhvr>
                                        <p:cTn id="55" dur="500"/>
                                        <p:tgtEl>
                                          <p:spTgt spid="6"/>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45" presetClass="entr" presetSubtype="0" fill="hold" nodeType="clickEffect">
                                  <p:stCondLst>
                                    <p:cond delay="0"/>
                                  </p:stCondLst>
                                  <p:childTnLst>
                                    <p:set>
                                      <p:cBhvr>
                                        <p:cTn id="59" dur="1" fill="hold">
                                          <p:stCondLst>
                                            <p:cond delay="0"/>
                                          </p:stCondLst>
                                        </p:cTn>
                                        <p:tgtEl>
                                          <p:spTgt spid="9"/>
                                        </p:tgtEl>
                                        <p:attrNameLst>
                                          <p:attrName>style.visibility</p:attrName>
                                        </p:attrNameLst>
                                      </p:cBhvr>
                                      <p:to>
                                        <p:strVal val="visible"/>
                                      </p:to>
                                    </p:set>
                                    <p:animEffect transition="in" filter="fade">
                                      <p:cBhvr>
                                        <p:cTn id="60" dur="2000"/>
                                        <p:tgtEl>
                                          <p:spTgt spid="9"/>
                                        </p:tgtEl>
                                      </p:cBhvr>
                                    </p:animEffect>
                                    <p:anim calcmode="lin" valueType="num">
                                      <p:cBhvr>
                                        <p:cTn id="61" dur="2000" fill="hold"/>
                                        <p:tgtEl>
                                          <p:spTgt spid="9"/>
                                        </p:tgtEl>
                                        <p:attrNameLst>
                                          <p:attrName>ppt_w</p:attrName>
                                        </p:attrNameLst>
                                      </p:cBhvr>
                                      <p:tavLst>
                                        <p:tav tm="0" fmla="#ppt_w*sin(2.5*pi*$)">
                                          <p:val>
                                            <p:fltVal val="0"/>
                                          </p:val>
                                        </p:tav>
                                        <p:tav tm="100000">
                                          <p:val>
                                            <p:fltVal val="1"/>
                                          </p:val>
                                        </p:tav>
                                      </p:tavLst>
                                    </p:anim>
                                    <p:anim calcmode="lin" valueType="num">
                                      <p:cBhvr>
                                        <p:cTn id="62" dur="2000" fill="hold"/>
                                        <p:tgtEl>
                                          <p:spTgt spid="9"/>
                                        </p:tgtEl>
                                        <p:attrNameLst>
                                          <p:attrName>ppt_h</p:attrName>
                                        </p:attrNameLst>
                                      </p:cBhvr>
                                      <p:tavLst>
                                        <p:tav tm="0">
                                          <p:val>
                                            <p:strVal val="#ppt_h"/>
                                          </p:val>
                                        </p:tav>
                                        <p:tav tm="100000">
                                          <p:val>
                                            <p:strVal val="#ppt_h"/>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214019">
                                            <p:txEl>
                                              <p:pRg st="11" end="11"/>
                                            </p:txEl>
                                          </p:spTgt>
                                        </p:tgtEl>
                                        <p:attrNameLst>
                                          <p:attrName>style.visibility</p:attrName>
                                        </p:attrNameLst>
                                      </p:cBhvr>
                                      <p:to>
                                        <p:strVal val="visible"/>
                                      </p:to>
                                    </p:set>
                                  </p:childTnLst>
                                </p:cTn>
                              </p:par>
                            </p:childTnLst>
                          </p:cTn>
                        </p:par>
                      </p:childTnLst>
                    </p:cTn>
                  </p:par>
                  <p:par>
                    <p:cTn id="67" fill="hold" nodeType="clickPar">
                      <p:stCondLst>
                        <p:cond delay="indefinite"/>
                      </p:stCondLst>
                      <p:childTnLst>
                        <p:par>
                          <p:cTn id="68" fill="hold" nodeType="withGroup">
                            <p:stCondLst>
                              <p:cond delay="0"/>
                            </p:stCondLst>
                            <p:childTnLst>
                              <p:par>
                                <p:cTn id="69" presetID="22" presetClass="entr" presetSubtype="8" fill="hold" nodeType="clickEffect">
                                  <p:stCondLst>
                                    <p:cond delay="0"/>
                                  </p:stCondLst>
                                  <p:childTnLst>
                                    <p:set>
                                      <p:cBhvr>
                                        <p:cTn id="70" dur="1" fill="hold">
                                          <p:stCondLst>
                                            <p:cond delay="0"/>
                                          </p:stCondLst>
                                        </p:cTn>
                                        <p:tgtEl>
                                          <p:spTgt spid="7"/>
                                        </p:tgtEl>
                                        <p:attrNameLst>
                                          <p:attrName>style.visibility</p:attrName>
                                        </p:attrNameLst>
                                      </p:cBhvr>
                                      <p:to>
                                        <p:strVal val="visible"/>
                                      </p:to>
                                    </p:set>
                                    <p:animEffect transition="in" filter="wipe(left)">
                                      <p:cBhvr>
                                        <p:cTn id="71" dur="500"/>
                                        <p:tgtEl>
                                          <p:spTgt spid="7"/>
                                        </p:tgtEl>
                                      </p:cBhvr>
                                    </p:animEffect>
                                  </p:childTnLst>
                                </p:cTn>
                              </p:par>
                            </p:childTnLst>
                          </p:cTn>
                        </p:par>
                      </p:childTnLst>
                    </p:cTn>
                  </p:par>
                  <p:par>
                    <p:cTn id="72" fill="hold" nodeType="clickPar">
                      <p:stCondLst>
                        <p:cond delay="indefinite"/>
                      </p:stCondLst>
                      <p:childTnLst>
                        <p:par>
                          <p:cTn id="73" fill="hold" nodeType="withGroup">
                            <p:stCondLst>
                              <p:cond delay="0"/>
                            </p:stCondLst>
                            <p:childTnLst>
                              <p:par>
                                <p:cTn id="74" presetID="1" presetClass="entr" presetSubtype="0" fill="hold" nodeType="clickEffect">
                                  <p:stCondLst>
                                    <p:cond delay="0"/>
                                  </p:stCondLst>
                                  <p:childTnLst>
                                    <p:set>
                                      <p:cBhvr>
                                        <p:cTn id="75" dur="1" fill="hold">
                                          <p:stCondLst>
                                            <p:cond delay="0"/>
                                          </p:stCondLst>
                                        </p:cTn>
                                        <p:tgtEl>
                                          <p:spTgt spid="3790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4019" grpId="0" build="p" bldLvl="2"/>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altLang="en-US" dirty="0" smtClean="0">
                <a:latin typeface="Consolas" panose="020B0609020204030204" pitchFamily="49" charset="0"/>
                <a:cs typeface="Consolas" panose="020B0609020204030204" pitchFamily="49" charset="0"/>
              </a:rPr>
              <a:t>Print("… ")</a:t>
            </a:r>
            <a:r>
              <a:rPr lang="en-US" altLang="en-US" dirty="0" smtClean="0"/>
              <a:t> Vs. </a:t>
            </a:r>
            <a:r>
              <a:rPr lang="en-US" altLang="en-US" dirty="0" smtClean="0">
                <a:latin typeface="Consolas" panose="020B0609020204030204" pitchFamily="49" charset="0"/>
                <a:cs typeface="Consolas" panose="020B0609020204030204" pitchFamily="49" charset="0"/>
              </a:rPr>
              <a:t>Print(&lt;</a:t>
            </a:r>
            <a:r>
              <a:rPr lang="en-US" altLang="en-US" i="1" dirty="0" smtClean="0">
                <a:latin typeface="Consolas" panose="020B0609020204030204" pitchFamily="49" charset="0"/>
                <a:cs typeface="Consolas" panose="020B0609020204030204" pitchFamily="49" charset="0"/>
              </a:rPr>
              <a:t>name</a:t>
            </a:r>
            <a:r>
              <a:rPr lang="en-US" altLang="en-US" dirty="0" smtClean="0">
                <a:latin typeface="Consolas" panose="020B0609020204030204" pitchFamily="49" charset="0"/>
                <a:cs typeface="Consolas" panose="020B0609020204030204" pitchFamily="49" charset="0"/>
              </a:rPr>
              <a:t>&gt;)</a:t>
            </a:r>
          </a:p>
        </p:txBody>
      </p:sp>
      <p:sp>
        <p:nvSpPr>
          <p:cNvPr id="3" name="Content Placeholder 2"/>
          <p:cNvSpPr>
            <a:spLocks noGrp="1"/>
          </p:cNvSpPr>
          <p:nvPr>
            <p:ph idx="1"/>
          </p:nvPr>
        </p:nvSpPr>
        <p:spPr/>
        <p:txBody>
          <a:bodyPr/>
          <a:lstStyle/>
          <a:p>
            <a:r>
              <a:rPr lang="en-US" altLang="en-US" smtClean="0"/>
              <a:t>Enclosing the value in brackets with quotes means the value in between the quotes will be literally displayed onscreen.</a:t>
            </a:r>
          </a:p>
          <a:p>
            <a:r>
              <a:rPr lang="en-US" altLang="en-US" smtClean="0"/>
              <a:t>Excluding the quotes will display the contents of a memory location.</a:t>
            </a:r>
          </a:p>
          <a:p>
            <a:r>
              <a:rPr lang="en-US" altLang="en-US" smtClean="0"/>
              <a:t>Example: output3.py</a:t>
            </a:r>
          </a:p>
          <a:p>
            <a:pPr marL="342900" lvl="1" indent="0">
              <a:buFont typeface="Arial" panose="020B0604020202020204" pitchFamily="34" charset="0"/>
              <a:buNone/>
            </a:pPr>
            <a:r>
              <a:rPr lang="en-US" altLang="en-US" smtClean="0">
                <a:latin typeface="Consolas" panose="020B0609020204030204" pitchFamily="49" charset="0"/>
                <a:cs typeface="Consolas" panose="020B0609020204030204" pitchFamily="49" charset="0"/>
              </a:rPr>
              <a:t>aString = "Some message"</a:t>
            </a:r>
          </a:p>
          <a:p>
            <a:pPr marL="342900" lvl="1" indent="0">
              <a:buFont typeface="Arial" panose="020B0604020202020204" pitchFamily="34" charset="0"/>
              <a:buNone/>
            </a:pPr>
            <a:r>
              <a:rPr lang="en-US" altLang="en-US" smtClean="0">
                <a:latin typeface="Consolas" panose="020B0609020204030204" pitchFamily="49" charset="0"/>
                <a:cs typeface="Consolas" panose="020B0609020204030204" pitchFamily="49" charset="0"/>
              </a:rPr>
              <a:t>print(aString)</a:t>
            </a:r>
          </a:p>
          <a:p>
            <a:pPr marL="342900" lvl="1" indent="0">
              <a:buFont typeface="Arial" panose="020B0604020202020204" pitchFamily="34" charset="0"/>
              <a:buNone/>
            </a:pPr>
            <a:r>
              <a:rPr lang="en-US" altLang="en-US" smtClean="0">
                <a:latin typeface="Consolas" panose="020B0609020204030204" pitchFamily="49" charset="0"/>
                <a:cs typeface="Consolas" panose="020B0609020204030204" pitchFamily="49" charset="0"/>
              </a:rPr>
              <a:t>print("aString")</a:t>
            </a:r>
          </a:p>
        </p:txBody>
      </p:sp>
      <p:pic>
        <p:nvPicPr>
          <p:cNvPr id="2078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7600" y="3581400"/>
            <a:ext cx="2628900" cy="76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2078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2"/>
          <p:cNvSpPr>
            <a:spLocks noGrp="1"/>
          </p:cNvSpPr>
          <p:nvPr>
            <p:ph type="title" idx="4294967295"/>
          </p:nvPr>
        </p:nvSpPr>
        <p:spPr/>
        <p:txBody>
          <a:bodyPr/>
          <a:lstStyle/>
          <a:p>
            <a:pPr>
              <a:defRPr/>
            </a:pPr>
            <a:r>
              <a:rPr lang="en-US" altLang="en-US" sz="3200" dirty="0">
                <a:latin typeface="Consolas" panose="020B0609020204030204" pitchFamily="49" charset="0"/>
                <a:cs typeface="Consolas" panose="020B0609020204030204" pitchFamily="49" charset="0"/>
              </a:rPr>
              <a:t>Print("… ")</a:t>
            </a:r>
            <a:r>
              <a:rPr lang="en-US" altLang="en-US" sz="3200" dirty="0"/>
              <a:t> Vs. </a:t>
            </a:r>
            <a:r>
              <a:rPr lang="en-US" altLang="en-US" sz="3200" dirty="0">
                <a:latin typeface="Consolas" panose="020B0609020204030204" pitchFamily="49" charset="0"/>
                <a:cs typeface="Consolas" panose="020B0609020204030204" pitchFamily="49" charset="0"/>
              </a:rPr>
              <a:t>Print(&lt;name</a:t>
            </a:r>
            <a:r>
              <a:rPr lang="en-US" altLang="en-US" sz="3200" dirty="0" smtClean="0">
                <a:latin typeface="Consolas" panose="020B0609020204030204" pitchFamily="49" charset="0"/>
                <a:cs typeface="Consolas" panose="020B0609020204030204" pitchFamily="49" charset="0"/>
              </a:rPr>
              <a:t>&gt;)</a:t>
            </a:r>
            <a:r>
              <a:rPr lang="en-US" altLang="en-US" sz="3200" dirty="0" smtClean="0">
                <a:cs typeface="Consolas" panose="020B0609020204030204" pitchFamily="49" charset="0"/>
              </a:rPr>
              <a:t>: 2</a:t>
            </a:r>
            <a:endParaRPr lang="en-CA" altLang="en-US" sz="3200" dirty="0" smtClean="0"/>
          </a:p>
        </p:txBody>
      </p:sp>
      <p:sp>
        <p:nvSpPr>
          <p:cNvPr id="38915" name="Rectangle 3"/>
          <p:cNvSpPr>
            <a:spLocks noGrp="1"/>
          </p:cNvSpPr>
          <p:nvPr>
            <p:ph type="body" idx="4294967295"/>
          </p:nvPr>
        </p:nvSpPr>
        <p:spPr/>
        <p:txBody>
          <a:bodyPr/>
          <a:lstStyle/>
          <a:p>
            <a:pPr eaLnBrk="1" hangingPunct="1">
              <a:lnSpc>
                <a:spcPct val="90000"/>
              </a:lnSpc>
              <a:buFont typeface="Arial" panose="020B0604020202020204" pitchFamily="34" charset="0"/>
              <a:buNone/>
            </a:pPr>
            <a:r>
              <a:rPr lang="en-US" altLang="en-US" sz="2200" b="1" dirty="0" smtClean="0"/>
              <a:t>Format:</a:t>
            </a:r>
          </a:p>
          <a:p>
            <a:pPr lvl="1" eaLnBrk="1" hangingPunct="1">
              <a:lnSpc>
                <a:spcPct val="90000"/>
              </a:lnSpc>
              <a:buFont typeface="Arial" panose="020B0604020202020204" pitchFamily="34" charset="0"/>
              <a:buNone/>
            </a:pPr>
            <a:r>
              <a:rPr lang="en-US" altLang="en-US" sz="1700" dirty="0" smtClean="0">
                <a:latin typeface="Consolas" panose="020B0609020204030204" pitchFamily="49" charset="0"/>
                <a:cs typeface="Consolas" panose="020B0609020204030204" pitchFamily="49" charset="0"/>
              </a:rPr>
              <a:t>print(</a:t>
            </a:r>
            <a:r>
              <a:rPr lang="en-US" altLang="en-US" sz="1700" i="1" dirty="0" smtClean="0">
                <a:latin typeface="Consolas" panose="020B0609020204030204" pitchFamily="49" charset="0"/>
                <a:cs typeface="Consolas" panose="020B0609020204030204" pitchFamily="49" charset="0"/>
              </a:rPr>
              <a:t>arg1</a:t>
            </a:r>
            <a:r>
              <a:rPr lang="en-US" altLang="en-US" sz="1700" dirty="0" smtClean="0">
                <a:latin typeface="Consolas" panose="020B0609020204030204" pitchFamily="49" charset="0"/>
                <a:cs typeface="Consolas" panose="020B0609020204030204" pitchFamily="49" charset="0"/>
              </a:rPr>
              <a:t>,</a:t>
            </a:r>
            <a:r>
              <a:rPr lang="en-US" altLang="en-US" sz="1700" i="1" dirty="0" smtClean="0">
                <a:latin typeface="Consolas" panose="020B0609020204030204" pitchFamily="49" charset="0"/>
                <a:cs typeface="Consolas" panose="020B0609020204030204" pitchFamily="49" charset="0"/>
              </a:rPr>
              <a:t>arg2</a:t>
            </a:r>
            <a:r>
              <a:rPr lang="en-US" altLang="en-US" sz="1700" dirty="0" smtClean="0">
                <a:latin typeface="Consolas" panose="020B0609020204030204" pitchFamily="49" charset="0"/>
                <a:cs typeface="Consolas" panose="020B0609020204030204" pitchFamily="49" charset="0"/>
              </a:rPr>
              <a:t> … )</a:t>
            </a:r>
            <a:r>
              <a:rPr lang="en-US" altLang="en-US" sz="1700" baseline="30000" dirty="0" smtClean="0">
                <a:latin typeface="Consolas" panose="020B0609020204030204" pitchFamily="49" charset="0"/>
                <a:cs typeface="Consolas" panose="020B0609020204030204" pitchFamily="49" charset="0"/>
              </a:rPr>
              <a:t>1</a:t>
            </a:r>
          </a:p>
          <a:p>
            <a:pPr eaLnBrk="1" hangingPunct="1">
              <a:lnSpc>
                <a:spcPct val="90000"/>
              </a:lnSpc>
              <a:buFont typeface="Arial" panose="020B0604020202020204" pitchFamily="34" charset="0"/>
              <a:buNone/>
            </a:pPr>
            <a:r>
              <a:rPr lang="en-US" altLang="en-US" sz="2200" b="1" dirty="0" smtClean="0"/>
              <a:t>Example: </a:t>
            </a:r>
            <a:r>
              <a:rPr lang="en-US" altLang="en-US" sz="1900" dirty="0" smtClean="0">
                <a:latin typeface="Consolas" panose="020B0609020204030204" pitchFamily="49" charset="0"/>
                <a:cs typeface="Consolas" panose="020B0609020204030204" pitchFamily="49" charset="0"/>
              </a:rPr>
              <a:t>output2.py</a:t>
            </a:r>
          </a:p>
          <a:p>
            <a:pPr lvl="1" eaLnBrk="1" hangingPunct="1">
              <a:lnSpc>
                <a:spcPct val="90000"/>
              </a:lnSpc>
              <a:buFont typeface="Arial" panose="020B0604020202020204" pitchFamily="34" charset="0"/>
              <a:buNone/>
            </a:pPr>
            <a:r>
              <a:rPr lang="en-US" altLang="en-US" sz="1700" dirty="0" err="1" smtClean="0">
                <a:latin typeface="Consolas" panose="020B0609020204030204" pitchFamily="49" charset="0"/>
                <a:cs typeface="Consolas" panose="020B0609020204030204" pitchFamily="49" charset="0"/>
              </a:rPr>
              <a:t>num</a:t>
            </a:r>
            <a:r>
              <a:rPr lang="en-US" altLang="en-US" sz="1700" dirty="0" smtClean="0">
                <a:latin typeface="Consolas" panose="020B0609020204030204" pitchFamily="49" charset="0"/>
                <a:cs typeface="Consolas" panose="020B0609020204030204" pitchFamily="49" charset="0"/>
              </a:rPr>
              <a:t> = 10.0</a:t>
            </a:r>
          </a:p>
          <a:p>
            <a:pPr lvl="1" eaLnBrk="1" hangingPunct="1">
              <a:lnSpc>
                <a:spcPct val="90000"/>
              </a:lnSpc>
              <a:buFont typeface="Arial" panose="020B0604020202020204" pitchFamily="34" charset="0"/>
              <a:buNone/>
            </a:pPr>
            <a:r>
              <a:rPr lang="en-US" altLang="en-US" sz="1700" dirty="0" smtClean="0">
                <a:latin typeface="Consolas" panose="020B0609020204030204" pitchFamily="49" charset="0"/>
                <a:cs typeface="Consolas" panose="020B0609020204030204" pitchFamily="49" charset="0"/>
              </a:rPr>
              <a:t>name = "james"</a:t>
            </a:r>
          </a:p>
          <a:p>
            <a:pPr lvl="1" eaLnBrk="1" hangingPunct="1">
              <a:lnSpc>
                <a:spcPct val="90000"/>
              </a:lnSpc>
              <a:buFont typeface="Arial" panose="020B0604020202020204" pitchFamily="34" charset="0"/>
              <a:buNone/>
            </a:pPr>
            <a:r>
              <a:rPr lang="en-US" altLang="en-US" sz="1700" dirty="0" smtClean="0">
                <a:latin typeface="Consolas" panose="020B0609020204030204" pitchFamily="49" charset="0"/>
                <a:cs typeface="Consolas" panose="020B0609020204030204" pitchFamily="49" charset="0"/>
              </a:rPr>
              <a:t>print("Sup?")</a:t>
            </a:r>
          </a:p>
          <a:p>
            <a:pPr lvl="1" eaLnBrk="1" hangingPunct="1">
              <a:lnSpc>
                <a:spcPct val="90000"/>
              </a:lnSpc>
              <a:buNone/>
            </a:pPr>
            <a:r>
              <a:rPr lang="en-US" altLang="en-US" sz="1700" dirty="0" smtClean="0">
                <a:latin typeface="Consolas" panose="020B0609020204030204" pitchFamily="49" charset="0"/>
                <a:cs typeface="Consolas" panose="020B0609020204030204" pitchFamily="49" charset="0"/>
              </a:rPr>
              <a:t>print("</a:t>
            </a:r>
            <a:r>
              <a:rPr lang="en-US" altLang="en-US" sz="1700" dirty="0" err="1" smtClean="0">
                <a:latin typeface="Consolas" panose="020B0609020204030204" pitchFamily="49" charset="0"/>
                <a:cs typeface="Consolas" panose="020B0609020204030204" pitchFamily="49" charset="0"/>
              </a:rPr>
              <a:t>num</a:t>
            </a:r>
            <a:r>
              <a:rPr lang="en-US" altLang="en-US" sz="1700" dirty="0" smtClean="0">
                <a:latin typeface="Consolas" panose="020B0609020204030204" pitchFamily="49" charset="0"/>
                <a:cs typeface="Consolas" panose="020B0609020204030204" pitchFamily="49" charset="0"/>
              </a:rPr>
              <a:t>=", end="")</a:t>
            </a:r>
          </a:p>
          <a:p>
            <a:pPr lvl="1" eaLnBrk="1" hangingPunct="1">
              <a:lnSpc>
                <a:spcPct val="90000"/>
              </a:lnSpc>
              <a:buFont typeface="Arial" panose="020B0604020202020204" pitchFamily="34" charset="0"/>
              <a:buNone/>
            </a:pPr>
            <a:r>
              <a:rPr lang="en-US" altLang="en-US" sz="1700" dirty="0" smtClean="0">
                <a:latin typeface="Consolas" panose="020B0609020204030204" pitchFamily="49" charset="0"/>
                <a:cs typeface="Consolas" panose="020B0609020204030204" pitchFamily="49" charset="0"/>
              </a:rPr>
              <a:t>print(</a:t>
            </a:r>
            <a:r>
              <a:rPr lang="en-US" altLang="en-US" sz="1700" dirty="0" err="1" smtClean="0">
                <a:latin typeface="Consolas" panose="020B0609020204030204" pitchFamily="49" charset="0"/>
                <a:cs typeface="Consolas" panose="020B0609020204030204" pitchFamily="49" charset="0"/>
              </a:rPr>
              <a:t>num</a:t>
            </a:r>
            <a:r>
              <a:rPr lang="en-US" altLang="en-US" sz="1700" dirty="0" smtClean="0">
                <a:latin typeface="Consolas" panose="020B0609020204030204" pitchFamily="49" charset="0"/>
                <a:cs typeface="Consolas" panose="020B0609020204030204" pitchFamily="49" charset="0"/>
              </a:rPr>
              <a:t>)</a:t>
            </a:r>
          </a:p>
          <a:p>
            <a:pPr lvl="1" eaLnBrk="1" hangingPunct="1">
              <a:lnSpc>
                <a:spcPct val="90000"/>
              </a:lnSpc>
              <a:buFont typeface="Arial" panose="020B0604020202020204" pitchFamily="34" charset="0"/>
              <a:buNone/>
            </a:pPr>
            <a:r>
              <a:rPr lang="en-US" altLang="en-US" sz="1700" dirty="0" smtClean="0">
                <a:latin typeface="Consolas" panose="020B0609020204030204" pitchFamily="49" charset="0"/>
                <a:cs typeface="Consolas" panose="020B0609020204030204" pitchFamily="49" charset="0"/>
              </a:rPr>
              <a:t>print()</a:t>
            </a:r>
          </a:p>
          <a:p>
            <a:pPr lvl="1" eaLnBrk="1" hangingPunct="1">
              <a:lnSpc>
                <a:spcPct val="90000"/>
              </a:lnSpc>
              <a:buFont typeface="Arial" panose="020B0604020202020204" pitchFamily="34" charset="0"/>
              <a:buNone/>
            </a:pPr>
            <a:r>
              <a:rPr lang="en-US" altLang="en-US" sz="1700" dirty="0" smtClean="0">
                <a:latin typeface="Consolas" panose="020B0609020204030204" pitchFamily="49" charset="0"/>
                <a:cs typeface="Consolas" panose="020B0609020204030204" pitchFamily="49" charset="0"/>
              </a:rPr>
              <a:t>print("My name: ", name)</a:t>
            </a:r>
          </a:p>
          <a:p>
            <a:pPr eaLnBrk="1" hangingPunct="1">
              <a:lnSpc>
                <a:spcPct val="90000"/>
              </a:lnSpc>
              <a:buFont typeface="Arial" panose="020B0604020202020204" pitchFamily="34" charset="0"/>
              <a:buNone/>
            </a:pPr>
            <a:endParaRPr lang="en-US" altLang="en-US" sz="2200" b="1" dirty="0" smtClean="0">
              <a:latin typeface="Consolas" panose="020B0609020204030204" pitchFamily="49" charset="0"/>
              <a:cs typeface="Consolas" panose="020B0609020204030204" pitchFamily="49" charset="0"/>
            </a:endParaRPr>
          </a:p>
          <a:p>
            <a:endParaRPr lang="en-CA" altLang="en-US" dirty="0" smtClean="0"/>
          </a:p>
        </p:txBody>
      </p:sp>
      <p:sp>
        <p:nvSpPr>
          <p:cNvPr id="38918" name="TextBox 1"/>
          <p:cNvSpPr txBox="1">
            <a:spLocks noChangeArrowheads="1"/>
          </p:cNvSpPr>
          <p:nvPr/>
        </p:nvSpPr>
        <p:spPr bwMode="auto">
          <a:xfrm>
            <a:off x="0" y="6400800"/>
            <a:ext cx="7848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a:t>1 From what you’ve learned thus far each argument can be a constant string or name of a variable.</a:t>
            </a:r>
          </a:p>
          <a:p>
            <a:pPr eaLnBrk="1" hangingPunct="1">
              <a:spcBef>
                <a:spcPct val="0"/>
              </a:spcBef>
              <a:buFontTx/>
              <a:buNone/>
            </a:pPr>
            <a:endParaRPr lang="en-US" altLang="en-US" sz="1200"/>
          </a:p>
        </p:txBody>
      </p:sp>
      <p:grpSp>
        <p:nvGrpSpPr>
          <p:cNvPr id="2" name="Group 1"/>
          <p:cNvGrpSpPr/>
          <p:nvPr/>
        </p:nvGrpSpPr>
        <p:grpSpPr>
          <a:xfrm>
            <a:off x="1676400" y="1641241"/>
            <a:ext cx="4791075" cy="2308324"/>
            <a:chOff x="1676400" y="1641241"/>
            <a:chExt cx="4791075" cy="2308324"/>
          </a:xfrm>
        </p:grpSpPr>
        <p:sp>
          <p:nvSpPr>
            <p:cNvPr id="38917" name="TextBox 1"/>
            <p:cNvSpPr txBox="1">
              <a:spLocks noChangeArrowheads="1"/>
            </p:cNvSpPr>
            <p:nvPr/>
          </p:nvSpPr>
          <p:spPr bwMode="auto">
            <a:xfrm>
              <a:off x="5029200" y="1641241"/>
              <a:ext cx="1438275"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dirty="0" smtClean="0">
                  <a:solidFill>
                    <a:srgbClr val="FF0000"/>
                  </a:solidFill>
                </a:rPr>
                <a:t>Exercise 1: </a:t>
              </a:r>
              <a:r>
                <a:rPr lang="en-US" altLang="en-US" sz="1800" b="1" dirty="0">
                  <a:solidFill>
                    <a:srgbClr val="FF0000"/>
                  </a:solidFill>
                </a:rPr>
                <a:t>remove these </a:t>
              </a:r>
              <a:r>
                <a:rPr lang="en-US" altLang="en-US" sz="1800" b="1" dirty="0" smtClean="0">
                  <a:solidFill>
                    <a:srgbClr val="FF0000"/>
                  </a:solidFill>
                </a:rPr>
                <a:t>quotes and </a:t>
              </a:r>
              <a:r>
                <a:rPr lang="en-US" altLang="en-US" sz="1800" b="1" dirty="0">
                  <a:solidFill>
                    <a:srgbClr val="FF0000"/>
                  </a:solidFill>
                </a:rPr>
                <a:t>see if you can correctly predict the results.</a:t>
              </a:r>
            </a:p>
          </p:txBody>
        </p:sp>
        <p:sp>
          <p:nvSpPr>
            <p:cNvPr id="38919" name="Line 10"/>
            <p:cNvSpPr>
              <a:spLocks noChangeShapeType="1"/>
            </p:cNvSpPr>
            <p:nvPr/>
          </p:nvSpPr>
          <p:spPr bwMode="auto">
            <a:xfrm flipH="1">
              <a:off x="1676400" y="2057400"/>
              <a:ext cx="3352800" cy="1466629"/>
            </a:xfrm>
            <a:prstGeom prst="line">
              <a:avLst/>
            </a:prstGeom>
            <a:noFill/>
            <a:ln w="38100">
              <a:solidFill>
                <a:srgbClr val="FF00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CA"/>
            </a:p>
          </p:txBody>
        </p:sp>
        <p:sp>
          <p:nvSpPr>
            <p:cNvPr id="38920" name="Line 11"/>
            <p:cNvSpPr>
              <a:spLocks noChangeShapeType="1"/>
            </p:cNvSpPr>
            <p:nvPr/>
          </p:nvSpPr>
          <p:spPr bwMode="auto">
            <a:xfrm flipH="1">
              <a:off x="2362200" y="2057400"/>
              <a:ext cx="2667000" cy="1466629"/>
            </a:xfrm>
            <a:prstGeom prst="line">
              <a:avLst/>
            </a:prstGeom>
            <a:noFill/>
            <a:ln w="38100">
              <a:solidFill>
                <a:srgbClr val="FF00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CA"/>
            </a:p>
          </p:txBody>
        </p:sp>
      </p:grpSp>
      <p:grpSp>
        <p:nvGrpSpPr>
          <p:cNvPr id="3" name="Group 2"/>
          <p:cNvGrpSpPr/>
          <p:nvPr/>
        </p:nvGrpSpPr>
        <p:grpSpPr>
          <a:xfrm>
            <a:off x="1702216" y="3725541"/>
            <a:ext cx="5716171" cy="1944753"/>
            <a:chOff x="1702216" y="3725541"/>
            <a:chExt cx="5716171" cy="1944753"/>
          </a:xfrm>
        </p:grpSpPr>
        <p:sp>
          <p:nvSpPr>
            <p:cNvPr id="12" name="TextBox 1"/>
            <p:cNvSpPr txBox="1">
              <a:spLocks noChangeArrowheads="1"/>
            </p:cNvSpPr>
            <p:nvPr/>
          </p:nvSpPr>
          <p:spPr bwMode="auto">
            <a:xfrm>
              <a:off x="5257800" y="4192966"/>
              <a:ext cx="2160587"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dirty="0" smtClean="0">
                  <a:solidFill>
                    <a:srgbClr val="FF0000"/>
                  </a:solidFill>
                </a:rPr>
                <a:t>Exercise 2: </a:t>
              </a:r>
              <a:r>
                <a:rPr lang="en-US" altLang="en-US" sz="1800" b="1" dirty="0">
                  <a:solidFill>
                    <a:srgbClr val="FF0000"/>
                  </a:solidFill>
                </a:rPr>
                <a:t>remove </a:t>
              </a:r>
              <a:r>
                <a:rPr lang="en-US" altLang="en-US" sz="1800" b="1" dirty="0" smtClean="0">
                  <a:solidFill>
                    <a:srgbClr val="FF0000"/>
                  </a:solidFill>
                </a:rPr>
                <a:t>parts: 1) end=“”   2) print() and </a:t>
              </a:r>
              <a:r>
                <a:rPr lang="en-US" altLang="en-US" sz="1800" b="1" dirty="0">
                  <a:solidFill>
                    <a:srgbClr val="FF0000"/>
                  </a:solidFill>
                </a:rPr>
                <a:t>see if you can correctly predict the results.</a:t>
              </a:r>
            </a:p>
          </p:txBody>
        </p:sp>
        <p:sp>
          <p:nvSpPr>
            <p:cNvPr id="13" name="Line 10"/>
            <p:cNvSpPr>
              <a:spLocks noChangeShapeType="1"/>
            </p:cNvSpPr>
            <p:nvPr/>
          </p:nvSpPr>
          <p:spPr bwMode="auto">
            <a:xfrm flipH="1" flipV="1">
              <a:off x="2863121" y="3725541"/>
              <a:ext cx="2394679" cy="1029022"/>
            </a:xfrm>
            <a:prstGeom prst="line">
              <a:avLst/>
            </a:prstGeom>
            <a:noFill/>
            <a:ln w="38100">
              <a:solidFill>
                <a:srgbClr val="FF00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CA"/>
            </a:p>
          </p:txBody>
        </p:sp>
        <p:sp>
          <p:nvSpPr>
            <p:cNvPr id="14" name="Line 11"/>
            <p:cNvSpPr>
              <a:spLocks noChangeShapeType="1"/>
            </p:cNvSpPr>
            <p:nvPr/>
          </p:nvSpPr>
          <p:spPr bwMode="auto">
            <a:xfrm flipH="1" flipV="1">
              <a:off x="1702216" y="4192966"/>
              <a:ext cx="3555584" cy="607634"/>
            </a:xfrm>
            <a:prstGeom prst="line">
              <a:avLst/>
            </a:prstGeom>
            <a:noFill/>
            <a:ln w="38100">
              <a:solidFill>
                <a:srgbClr val="FF00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CA"/>
            </a:p>
          </p:txBody>
        </p:sp>
      </p:grpSp>
      <p:pic>
        <p:nvPicPr>
          <p:cNvPr id="4" name="Picture 3"/>
          <p:cNvPicPr>
            <a:picLocks noChangeAspect="1"/>
          </p:cNvPicPr>
          <p:nvPr/>
        </p:nvPicPr>
        <p:blipFill rotWithShape="1">
          <a:blip r:embed="rId2"/>
          <a:srcRect t="10364"/>
          <a:stretch/>
        </p:blipFill>
        <p:spPr>
          <a:xfrm>
            <a:off x="869938" y="4664381"/>
            <a:ext cx="2825461" cy="1455310"/>
          </a:xfrm>
          <a:prstGeom prst="rect">
            <a:avLst/>
          </a:prstGeom>
        </p:spPr>
      </p:pic>
    </p:spTree>
    <p:extLst>
      <p:ext uri="{BB962C8B-B14F-4D97-AF65-F5344CB8AC3E}">
        <p14:creationId xmlns:p14="http://schemas.microsoft.com/office/powerpoint/2010/main" val="3056218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6" name="Rectangle 6"/>
          <p:cNvSpPr>
            <a:spLocks noGrp="1" noChangeArrowheads="1"/>
          </p:cNvSpPr>
          <p:nvPr>
            <p:ph idx="1"/>
          </p:nvPr>
        </p:nvSpPr>
        <p:spPr/>
        <p:txBody>
          <a:bodyPr/>
          <a:lstStyle/>
          <a:p>
            <a:pPr marL="114300" indent="-114300" eaLnBrk="1" hangingPunct="1">
              <a:tabLst>
                <a:tab pos="1254125" algn="l"/>
              </a:tabLst>
            </a:pPr>
            <a:r>
              <a:rPr lang="en-US" altLang="en-US" smtClean="0"/>
              <a:t>Used to format text output (free form and to reduce the number of calls to the </a:t>
            </a:r>
            <a:r>
              <a:rPr lang="en-US" altLang="en-US" smtClean="0">
                <a:latin typeface="Consolas" panose="020B0609020204030204" pitchFamily="49" charset="0"/>
                <a:cs typeface="Consolas" panose="020B0609020204030204" pitchFamily="49" charset="0"/>
              </a:rPr>
              <a:t>print()</a:t>
            </a:r>
            <a:r>
              <a:rPr lang="en-US" altLang="en-US" smtClean="0">
                <a:cs typeface="Consolas" panose="020B0609020204030204" pitchFamily="49" charset="0"/>
              </a:rPr>
              <a:t> </a:t>
            </a:r>
            <a:r>
              <a:rPr lang="en-US" altLang="en-US" smtClean="0"/>
              <a:t>function)</a:t>
            </a:r>
          </a:p>
          <a:p>
            <a:pPr marL="114300" indent="-114300" eaLnBrk="1" hangingPunct="1">
              <a:tabLst>
                <a:tab pos="1254125" algn="l"/>
              </a:tabLst>
            </a:pPr>
            <a:r>
              <a:rPr lang="en-US" altLang="en-US" smtClean="0"/>
              <a:t>The way in which the text is typed into the program is exactly the way in which the text will appear onscreen.</a:t>
            </a:r>
          </a:p>
          <a:p>
            <a:pPr marL="114300" indent="-114300" eaLnBrk="1" hangingPunct="1">
              <a:tabLst>
                <a:tab pos="1254125" algn="l"/>
              </a:tabLst>
            </a:pPr>
            <a:r>
              <a:rPr lang="en-CA" altLang="en-US" smtClean="0"/>
              <a:t>Program name: </a:t>
            </a:r>
            <a:r>
              <a:rPr lang="en-CA" altLang="en-US" sz="2000" smtClean="0">
                <a:latin typeface="Consolas" panose="020B0609020204030204" pitchFamily="49" charset="0"/>
                <a:cs typeface="Consolas" panose="020B0609020204030204" pitchFamily="49" charset="0"/>
              </a:rPr>
              <a:t>formatting1.py</a:t>
            </a:r>
          </a:p>
          <a:p>
            <a:pPr marL="114300" indent="-114300" eaLnBrk="1" hangingPunct="1">
              <a:tabLst>
                <a:tab pos="1254125" algn="l"/>
              </a:tabLst>
            </a:pPr>
            <a:endParaRPr lang="en-US" altLang="en-US" sz="2000" smtClean="0"/>
          </a:p>
        </p:txBody>
      </p:sp>
      <p:sp>
        <p:nvSpPr>
          <p:cNvPr id="40964" name="Rectangle 5"/>
          <p:cNvSpPr>
            <a:spLocks noGrp="1" noChangeArrowheads="1"/>
          </p:cNvSpPr>
          <p:nvPr>
            <p:ph type="title"/>
          </p:nvPr>
        </p:nvSpPr>
        <p:spPr>
          <a:xfrm>
            <a:off x="457200" y="260350"/>
            <a:ext cx="8229600" cy="730250"/>
          </a:xfrm>
        </p:spPr>
        <p:txBody>
          <a:bodyPr/>
          <a:lstStyle/>
          <a:p>
            <a:pPr eaLnBrk="1" hangingPunct="1"/>
            <a:r>
              <a:rPr lang="en-US" altLang="en-US" smtClean="0"/>
              <a:t>Triple Quoted Output</a:t>
            </a:r>
          </a:p>
        </p:txBody>
      </p:sp>
      <p:grpSp>
        <p:nvGrpSpPr>
          <p:cNvPr id="4" name="Group 3"/>
          <p:cNvGrpSpPr>
            <a:grpSpLocks/>
          </p:cNvGrpSpPr>
          <p:nvPr/>
        </p:nvGrpSpPr>
        <p:grpSpPr bwMode="auto">
          <a:xfrm>
            <a:off x="3903663" y="3351213"/>
            <a:ext cx="5030787" cy="3184525"/>
            <a:chOff x="3903663" y="3351213"/>
            <a:chExt cx="5030787" cy="3184888"/>
          </a:xfrm>
        </p:grpSpPr>
        <p:pic>
          <p:nvPicPr>
            <p:cNvPr id="40966"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03663" y="3351213"/>
              <a:ext cx="5030787" cy="2897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967" name="TextBox 2"/>
            <p:cNvSpPr txBox="1">
              <a:spLocks noChangeArrowheads="1"/>
            </p:cNvSpPr>
            <p:nvPr/>
          </p:nvSpPr>
          <p:spPr bwMode="auto">
            <a:xfrm>
              <a:off x="3903663" y="6259102"/>
              <a:ext cx="39624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a:latin typeface="Arial" panose="020B0604020202020204" pitchFamily="34" charset="0"/>
                </a:rPr>
                <a:t>From a CPSC 231 assignment courtesy of James Tam</a:t>
              </a:r>
            </a:p>
          </p:txBody>
        </p:sp>
      </p:grpSp>
      <p:grpSp>
        <p:nvGrpSpPr>
          <p:cNvPr id="5" name="Group 4"/>
          <p:cNvGrpSpPr/>
          <p:nvPr/>
        </p:nvGrpSpPr>
        <p:grpSpPr>
          <a:xfrm>
            <a:off x="309051" y="3351213"/>
            <a:ext cx="3381375" cy="1943045"/>
            <a:chOff x="309051" y="3351213"/>
            <a:chExt cx="3381375" cy="1943045"/>
          </a:xfrm>
        </p:grpSpPr>
        <p:sp>
          <p:nvSpPr>
            <p:cNvPr id="40969" name="Text Box 4"/>
            <p:cNvSpPr txBox="1">
              <a:spLocks noChangeArrowheads="1"/>
            </p:cNvSpPr>
            <p:nvPr/>
          </p:nvSpPr>
          <p:spPr bwMode="auto">
            <a:xfrm>
              <a:off x="394981" y="4837113"/>
              <a:ext cx="3251200" cy="457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type="none" w="sm" len="sm"/>
                  <a:tailEnd type="none" w="sm" len="sm"/>
                </a14:hiddenLine>
              </a:ext>
            </a:extLst>
          </p:spPr>
          <p:txBody>
            <a:bodyPr lIns="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200" dirty="0">
                  <a:latin typeface="Arial" panose="020B0604020202020204" pitchFamily="34" charset="0"/>
                </a:rPr>
                <a:t>From Python Programming (2</a:t>
              </a:r>
              <a:r>
                <a:rPr lang="en-US" altLang="en-US" sz="1200" baseline="30000" dirty="0">
                  <a:latin typeface="Arial" panose="020B0604020202020204" pitchFamily="34" charset="0"/>
                </a:rPr>
                <a:t>nd</a:t>
              </a:r>
              <a:r>
                <a:rPr lang="en-US" altLang="en-US" sz="1200" dirty="0">
                  <a:latin typeface="Arial" panose="020B0604020202020204" pitchFamily="34" charset="0"/>
                </a:rPr>
                <a:t> Edition) by Michael Dawson</a:t>
              </a:r>
            </a:p>
          </p:txBody>
        </p:sp>
        <p:pic>
          <p:nvPicPr>
            <p:cNvPr id="3" name="Picture 2"/>
            <p:cNvPicPr>
              <a:picLocks noChangeAspect="1"/>
            </p:cNvPicPr>
            <p:nvPr/>
          </p:nvPicPr>
          <p:blipFill>
            <a:blip r:embed="rId4"/>
            <a:stretch>
              <a:fillRect/>
            </a:stretch>
          </p:blipFill>
          <p:spPr>
            <a:xfrm>
              <a:off x="309051" y="3351213"/>
              <a:ext cx="3381375" cy="1485900"/>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8646">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68646">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68646">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46"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Content Placeholder 2"/>
          <p:cNvSpPr>
            <a:spLocks noGrp="1"/>
          </p:cNvSpPr>
          <p:nvPr>
            <p:ph idx="1"/>
          </p:nvPr>
        </p:nvSpPr>
        <p:spPr/>
        <p:txBody>
          <a:bodyPr/>
          <a:lstStyle/>
          <a:p>
            <a:pPr eaLnBrk="1" hangingPunct="1"/>
            <a:r>
              <a:rPr lang="en-US" altLang="en-US" smtClean="0"/>
              <a:t>Example:</a:t>
            </a:r>
          </a:p>
          <a:p>
            <a:pPr marL="342900" lvl="1" indent="0" eaLnBrk="1" hangingPunct="1">
              <a:buFont typeface="Arial" panose="020B0604020202020204" pitchFamily="34" charset="0"/>
              <a:buNone/>
            </a:pPr>
            <a:r>
              <a:rPr lang="pt-BR" altLang="en-US" sz="1800" smtClean="0">
                <a:latin typeface="Consolas" panose="020B0609020204030204" pitchFamily="49" charset="0"/>
                <a:cs typeface="Consolas" panose="020B0609020204030204" pitchFamily="49" charset="0"/>
              </a:rPr>
              <a:t>num = 1/3</a:t>
            </a:r>
          </a:p>
          <a:p>
            <a:pPr marL="342900" lvl="1" indent="0" eaLnBrk="1" hangingPunct="1">
              <a:buFont typeface="Arial" panose="020B0604020202020204" pitchFamily="34" charset="0"/>
              <a:buNone/>
            </a:pPr>
            <a:r>
              <a:rPr lang="pt-BR" altLang="en-US" sz="1800" smtClean="0">
                <a:latin typeface="Consolas" panose="020B0609020204030204" pitchFamily="49" charset="0"/>
                <a:cs typeface="Consolas" panose="020B0609020204030204" pitchFamily="49" charset="0"/>
              </a:rPr>
              <a:t>print("num=",num)</a:t>
            </a:r>
          </a:p>
          <a:p>
            <a:pPr eaLnBrk="1" hangingPunct="1"/>
            <a:endParaRPr lang="en-US" altLang="en-US" smtClean="0"/>
          </a:p>
        </p:txBody>
      </p:sp>
      <p:sp>
        <p:nvSpPr>
          <p:cNvPr id="41987" name="Title 1"/>
          <p:cNvSpPr>
            <a:spLocks noGrp="1"/>
          </p:cNvSpPr>
          <p:nvPr>
            <p:ph type="title"/>
          </p:nvPr>
        </p:nvSpPr>
        <p:spPr/>
        <p:txBody>
          <a:bodyPr/>
          <a:lstStyle/>
          <a:p>
            <a:pPr eaLnBrk="1" hangingPunct="1"/>
            <a:r>
              <a:rPr lang="en-US" altLang="en-US" smtClean="0"/>
              <a:t>By Default Output Is Unformatted</a:t>
            </a:r>
          </a:p>
        </p:txBody>
      </p:sp>
      <p:pic>
        <p:nvPicPr>
          <p:cNvPr id="1873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2320925"/>
            <a:ext cx="3832225" cy="38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 name="Group 1"/>
          <p:cNvGrpSpPr>
            <a:grpSpLocks/>
          </p:cNvGrpSpPr>
          <p:nvPr/>
        </p:nvGrpSpPr>
        <p:grpSpPr bwMode="auto">
          <a:xfrm>
            <a:off x="620713" y="2590800"/>
            <a:ext cx="1752600" cy="1570038"/>
            <a:chOff x="620713" y="2590800"/>
            <a:chExt cx="1752600" cy="1570038"/>
          </a:xfrm>
        </p:grpSpPr>
        <p:cxnSp>
          <p:nvCxnSpPr>
            <p:cNvPr id="5" name="Straight Arrow Connector 4"/>
            <p:cNvCxnSpPr/>
            <p:nvPr/>
          </p:nvCxnSpPr>
          <p:spPr bwMode="auto">
            <a:xfrm flipV="1">
              <a:off x="1371600" y="2590800"/>
              <a:ext cx="304800" cy="6858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1995" name="TextBox 6"/>
            <p:cNvSpPr txBox="1">
              <a:spLocks noChangeArrowheads="1"/>
            </p:cNvSpPr>
            <p:nvPr/>
          </p:nvSpPr>
          <p:spPr bwMode="auto">
            <a:xfrm>
              <a:off x="620713" y="3237616"/>
              <a:ext cx="1752600" cy="923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a:solidFill>
                    <a:srgbClr val="FF0000"/>
                  </a:solidFill>
                </a:rPr>
                <a:t>Sometimes you get extra spaces (or blank lines)</a:t>
              </a:r>
            </a:p>
          </p:txBody>
        </p:sp>
      </p:grpSp>
      <p:grpSp>
        <p:nvGrpSpPr>
          <p:cNvPr id="3" name="Group 2"/>
          <p:cNvGrpSpPr>
            <a:grpSpLocks/>
          </p:cNvGrpSpPr>
          <p:nvPr/>
        </p:nvGrpSpPr>
        <p:grpSpPr bwMode="auto">
          <a:xfrm>
            <a:off x="1981200" y="2705100"/>
            <a:ext cx="3351213" cy="1657350"/>
            <a:chOff x="1981200" y="2705100"/>
            <a:chExt cx="3351088" cy="1657349"/>
          </a:xfrm>
        </p:grpSpPr>
        <p:sp>
          <p:nvSpPr>
            <p:cNvPr id="6" name="Right Brace 5"/>
            <p:cNvSpPr/>
            <p:nvPr/>
          </p:nvSpPr>
          <p:spPr bwMode="auto">
            <a:xfrm rot="5400000">
              <a:off x="3047952" y="1638348"/>
              <a:ext cx="457200" cy="2590703"/>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sp>
          <p:nvSpPr>
            <p:cNvPr id="41993" name="TextBox 8"/>
            <p:cNvSpPr txBox="1">
              <a:spLocks noChangeArrowheads="1"/>
            </p:cNvSpPr>
            <p:nvPr/>
          </p:nvSpPr>
          <p:spPr bwMode="auto">
            <a:xfrm>
              <a:off x="2514600" y="3162250"/>
              <a:ext cx="2817688" cy="1200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a:solidFill>
                    <a:srgbClr val="FF0000"/>
                  </a:solidFill>
                </a:rPr>
                <a:t>The number of places of precision is determined by the language not the programmer</a:t>
              </a:r>
            </a:p>
          </p:txBody>
        </p:sp>
      </p:grpSp>
      <p:sp>
        <p:nvSpPr>
          <p:cNvPr id="10" name="TextBox 9"/>
          <p:cNvSpPr txBox="1">
            <a:spLocks noChangeArrowheads="1"/>
          </p:cNvSpPr>
          <p:nvPr/>
        </p:nvSpPr>
        <p:spPr bwMode="auto">
          <a:xfrm>
            <a:off x="685800" y="4876800"/>
            <a:ext cx="5943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pPr>
            <a:r>
              <a:rPr lang="en-US" altLang="en-US" sz="1800"/>
              <a:t>There may be other issues e.g., you want to display output in columns of fixed width, or right/left aligned output</a:t>
            </a:r>
          </a:p>
          <a:p>
            <a:pPr eaLnBrk="1" hangingPunct="1">
              <a:spcBef>
                <a:spcPct val="0"/>
              </a:spcBef>
            </a:pPr>
            <a:r>
              <a:rPr lang="en-US" altLang="en-US" sz="1800"/>
              <a:t>There may be times that specific precision is needed in the displaying of floating point values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8739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4" presetClass="entr" presetSubtype="1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randombar(horizontal)">
                                      <p:cBhvr>
                                        <p:cTn id="11" dur="500"/>
                                        <p:tgtEl>
                                          <p:spTgt spid="2"/>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4" presetClass="entr" presetSubtype="10"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randombar(horizontal)">
                                      <p:cBhvr>
                                        <p:cTn id="16" dur="500"/>
                                        <p:tgtEl>
                                          <p:spTgt spid="3"/>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457200" y="260350"/>
            <a:ext cx="8229600" cy="730250"/>
          </a:xfrm>
        </p:spPr>
        <p:txBody>
          <a:bodyPr/>
          <a:lstStyle/>
          <a:p>
            <a:pPr eaLnBrk="1" hangingPunct="1"/>
            <a:r>
              <a:rPr lang="en-US" altLang="en-US" dirty="0" smtClean="0"/>
              <a:t>Formatting Output</a:t>
            </a:r>
          </a:p>
        </p:txBody>
      </p:sp>
      <p:sp>
        <p:nvSpPr>
          <p:cNvPr id="43011" name="Rectangle 3"/>
          <p:cNvSpPr>
            <a:spLocks noGrp="1" noChangeArrowheads="1"/>
          </p:cNvSpPr>
          <p:nvPr>
            <p:ph idx="1"/>
          </p:nvPr>
        </p:nvSpPr>
        <p:spPr>
          <a:xfrm>
            <a:off x="457200" y="1143000"/>
            <a:ext cx="6781800" cy="5410200"/>
          </a:xfrm>
        </p:spPr>
        <p:txBody>
          <a:bodyPr/>
          <a:lstStyle/>
          <a:p>
            <a:pPr eaLnBrk="1" hangingPunct="1">
              <a:tabLst>
                <a:tab pos="1254125" algn="l"/>
              </a:tabLst>
            </a:pPr>
            <a:r>
              <a:rPr lang="en-US" altLang="en-US" smtClean="0"/>
              <a:t>Output can be formatted in Python through the use of </a:t>
            </a:r>
            <a:r>
              <a:rPr lang="en-US" altLang="en-US" b="1" smtClean="0">
                <a:solidFill>
                  <a:srgbClr val="FF0000"/>
                </a:solidFill>
              </a:rPr>
              <a:t>format specifiers</a:t>
            </a:r>
            <a:r>
              <a:rPr lang="en-US" altLang="en-US" smtClean="0"/>
              <a:t> and </a:t>
            </a:r>
            <a:r>
              <a:rPr lang="en-US" altLang="en-US" b="1" smtClean="0">
                <a:solidFill>
                  <a:srgbClr val="92D050"/>
                </a:solidFill>
              </a:rPr>
              <a:t>escape codes</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r>
              <a:rPr lang="en-US" altLang="en-US" b="1" dirty="0" smtClean="0">
                <a:solidFill>
                  <a:srgbClr val="FF0000"/>
                </a:solidFill>
              </a:rPr>
              <a:t>Format Specifiers </a:t>
            </a:r>
            <a:r>
              <a:rPr lang="en-US" altLang="en-US" dirty="0"/>
              <a:t> (If There Is Time)</a:t>
            </a:r>
            <a:endParaRPr lang="en-US" altLang="en-US" b="1" dirty="0" smtClean="0">
              <a:solidFill>
                <a:srgbClr val="FF0000"/>
              </a:solidFill>
            </a:endParaRPr>
          </a:p>
        </p:txBody>
      </p:sp>
      <p:sp>
        <p:nvSpPr>
          <p:cNvPr id="44035" name="Content Placeholder 2"/>
          <p:cNvSpPr>
            <a:spLocks noGrp="1"/>
          </p:cNvSpPr>
          <p:nvPr>
            <p:ph idx="1"/>
          </p:nvPr>
        </p:nvSpPr>
        <p:spPr/>
        <p:txBody>
          <a:bodyPr/>
          <a:lstStyle/>
          <a:p>
            <a:pPr eaLnBrk="1" hangingPunct="1">
              <a:tabLst>
                <a:tab pos="1254125" algn="l"/>
              </a:tabLst>
            </a:pPr>
            <a:r>
              <a:rPr lang="en-US" altLang="en-US" b="1" smtClean="0"/>
              <a:t>Format</a:t>
            </a:r>
            <a:r>
              <a:rPr lang="en-US" altLang="en-US" smtClean="0"/>
              <a:t>:</a:t>
            </a:r>
          </a:p>
          <a:p>
            <a:pPr lvl="1" eaLnBrk="1" hangingPunct="1">
              <a:buFont typeface="Arial" panose="020B0604020202020204" pitchFamily="34" charset="0"/>
              <a:buNone/>
              <a:tabLst>
                <a:tab pos="1254125" algn="l"/>
              </a:tabLst>
            </a:pPr>
            <a:r>
              <a:rPr lang="en-US" altLang="en-US" sz="1800" smtClean="0">
                <a:latin typeface="Consolas" panose="020B0609020204030204" pitchFamily="49" charset="0"/>
                <a:cs typeface="Consolas" panose="020B0609020204030204" pitchFamily="49" charset="0"/>
              </a:rPr>
              <a:t>print ("</a:t>
            </a:r>
            <a:r>
              <a:rPr lang="en-US" altLang="en-US" sz="1800" b="1" smtClean="0">
                <a:solidFill>
                  <a:srgbClr val="FF0000"/>
                </a:solidFill>
                <a:latin typeface="Consolas" panose="020B0609020204030204" pitchFamily="49" charset="0"/>
                <a:cs typeface="Consolas" panose="020B0609020204030204" pitchFamily="49" charset="0"/>
              </a:rPr>
              <a:t>%&lt;</a:t>
            </a:r>
            <a:r>
              <a:rPr lang="en-US" altLang="en-US" sz="1800" b="1" i="1" smtClean="0">
                <a:solidFill>
                  <a:srgbClr val="FF0000"/>
                </a:solidFill>
                <a:latin typeface="Consolas" panose="020B0609020204030204" pitchFamily="49" charset="0"/>
                <a:cs typeface="Consolas" panose="020B0609020204030204" pitchFamily="49" charset="0"/>
              </a:rPr>
              <a:t>type of info to display/code</a:t>
            </a:r>
            <a:r>
              <a:rPr lang="en-US" altLang="en-US" sz="1800" b="1" smtClean="0">
                <a:solidFill>
                  <a:srgbClr val="FF0000"/>
                </a:solidFill>
                <a:latin typeface="Consolas" panose="020B0609020204030204" pitchFamily="49" charset="0"/>
                <a:cs typeface="Consolas" panose="020B0609020204030204" pitchFamily="49" charset="0"/>
              </a:rPr>
              <a:t>&gt;</a:t>
            </a:r>
            <a:r>
              <a:rPr lang="en-US" altLang="en-US" sz="1800" smtClean="0">
                <a:latin typeface="Consolas" panose="020B0609020204030204" pitchFamily="49" charset="0"/>
                <a:cs typeface="Consolas" panose="020B0609020204030204" pitchFamily="49" charset="0"/>
              </a:rPr>
              <a:t>" %&lt;</a:t>
            </a:r>
            <a:r>
              <a:rPr lang="en-US" altLang="en-US" sz="1800" i="1" smtClean="0">
                <a:latin typeface="Consolas" panose="020B0609020204030204" pitchFamily="49" charset="0"/>
                <a:cs typeface="Consolas" panose="020B0609020204030204" pitchFamily="49" charset="0"/>
              </a:rPr>
              <a:t>source of the info to display</a:t>
            </a:r>
            <a:r>
              <a:rPr lang="en-US" altLang="en-US" sz="1800" smtClean="0">
                <a:latin typeface="Consolas" panose="020B0609020204030204" pitchFamily="49" charset="0"/>
                <a:cs typeface="Consolas" panose="020B0609020204030204" pitchFamily="49" charset="0"/>
              </a:rPr>
              <a:t>&gt;)</a:t>
            </a:r>
          </a:p>
          <a:p>
            <a:pPr lvl="1" eaLnBrk="1" hangingPunct="1">
              <a:tabLst>
                <a:tab pos="1254125" algn="l"/>
              </a:tabLst>
            </a:pPr>
            <a:endParaRPr lang="en-US" altLang="en-US" sz="1800" smtClean="0"/>
          </a:p>
          <a:p>
            <a:pPr eaLnBrk="1" hangingPunct="1">
              <a:tabLst>
                <a:tab pos="1254125" algn="l"/>
              </a:tabLst>
            </a:pPr>
            <a:r>
              <a:rPr lang="en-US" altLang="en-US" b="1" smtClean="0"/>
              <a:t>Example (starting with simple cases)</a:t>
            </a:r>
            <a:r>
              <a:rPr lang="en-US" altLang="en-US" smtClean="0"/>
              <a:t>:</a:t>
            </a:r>
          </a:p>
          <a:p>
            <a:pPr lvl="1" eaLnBrk="1" hangingPunct="1">
              <a:tabLst>
                <a:tab pos="1254125" algn="l"/>
              </a:tabLst>
            </a:pPr>
            <a:r>
              <a:rPr lang="en-US" altLang="en-US" smtClean="0"/>
              <a:t>Program name:</a:t>
            </a:r>
            <a:r>
              <a:rPr lang="en-US" altLang="en-US" sz="1800" smtClean="0"/>
              <a:t> </a:t>
            </a:r>
            <a:r>
              <a:rPr lang="en-US" altLang="en-US" sz="1800" smtClean="0">
                <a:latin typeface="Consolas" panose="020B0609020204030204" pitchFamily="49" charset="0"/>
                <a:cs typeface="Consolas" panose="020B0609020204030204" pitchFamily="49" charset="0"/>
              </a:rPr>
              <a:t>formatting2.py</a:t>
            </a:r>
          </a:p>
          <a:p>
            <a:pPr lvl="1" eaLnBrk="1" hangingPunct="1">
              <a:tabLst>
                <a:tab pos="1254125" algn="l"/>
              </a:tabLst>
            </a:pPr>
            <a:endParaRPr lang="en-US" altLang="en-US" sz="1800" smtClean="0"/>
          </a:p>
          <a:p>
            <a:pPr lvl="1" eaLnBrk="1" hangingPunct="1">
              <a:buFont typeface="Times New Roman" panose="02020603050405020304" pitchFamily="18" charset="0"/>
              <a:buNone/>
              <a:tabLst>
                <a:tab pos="1254125" algn="l"/>
              </a:tabLst>
            </a:pPr>
            <a:r>
              <a:rPr lang="en-US" altLang="en-US" sz="1800" smtClean="0">
                <a:latin typeface="Consolas" panose="020B0609020204030204" pitchFamily="49" charset="0"/>
                <a:cs typeface="Consolas" panose="020B0609020204030204" pitchFamily="49" charset="0"/>
              </a:rPr>
              <a:t>num = 123</a:t>
            </a:r>
          </a:p>
          <a:p>
            <a:pPr lvl="1" eaLnBrk="1" hangingPunct="1">
              <a:buFont typeface="Times New Roman" panose="02020603050405020304" pitchFamily="18" charset="0"/>
              <a:buNone/>
              <a:tabLst>
                <a:tab pos="1254125" algn="l"/>
              </a:tabLst>
            </a:pPr>
            <a:r>
              <a:rPr lang="en-US" altLang="en-US" sz="1800" smtClean="0">
                <a:latin typeface="Consolas" panose="020B0609020204030204" pitchFamily="49" charset="0"/>
                <a:cs typeface="Consolas" panose="020B0609020204030204" pitchFamily="49" charset="0"/>
              </a:rPr>
              <a:t>st = "cpsc 231"</a:t>
            </a:r>
          </a:p>
          <a:p>
            <a:pPr lvl="1" eaLnBrk="1" hangingPunct="1">
              <a:buFont typeface="Times New Roman" panose="02020603050405020304" pitchFamily="18" charset="0"/>
              <a:buNone/>
              <a:tabLst>
                <a:tab pos="1254125" algn="l"/>
              </a:tabLst>
            </a:pPr>
            <a:r>
              <a:rPr lang="en-US" altLang="en-US" sz="1800" smtClean="0">
                <a:latin typeface="Consolas" panose="020B0609020204030204" pitchFamily="49" charset="0"/>
                <a:cs typeface="Consolas" panose="020B0609020204030204" pitchFamily="49" charset="0"/>
              </a:rPr>
              <a:t>print("num=</a:t>
            </a:r>
            <a:r>
              <a:rPr lang="en-US" altLang="en-US" sz="1800" b="1" smtClean="0">
                <a:solidFill>
                  <a:srgbClr val="FF0000"/>
                </a:solidFill>
                <a:latin typeface="Consolas" panose="020B0609020204030204" pitchFamily="49" charset="0"/>
                <a:cs typeface="Consolas" panose="020B0609020204030204" pitchFamily="49" charset="0"/>
              </a:rPr>
              <a:t>%d</a:t>
            </a:r>
            <a:r>
              <a:rPr lang="en-US" altLang="en-US" sz="1800" smtClean="0">
                <a:latin typeface="Consolas" panose="020B0609020204030204" pitchFamily="49" charset="0"/>
                <a:cs typeface="Consolas" panose="020B0609020204030204" pitchFamily="49" charset="0"/>
              </a:rPr>
              <a:t>"       %num)</a:t>
            </a:r>
          </a:p>
          <a:p>
            <a:pPr lvl="1" eaLnBrk="1" hangingPunct="1">
              <a:buFont typeface="Arial" panose="020B0604020202020204" pitchFamily="34" charset="0"/>
              <a:buNone/>
              <a:tabLst>
                <a:tab pos="1254125" algn="l"/>
              </a:tabLst>
            </a:pPr>
            <a:r>
              <a:rPr lang="en-US" altLang="en-US" sz="1800" smtClean="0">
                <a:latin typeface="Consolas" panose="020B0609020204030204" pitchFamily="49" charset="0"/>
                <a:cs typeface="Consolas" panose="020B0609020204030204" pitchFamily="49" charset="0"/>
              </a:rPr>
              <a:t>print("course: </a:t>
            </a:r>
            <a:r>
              <a:rPr lang="en-US" altLang="en-US" sz="1800" b="1" smtClean="0">
                <a:solidFill>
                  <a:srgbClr val="FF0000"/>
                </a:solidFill>
                <a:latin typeface="Consolas" panose="020B0609020204030204" pitchFamily="49" charset="0"/>
                <a:cs typeface="Consolas" panose="020B0609020204030204" pitchFamily="49" charset="0"/>
              </a:rPr>
              <a:t>%s</a:t>
            </a:r>
            <a:r>
              <a:rPr lang="en-US" altLang="en-US" sz="1800" smtClean="0">
                <a:latin typeface="Consolas" panose="020B0609020204030204" pitchFamily="49" charset="0"/>
                <a:cs typeface="Consolas" panose="020B0609020204030204" pitchFamily="49" charset="0"/>
              </a:rPr>
              <a:t>"   %st)</a:t>
            </a:r>
          </a:p>
          <a:p>
            <a:pPr lvl="1" eaLnBrk="1" hangingPunct="1">
              <a:buFont typeface="Times New Roman" panose="02020603050405020304" pitchFamily="18" charset="0"/>
              <a:buNone/>
              <a:tabLst>
                <a:tab pos="1254125" algn="l"/>
              </a:tabLst>
            </a:pPr>
            <a:r>
              <a:rPr lang="en-US" altLang="en-US" sz="1800" smtClean="0">
                <a:latin typeface="Consolas" panose="020B0609020204030204" pitchFamily="49" charset="0"/>
                <a:cs typeface="Consolas" panose="020B0609020204030204" pitchFamily="49" charset="0"/>
              </a:rPr>
              <a:t>num = 12.5</a:t>
            </a:r>
          </a:p>
          <a:p>
            <a:pPr lvl="1" eaLnBrk="1" hangingPunct="1">
              <a:buFont typeface="Times New Roman" panose="02020603050405020304" pitchFamily="18" charset="0"/>
              <a:buNone/>
              <a:tabLst>
                <a:tab pos="1254125" algn="l"/>
              </a:tabLst>
            </a:pPr>
            <a:r>
              <a:rPr lang="en-US" altLang="en-US" sz="1800" smtClean="0">
                <a:latin typeface="Consolas" panose="020B0609020204030204" pitchFamily="49" charset="0"/>
                <a:cs typeface="Consolas" panose="020B0609020204030204" pitchFamily="49" charset="0"/>
              </a:rPr>
              <a:t>print</a:t>
            </a:r>
            <a:r>
              <a:rPr lang="en-US" altLang="en-US" sz="1800" b="1" smtClean="0">
                <a:latin typeface="Consolas" panose="020B0609020204030204" pitchFamily="49" charset="0"/>
                <a:cs typeface="Consolas" panose="020B0609020204030204" pitchFamily="49" charset="0"/>
              </a:rPr>
              <a:t>("</a:t>
            </a:r>
            <a:r>
              <a:rPr lang="en-US" altLang="en-US" sz="1800" b="1" smtClean="0">
                <a:solidFill>
                  <a:srgbClr val="FF0000"/>
                </a:solidFill>
                <a:latin typeface="Consolas" panose="020B0609020204030204" pitchFamily="49" charset="0"/>
                <a:cs typeface="Consolas" panose="020B0609020204030204" pitchFamily="49" charset="0"/>
              </a:rPr>
              <a:t>%f</a:t>
            </a:r>
            <a:r>
              <a:rPr lang="en-US" altLang="en-US" sz="1800" smtClean="0">
                <a:latin typeface="Consolas" panose="020B0609020204030204" pitchFamily="49" charset="0"/>
                <a:cs typeface="Consolas" panose="020B0609020204030204" pitchFamily="49" charset="0"/>
              </a:rPr>
              <a:t> </a:t>
            </a:r>
            <a:r>
              <a:rPr lang="en-US" altLang="en-US" sz="1800" b="1" smtClean="0">
                <a:solidFill>
                  <a:srgbClr val="FF0000"/>
                </a:solidFill>
                <a:latin typeface="Consolas" panose="020B0609020204030204" pitchFamily="49" charset="0"/>
                <a:cs typeface="Consolas" panose="020B0609020204030204" pitchFamily="49" charset="0"/>
              </a:rPr>
              <a:t>%d</a:t>
            </a:r>
            <a:r>
              <a:rPr lang="en-US" altLang="en-US" sz="1800" smtClean="0">
                <a:latin typeface="Consolas" panose="020B0609020204030204" pitchFamily="49" charset="0"/>
                <a:cs typeface="Consolas" panose="020B0609020204030204" pitchFamily="49" charset="0"/>
              </a:rPr>
              <a:t>" %(num,num))</a:t>
            </a:r>
          </a:p>
          <a:p>
            <a:pPr>
              <a:tabLst>
                <a:tab pos="1254125" algn="l"/>
              </a:tabLst>
            </a:pPr>
            <a:endParaRPr lang="en-US" altLang="en-US" smtClean="0"/>
          </a:p>
        </p:txBody>
      </p:sp>
      <p:grpSp>
        <p:nvGrpSpPr>
          <p:cNvPr id="16" name="Group 15"/>
          <p:cNvGrpSpPr>
            <a:grpSpLocks/>
          </p:cNvGrpSpPr>
          <p:nvPr/>
        </p:nvGrpSpPr>
        <p:grpSpPr bwMode="auto">
          <a:xfrm>
            <a:off x="3429000" y="1981200"/>
            <a:ext cx="5689600" cy="2089150"/>
            <a:chOff x="3429000" y="1981200"/>
            <a:chExt cx="5689600" cy="2088416"/>
          </a:xfrm>
        </p:grpSpPr>
        <p:cxnSp>
          <p:nvCxnSpPr>
            <p:cNvPr id="5" name="Straight Arrow Connector 4"/>
            <p:cNvCxnSpPr>
              <a:stCxn id="44040" idx="1"/>
            </p:cNvCxnSpPr>
            <p:nvPr/>
          </p:nvCxnSpPr>
          <p:spPr bwMode="auto">
            <a:xfrm flipH="1" flipV="1">
              <a:off x="3429000" y="1981200"/>
              <a:ext cx="3784600" cy="1272728"/>
            </a:xfrm>
            <a:prstGeom prst="straightConnector1">
              <a:avLst/>
            </a:prstGeom>
            <a:ln w="38100">
              <a:solidFill>
                <a:srgbClr val="00B0F0"/>
              </a:solidFill>
              <a:tailEnd type="arrow"/>
            </a:ln>
          </p:spPr>
          <p:style>
            <a:lnRef idx="1">
              <a:schemeClr val="accent1"/>
            </a:lnRef>
            <a:fillRef idx="0">
              <a:schemeClr val="accent1"/>
            </a:fillRef>
            <a:effectRef idx="0">
              <a:schemeClr val="accent1"/>
            </a:effectRef>
            <a:fontRef idx="minor">
              <a:schemeClr val="tx1"/>
            </a:fontRef>
          </p:style>
        </p:cxnSp>
        <p:sp>
          <p:nvSpPr>
            <p:cNvPr id="44040" name="TextBox 7"/>
            <p:cNvSpPr txBox="1">
              <a:spLocks noChangeArrowheads="1"/>
            </p:cNvSpPr>
            <p:nvPr/>
          </p:nvSpPr>
          <p:spPr bwMode="auto">
            <a:xfrm>
              <a:off x="7213600" y="2438400"/>
              <a:ext cx="1905000"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b="1">
                  <a:solidFill>
                    <a:srgbClr val="00B0F0"/>
                  </a:solidFill>
                </a:rPr>
                <a:t>Doesn’t literally display this: Placeholder  (for information to be displayed)</a:t>
              </a:r>
            </a:p>
          </p:txBody>
        </p:sp>
      </p:gr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l="3198"/>
          <a:stretch>
            <a:fillRect/>
          </a:stretch>
        </p:blipFill>
        <p:spPr bwMode="auto">
          <a:xfrm>
            <a:off x="5743575" y="4403725"/>
            <a:ext cx="3240088" cy="1219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1" name="Straight Connector 10"/>
          <p:cNvCxnSpPr/>
          <p:nvPr/>
        </p:nvCxnSpPr>
        <p:spPr>
          <a:xfrm>
            <a:off x="1905000" y="1905000"/>
            <a:ext cx="3810000" cy="0"/>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57200" y="260350"/>
            <a:ext cx="8229600" cy="730250"/>
          </a:xfrm>
        </p:spPr>
        <p:txBody>
          <a:bodyPr>
            <a:normAutofit fontScale="90000"/>
          </a:bodyPr>
          <a:lstStyle/>
          <a:p>
            <a:pPr eaLnBrk="1" hangingPunct="1">
              <a:defRPr/>
            </a:pPr>
            <a:r>
              <a:rPr lang="en-US" altLang="en-US" dirty="0" smtClean="0"/>
              <a:t>Types Of Information That Can Be Formatted Via Format Specifiers (Placeholder) </a:t>
            </a:r>
            <a:r>
              <a:rPr lang="en-US" altLang="en-US" dirty="0"/>
              <a:t>(If There Is Time)</a:t>
            </a:r>
            <a:endParaRPr lang="en-US" altLang="en-US" dirty="0" smtClean="0"/>
          </a:p>
        </p:txBody>
      </p:sp>
      <p:graphicFrame>
        <p:nvGraphicFramePr>
          <p:cNvPr id="48149" name="Group 21"/>
          <p:cNvGraphicFramePr>
            <a:graphicFrameLocks noGrp="1"/>
          </p:cNvGraphicFramePr>
          <p:nvPr>
            <p:ph idx="1"/>
          </p:nvPr>
        </p:nvGraphicFramePr>
        <p:xfrm>
          <a:off x="838200" y="1676400"/>
          <a:ext cx="7467600" cy="3428999"/>
        </p:xfrm>
        <a:graphic>
          <a:graphicData uri="http://schemas.openxmlformats.org/drawingml/2006/table">
            <a:tbl>
              <a:tblPr/>
              <a:tblGrid>
                <a:gridCol w="2673062">
                  <a:extLst>
                    <a:ext uri="{9D8B030D-6E8A-4147-A177-3AD203B41FA5}">
                      <a16:colId xmlns:a16="http://schemas.microsoft.com/office/drawing/2014/main" val="20000"/>
                    </a:ext>
                  </a:extLst>
                </a:gridCol>
                <a:gridCol w="4794538">
                  <a:extLst>
                    <a:ext uri="{9D8B030D-6E8A-4147-A177-3AD203B41FA5}">
                      <a16:colId xmlns:a16="http://schemas.microsoft.com/office/drawing/2014/main" val="20001"/>
                    </a:ext>
                  </a:extLst>
                </a:gridCol>
              </a:tblGrid>
              <a:tr h="852485">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2400" b="1" i="0" u="none" strike="noStrike" cap="none" normalizeH="0" baseline="0" dirty="0" smtClean="0">
                          <a:ln>
                            <a:noFill/>
                          </a:ln>
                          <a:solidFill>
                            <a:schemeClr val="tx1"/>
                          </a:solidFill>
                          <a:effectLst/>
                          <a:latin typeface="+mn-lt"/>
                          <a:cs typeface="Arial" charset="0"/>
                        </a:rPr>
                        <a:t>Specifier</a:t>
                      </a:r>
                    </a:p>
                  </a:txBody>
                  <a:tcPr marL="124743" marR="12474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2400" b="1" i="0" u="none" strike="noStrike" cap="none" normalizeH="0" baseline="0" dirty="0" smtClean="0">
                          <a:ln>
                            <a:noFill/>
                          </a:ln>
                          <a:solidFill>
                            <a:schemeClr val="tx1"/>
                          </a:solidFill>
                          <a:effectLst/>
                          <a:latin typeface="+mn-lt"/>
                          <a:cs typeface="Arial" charset="0"/>
                        </a:rPr>
                        <a:t>Type of Information to display</a:t>
                      </a:r>
                    </a:p>
                  </a:txBody>
                  <a:tcPr marL="124743" marR="12474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extLst>
                  <a:ext uri="{0D108BD9-81ED-4DB2-BD59-A6C34878D82A}">
                    <a16:rowId xmlns:a16="http://schemas.microsoft.com/office/drawing/2014/main" val="10000"/>
                  </a:ext>
                </a:extLst>
              </a:tr>
              <a:tr h="858838">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2400" b="0" i="0" u="none" strike="noStrike" cap="none" normalizeH="0" baseline="0" dirty="0" smtClean="0">
                          <a:ln>
                            <a:noFill/>
                          </a:ln>
                          <a:solidFill>
                            <a:schemeClr val="tx1"/>
                          </a:solidFill>
                          <a:effectLst/>
                          <a:latin typeface="+mn-lt"/>
                          <a:cs typeface="Arial" charset="0"/>
                        </a:rPr>
                        <a:t>%s</a:t>
                      </a:r>
                    </a:p>
                  </a:txBody>
                  <a:tcPr marL="124743" marR="12474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2400" b="0" i="0" u="none" strike="noStrike" cap="none" normalizeH="0" baseline="0" dirty="0" smtClean="0">
                          <a:ln>
                            <a:noFill/>
                          </a:ln>
                          <a:solidFill>
                            <a:schemeClr val="tx1"/>
                          </a:solidFill>
                          <a:effectLst/>
                          <a:latin typeface="+mn-lt"/>
                          <a:cs typeface="Arial" charset="0"/>
                        </a:rPr>
                        <a:t>String</a:t>
                      </a:r>
                    </a:p>
                  </a:txBody>
                  <a:tcPr marL="124743" marR="12474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858838">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2400" b="0" i="0" u="none" strike="noStrike" cap="none" normalizeH="0" baseline="0" dirty="0" smtClean="0">
                          <a:ln>
                            <a:noFill/>
                          </a:ln>
                          <a:solidFill>
                            <a:schemeClr val="tx1"/>
                          </a:solidFill>
                          <a:effectLst/>
                          <a:latin typeface="+mn-lt"/>
                          <a:cs typeface="Arial" charset="0"/>
                        </a:rPr>
                        <a:t>%d</a:t>
                      </a:r>
                    </a:p>
                  </a:txBody>
                  <a:tcPr marL="124743" marR="12474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2400" b="0" i="0" u="none" strike="noStrike" cap="none" normalizeH="0" baseline="0" dirty="0" smtClean="0">
                          <a:ln>
                            <a:noFill/>
                          </a:ln>
                          <a:solidFill>
                            <a:schemeClr val="tx1"/>
                          </a:solidFill>
                          <a:effectLst/>
                          <a:latin typeface="+mn-lt"/>
                          <a:cs typeface="Arial" charset="0"/>
                        </a:rPr>
                        <a:t>Integer (d = decimal / base 10)</a:t>
                      </a:r>
                    </a:p>
                  </a:txBody>
                  <a:tcPr marL="124743" marR="12474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858838">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2400" b="0" i="0" u="none" strike="noStrike" cap="none" normalizeH="0" baseline="0" dirty="0" smtClean="0">
                          <a:ln>
                            <a:noFill/>
                          </a:ln>
                          <a:solidFill>
                            <a:schemeClr val="tx1"/>
                          </a:solidFill>
                          <a:effectLst/>
                          <a:latin typeface="+mn-lt"/>
                          <a:cs typeface="Arial" charset="0"/>
                        </a:rPr>
                        <a:t>%f</a:t>
                      </a:r>
                    </a:p>
                  </a:txBody>
                  <a:tcPr marL="124743" marR="12474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2400" b="0" i="0" u="none" strike="noStrike" cap="none" normalizeH="0" baseline="0" dirty="0" smtClean="0">
                          <a:ln>
                            <a:noFill/>
                          </a:ln>
                          <a:solidFill>
                            <a:schemeClr val="tx1"/>
                          </a:solidFill>
                          <a:effectLst/>
                          <a:latin typeface="+mn-lt"/>
                          <a:cs typeface="Arial" charset="0"/>
                        </a:rPr>
                        <a:t>Floating point</a:t>
                      </a:r>
                    </a:p>
                  </a:txBody>
                  <a:tcPr marL="124743" marR="12474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457200" y="260350"/>
            <a:ext cx="8229600" cy="730250"/>
          </a:xfrm>
        </p:spPr>
        <p:txBody>
          <a:bodyPr>
            <a:normAutofit fontScale="90000"/>
          </a:bodyPr>
          <a:lstStyle/>
          <a:p>
            <a:pPr eaLnBrk="1" hangingPunct="1"/>
            <a:r>
              <a:rPr lang="en-US" altLang="en-US" b="1" dirty="0" smtClean="0">
                <a:solidFill>
                  <a:srgbClr val="FF0000"/>
                </a:solidFill>
              </a:rPr>
              <a:t>Formatting Effects </a:t>
            </a:r>
            <a:r>
              <a:rPr lang="en-US" altLang="en-US" dirty="0" smtClean="0"/>
              <a:t>Using Format Specifiers </a:t>
            </a:r>
            <a:r>
              <a:rPr lang="en-US" altLang="en-US" dirty="0"/>
              <a:t> (If There Is Time)</a:t>
            </a:r>
            <a:endParaRPr lang="en-US" altLang="en-US" dirty="0" smtClean="0"/>
          </a:p>
        </p:txBody>
      </p:sp>
      <p:sp>
        <p:nvSpPr>
          <p:cNvPr id="46083" name="Rectangle 3"/>
          <p:cNvSpPr>
            <a:spLocks noGrp="1" noChangeArrowheads="1"/>
          </p:cNvSpPr>
          <p:nvPr>
            <p:ph idx="1"/>
          </p:nvPr>
        </p:nvSpPr>
        <p:spPr/>
        <p:txBody>
          <a:bodyPr/>
          <a:lstStyle/>
          <a:p>
            <a:pPr eaLnBrk="1" hangingPunct="1">
              <a:tabLst>
                <a:tab pos="1254125" algn="l"/>
              </a:tabLst>
            </a:pPr>
            <a:r>
              <a:rPr lang="en-US" altLang="en-US" b="1" smtClean="0"/>
              <a:t>Format</a:t>
            </a:r>
            <a:r>
              <a:rPr lang="en-US" altLang="en-US" smtClean="0"/>
              <a:t>:</a:t>
            </a:r>
          </a:p>
          <a:p>
            <a:pPr lvl="1" eaLnBrk="1" hangingPunct="1">
              <a:buFont typeface="Times New Roman" panose="02020603050405020304" pitchFamily="18" charset="0"/>
              <a:buNone/>
              <a:tabLst>
                <a:tab pos="1254125" algn="l"/>
              </a:tabLst>
            </a:pPr>
            <a:r>
              <a:rPr lang="en-US" altLang="en-US" sz="1800" dirty="0" smtClean="0">
                <a:latin typeface="Consolas" panose="020B0609020204030204" pitchFamily="49" charset="0"/>
                <a:cs typeface="Consolas" panose="020B0609020204030204" pitchFamily="49" charset="0"/>
              </a:rPr>
              <a:t>%</a:t>
            </a:r>
            <a:r>
              <a:rPr lang="en-US" altLang="en-US" sz="1800" b="1" dirty="0" smtClean="0">
                <a:solidFill>
                  <a:srgbClr val="FF0000"/>
                </a:solidFill>
                <a:latin typeface="Consolas" panose="020B0609020204030204" pitchFamily="49" charset="0"/>
                <a:cs typeface="Consolas" panose="020B0609020204030204" pitchFamily="49" charset="0"/>
              </a:rPr>
              <a:t>&lt;</a:t>
            </a:r>
            <a:r>
              <a:rPr lang="en-US" altLang="en-US" sz="1800" b="1" i="1" dirty="0" smtClean="0">
                <a:solidFill>
                  <a:srgbClr val="FF0000"/>
                </a:solidFill>
                <a:latin typeface="Consolas" panose="020B0609020204030204" pitchFamily="49" charset="0"/>
                <a:cs typeface="Consolas" panose="020B0609020204030204" pitchFamily="49" charset="0"/>
              </a:rPr>
              <a:t>width</a:t>
            </a:r>
            <a:r>
              <a:rPr lang="en-US" altLang="en-US" sz="1800" b="1" dirty="0" smtClean="0">
                <a:solidFill>
                  <a:srgbClr val="FF0000"/>
                </a:solidFill>
                <a:latin typeface="Consolas" panose="020B0609020204030204" pitchFamily="49" charset="0"/>
                <a:cs typeface="Consolas" panose="020B0609020204030204" pitchFamily="49" charset="0"/>
              </a:rPr>
              <a:t>&gt;</a:t>
            </a:r>
            <a:r>
              <a:rPr lang="en-US" altLang="en-US" sz="1800" baseline="30000" dirty="0" smtClean="0">
                <a:latin typeface="Consolas" panose="020B0609020204030204" pitchFamily="49" charset="0"/>
                <a:cs typeface="Consolas" panose="020B0609020204030204" pitchFamily="49" charset="0"/>
              </a:rPr>
              <a:t>1</a:t>
            </a:r>
            <a:r>
              <a:rPr lang="en-US" altLang="en-US" sz="1800" dirty="0" smtClean="0">
                <a:latin typeface="Consolas" panose="020B0609020204030204" pitchFamily="49" charset="0"/>
                <a:cs typeface="Consolas" panose="020B0609020204030204" pitchFamily="49" charset="0"/>
              </a:rPr>
              <a:t>.</a:t>
            </a:r>
            <a:r>
              <a:rPr lang="en-US" altLang="en-US" sz="1800" b="1" dirty="0" smtClean="0">
                <a:solidFill>
                  <a:srgbClr val="FF0000"/>
                </a:solidFill>
                <a:latin typeface="Consolas" panose="020B0609020204030204" pitchFamily="49" charset="0"/>
                <a:cs typeface="Consolas" panose="020B0609020204030204" pitchFamily="49" charset="0"/>
              </a:rPr>
              <a:t>&lt;</a:t>
            </a:r>
            <a:r>
              <a:rPr lang="en-US" altLang="en-US" sz="1800" b="1" i="1" dirty="0" smtClean="0">
                <a:solidFill>
                  <a:srgbClr val="FF0000"/>
                </a:solidFill>
                <a:latin typeface="Consolas" panose="020B0609020204030204" pitchFamily="49" charset="0"/>
                <a:cs typeface="Consolas" panose="020B0609020204030204" pitchFamily="49" charset="0"/>
              </a:rPr>
              <a:t>precision</a:t>
            </a:r>
            <a:r>
              <a:rPr lang="en-US" altLang="en-US" sz="1800" b="1" dirty="0" smtClean="0">
                <a:solidFill>
                  <a:srgbClr val="FF0000"/>
                </a:solidFill>
                <a:latin typeface="Consolas" panose="020B0609020204030204" pitchFamily="49" charset="0"/>
                <a:cs typeface="Consolas" panose="020B0609020204030204" pitchFamily="49" charset="0"/>
              </a:rPr>
              <a:t>&gt;</a:t>
            </a:r>
            <a:r>
              <a:rPr lang="en-US" altLang="en-US" sz="1800" baseline="30000" dirty="0" smtClean="0">
                <a:latin typeface="Consolas" panose="020B0609020204030204" pitchFamily="49" charset="0"/>
                <a:cs typeface="Consolas" panose="020B0609020204030204" pitchFamily="49" charset="0"/>
              </a:rPr>
              <a:t>2</a:t>
            </a:r>
            <a:r>
              <a:rPr lang="en-US" altLang="en-US" sz="1800" dirty="0" smtClean="0">
                <a:latin typeface="Consolas" panose="020B0609020204030204" pitchFamily="49" charset="0"/>
                <a:cs typeface="Consolas" panose="020B0609020204030204" pitchFamily="49" charset="0"/>
              </a:rPr>
              <a:t>&lt;</a:t>
            </a:r>
            <a:r>
              <a:rPr lang="en-US" altLang="en-US" sz="1800" i="1" dirty="0" smtClean="0">
                <a:latin typeface="Consolas" panose="020B0609020204030204" pitchFamily="49" charset="0"/>
                <a:cs typeface="Consolas" panose="020B0609020204030204" pitchFamily="49" charset="0"/>
              </a:rPr>
              <a:t>type of information</a:t>
            </a:r>
            <a:r>
              <a:rPr lang="en-US" altLang="en-US" sz="1800" dirty="0" smtClean="0">
                <a:latin typeface="Consolas" panose="020B0609020204030204" pitchFamily="49" charset="0"/>
                <a:cs typeface="Consolas" panose="020B0609020204030204" pitchFamily="49" charset="0"/>
              </a:rPr>
              <a:t>&gt; </a:t>
            </a:r>
            <a:endParaRPr lang="en-US" altLang="en-US" sz="1800" baseline="30000" dirty="0" smtClean="0">
              <a:latin typeface="Consolas" panose="020B0609020204030204" pitchFamily="49" charset="0"/>
              <a:cs typeface="Consolas" panose="020B0609020204030204" pitchFamily="49" charset="0"/>
            </a:endParaRPr>
          </a:p>
          <a:p>
            <a:pPr eaLnBrk="1" hangingPunct="1">
              <a:tabLst>
                <a:tab pos="1254125" algn="l"/>
              </a:tabLst>
            </a:pPr>
            <a:endParaRPr lang="en-US" altLang="en-US" sz="1800" dirty="0" smtClean="0"/>
          </a:p>
          <a:p>
            <a:pPr eaLnBrk="1" hangingPunct="1">
              <a:tabLst>
                <a:tab pos="1254125" algn="l"/>
              </a:tabLst>
            </a:pPr>
            <a:r>
              <a:rPr lang="en-US" altLang="en-US" b="1" dirty="0" smtClean="0"/>
              <a:t>Examples (format specifiers to format output)</a:t>
            </a:r>
            <a:r>
              <a:rPr lang="en-US" altLang="en-US" dirty="0" smtClean="0"/>
              <a:t>:</a:t>
            </a:r>
          </a:p>
          <a:p>
            <a:pPr lvl="1" eaLnBrk="1" hangingPunct="1">
              <a:tabLst>
                <a:tab pos="1254125" algn="l"/>
              </a:tabLst>
            </a:pPr>
            <a:r>
              <a:rPr lang="en-US" altLang="en-US" dirty="0" smtClean="0"/>
              <a:t>Program name:</a:t>
            </a:r>
            <a:r>
              <a:rPr lang="en-US" altLang="en-US" sz="1600" dirty="0" smtClean="0"/>
              <a:t> </a:t>
            </a:r>
            <a:r>
              <a:rPr lang="en-US" altLang="en-US" sz="1800" dirty="0" smtClean="0">
                <a:latin typeface="Consolas" panose="020B0609020204030204" pitchFamily="49" charset="0"/>
                <a:cs typeface="Consolas" panose="020B0609020204030204" pitchFamily="49" charset="0"/>
              </a:rPr>
              <a:t>formatting3.p</a:t>
            </a:r>
          </a:p>
          <a:p>
            <a:pPr lvl="1" eaLnBrk="1" hangingPunct="1">
              <a:buFont typeface="Times New Roman" panose="02020603050405020304" pitchFamily="18" charset="0"/>
              <a:buNone/>
              <a:tabLst>
                <a:tab pos="1254125" algn="l"/>
              </a:tabLst>
            </a:pPr>
            <a:r>
              <a:rPr lang="en-US" altLang="en-US" sz="1600" dirty="0" err="1" smtClean="0">
                <a:latin typeface="Consolas" panose="020B0609020204030204" pitchFamily="49" charset="0"/>
                <a:cs typeface="Consolas" panose="020B0609020204030204" pitchFamily="49" charset="0"/>
              </a:rPr>
              <a:t>num</a:t>
            </a:r>
            <a:r>
              <a:rPr lang="en-US" altLang="en-US" sz="1600" dirty="0" smtClean="0">
                <a:latin typeface="Consolas" panose="020B0609020204030204" pitchFamily="49" charset="0"/>
                <a:cs typeface="Consolas" panose="020B0609020204030204" pitchFamily="49" charset="0"/>
              </a:rPr>
              <a:t> = 12.55</a:t>
            </a:r>
          </a:p>
          <a:p>
            <a:pPr lvl="1" eaLnBrk="1" hangingPunct="1">
              <a:buFont typeface="Arial" panose="020B0604020202020204" pitchFamily="34" charset="0"/>
              <a:buNone/>
              <a:tabLst>
                <a:tab pos="1254125" algn="l"/>
              </a:tabLst>
            </a:pPr>
            <a:r>
              <a:rPr lang="en-US" altLang="en-US" sz="1600" dirty="0" smtClean="0">
                <a:latin typeface="Consolas" panose="020B0609020204030204" pitchFamily="49" charset="0"/>
                <a:cs typeface="Consolas" panose="020B0609020204030204" pitchFamily="49" charset="0"/>
              </a:rPr>
              <a:t>print ("%</a:t>
            </a:r>
            <a:r>
              <a:rPr lang="en-US" altLang="en-US" sz="1600" b="1" dirty="0" smtClean="0">
                <a:solidFill>
                  <a:srgbClr val="FF0000"/>
                </a:solidFill>
                <a:latin typeface="Consolas" panose="020B0609020204030204" pitchFamily="49" charset="0"/>
                <a:cs typeface="Consolas" panose="020B0609020204030204" pitchFamily="49" charset="0"/>
              </a:rPr>
              <a:t>4</a:t>
            </a:r>
            <a:r>
              <a:rPr lang="en-US" altLang="en-US" sz="1600" dirty="0" smtClean="0">
                <a:latin typeface="Consolas" panose="020B0609020204030204" pitchFamily="49" charset="0"/>
                <a:cs typeface="Consolas" panose="020B0609020204030204" pitchFamily="49" charset="0"/>
              </a:rPr>
              <a:t>.</a:t>
            </a:r>
            <a:r>
              <a:rPr lang="en-US" altLang="en-US" sz="1600" b="1" dirty="0" smtClean="0">
                <a:solidFill>
                  <a:srgbClr val="00B050"/>
                </a:solidFill>
                <a:latin typeface="Consolas" panose="020B0609020204030204" pitchFamily="49" charset="0"/>
                <a:cs typeface="Consolas" panose="020B0609020204030204" pitchFamily="49" charset="0"/>
              </a:rPr>
              <a:t>1</a:t>
            </a:r>
            <a:r>
              <a:rPr lang="en-US" altLang="en-US" sz="1600" dirty="0" smtClean="0">
                <a:latin typeface="Consolas" panose="020B0609020204030204" pitchFamily="49" charset="0"/>
                <a:cs typeface="Consolas" panose="020B0609020204030204" pitchFamily="49" charset="0"/>
              </a:rPr>
              <a:t>f" %</a:t>
            </a:r>
            <a:r>
              <a:rPr lang="en-US" altLang="en-US" sz="1600" dirty="0" err="1" smtClean="0">
                <a:latin typeface="Consolas" panose="020B0609020204030204" pitchFamily="49" charset="0"/>
                <a:cs typeface="Consolas" panose="020B0609020204030204" pitchFamily="49" charset="0"/>
              </a:rPr>
              <a:t>num</a:t>
            </a:r>
            <a:r>
              <a:rPr lang="en-US" altLang="en-US" sz="1600" dirty="0" smtClean="0">
                <a:latin typeface="Consolas" panose="020B0609020204030204" pitchFamily="49" charset="0"/>
                <a:cs typeface="Consolas" panose="020B0609020204030204" pitchFamily="49" charset="0"/>
              </a:rPr>
              <a:t>)</a:t>
            </a:r>
          </a:p>
          <a:p>
            <a:pPr lvl="1" eaLnBrk="1" hangingPunct="1">
              <a:buFont typeface="Times New Roman" panose="02020603050405020304" pitchFamily="18" charset="0"/>
              <a:buNone/>
              <a:tabLst>
                <a:tab pos="1254125" algn="l"/>
              </a:tabLst>
            </a:pPr>
            <a:r>
              <a:rPr lang="en-US" altLang="en-US" sz="1600" dirty="0" smtClean="0">
                <a:latin typeface="Consolas" panose="020B0609020204030204" pitchFamily="49" charset="0"/>
                <a:cs typeface="Consolas" panose="020B0609020204030204" pitchFamily="49" charset="0"/>
              </a:rPr>
              <a:t>print ("%</a:t>
            </a:r>
            <a:r>
              <a:rPr lang="en-US" altLang="en-US" sz="1600" b="1" dirty="0" smtClean="0">
                <a:solidFill>
                  <a:srgbClr val="FF0000"/>
                </a:solidFill>
                <a:latin typeface="Consolas" panose="020B0609020204030204" pitchFamily="49" charset="0"/>
                <a:cs typeface="Consolas" panose="020B0609020204030204" pitchFamily="49" charset="0"/>
              </a:rPr>
              <a:t>5</a:t>
            </a:r>
            <a:r>
              <a:rPr lang="en-US" altLang="en-US" sz="1600" dirty="0" smtClean="0">
                <a:latin typeface="Consolas" panose="020B0609020204030204" pitchFamily="49" charset="0"/>
                <a:cs typeface="Consolas" panose="020B0609020204030204" pitchFamily="49" charset="0"/>
              </a:rPr>
              <a:t>.</a:t>
            </a:r>
            <a:r>
              <a:rPr lang="en-US" altLang="en-US" sz="1600" b="1" dirty="0" smtClean="0">
                <a:solidFill>
                  <a:srgbClr val="00B050"/>
                </a:solidFill>
                <a:latin typeface="Consolas" panose="020B0609020204030204" pitchFamily="49" charset="0"/>
                <a:cs typeface="Consolas" panose="020B0609020204030204" pitchFamily="49" charset="0"/>
              </a:rPr>
              <a:t>1</a:t>
            </a:r>
            <a:r>
              <a:rPr lang="en-US" altLang="en-US" sz="1600" dirty="0" smtClean="0">
                <a:latin typeface="Consolas" panose="020B0609020204030204" pitchFamily="49" charset="0"/>
                <a:cs typeface="Consolas" panose="020B0609020204030204" pitchFamily="49" charset="0"/>
              </a:rPr>
              <a:t>f" %</a:t>
            </a:r>
            <a:r>
              <a:rPr lang="en-US" altLang="en-US" sz="1600" dirty="0" err="1" smtClean="0">
                <a:latin typeface="Consolas" panose="020B0609020204030204" pitchFamily="49" charset="0"/>
                <a:cs typeface="Consolas" panose="020B0609020204030204" pitchFamily="49" charset="0"/>
              </a:rPr>
              <a:t>num</a:t>
            </a:r>
            <a:r>
              <a:rPr lang="en-US" altLang="en-US" sz="1600" dirty="0" smtClean="0">
                <a:latin typeface="Consolas" panose="020B0609020204030204" pitchFamily="49" charset="0"/>
                <a:cs typeface="Consolas" panose="020B0609020204030204" pitchFamily="49" charset="0"/>
              </a:rPr>
              <a:t>)</a:t>
            </a:r>
          </a:p>
          <a:p>
            <a:pPr lvl="1" eaLnBrk="1" hangingPunct="1">
              <a:buFont typeface="Arial" panose="020B0604020202020204" pitchFamily="34" charset="0"/>
              <a:buNone/>
              <a:tabLst>
                <a:tab pos="1254125" algn="l"/>
              </a:tabLst>
            </a:pPr>
            <a:r>
              <a:rPr lang="en-US" altLang="en-US" sz="1600" dirty="0" smtClean="0">
                <a:latin typeface="Consolas" panose="020B0609020204030204" pitchFamily="49" charset="0"/>
                <a:cs typeface="Consolas" panose="020B0609020204030204" pitchFamily="49" charset="0"/>
              </a:rPr>
              <a:t>print ("%</a:t>
            </a:r>
            <a:r>
              <a:rPr lang="en-US" altLang="en-US" sz="1600" b="1" dirty="0" smtClean="0">
                <a:solidFill>
                  <a:srgbClr val="FF0000"/>
                </a:solidFill>
                <a:latin typeface="Consolas" panose="020B0609020204030204" pitchFamily="49" charset="0"/>
                <a:cs typeface="Consolas" panose="020B0609020204030204" pitchFamily="49" charset="0"/>
              </a:rPr>
              <a:t>3</a:t>
            </a:r>
            <a:r>
              <a:rPr lang="en-US" altLang="en-US" sz="1600" dirty="0" smtClean="0">
                <a:latin typeface="Consolas" panose="020B0609020204030204" pitchFamily="49" charset="0"/>
                <a:cs typeface="Consolas" panose="020B0609020204030204" pitchFamily="49" charset="0"/>
              </a:rPr>
              <a:t>.</a:t>
            </a:r>
            <a:r>
              <a:rPr lang="en-US" altLang="en-US" sz="1600" b="1" dirty="0" smtClean="0">
                <a:solidFill>
                  <a:srgbClr val="00B050"/>
                </a:solidFill>
                <a:latin typeface="Consolas" panose="020B0609020204030204" pitchFamily="49" charset="0"/>
                <a:cs typeface="Consolas" panose="020B0609020204030204" pitchFamily="49" charset="0"/>
              </a:rPr>
              <a:t>1</a:t>
            </a:r>
            <a:r>
              <a:rPr lang="en-US" altLang="en-US" sz="1600" dirty="0" smtClean="0">
                <a:latin typeface="Consolas" panose="020B0609020204030204" pitchFamily="49" charset="0"/>
                <a:cs typeface="Consolas" panose="020B0609020204030204" pitchFamily="49" charset="0"/>
              </a:rPr>
              <a:t>f" %</a:t>
            </a:r>
            <a:r>
              <a:rPr lang="en-US" altLang="en-US" sz="1600" dirty="0" err="1" smtClean="0">
                <a:latin typeface="Consolas" panose="020B0609020204030204" pitchFamily="49" charset="0"/>
                <a:cs typeface="Consolas" panose="020B0609020204030204" pitchFamily="49" charset="0"/>
              </a:rPr>
              <a:t>num</a:t>
            </a:r>
            <a:r>
              <a:rPr lang="en-US" altLang="en-US" sz="1600" dirty="0" smtClean="0">
                <a:latin typeface="Consolas" panose="020B0609020204030204" pitchFamily="49" charset="0"/>
                <a:cs typeface="Consolas" panose="020B0609020204030204" pitchFamily="49" charset="0"/>
              </a:rPr>
              <a:t>)</a:t>
            </a:r>
          </a:p>
          <a:p>
            <a:pPr lvl="1" eaLnBrk="1" hangingPunct="1">
              <a:buFont typeface="Arial" panose="020B0604020202020204" pitchFamily="34" charset="0"/>
              <a:buNone/>
              <a:tabLst>
                <a:tab pos="1254125" algn="l"/>
              </a:tabLst>
            </a:pPr>
            <a:r>
              <a:rPr lang="de-DE" altLang="en-US" sz="1600" dirty="0" smtClean="0">
                <a:latin typeface="Consolas" panose="020B0609020204030204" pitchFamily="49" charset="0"/>
                <a:cs typeface="Consolas" panose="020B0609020204030204" pitchFamily="49" charset="0"/>
              </a:rPr>
              <a:t>print ("%</a:t>
            </a:r>
            <a:r>
              <a:rPr lang="de-DE" altLang="en-US" sz="1600" b="1" dirty="0" smtClean="0">
                <a:solidFill>
                  <a:srgbClr val="FF0000"/>
                </a:solidFill>
                <a:latin typeface="Consolas" panose="020B0609020204030204" pitchFamily="49" charset="0"/>
                <a:cs typeface="Consolas" panose="020B0609020204030204" pitchFamily="49" charset="0"/>
              </a:rPr>
              <a:t>3</a:t>
            </a:r>
            <a:r>
              <a:rPr lang="de-DE" altLang="en-US" sz="1600" dirty="0" smtClean="0">
                <a:latin typeface="Consolas" panose="020B0609020204030204" pitchFamily="49" charset="0"/>
                <a:cs typeface="Consolas" panose="020B0609020204030204" pitchFamily="49" charset="0"/>
              </a:rPr>
              <a:t>s%</a:t>
            </a:r>
            <a:r>
              <a:rPr lang="de-DE" altLang="en-US" sz="1600" b="1" dirty="0" smtClean="0">
                <a:solidFill>
                  <a:srgbClr val="FF0000"/>
                </a:solidFill>
                <a:latin typeface="Consolas" panose="020B0609020204030204" pitchFamily="49" charset="0"/>
                <a:cs typeface="Consolas" panose="020B0609020204030204" pitchFamily="49" charset="0"/>
              </a:rPr>
              <a:t>-3</a:t>
            </a:r>
            <a:r>
              <a:rPr lang="de-DE" altLang="en-US" sz="1600" dirty="0" smtClean="0">
                <a:latin typeface="Consolas" panose="020B0609020204030204" pitchFamily="49" charset="0"/>
                <a:cs typeface="Consolas" panose="020B0609020204030204" pitchFamily="49" charset="0"/>
              </a:rPr>
              <a:t>s" %("ab", "ab"))</a:t>
            </a:r>
          </a:p>
          <a:p>
            <a:pPr lvl="1" eaLnBrk="1" hangingPunct="1">
              <a:buFont typeface="Arial" panose="020B0604020202020204" pitchFamily="34" charset="0"/>
              <a:buNone/>
              <a:tabLst>
                <a:tab pos="1254125" algn="l"/>
              </a:tabLst>
            </a:pPr>
            <a:r>
              <a:rPr lang="de-DE" altLang="en-US" sz="1600" dirty="0" smtClean="0">
                <a:latin typeface="Consolas" panose="020B0609020204030204" pitchFamily="49" charset="0"/>
                <a:cs typeface="Consolas" panose="020B0609020204030204" pitchFamily="49" charset="0"/>
              </a:rPr>
              <a:t>print ("%</a:t>
            </a:r>
            <a:r>
              <a:rPr lang="de-DE" altLang="en-US" sz="1600" b="1" dirty="0" smtClean="0">
                <a:solidFill>
                  <a:srgbClr val="FF0000"/>
                </a:solidFill>
                <a:latin typeface="Consolas" panose="020B0609020204030204" pitchFamily="49" charset="0"/>
                <a:cs typeface="Consolas" panose="020B0609020204030204" pitchFamily="49" charset="0"/>
              </a:rPr>
              <a:t>-3</a:t>
            </a:r>
            <a:r>
              <a:rPr lang="de-DE" altLang="en-US" sz="1600" dirty="0" smtClean="0">
                <a:latin typeface="Consolas" panose="020B0609020204030204" pitchFamily="49" charset="0"/>
                <a:cs typeface="Consolas" panose="020B0609020204030204" pitchFamily="49" charset="0"/>
              </a:rPr>
              <a:t>s%</a:t>
            </a:r>
            <a:r>
              <a:rPr lang="de-DE" altLang="en-US" sz="1600" b="1" dirty="0" smtClean="0">
                <a:solidFill>
                  <a:srgbClr val="FF0000"/>
                </a:solidFill>
                <a:latin typeface="Consolas" panose="020B0609020204030204" pitchFamily="49" charset="0"/>
                <a:cs typeface="Consolas" panose="020B0609020204030204" pitchFamily="49" charset="0"/>
              </a:rPr>
              <a:t>3</a:t>
            </a:r>
            <a:r>
              <a:rPr lang="de-DE" altLang="en-US" sz="1600" dirty="0" smtClean="0">
                <a:latin typeface="Consolas" panose="020B0609020204030204" pitchFamily="49" charset="0"/>
                <a:cs typeface="Consolas" panose="020B0609020204030204" pitchFamily="49" charset="0"/>
              </a:rPr>
              <a:t>s" %("ab", "ab"))</a:t>
            </a:r>
          </a:p>
          <a:p>
            <a:pPr lvl="1" eaLnBrk="1" hangingPunct="1">
              <a:buFont typeface="Arial" panose="020B0604020202020204" pitchFamily="34" charset="0"/>
              <a:buNone/>
              <a:tabLst>
                <a:tab pos="1254125" algn="l"/>
              </a:tabLst>
            </a:pPr>
            <a:endParaRPr lang="de-DE" altLang="en-US" sz="1600" dirty="0" smtClean="0">
              <a:latin typeface="Consolas" panose="020B0609020204030204" pitchFamily="49" charset="0"/>
              <a:cs typeface="Consolas" panose="020B0609020204030204" pitchFamily="49" charset="0"/>
            </a:endParaRPr>
          </a:p>
          <a:p>
            <a:pPr lvl="1" eaLnBrk="1" hangingPunct="1">
              <a:buFont typeface="Times New Roman" panose="02020603050405020304" pitchFamily="18" charset="0"/>
              <a:buNone/>
              <a:tabLst>
                <a:tab pos="1254125" algn="l"/>
              </a:tabLst>
            </a:pPr>
            <a:endParaRPr lang="en-US" altLang="en-US" sz="1600" dirty="0" smtClean="0">
              <a:latin typeface="Arial" panose="020B0604020202020204" pitchFamily="34" charset="0"/>
              <a:cs typeface="Arial" panose="020B0604020202020204" pitchFamily="34" charset="0"/>
            </a:endParaRPr>
          </a:p>
        </p:txBody>
      </p:sp>
      <p:sp>
        <p:nvSpPr>
          <p:cNvPr id="46084" name="Text Box 4"/>
          <p:cNvSpPr txBox="1">
            <a:spLocks noChangeArrowheads="1"/>
          </p:cNvSpPr>
          <p:nvPr/>
        </p:nvSpPr>
        <p:spPr bwMode="auto">
          <a:xfrm>
            <a:off x="0" y="6021388"/>
            <a:ext cx="8089900" cy="846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400">
                <a:latin typeface="Arial" panose="020B0604020202020204" pitchFamily="34" charset="0"/>
              </a:rPr>
              <a:t>1 A positive integer will add leading spaces (right align), negatives will add trailing spaces (left align). Excluding a value will set the field width to a value large enough to display the output</a:t>
            </a:r>
          </a:p>
          <a:p>
            <a:pPr eaLnBrk="1" hangingPunct="1">
              <a:spcBef>
                <a:spcPct val="50000"/>
              </a:spcBef>
              <a:buFontTx/>
              <a:buNone/>
            </a:pPr>
            <a:r>
              <a:rPr lang="en-US" altLang="en-US" sz="1400">
                <a:latin typeface="Arial" panose="020B0604020202020204" pitchFamily="34" charset="0"/>
              </a:rPr>
              <a:t>2 For floating point data only. </a:t>
            </a:r>
          </a:p>
        </p:txBody>
      </p:sp>
      <p:pic>
        <p:nvPicPr>
          <p:cNvPr id="206851" name="Picture 3"/>
          <p:cNvPicPr>
            <a:picLocks noChangeAspect="1" noChangeArrowheads="1"/>
          </p:cNvPicPr>
          <p:nvPr/>
        </p:nvPicPr>
        <p:blipFill>
          <a:blip r:embed="rId3">
            <a:extLst>
              <a:ext uri="{28A0092B-C50C-407E-A947-70E740481C1C}">
                <a14:useLocalDpi xmlns:a14="http://schemas.microsoft.com/office/drawing/2010/main" val="0"/>
              </a:ext>
            </a:extLst>
          </a:blip>
          <a:srcRect b="82500"/>
          <a:stretch>
            <a:fillRect/>
          </a:stretch>
        </p:blipFill>
        <p:spPr bwMode="auto">
          <a:xfrm>
            <a:off x="4572000" y="3276600"/>
            <a:ext cx="1384300" cy="266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Lst>
        </p:spPr>
      </p:pic>
      <p:pic>
        <p:nvPicPr>
          <p:cNvPr id="9" name="Picture 3"/>
          <p:cNvPicPr>
            <a:picLocks noChangeAspect="1" noChangeArrowheads="1"/>
          </p:cNvPicPr>
          <p:nvPr/>
        </p:nvPicPr>
        <p:blipFill>
          <a:blip r:embed="rId3">
            <a:extLst>
              <a:ext uri="{28A0092B-C50C-407E-A947-70E740481C1C}">
                <a14:useLocalDpi xmlns:a14="http://schemas.microsoft.com/office/drawing/2010/main" val="0"/>
              </a:ext>
            </a:extLst>
          </a:blip>
          <a:srcRect t="17500" b="66667"/>
          <a:stretch>
            <a:fillRect/>
          </a:stretch>
        </p:blipFill>
        <p:spPr bwMode="auto">
          <a:xfrm>
            <a:off x="4572000" y="3663950"/>
            <a:ext cx="1384300" cy="241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Lst>
        </p:spPr>
      </p:pic>
      <p:pic>
        <p:nvPicPr>
          <p:cNvPr id="10" name="Picture 3"/>
          <p:cNvPicPr>
            <a:picLocks noChangeAspect="1" noChangeArrowheads="1"/>
          </p:cNvPicPr>
          <p:nvPr/>
        </p:nvPicPr>
        <p:blipFill>
          <a:blip r:embed="rId3">
            <a:extLst>
              <a:ext uri="{28A0092B-C50C-407E-A947-70E740481C1C}">
                <a14:useLocalDpi xmlns:a14="http://schemas.microsoft.com/office/drawing/2010/main" val="0"/>
              </a:ext>
            </a:extLst>
          </a:blip>
          <a:srcRect t="34166" b="49167"/>
          <a:stretch>
            <a:fillRect/>
          </a:stretch>
        </p:blipFill>
        <p:spPr bwMode="auto">
          <a:xfrm>
            <a:off x="4572000" y="4013200"/>
            <a:ext cx="1384300" cy="25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Lst>
        </p:spPr>
      </p:pic>
      <p:pic>
        <p:nvPicPr>
          <p:cNvPr id="11" name="Picture 3"/>
          <p:cNvPicPr>
            <a:picLocks noChangeAspect="1" noChangeArrowheads="1"/>
          </p:cNvPicPr>
          <p:nvPr/>
        </p:nvPicPr>
        <p:blipFill>
          <a:blip r:embed="rId3">
            <a:extLst>
              <a:ext uri="{28A0092B-C50C-407E-A947-70E740481C1C}">
                <a14:useLocalDpi xmlns:a14="http://schemas.microsoft.com/office/drawing/2010/main" val="0"/>
              </a:ext>
            </a:extLst>
          </a:blip>
          <a:srcRect t="51666" b="34167"/>
          <a:stretch>
            <a:fillRect/>
          </a:stretch>
        </p:blipFill>
        <p:spPr bwMode="auto">
          <a:xfrm>
            <a:off x="4572000" y="4305300"/>
            <a:ext cx="1384300" cy="215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Lst>
        </p:spPr>
      </p:pic>
      <p:pic>
        <p:nvPicPr>
          <p:cNvPr id="12" name="Picture 3"/>
          <p:cNvPicPr>
            <a:picLocks noChangeAspect="1" noChangeArrowheads="1"/>
          </p:cNvPicPr>
          <p:nvPr/>
        </p:nvPicPr>
        <p:blipFill>
          <a:blip r:embed="rId3">
            <a:extLst>
              <a:ext uri="{28A0092B-C50C-407E-A947-70E740481C1C}">
                <a14:useLocalDpi xmlns:a14="http://schemas.microsoft.com/office/drawing/2010/main" val="0"/>
              </a:ext>
            </a:extLst>
          </a:blip>
          <a:srcRect t="68333" b="15833"/>
          <a:stretch>
            <a:fillRect/>
          </a:stretch>
        </p:blipFill>
        <p:spPr bwMode="auto">
          <a:xfrm>
            <a:off x="4572000" y="4572000"/>
            <a:ext cx="1384300" cy="241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0685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457200" y="260350"/>
            <a:ext cx="8229600" cy="730250"/>
          </a:xfrm>
        </p:spPr>
        <p:txBody>
          <a:bodyPr>
            <a:normAutofit fontScale="90000"/>
          </a:bodyPr>
          <a:lstStyle/>
          <a:p>
            <a:pPr eaLnBrk="1" hangingPunct="1"/>
            <a:r>
              <a:rPr lang="en-US" altLang="en-US" dirty="0" smtClean="0"/>
              <a:t>One Application Of Format Specifiers </a:t>
            </a:r>
            <a:r>
              <a:rPr lang="en-US" altLang="en-US" dirty="0"/>
              <a:t> (If There Is Time)</a:t>
            </a:r>
            <a:endParaRPr lang="en-US" altLang="en-US" dirty="0" smtClean="0"/>
          </a:p>
        </p:txBody>
      </p:sp>
      <p:sp>
        <p:nvSpPr>
          <p:cNvPr id="3" name="Content Placeholder 2"/>
          <p:cNvSpPr>
            <a:spLocks noGrp="1"/>
          </p:cNvSpPr>
          <p:nvPr>
            <p:ph idx="1"/>
          </p:nvPr>
        </p:nvSpPr>
        <p:spPr>
          <a:xfrm>
            <a:off x="457200" y="1143000"/>
            <a:ext cx="8229600" cy="5181600"/>
          </a:xfrm>
        </p:spPr>
        <p:txBody>
          <a:bodyPr/>
          <a:lstStyle/>
          <a:p>
            <a:pPr eaLnBrk="1" hangingPunct="1"/>
            <a:r>
              <a:rPr lang="en-US" altLang="en-US" smtClean="0"/>
              <a:t>It can be used to align columns of text.</a:t>
            </a:r>
          </a:p>
          <a:p>
            <a:pPr eaLnBrk="1" hangingPunct="1"/>
            <a:r>
              <a:rPr lang="en-US" altLang="en-US" smtClean="0"/>
              <a:t>Example (movie credits, tabular or financial information)</a:t>
            </a:r>
          </a:p>
        </p:txBody>
      </p:sp>
      <p:pic>
        <p:nvPicPr>
          <p:cNvPr id="138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981200"/>
            <a:ext cx="3200400" cy="4621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382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normAutofit fontScale="90000"/>
          </a:bodyPr>
          <a:lstStyle/>
          <a:p>
            <a:pPr eaLnBrk="1" hangingPunct="1"/>
            <a:r>
              <a:rPr lang="en-US" altLang="en-US" dirty="0" smtClean="0"/>
              <a:t>Section Summary: Formatting Output </a:t>
            </a:r>
            <a:r>
              <a:rPr lang="en-US" altLang="en-US" dirty="0"/>
              <a:t> (If There Is Time)</a:t>
            </a:r>
            <a:endParaRPr lang="en-US" altLang="en-US" dirty="0" smtClean="0"/>
          </a:p>
        </p:txBody>
      </p:sp>
      <p:sp>
        <p:nvSpPr>
          <p:cNvPr id="48131" name="Content Placeholder 2"/>
          <p:cNvSpPr>
            <a:spLocks noGrp="1"/>
          </p:cNvSpPr>
          <p:nvPr>
            <p:ph idx="1"/>
          </p:nvPr>
        </p:nvSpPr>
        <p:spPr/>
        <p:txBody>
          <a:bodyPr/>
          <a:lstStyle/>
          <a:p>
            <a:pPr eaLnBrk="1" hangingPunct="1"/>
            <a:r>
              <a:rPr lang="en-US" altLang="en-US" smtClean="0"/>
              <a:t>How to use format specifiers (field width, precision) to format output</a:t>
            </a:r>
          </a:p>
          <a:p>
            <a:pPr eaLnBrk="1" hangingPunct="1"/>
            <a:endParaRPr lang="en-US" altLang="en-US" smtClean="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3"/>
          <p:cNvSpPr>
            <a:spLocks noGrp="1" noChangeArrowheads="1"/>
          </p:cNvSpPr>
          <p:nvPr>
            <p:ph type="body" sz="half" idx="4294967295"/>
          </p:nvPr>
        </p:nvSpPr>
        <p:spPr>
          <a:xfrm>
            <a:off x="381000" y="1066800"/>
            <a:ext cx="8204200" cy="5267325"/>
          </a:xfrm>
        </p:spPr>
        <p:txBody>
          <a:bodyPr/>
          <a:lstStyle/>
          <a:p>
            <a:pPr eaLnBrk="1" hangingPunct="1">
              <a:tabLst>
                <a:tab pos="1254125" algn="l"/>
              </a:tabLst>
            </a:pPr>
            <a:r>
              <a:rPr lang="en-US" altLang="en-US" sz="2400" smtClean="0"/>
              <a:t>The back-slash character enclosed within quotes won’t be displayed but instead indicates that a formatting (escape) code will follow the slash:</a:t>
            </a:r>
          </a:p>
        </p:txBody>
      </p:sp>
      <p:sp>
        <p:nvSpPr>
          <p:cNvPr id="49155" name="Rectangle 2"/>
          <p:cNvSpPr>
            <a:spLocks noGrp="1" noChangeArrowheads="1"/>
          </p:cNvSpPr>
          <p:nvPr>
            <p:ph type="title"/>
          </p:nvPr>
        </p:nvSpPr>
        <p:spPr>
          <a:xfrm>
            <a:off x="457200" y="260350"/>
            <a:ext cx="8229600" cy="730250"/>
          </a:xfrm>
        </p:spPr>
        <p:txBody>
          <a:bodyPr/>
          <a:lstStyle/>
          <a:p>
            <a:pPr eaLnBrk="1" hangingPunct="1"/>
            <a:r>
              <a:rPr lang="en-US" altLang="en-US" b="1" smtClean="0">
                <a:solidFill>
                  <a:srgbClr val="00B050"/>
                </a:solidFill>
              </a:rPr>
              <a:t>Escape Codes</a:t>
            </a:r>
            <a:r>
              <a:rPr lang="en-US" altLang="en-US" smtClean="0"/>
              <a:t>/Characters</a:t>
            </a:r>
          </a:p>
        </p:txBody>
      </p:sp>
      <p:graphicFrame>
        <p:nvGraphicFramePr>
          <p:cNvPr id="369668" name="Group 4"/>
          <p:cNvGraphicFramePr>
            <a:graphicFrameLocks noGrp="1"/>
          </p:cNvGraphicFramePr>
          <p:nvPr>
            <p:ph idx="1"/>
          </p:nvPr>
        </p:nvGraphicFramePr>
        <p:xfrm>
          <a:off x="762000" y="2362200"/>
          <a:ext cx="7010400" cy="4133849"/>
        </p:xfrm>
        <a:graphic>
          <a:graphicData uri="http://schemas.openxmlformats.org/drawingml/2006/table">
            <a:tbl>
              <a:tblPr/>
              <a:tblGrid>
                <a:gridCol w="2332743">
                  <a:extLst>
                    <a:ext uri="{9D8B030D-6E8A-4147-A177-3AD203B41FA5}">
                      <a16:colId xmlns:a16="http://schemas.microsoft.com/office/drawing/2014/main" val="20000"/>
                    </a:ext>
                  </a:extLst>
                </a:gridCol>
                <a:gridCol w="4677657">
                  <a:extLst>
                    <a:ext uri="{9D8B030D-6E8A-4147-A177-3AD203B41FA5}">
                      <a16:colId xmlns:a16="http://schemas.microsoft.com/office/drawing/2014/main" val="20001"/>
                    </a:ext>
                  </a:extLst>
                </a:gridCol>
              </a:tblGrid>
              <a:tr h="602105">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1" i="0" u="none" strike="noStrike" cap="none" normalizeH="0" baseline="0" dirty="0" smtClean="0">
                          <a:ln>
                            <a:noFill/>
                          </a:ln>
                          <a:solidFill>
                            <a:schemeClr val="tx1"/>
                          </a:solidFill>
                          <a:effectLst/>
                          <a:latin typeface="Arial" pitchFamily="34" charset="0"/>
                          <a:cs typeface="Arial" pitchFamily="34" charset="0"/>
                        </a:rPr>
                        <a:t>Escape sequence</a:t>
                      </a:r>
                    </a:p>
                  </a:txBody>
                  <a:tcPr marL="98144" marR="98144" marT="46811" marB="46811"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DDDDDD"/>
                    </a:solid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1" i="0" u="none" strike="noStrike" cap="none" normalizeH="0" baseline="0" dirty="0" smtClean="0">
                          <a:ln>
                            <a:noFill/>
                          </a:ln>
                          <a:solidFill>
                            <a:schemeClr val="tx1"/>
                          </a:solidFill>
                          <a:effectLst/>
                          <a:latin typeface="Arial" pitchFamily="34" charset="0"/>
                          <a:cs typeface="Arial" pitchFamily="34" charset="0"/>
                        </a:rPr>
                        <a:t>Description</a:t>
                      </a:r>
                    </a:p>
                  </a:txBody>
                  <a:tcPr marL="98144" marR="98144" marT="46811" marB="46811"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DDDDDD"/>
                    </a:solidFill>
                  </a:tcPr>
                </a:tc>
                <a:extLst>
                  <a:ext uri="{0D108BD9-81ED-4DB2-BD59-A6C34878D82A}">
                    <a16:rowId xmlns:a16="http://schemas.microsoft.com/office/drawing/2014/main" val="10000"/>
                  </a:ext>
                </a:extLst>
              </a:tr>
              <a:tr h="602105">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1" i="0" u="none" strike="noStrike" cap="none" normalizeH="0" baseline="0" dirty="0" smtClean="0">
                          <a:ln>
                            <a:noFill/>
                          </a:ln>
                          <a:solidFill>
                            <a:srgbClr val="00B050"/>
                          </a:solidFill>
                          <a:effectLst/>
                          <a:latin typeface="Arial" pitchFamily="34" charset="0"/>
                          <a:cs typeface="Arial" pitchFamily="34" charset="0"/>
                        </a:rPr>
                        <a:t>\a</a:t>
                      </a:r>
                    </a:p>
                  </a:txBody>
                  <a:tcPr marL="98144" marR="98144" marT="46811" marB="46811"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Arial" pitchFamily="34" charset="0"/>
                          <a:cs typeface="Arial" pitchFamily="34" charset="0"/>
                        </a:rPr>
                        <a:t>Alarm: Causes the program to beep.</a:t>
                      </a:r>
                    </a:p>
                  </a:txBody>
                  <a:tcPr marL="98144" marR="98144" marT="46811" marB="46811"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1"/>
                  </a:ext>
                </a:extLst>
              </a:tr>
              <a:tr h="642291">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1" i="0" u="none" strike="noStrike" cap="none" normalizeH="0" baseline="0" dirty="0" smtClean="0">
                          <a:ln>
                            <a:noFill/>
                          </a:ln>
                          <a:solidFill>
                            <a:srgbClr val="00B050"/>
                          </a:solidFill>
                          <a:effectLst/>
                          <a:latin typeface="Arial" pitchFamily="34" charset="0"/>
                          <a:cs typeface="Arial" pitchFamily="34" charset="0"/>
                        </a:rPr>
                        <a:t>\n</a:t>
                      </a:r>
                    </a:p>
                  </a:txBody>
                  <a:tcPr marL="98144" marR="98144" marT="46811" marB="46811"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Arial" pitchFamily="34" charset="0"/>
                          <a:cs typeface="Arial" pitchFamily="34" charset="0"/>
                        </a:rPr>
                        <a:t>Newline: Moves the cursor to beginning of the next line.</a:t>
                      </a:r>
                    </a:p>
                  </a:txBody>
                  <a:tcPr marL="98144" marR="98144" marT="46811" marB="46811"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2"/>
                  </a:ext>
                </a:extLst>
              </a:tr>
              <a:tr h="602105">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1" i="0" u="none" strike="noStrike" cap="none" normalizeH="0" baseline="0" dirty="0" smtClean="0">
                          <a:ln>
                            <a:noFill/>
                          </a:ln>
                          <a:solidFill>
                            <a:srgbClr val="00B050"/>
                          </a:solidFill>
                          <a:effectLst/>
                          <a:latin typeface="Arial" pitchFamily="34" charset="0"/>
                          <a:cs typeface="Arial" pitchFamily="34" charset="0"/>
                        </a:rPr>
                        <a:t>\t</a:t>
                      </a:r>
                    </a:p>
                  </a:txBody>
                  <a:tcPr marL="98144" marR="98144" marT="46811" marB="46811"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Arial" pitchFamily="34" charset="0"/>
                          <a:cs typeface="Arial" pitchFamily="34" charset="0"/>
                        </a:rPr>
                        <a:t>Tab: Moves the cursor forward one tab stop.</a:t>
                      </a:r>
                    </a:p>
                  </a:txBody>
                  <a:tcPr marL="98144" marR="98144" marT="46811" marB="46811"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3"/>
                  </a:ext>
                </a:extLst>
              </a:tr>
              <a:tr h="602105">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1" i="0" u="none" strike="noStrike" cap="none" normalizeH="0" baseline="0" dirty="0" smtClean="0">
                          <a:ln>
                            <a:noFill/>
                          </a:ln>
                          <a:solidFill>
                            <a:srgbClr val="00B050"/>
                          </a:solidFill>
                          <a:effectLst/>
                          <a:latin typeface="Arial" pitchFamily="34" charset="0"/>
                          <a:cs typeface="Arial" pitchFamily="34" charset="0"/>
                        </a:rPr>
                        <a:t>\'</a:t>
                      </a:r>
                    </a:p>
                  </a:txBody>
                  <a:tcPr marL="98144" marR="98144" marT="46811" marB="46811"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Arial" pitchFamily="34" charset="0"/>
                          <a:cs typeface="Arial" pitchFamily="34" charset="0"/>
                        </a:rPr>
                        <a:t>Single quote: Prints a single quote.</a:t>
                      </a:r>
                    </a:p>
                  </a:txBody>
                  <a:tcPr marL="98144" marR="98144" marT="46811" marB="46811"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4"/>
                  </a:ext>
                </a:extLst>
              </a:tr>
              <a:tr h="602105">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1" i="0" u="none" strike="noStrike" cap="none" normalizeH="0" baseline="0" dirty="0" smtClean="0">
                          <a:ln>
                            <a:noFill/>
                          </a:ln>
                          <a:solidFill>
                            <a:srgbClr val="00B050"/>
                          </a:solidFill>
                          <a:effectLst/>
                          <a:latin typeface="Arial" pitchFamily="34" charset="0"/>
                          <a:cs typeface="Arial" pitchFamily="34" charset="0"/>
                        </a:rPr>
                        <a:t>\"</a:t>
                      </a:r>
                    </a:p>
                  </a:txBody>
                  <a:tcPr marL="98144" marR="98144" marT="46811" marB="46811"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Arial" pitchFamily="34" charset="0"/>
                          <a:cs typeface="Arial" pitchFamily="34" charset="0"/>
                        </a:rPr>
                        <a:t>Double quote: Prints a double quote.</a:t>
                      </a:r>
                    </a:p>
                  </a:txBody>
                  <a:tcPr marL="98144" marR="98144" marT="46811" marB="46811"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5"/>
                  </a:ext>
                </a:extLst>
              </a:tr>
              <a:tr h="481033">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1" i="0" u="none" strike="noStrike" cap="none" normalizeH="0" baseline="0" dirty="0" smtClean="0">
                          <a:ln>
                            <a:noFill/>
                          </a:ln>
                          <a:solidFill>
                            <a:srgbClr val="00B050"/>
                          </a:solidFill>
                          <a:effectLst/>
                          <a:latin typeface="Arial" pitchFamily="34" charset="0"/>
                          <a:cs typeface="Arial" pitchFamily="34" charset="0"/>
                        </a:rPr>
                        <a:t>\\</a:t>
                      </a:r>
                    </a:p>
                  </a:txBody>
                  <a:tcPr marL="98144" marR="98144" marT="46811" marB="46811"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Arial" pitchFamily="34" charset="0"/>
                          <a:cs typeface="Arial" pitchFamily="34" charset="0"/>
                        </a:rPr>
                        <a:t>Backslash: Prints one backslash.</a:t>
                      </a:r>
                    </a:p>
                  </a:txBody>
                  <a:tcPr marL="98144" marR="98144" marT="46811" marB="46811"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6"/>
                  </a:ext>
                </a:extLst>
              </a:tr>
            </a:tbl>
          </a:graphicData>
        </a:graphic>
      </p:graphicFrame>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a:lstStyle/>
          <a:p>
            <a:r>
              <a:rPr lang="en-US" altLang="en-US" dirty="0" smtClean="0"/>
              <a:t>Percent Sign</a:t>
            </a:r>
            <a:r>
              <a:rPr lang="en-US" altLang="en-US" baseline="30000" dirty="0" smtClean="0"/>
              <a:t>1 </a:t>
            </a:r>
            <a:r>
              <a:rPr lang="en-US" altLang="en-US" dirty="0"/>
              <a:t> (If There Is Time)</a:t>
            </a:r>
            <a:endParaRPr lang="en-US" altLang="en-US" baseline="30000" dirty="0" smtClean="0"/>
          </a:p>
        </p:txBody>
      </p:sp>
      <p:sp>
        <p:nvSpPr>
          <p:cNvPr id="3" name="Content Placeholder 2"/>
          <p:cNvSpPr>
            <a:spLocks noGrp="1"/>
          </p:cNvSpPr>
          <p:nvPr>
            <p:ph idx="1"/>
          </p:nvPr>
        </p:nvSpPr>
        <p:spPr/>
        <p:txBody>
          <a:bodyPr/>
          <a:lstStyle/>
          <a:p>
            <a:r>
              <a:rPr lang="en-US" altLang="en-US" dirty="0" smtClean="0"/>
              <a:t>If no format specifiers are used then simply enclose the ‘%’ within the quotes of a </a:t>
            </a:r>
            <a:r>
              <a:rPr lang="en-US" altLang="en-US" dirty="0" smtClean="0">
                <a:latin typeface="Consolas" panose="020B0609020204030204" pitchFamily="49" charset="0"/>
                <a:cs typeface="Consolas" panose="020B0609020204030204" pitchFamily="49" charset="0"/>
              </a:rPr>
              <a:t>print()</a:t>
            </a:r>
            <a:r>
              <a:rPr lang="en-US" altLang="en-US" dirty="0" smtClean="0"/>
              <a:t> statement</a:t>
            </a:r>
          </a:p>
          <a:p>
            <a:pPr marL="342900" lvl="1" indent="0">
              <a:buNone/>
            </a:pPr>
            <a:r>
              <a:rPr lang="en-US" altLang="en-US" dirty="0" smtClean="0">
                <a:latin typeface="Consolas" panose="020B0609020204030204" pitchFamily="49" charset="0"/>
                <a:cs typeface="Consolas" panose="020B0609020204030204" pitchFamily="49" charset="0"/>
              </a:rPr>
              <a:t>print("12%")</a:t>
            </a:r>
            <a:r>
              <a:rPr lang="en-US" altLang="en-US" dirty="0">
                <a:solidFill>
                  <a:srgbClr val="3366FF"/>
                </a:solidFill>
                <a:latin typeface="Consolas" panose="020B0609020204030204" pitchFamily="49" charset="0"/>
                <a:ea typeface="ＭＳ Ｐゴシック" panose="020B0600070205080204" pitchFamily="34" charset="-128"/>
                <a:cs typeface="Consolas" panose="020B0609020204030204" pitchFamily="49" charset="0"/>
              </a:rPr>
              <a:t> → 12</a:t>
            </a:r>
            <a:r>
              <a:rPr lang="en-US" altLang="en-US" dirty="0" smtClean="0">
                <a:solidFill>
                  <a:srgbClr val="3366FF"/>
                </a:solidFill>
                <a:latin typeface="Consolas" panose="020B0609020204030204" pitchFamily="49" charset="0"/>
                <a:ea typeface="ＭＳ Ｐゴシック" panose="020B0600070205080204" pitchFamily="34" charset="-128"/>
                <a:cs typeface="Consolas" panose="020B0609020204030204" pitchFamily="49" charset="0"/>
              </a:rPr>
              <a:t>%</a:t>
            </a:r>
            <a:endParaRPr lang="en-US" altLang="en-US" dirty="0" smtClean="0">
              <a:latin typeface="Consolas" panose="020B0609020204030204" pitchFamily="49" charset="0"/>
              <a:cs typeface="Consolas" panose="020B0609020204030204" pitchFamily="49" charset="0"/>
            </a:endParaRPr>
          </a:p>
          <a:p>
            <a:r>
              <a:rPr lang="en-US" altLang="en-US" dirty="0" smtClean="0"/>
              <a:t>If format specifiers are used within a call to </a:t>
            </a:r>
            <a:r>
              <a:rPr lang="en-US" altLang="en-US" dirty="0" smtClean="0">
                <a:latin typeface="Consolas" panose="020B0609020204030204" pitchFamily="49" charset="0"/>
                <a:cs typeface="Consolas" panose="020B0609020204030204" pitchFamily="49" charset="0"/>
              </a:rPr>
              <a:t>print()</a:t>
            </a:r>
            <a:r>
              <a:rPr lang="en-US" altLang="en-US" dirty="0" smtClean="0"/>
              <a:t> then use one percent sign to act as an escape code for another percent sign to follow</a:t>
            </a:r>
          </a:p>
          <a:p>
            <a:pPr marL="228600" lvl="2" indent="0">
              <a:buNone/>
            </a:pPr>
            <a:r>
              <a:rPr lang="en-US" altLang="en-US" sz="2000" dirty="0" smtClean="0">
                <a:latin typeface="Consolas" panose="020B0609020204030204" pitchFamily="49" charset="0"/>
                <a:cs typeface="Consolas" panose="020B0609020204030204" pitchFamily="49" charset="0"/>
              </a:rPr>
              <a:t>print("%f%%", %(100))</a:t>
            </a:r>
            <a:r>
              <a:rPr lang="en-US" altLang="en-US" sz="2000" dirty="0">
                <a:solidFill>
                  <a:srgbClr val="3366FF"/>
                </a:solidFill>
                <a:latin typeface="Consolas" panose="020B0609020204030204" pitchFamily="49" charset="0"/>
                <a:ea typeface="ＭＳ Ｐゴシック" panose="020B0600070205080204" pitchFamily="34" charset="-128"/>
                <a:cs typeface="Consolas" panose="020B0609020204030204" pitchFamily="49" charset="0"/>
              </a:rPr>
              <a:t> → 100.000000</a:t>
            </a:r>
            <a:r>
              <a:rPr lang="en-US" altLang="en-US" sz="2000" dirty="0" smtClean="0">
                <a:solidFill>
                  <a:srgbClr val="3366FF"/>
                </a:solidFill>
                <a:latin typeface="Consolas" panose="020B0609020204030204" pitchFamily="49" charset="0"/>
                <a:ea typeface="ＭＳ Ｐゴシック" panose="020B0600070205080204" pitchFamily="34" charset="-128"/>
                <a:cs typeface="Consolas" panose="020B0609020204030204" pitchFamily="49" charset="0"/>
              </a:rPr>
              <a:t>%</a:t>
            </a:r>
            <a:endParaRPr lang="en-US" altLang="en-US" sz="2000" dirty="0" smtClean="0">
              <a:latin typeface="Consolas" panose="020B0609020204030204" pitchFamily="49" charset="0"/>
              <a:cs typeface="Consolas" panose="020B0609020204030204" pitchFamily="49" charset="0"/>
            </a:endParaRPr>
          </a:p>
          <a:p>
            <a:endParaRPr lang="en-US" altLang="en-US" dirty="0" smtClean="0"/>
          </a:p>
        </p:txBody>
      </p:sp>
      <p:sp>
        <p:nvSpPr>
          <p:cNvPr id="50180" name="TextBox 3"/>
          <p:cNvSpPr txBox="1">
            <a:spLocks noChangeArrowheads="1"/>
          </p:cNvSpPr>
          <p:nvPr/>
        </p:nvSpPr>
        <p:spPr bwMode="auto">
          <a:xfrm>
            <a:off x="0" y="6615113"/>
            <a:ext cx="61722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a:t>1 Since the question inevitably comes up each term I’m answering it here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457200" y="260350"/>
            <a:ext cx="8229600" cy="730250"/>
          </a:xfrm>
        </p:spPr>
        <p:txBody>
          <a:bodyPr/>
          <a:lstStyle/>
          <a:p>
            <a:pPr eaLnBrk="1" hangingPunct="1"/>
            <a:r>
              <a:rPr lang="en-US" altLang="en-US" b="1" smtClean="0">
                <a:solidFill>
                  <a:srgbClr val="00B050"/>
                </a:solidFill>
              </a:rPr>
              <a:t>Escape Codes </a:t>
            </a:r>
            <a:r>
              <a:rPr lang="en-US" altLang="en-US" smtClean="0"/>
              <a:t>(2)</a:t>
            </a:r>
          </a:p>
        </p:txBody>
      </p:sp>
      <p:sp>
        <p:nvSpPr>
          <p:cNvPr id="56323" name="Rectangle 3"/>
          <p:cNvSpPr>
            <a:spLocks noGrp="1" noChangeArrowheads="1"/>
          </p:cNvSpPr>
          <p:nvPr>
            <p:ph idx="1"/>
          </p:nvPr>
        </p:nvSpPr>
        <p:spPr>
          <a:xfrm>
            <a:off x="457200" y="1143000"/>
            <a:ext cx="8229600" cy="3886200"/>
          </a:xfrm>
        </p:spPr>
        <p:txBody>
          <a:bodyPr rtlCol="0">
            <a:normAutofit/>
          </a:bodyPr>
          <a:lstStyle/>
          <a:p>
            <a:pPr eaLnBrk="1" fontAlgn="auto" hangingPunct="1">
              <a:spcAft>
                <a:spcPts val="0"/>
              </a:spcAft>
              <a:tabLst>
                <a:tab pos="1254125" algn="l"/>
              </a:tabLst>
              <a:defRPr/>
            </a:pPr>
            <a:r>
              <a:rPr lang="en-CA" dirty="0" smtClean="0"/>
              <a:t>Program name: </a:t>
            </a:r>
            <a:r>
              <a:rPr lang="en-CA" sz="2000" dirty="0" smtClean="0">
                <a:latin typeface="Arial" charset="0"/>
                <a:cs typeface="Arial" charset="0"/>
              </a:rPr>
              <a:t>formatting4.py</a:t>
            </a:r>
          </a:p>
          <a:p>
            <a:pPr marL="0" indent="0" eaLnBrk="1" fontAlgn="auto" hangingPunct="1">
              <a:spcAft>
                <a:spcPts val="0"/>
              </a:spcAft>
              <a:buFont typeface="Arial" panose="020B0604020202020204" pitchFamily="34" charset="0"/>
              <a:buNone/>
              <a:tabLst>
                <a:tab pos="1254125" algn="l"/>
              </a:tabLst>
              <a:defRPr/>
            </a:pPr>
            <a:endParaRPr lang="en-CA" sz="2000" dirty="0" smtClean="0"/>
          </a:p>
          <a:p>
            <a:pPr lvl="1" eaLnBrk="1" fontAlgn="auto" hangingPunct="1">
              <a:spcAft>
                <a:spcPts val="0"/>
              </a:spcAft>
              <a:buFont typeface="Times New Roman" pitchFamily="18" charset="0"/>
              <a:buNone/>
              <a:tabLst>
                <a:tab pos="1254125" algn="l"/>
              </a:tabLst>
              <a:defRPr/>
            </a:pPr>
            <a:r>
              <a:rPr lang="en-US" dirty="0" smtClean="0">
                <a:latin typeface="Arial" charset="0"/>
                <a:cs typeface="Arial" charset="0"/>
              </a:rPr>
              <a:t>print ("</a:t>
            </a:r>
            <a:r>
              <a:rPr lang="en-US" b="1" dirty="0" smtClean="0">
                <a:solidFill>
                  <a:srgbClr val="00B050"/>
                </a:solidFill>
                <a:latin typeface="Arial" charset="0"/>
                <a:cs typeface="Arial" charset="0"/>
              </a:rPr>
              <a:t>\a</a:t>
            </a:r>
            <a:r>
              <a:rPr lang="en-US" dirty="0" smtClean="0">
                <a:latin typeface="Arial" charset="0"/>
                <a:cs typeface="Arial" charset="0"/>
              </a:rPr>
              <a:t>*Beep!*")</a:t>
            </a:r>
          </a:p>
          <a:p>
            <a:pPr lvl="1" eaLnBrk="1" fontAlgn="auto" hangingPunct="1">
              <a:spcAft>
                <a:spcPts val="0"/>
              </a:spcAft>
              <a:buFont typeface="Times New Roman" pitchFamily="18" charset="0"/>
              <a:buNone/>
              <a:tabLst>
                <a:tab pos="1254125" algn="l"/>
              </a:tabLst>
              <a:defRPr/>
            </a:pPr>
            <a:endParaRPr lang="en-US" dirty="0" smtClean="0">
              <a:latin typeface="Arial" charset="0"/>
              <a:cs typeface="Arial" charset="0"/>
            </a:endParaRPr>
          </a:p>
          <a:p>
            <a:pPr lvl="1" eaLnBrk="1" fontAlgn="auto" hangingPunct="1">
              <a:spcAft>
                <a:spcPts val="0"/>
              </a:spcAft>
              <a:buFont typeface="Times New Roman" pitchFamily="18" charset="0"/>
              <a:buNone/>
              <a:tabLst>
                <a:tab pos="1254125" algn="l"/>
              </a:tabLst>
              <a:defRPr/>
            </a:pPr>
            <a:r>
              <a:rPr lang="en-US" dirty="0" smtClean="0">
                <a:latin typeface="Arial" charset="0"/>
                <a:cs typeface="Arial" charset="0"/>
              </a:rPr>
              <a:t>print ("hi</a:t>
            </a:r>
            <a:r>
              <a:rPr lang="en-US" b="1" dirty="0" smtClean="0">
                <a:solidFill>
                  <a:srgbClr val="00B050"/>
                </a:solidFill>
                <a:latin typeface="Arial" charset="0"/>
                <a:cs typeface="Arial" charset="0"/>
              </a:rPr>
              <a:t>\n</a:t>
            </a:r>
            <a:r>
              <a:rPr lang="en-US" dirty="0" smtClean="0">
                <a:latin typeface="Arial" charset="0"/>
                <a:cs typeface="Arial" charset="0"/>
              </a:rPr>
              <a:t>there")</a:t>
            </a:r>
          </a:p>
          <a:p>
            <a:pPr lvl="1" eaLnBrk="1" fontAlgn="auto" hangingPunct="1">
              <a:spcAft>
                <a:spcPts val="0"/>
              </a:spcAft>
              <a:buFont typeface="Times New Roman" pitchFamily="18" charset="0"/>
              <a:buNone/>
              <a:tabLst>
                <a:tab pos="1254125" algn="l"/>
              </a:tabLst>
              <a:defRPr/>
            </a:pPr>
            <a:endParaRPr lang="en-US" dirty="0" smtClean="0">
              <a:latin typeface="Arial" charset="0"/>
              <a:cs typeface="Arial" charset="0"/>
            </a:endParaRPr>
          </a:p>
          <a:p>
            <a:pPr lvl="1" eaLnBrk="1" fontAlgn="auto" hangingPunct="1">
              <a:spcAft>
                <a:spcPts val="0"/>
              </a:spcAft>
              <a:buFont typeface="Times New Roman" pitchFamily="18" charset="0"/>
              <a:buNone/>
              <a:tabLst>
                <a:tab pos="1254125" algn="l"/>
              </a:tabLst>
              <a:defRPr/>
            </a:pPr>
            <a:r>
              <a:rPr lang="en-US" dirty="0" smtClean="0">
                <a:latin typeface="Arial" charset="0"/>
                <a:cs typeface="Arial" charset="0"/>
              </a:rPr>
              <a:t>print ('it</a:t>
            </a:r>
            <a:r>
              <a:rPr lang="en-US" b="1" dirty="0" smtClean="0">
                <a:solidFill>
                  <a:srgbClr val="00B050"/>
                </a:solidFill>
                <a:latin typeface="Arial" charset="0"/>
                <a:cs typeface="Arial" charset="0"/>
              </a:rPr>
              <a:t>\'</a:t>
            </a:r>
            <a:r>
              <a:rPr lang="en-US" dirty="0" smtClean="0">
                <a:latin typeface="Arial" charset="0"/>
                <a:cs typeface="Arial" charset="0"/>
              </a:rPr>
              <a:t>s')</a:t>
            </a:r>
          </a:p>
          <a:p>
            <a:pPr lvl="1" eaLnBrk="1" fontAlgn="auto" hangingPunct="1">
              <a:spcAft>
                <a:spcPts val="0"/>
              </a:spcAft>
              <a:buFont typeface="Times New Roman" pitchFamily="18" charset="0"/>
              <a:buNone/>
              <a:tabLst>
                <a:tab pos="1254125" algn="l"/>
              </a:tabLst>
              <a:defRPr/>
            </a:pPr>
            <a:endParaRPr lang="en-US" dirty="0" smtClean="0">
              <a:latin typeface="Arial" charset="0"/>
              <a:cs typeface="Arial" charset="0"/>
            </a:endParaRPr>
          </a:p>
          <a:p>
            <a:pPr lvl="1" eaLnBrk="1" fontAlgn="auto" hangingPunct="1">
              <a:spcAft>
                <a:spcPts val="0"/>
              </a:spcAft>
              <a:buFont typeface="Times New Roman" pitchFamily="18" charset="0"/>
              <a:buNone/>
              <a:tabLst>
                <a:tab pos="1254125" algn="l"/>
              </a:tabLst>
              <a:defRPr/>
            </a:pPr>
            <a:r>
              <a:rPr lang="en-US" dirty="0" smtClean="0">
                <a:latin typeface="Arial" charset="0"/>
                <a:cs typeface="Arial" charset="0"/>
              </a:rPr>
              <a:t>print ("he</a:t>
            </a:r>
            <a:r>
              <a:rPr lang="en-US" b="1" dirty="0" smtClean="0">
                <a:solidFill>
                  <a:srgbClr val="00B050"/>
                </a:solidFill>
                <a:latin typeface="Arial" charset="0"/>
                <a:cs typeface="Arial" charset="0"/>
              </a:rPr>
              <a:t>\\</a:t>
            </a:r>
            <a:r>
              <a:rPr lang="en-US" dirty="0" smtClean="0">
                <a:latin typeface="Arial" charset="0"/>
                <a:cs typeface="Arial" charset="0"/>
              </a:rPr>
              <a:t>y </a:t>
            </a:r>
            <a:r>
              <a:rPr lang="en-US" b="1" dirty="0" smtClean="0">
                <a:solidFill>
                  <a:srgbClr val="00B050"/>
                </a:solidFill>
                <a:latin typeface="Arial" charset="0"/>
                <a:cs typeface="Arial" charset="0"/>
              </a:rPr>
              <a:t>\"</a:t>
            </a:r>
            <a:r>
              <a:rPr lang="en-US" dirty="0" smtClean="0">
                <a:latin typeface="Arial" charset="0"/>
                <a:cs typeface="Arial" charset="0"/>
              </a:rPr>
              <a:t>you</a:t>
            </a:r>
            <a:r>
              <a:rPr lang="en-US" b="1" dirty="0" smtClean="0">
                <a:solidFill>
                  <a:srgbClr val="00B050"/>
                </a:solidFill>
                <a:latin typeface="Arial" charset="0"/>
                <a:cs typeface="Arial" charset="0"/>
              </a:rPr>
              <a:t>\"</a:t>
            </a:r>
            <a:r>
              <a:rPr lang="en-US" dirty="0" smtClean="0">
                <a:latin typeface="Arial" charset="0"/>
                <a:cs typeface="Arial" charset="0"/>
              </a:rPr>
              <a:t>")</a:t>
            </a: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r="50000" b="79259"/>
          <a:stretch>
            <a:fillRect/>
          </a:stretch>
        </p:blipFill>
        <p:spPr bwMode="auto">
          <a:xfrm>
            <a:off x="3046413" y="2057400"/>
            <a:ext cx="4357687" cy="2651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t="18941" r="60236" b="40530"/>
          <a:stretch>
            <a:fillRect/>
          </a:stretch>
        </p:blipFill>
        <p:spPr bwMode="auto">
          <a:xfrm>
            <a:off x="3046413" y="2743200"/>
            <a:ext cx="3465512" cy="517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t="59471" r="60236" b="20264"/>
          <a:stretch>
            <a:fillRect/>
          </a:stretch>
        </p:blipFill>
        <p:spPr bwMode="auto">
          <a:xfrm>
            <a:off x="3046413" y="3463925"/>
            <a:ext cx="3465512" cy="257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t="79736" r="60236" b="-2"/>
          <a:stretch>
            <a:fillRect/>
          </a:stretch>
        </p:blipFill>
        <p:spPr bwMode="auto">
          <a:xfrm>
            <a:off x="3276600" y="4240213"/>
            <a:ext cx="3465513" cy="2587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a:xfrm>
            <a:off x="457200" y="260350"/>
            <a:ext cx="8229600" cy="730250"/>
          </a:xfrm>
        </p:spPr>
        <p:txBody>
          <a:bodyPr/>
          <a:lstStyle/>
          <a:p>
            <a:pPr eaLnBrk="1" hangingPunct="1"/>
            <a:r>
              <a:rPr lang="en-US" altLang="en-US" smtClean="0"/>
              <a:t>Escape Codes: Application</a:t>
            </a:r>
          </a:p>
        </p:txBody>
      </p:sp>
      <p:sp>
        <p:nvSpPr>
          <p:cNvPr id="75779" name="Content Placeholder 2"/>
          <p:cNvSpPr>
            <a:spLocks noGrp="1"/>
          </p:cNvSpPr>
          <p:nvPr>
            <p:ph idx="1"/>
          </p:nvPr>
        </p:nvSpPr>
        <p:spPr/>
        <p:txBody>
          <a:bodyPr/>
          <a:lstStyle/>
          <a:p>
            <a:pPr eaLnBrk="1" hangingPunct="1">
              <a:buFont typeface="Arial" charset="0"/>
              <a:buChar char="•"/>
              <a:defRPr/>
            </a:pPr>
            <a:r>
              <a:rPr lang="en-US" altLang="en-US" dirty="0" smtClean="0"/>
              <a:t>It can be used to nicely format text output (alignment output, provide separators within and between lines)</a:t>
            </a:r>
          </a:p>
          <a:p>
            <a:pPr eaLnBrk="1" hangingPunct="1">
              <a:buFont typeface="Arial" charset="0"/>
              <a:buChar char="•"/>
              <a:defRPr/>
            </a:pPr>
            <a:r>
              <a:rPr lang="en-US" altLang="en-US" dirty="0" smtClean="0"/>
              <a:t>Program example: </a:t>
            </a:r>
            <a:r>
              <a:rPr lang="en-US" altLang="en-US" sz="2000" dirty="0" smtClean="0">
                <a:latin typeface="Consolas" panose="020B0609020204030204" pitchFamily="49" charset="0"/>
                <a:cs typeface="Consolas" panose="020B0609020204030204" pitchFamily="49" charset="0"/>
              </a:rPr>
              <a:t>formatting5.py</a:t>
            </a:r>
          </a:p>
          <a:p>
            <a:pPr marL="225425" lvl="1" indent="0" eaLnBrk="1" hangingPunct="1">
              <a:buFont typeface="Arial" charset="0"/>
              <a:buNone/>
              <a:defRPr/>
            </a:pPr>
            <a:r>
              <a:rPr lang="en-US" altLang="en-US" sz="1800" dirty="0" smtClean="0">
                <a:latin typeface="Consolas" panose="020B0609020204030204" pitchFamily="49" charset="0"/>
                <a:cs typeface="Consolas" panose="020B0609020204030204" pitchFamily="49" charset="0"/>
              </a:rPr>
              <a:t>firstName = "James"</a:t>
            </a:r>
          </a:p>
          <a:p>
            <a:pPr marL="225425" lvl="1" indent="0" eaLnBrk="1" hangingPunct="1">
              <a:buFont typeface="Arial" charset="0"/>
              <a:buNone/>
              <a:defRPr/>
            </a:pPr>
            <a:r>
              <a:rPr lang="en-US" altLang="en-US" sz="1800" dirty="0" smtClean="0">
                <a:latin typeface="Consolas" panose="020B0609020204030204" pitchFamily="49" charset="0"/>
                <a:cs typeface="Consolas" panose="020B0609020204030204" pitchFamily="49" charset="0"/>
              </a:rPr>
              <a:t>lastName = "Tam"</a:t>
            </a:r>
          </a:p>
          <a:p>
            <a:pPr marL="225425" lvl="1" indent="0" eaLnBrk="1" hangingPunct="1">
              <a:buFont typeface="Arial" charset="0"/>
              <a:buNone/>
              <a:defRPr/>
            </a:pPr>
            <a:r>
              <a:rPr lang="en-US" altLang="en-US" sz="1800" dirty="0" smtClean="0">
                <a:latin typeface="Consolas" panose="020B0609020204030204" pitchFamily="49" charset="0"/>
                <a:cs typeface="Consolas" panose="020B0609020204030204" pitchFamily="49" charset="0"/>
              </a:rPr>
              <a:t>mobile = "123-4567"</a:t>
            </a:r>
          </a:p>
          <a:p>
            <a:pPr marL="225425" lvl="1" indent="0" eaLnBrk="1" hangingPunct="1">
              <a:buFont typeface="Arial" charset="0"/>
              <a:buNone/>
              <a:defRPr/>
            </a:pPr>
            <a:r>
              <a:rPr lang="en-US" altLang="en-US" sz="1800" dirty="0" smtClean="0">
                <a:latin typeface="Consolas" panose="020B0609020204030204" pitchFamily="49" charset="0"/>
                <a:cs typeface="Consolas" panose="020B0609020204030204" pitchFamily="49" charset="0"/>
              </a:rPr>
              <a:t>print("Last name:\t", lastName)</a:t>
            </a:r>
          </a:p>
          <a:p>
            <a:pPr marL="225425" lvl="1" indent="0" eaLnBrk="1" hangingPunct="1">
              <a:buFont typeface="Arial" charset="0"/>
              <a:buNone/>
              <a:defRPr/>
            </a:pPr>
            <a:r>
              <a:rPr lang="en-US" altLang="en-US" sz="1800" dirty="0" smtClean="0">
                <a:latin typeface="Consolas" panose="020B0609020204030204" pitchFamily="49" charset="0"/>
                <a:cs typeface="Consolas" panose="020B0609020204030204" pitchFamily="49" charset="0"/>
              </a:rPr>
              <a:t>print("First name:\t", firstName)</a:t>
            </a:r>
          </a:p>
          <a:p>
            <a:pPr marL="225425" lvl="1" indent="0" eaLnBrk="1" hangingPunct="1">
              <a:buFont typeface="Arial" charset="0"/>
              <a:buNone/>
              <a:defRPr/>
            </a:pPr>
            <a:r>
              <a:rPr lang="en-US" altLang="en-US" sz="1800" dirty="0" smtClean="0">
                <a:latin typeface="Consolas" panose="020B0609020204030204" pitchFamily="49" charset="0"/>
                <a:cs typeface="Consolas" panose="020B0609020204030204" pitchFamily="49" charset="0"/>
              </a:rPr>
              <a:t>print("Contact:\t", mobile)</a:t>
            </a:r>
          </a:p>
          <a:p>
            <a:pPr marL="225425" lvl="1" indent="0" eaLnBrk="1" hangingPunct="1">
              <a:buFont typeface="Arial" charset="0"/>
              <a:buNone/>
              <a:defRPr/>
            </a:pPr>
            <a:endParaRPr lang="en-US" altLang="en-US" sz="1800" dirty="0">
              <a:latin typeface="Consolas" panose="020B0609020204030204" pitchFamily="49" charset="0"/>
              <a:cs typeface="Consolas" panose="020B0609020204030204" pitchFamily="49" charset="0"/>
            </a:endParaRPr>
          </a:p>
          <a:p>
            <a:pPr marL="231775" indent="-231775" eaLnBrk="1" hangingPunct="1">
              <a:buFont typeface="Arial" charset="0"/>
              <a:buChar char="•"/>
              <a:defRPr/>
            </a:pPr>
            <a:r>
              <a:rPr lang="en-US" altLang="en-US" dirty="0" smtClean="0">
                <a:cs typeface="Consolas" panose="020B0609020204030204" pitchFamily="49" charset="0"/>
              </a:rPr>
              <a:t>Escape codes for aligning text is even more valuable if the width of a field (data to be displayed) is variable e.g., comes from user input or a text file.</a:t>
            </a:r>
          </a:p>
          <a:p>
            <a:pPr marL="225425" lvl="1" indent="0" eaLnBrk="1" hangingPunct="1">
              <a:buFont typeface="Arial" charset="0"/>
              <a:buNone/>
              <a:defRPr/>
            </a:pPr>
            <a:endParaRPr lang="en-US" altLang="en-US" sz="1800" dirty="0" smtClean="0">
              <a:latin typeface="Arial" charset="0"/>
              <a:cs typeface="Arial" charset="0"/>
            </a:endParaRPr>
          </a:p>
        </p:txBody>
      </p:sp>
      <p:pic>
        <p:nvPicPr>
          <p:cNvPr id="139266" name="Picture 2"/>
          <p:cNvPicPr>
            <a:picLocks noChangeAspect="1" noChangeArrowheads="1"/>
          </p:cNvPicPr>
          <p:nvPr/>
        </p:nvPicPr>
        <p:blipFill>
          <a:blip r:embed="rId3">
            <a:extLst>
              <a:ext uri="{28A0092B-C50C-407E-A947-70E740481C1C}">
                <a14:useLocalDpi xmlns:a14="http://schemas.microsoft.com/office/drawing/2010/main" val="0"/>
              </a:ext>
            </a:extLst>
          </a:blip>
          <a:srcRect l="1349" t="55302" r="33502" b="3477"/>
          <a:stretch>
            <a:fillRect/>
          </a:stretch>
        </p:blipFill>
        <p:spPr bwMode="auto">
          <a:xfrm>
            <a:off x="4953000" y="2438400"/>
            <a:ext cx="4051300" cy="995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577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5779">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5779">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5779">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5779">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5779">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5779">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5779">
                                            <p:txEl>
                                              <p:pRg st="7" end="7"/>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39266"/>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5779">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79"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p:txBody>
          <a:bodyPr/>
          <a:lstStyle/>
          <a:p>
            <a:pPr eaLnBrk="1" hangingPunct="1"/>
            <a:r>
              <a:rPr lang="en-US" altLang="en-US" smtClean="0"/>
              <a:t>Section Summary: Escape Codes</a:t>
            </a:r>
          </a:p>
        </p:txBody>
      </p:sp>
      <p:sp>
        <p:nvSpPr>
          <p:cNvPr id="53251" name="Content Placeholder 2"/>
          <p:cNvSpPr>
            <a:spLocks noGrp="1"/>
          </p:cNvSpPr>
          <p:nvPr>
            <p:ph idx="1"/>
          </p:nvPr>
        </p:nvSpPr>
        <p:spPr/>
        <p:txBody>
          <a:bodyPr/>
          <a:lstStyle/>
          <a:p>
            <a:pPr eaLnBrk="1" hangingPunct="1"/>
            <a:r>
              <a:rPr lang="en-US" altLang="en-US" smtClean="0"/>
              <a:t>How to use escape codes to format output</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a:xfrm>
            <a:off x="457200" y="260350"/>
            <a:ext cx="8229600" cy="730250"/>
          </a:xfrm>
        </p:spPr>
        <p:txBody>
          <a:bodyPr/>
          <a:lstStyle/>
          <a:p>
            <a:pPr eaLnBrk="1" hangingPunct="1"/>
            <a:r>
              <a:rPr lang="en-US" altLang="en-US" smtClean="0"/>
              <a:t>Extra Practice</a:t>
            </a:r>
          </a:p>
        </p:txBody>
      </p:sp>
      <p:sp>
        <p:nvSpPr>
          <p:cNvPr id="3" name="Content Placeholder 2"/>
          <p:cNvSpPr>
            <a:spLocks noGrp="1"/>
          </p:cNvSpPr>
          <p:nvPr>
            <p:ph idx="1"/>
          </p:nvPr>
        </p:nvSpPr>
        <p:spPr/>
        <p:txBody>
          <a:bodyPr/>
          <a:lstStyle/>
          <a:p>
            <a:pPr eaLnBrk="1" hangingPunct="1">
              <a:tabLst>
                <a:tab pos="1254125" algn="l"/>
              </a:tabLst>
            </a:pPr>
            <a:r>
              <a:rPr lang="en-US" altLang="en-US" smtClean="0"/>
              <a:t>Traces:</a:t>
            </a:r>
          </a:p>
          <a:p>
            <a:pPr lvl="1" eaLnBrk="1" hangingPunct="1">
              <a:tabLst>
                <a:tab pos="1254125" algn="l"/>
              </a:tabLst>
            </a:pPr>
            <a:r>
              <a:rPr lang="en-US" altLang="en-US" smtClean="0"/>
              <a:t>Modify the examples (output using format specifiers and escape codes) so that they are still valid Python statements.</a:t>
            </a:r>
          </a:p>
          <a:p>
            <a:pPr marL="860425" lvl="2" indent="-174625" eaLnBrk="1" hangingPunct="1">
              <a:tabLst>
                <a:tab pos="1254125" algn="l"/>
              </a:tabLst>
            </a:pPr>
            <a:r>
              <a:rPr lang="en-US" altLang="en-US" sz="2000" smtClean="0"/>
              <a:t>Alternatively you can try finding some simple ones online or from a textbook.</a:t>
            </a:r>
          </a:p>
          <a:p>
            <a:pPr lvl="1" eaLnBrk="1" hangingPunct="1">
              <a:tabLst>
                <a:tab pos="1254125" algn="l"/>
              </a:tabLst>
            </a:pPr>
            <a:r>
              <a:rPr lang="en-US" altLang="en-US" smtClean="0"/>
              <a:t>Hand trace the code (execute on paper) without running the program.</a:t>
            </a:r>
          </a:p>
          <a:p>
            <a:pPr lvl="1" eaLnBrk="1" hangingPunct="1">
              <a:tabLst>
                <a:tab pos="1254125" algn="l"/>
              </a:tabLst>
            </a:pPr>
            <a:r>
              <a:rPr lang="en-US" altLang="en-US" smtClean="0"/>
              <a:t>Then run the program and compare the actual vs. expected result.</a:t>
            </a:r>
          </a:p>
          <a:p>
            <a:pPr eaLnBrk="1" hangingPunct="1">
              <a:tabLst>
                <a:tab pos="1254125" algn="l"/>
              </a:tabLst>
            </a:pPr>
            <a:r>
              <a:rPr lang="en-US" altLang="en-US" smtClean="0"/>
              <a:t>Program writing:</a:t>
            </a:r>
          </a:p>
          <a:p>
            <a:pPr lvl="1" eaLnBrk="1" hangingPunct="1">
              <a:tabLst>
                <a:tab pos="1254125" algn="l"/>
              </a:tabLst>
            </a:pPr>
            <a:r>
              <a:rPr lang="en-US" altLang="en-US" smtClean="0"/>
              <a:t>Write a program the will right-align text into 3 columns of data.</a:t>
            </a:r>
          </a:p>
          <a:p>
            <a:pPr lvl="1" eaLnBrk="1" hangingPunct="1">
              <a:tabLst>
                <a:tab pos="1254125" algn="l"/>
              </a:tabLst>
            </a:pPr>
            <a:r>
              <a:rPr lang="en-US" altLang="en-US" smtClean="0"/>
              <a:t>Write a program the will left-align text into 3 columns of data.</a:t>
            </a:r>
          </a:p>
          <a:p>
            <a:pPr lvl="1" eaLnBrk="1" hangingPunct="1">
              <a:tabLst>
                <a:tab pos="1254125" algn="l"/>
              </a:tabLst>
            </a:pPr>
            <a:endParaRPr lang="en-US" alt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p:txBody>
          <a:bodyPr/>
          <a:lstStyle/>
          <a:p>
            <a:r>
              <a:rPr lang="en-US" altLang="en-US" smtClean="0"/>
              <a:t>Reminder: Variables</a:t>
            </a:r>
          </a:p>
        </p:txBody>
      </p:sp>
      <p:sp>
        <p:nvSpPr>
          <p:cNvPr id="55299" name="Content Placeholder 2"/>
          <p:cNvSpPr>
            <a:spLocks noGrp="1"/>
          </p:cNvSpPr>
          <p:nvPr>
            <p:ph idx="1"/>
          </p:nvPr>
        </p:nvSpPr>
        <p:spPr/>
        <p:txBody>
          <a:bodyPr/>
          <a:lstStyle/>
          <a:p>
            <a:r>
              <a:rPr lang="en-US" altLang="en-US" smtClean="0"/>
              <a:t>By convention variable names are all lower case</a:t>
            </a:r>
          </a:p>
          <a:p>
            <a:r>
              <a:rPr lang="en-US" altLang="en-US" smtClean="0"/>
              <a:t>The exception is long (multi-word) names</a:t>
            </a:r>
          </a:p>
          <a:p>
            <a:r>
              <a:rPr lang="en-US" altLang="en-US" smtClean="0"/>
              <a:t>As the name implies their contents can change as a program runs e.g.,</a:t>
            </a:r>
          </a:p>
          <a:p>
            <a:pPr marL="342900" lvl="1" indent="0">
              <a:buFont typeface="Arial" panose="020B0604020202020204" pitchFamily="34" charset="0"/>
              <a:buNone/>
            </a:pPr>
            <a:r>
              <a:rPr lang="en-US" altLang="en-US" smtClean="0">
                <a:latin typeface="Consolas" panose="020B0609020204030204" pitchFamily="49" charset="0"/>
                <a:cs typeface="Consolas" panose="020B0609020204030204" pitchFamily="49" charset="0"/>
              </a:rPr>
              <a:t>income = 300000</a:t>
            </a:r>
          </a:p>
          <a:p>
            <a:pPr marL="342900" lvl="1" indent="0">
              <a:buFont typeface="Arial" panose="020B0604020202020204" pitchFamily="34" charset="0"/>
              <a:buNone/>
            </a:pPr>
            <a:r>
              <a:rPr lang="en-US" altLang="en-US" smtClean="0">
                <a:latin typeface="Consolas" panose="020B0609020204030204" pitchFamily="49" charset="0"/>
                <a:cs typeface="Consolas" panose="020B0609020204030204" pitchFamily="49" charset="0"/>
              </a:rPr>
              <a:t>income = income + interest</a:t>
            </a:r>
          </a:p>
          <a:p>
            <a:pPr marL="342900" lvl="1" indent="0">
              <a:buFont typeface="Arial" panose="020B0604020202020204" pitchFamily="34" charset="0"/>
              <a:buNone/>
            </a:pPr>
            <a:r>
              <a:rPr lang="en-US" altLang="en-US" smtClean="0">
                <a:latin typeface="Consolas" panose="020B0609020204030204" pitchFamily="49" charset="0"/>
                <a:cs typeface="Consolas" panose="020B0609020204030204" pitchFamily="49" charset="0"/>
              </a:rPr>
              <a:t>Income = income + bonuses</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457200" y="260350"/>
            <a:ext cx="8229600" cy="730250"/>
          </a:xfrm>
        </p:spPr>
        <p:txBody>
          <a:bodyPr/>
          <a:lstStyle/>
          <a:p>
            <a:pPr eaLnBrk="1" hangingPunct="1"/>
            <a:r>
              <a:rPr lang="en-US" altLang="en-US" b="1" smtClean="0">
                <a:solidFill>
                  <a:srgbClr val="FF0000"/>
                </a:solidFill>
              </a:rPr>
              <a:t>Named Constants</a:t>
            </a:r>
          </a:p>
        </p:txBody>
      </p:sp>
      <p:sp>
        <p:nvSpPr>
          <p:cNvPr id="230403" name="Rectangle 3"/>
          <p:cNvSpPr>
            <a:spLocks noGrp="1" noChangeArrowheads="1"/>
          </p:cNvSpPr>
          <p:nvPr>
            <p:ph idx="1"/>
          </p:nvPr>
        </p:nvSpPr>
        <p:spPr/>
        <p:txBody>
          <a:bodyPr/>
          <a:lstStyle/>
          <a:p>
            <a:pPr marL="114300" indent="-114300" eaLnBrk="1" hangingPunct="1">
              <a:lnSpc>
                <a:spcPct val="90000"/>
              </a:lnSpc>
              <a:buFont typeface="Arial" charset="0"/>
              <a:buChar char="•"/>
              <a:tabLst>
                <a:tab pos="1254125" algn="l"/>
              </a:tabLst>
              <a:defRPr/>
            </a:pPr>
            <a:r>
              <a:rPr lang="en-US" altLang="en-US" dirty="0" smtClean="0"/>
              <a:t>They are similar to variables: a memory location that’s been given a name.</a:t>
            </a:r>
          </a:p>
          <a:p>
            <a:pPr marL="114300" indent="-114300" eaLnBrk="1" hangingPunct="1">
              <a:lnSpc>
                <a:spcPct val="90000"/>
              </a:lnSpc>
              <a:buFont typeface="Arial" charset="0"/>
              <a:buChar char="•"/>
              <a:tabLst>
                <a:tab pos="1254125" algn="l"/>
              </a:tabLst>
              <a:defRPr/>
            </a:pPr>
            <a:r>
              <a:rPr lang="en-US" altLang="en-US" dirty="0" smtClean="0"/>
              <a:t>Unlike variables their contents </a:t>
            </a:r>
            <a:r>
              <a:rPr lang="en-US" altLang="en-US" i="1" dirty="0" smtClean="0"/>
              <a:t>shouldn’t</a:t>
            </a:r>
            <a:r>
              <a:rPr lang="en-US" altLang="en-US" dirty="0" smtClean="0"/>
              <a:t> change.</a:t>
            </a:r>
          </a:p>
          <a:p>
            <a:pPr marL="114300" indent="-114300" eaLnBrk="1" hangingPunct="1">
              <a:lnSpc>
                <a:spcPct val="90000"/>
              </a:lnSpc>
              <a:buFont typeface="Arial" charset="0"/>
              <a:buChar char="•"/>
              <a:tabLst>
                <a:tab pos="1254125" algn="l"/>
              </a:tabLst>
              <a:defRPr/>
            </a:pPr>
            <a:r>
              <a:rPr lang="en-CA" altLang="en-US" dirty="0" smtClean="0"/>
              <a:t>The naming conventions for choosing variable names generally apply to constants but the name of constants should be all UPPER CASE.  (You can separate multiple words with an underscore).</a:t>
            </a:r>
          </a:p>
          <a:p>
            <a:pPr marL="114300" indent="-114300" eaLnBrk="1" hangingPunct="1">
              <a:lnSpc>
                <a:spcPct val="90000"/>
              </a:lnSpc>
              <a:buFont typeface="Arial" charset="0"/>
              <a:buChar char="•"/>
              <a:tabLst>
                <a:tab pos="1254125" algn="l"/>
              </a:tabLst>
              <a:defRPr/>
            </a:pPr>
            <a:r>
              <a:rPr lang="en-CA" altLang="en-US" dirty="0" smtClean="0"/>
              <a:t>Example </a:t>
            </a:r>
            <a:r>
              <a:rPr lang="en-CA" altLang="en-US" sz="2000" b="1" dirty="0" smtClean="0">
                <a:solidFill>
                  <a:srgbClr val="FF0000"/>
                </a:solidFill>
                <a:latin typeface="Arial" charset="0"/>
                <a:cs typeface="Arial" charset="0"/>
              </a:rPr>
              <a:t>PI</a:t>
            </a:r>
            <a:r>
              <a:rPr lang="en-CA" altLang="en-US" sz="2000" dirty="0" smtClean="0">
                <a:latin typeface="Arial" charset="0"/>
                <a:cs typeface="Arial" charset="0"/>
              </a:rPr>
              <a:t> = 3.14   </a:t>
            </a:r>
          </a:p>
          <a:p>
            <a:pPr marL="457200" lvl="1" indent="-114300" eaLnBrk="1" hangingPunct="1">
              <a:lnSpc>
                <a:spcPct val="90000"/>
              </a:lnSpc>
              <a:buFont typeface="Arial" charset="0"/>
              <a:buChar char="–"/>
              <a:tabLst>
                <a:tab pos="1254125" algn="l"/>
              </a:tabLst>
              <a:defRPr/>
            </a:pPr>
            <a:r>
              <a:rPr lang="en-CA" altLang="en-US" sz="1600" dirty="0" smtClean="0">
                <a:latin typeface="Arial" charset="0"/>
                <a:cs typeface="Arial" charset="0"/>
              </a:rPr>
              <a:t>PI = Named constant, 3.14 = Unnamed constant</a:t>
            </a:r>
          </a:p>
          <a:p>
            <a:pPr marL="114300" indent="-114300" eaLnBrk="1" hangingPunct="1">
              <a:lnSpc>
                <a:spcPct val="90000"/>
              </a:lnSpc>
              <a:buFont typeface="Arial" charset="0"/>
              <a:buChar char="•"/>
              <a:tabLst>
                <a:tab pos="1254125" algn="l"/>
              </a:tabLst>
              <a:defRPr/>
            </a:pPr>
            <a:r>
              <a:rPr lang="en-CA" altLang="en-US" dirty="0" smtClean="0"/>
              <a:t>They are capitalized so the reader of the program can distinguish them from variables.</a:t>
            </a:r>
          </a:p>
          <a:p>
            <a:pPr marL="400050" lvl="1" indent="-171450" eaLnBrk="1" hangingPunct="1">
              <a:lnSpc>
                <a:spcPct val="90000"/>
              </a:lnSpc>
              <a:buFont typeface="Arial" charset="0"/>
              <a:buChar char="–"/>
              <a:tabLst>
                <a:tab pos="1254125" algn="l"/>
              </a:tabLst>
              <a:defRPr/>
            </a:pPr>
            <a:r>
              <a:rPr lang="en-CA" altLang="en-US" dirty="0" smtClean="0"/>
              <a:t>For some programming languages the translator will enforce the unchanging nature of the constant.</a:t>
            </a:r>
          </a:p>
          <a:p>
            <a:pPr marL="400050" lvl="1" indent="-171450" eaLnBrk="1" hangingPunct="1">
              <a:lnSpc>
                <a:spcPct val="90000"/>
              </a:lnSpc>
              <a:buFont typeface="Arial" charset="0"/>
              <a:buChar char="–"/>
              <a:tabLst>
                <a:tab pos="1254125" algn="l"/>
              </a:tabLst>
              <a:defRPr/>
            </a:pPr>
            <a:r>
              <a:rPr lang="en-CA" altLang="en-US" dirty="0" smtClean="0"/>
              <a:t>For languages such as </a:t>
            </a:r>
            <a:r>
              <a:rPr lang="en-CA" altLang="en-US" i="1" dirty="0" smtClean="0"/>
              <a:t>Python it is up to the programmer </a:t>
            </a:r>
            <a:r>
              <a:rPr lang="en-CA" altLang="en-US" dirty="0" smtClean="0"/>
              <a:t>to recognize a named constant and not to change it.</a:t>
            </a:r>
          </a:p>
          <a:p>
            <a:pPr marL="114300" indent="-114300" eaLnBrk="1" hangingPunct="1">
              <a:lnSpc>
                <a:spcPct val="90000"/>
              </a:lnSpc>
              <a:buFont typeface="Arial" charset="0"/>
              <a:buChar char="•"/>
              <a:tabLst>
                <a:tab pos="1254125" algn="l"/>
              </a:tabLst>
              <a:defRPr/>
            </a:pPr>
            <a:endParaRPr lang="en-US" altLang="en-US" sz="2000"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040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040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040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3040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040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30403">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30403">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3040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0403" grpId="0" build="p" bldLvl="2"/>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457200" y="260350"/>
            <a:ext cx="8229600" cy="730250"/>
          </a:xfrm>
        </p:spPr>
        <p:txBody>
          <a:bodyPr/>
          <a:lstStyle/>
          <a:p>
            <a:pPr eaLnBrk="1" hangingPunct="1"/>
            <a:r>
              <a:rPr lang="en-CA" altLang="en-US" smtClean="0"/>
              <a:t>Why Use Named Constants</a:t>
            </a:r>
          </a:p>
        </p:txBody>
      </p:sp>
      <p:sp>
        <p:nvSpPr>
          <p:cNvPr id="57347" name="Rectangle 3"/>
          <p:cNvSpPr>
            <a:spLocks noGrp="1" noChangeArrowheads="1"/>
          </p:cNvSpPr>
          <p:nvPr>
            <p:ph idx="1"/>
          </p:nvPr>
        </p:nvSpPr>
        <p:spPr>
          <a:xfrm>
            <a:off x="381000" y="1219200"/>
            <a:ext cx="8610600" cy="5334000"/>
          </a:xfrm>
        </p:spPr>
        <p:txBody>
          <a:bodyPr/>
          <a:lstStyle/>
          <a:p>
            <a:pPr marL="457200" indent="-457200" eaLnBrk="1" hangingPunct="1">
              <a:buFontTx/>
              <a:buAutoNum type="arabicPeriod"/>
              <a:tabLst>
                <a:tab pos="1254125" algn="l"/>
              </a:tabLst>
            </a:pPr>
            <a:r>
              <a:rPr lang="en-CA" altLang="en-US" smtClean="0"/>
              <a:t>They make your program easier to read and understand</a:t>
            </a:r>
            <a:endParaRPr lang="en-CA" altLang="en-US" smtClean="0">
              <a:latin typeface="Arial" panose="020B0604020202020204" pitchFamily="34" charset="0"/>
              <a:cs typeface="Arial" panose="020B0604020202020204" pitchFamily="34" charset="0"/>
            </a:endParaRPr>
          </a:p>
          <a:p>
            <a:pPr marL="682625" lvl="1" indent="-457200" eaLnBrk="1" hangingPunct="1">
              <a:buFontTx/>
              <a:buNone/>
              <a:tabLst>
                <a:tab pos="1254125" algn="l"/>
              </a:tabLst>
            </a:pPr>
            <a:r>
              <a:rPr lang="en-CA" altLang="en-US" sz="1800" b="1" smtClean="0">
                <a:latin typeface="Consolas" panose="020B0609020204030204" pitchFamily="49" charset="0"/>
                <a:cs typeface="Consolas" panose="020B0609020204030204" pitchFamily="49" charset="0"/>
              </a:rPr>
              <a:t>  # NO</a:t>
            </a:r>
          </a:p>
          <a:p>
            <a:pPr marL="682625" lvl="1" indent="-457200" eaLnBrk="1" hangingPunct="1">
              <a:buFontTx/>
              <a:buNone/>
              <a:tabLst>
                <a:tab pos="1254125" algn="l"/>
              </a:tabLst>
            </a:pPr>
            <a:r>
              <a:rPr lang="en-CA" altLang="en-US" sz="1800" smtClean="0">
                <a:latin typeface="Consolas" panose="020B0609020204030204" pitchFamily="49" charset="0"/>
                <a:cs typeface="Consolas" panose="020B0609020204030204" pitchFamily="49" charset="0"/>
              </a:rPr>
              <a:t>  populationChange = (0.1758 – 0.1257) * currentPopulation</a:t>
            </a:r>
          </a:p>
          <a:p>
            <a:pPr marL="457200" indent="-457200" algn="ctr" eaLnBrk="1" hangingPunct="1">
              <a:buFontTx/>
              <a:buNone/>
              <a:tabLst>
                <a:tab pos="1254125" algn="l"/>
              </a:tabLst>
            </a:pPr>
            <a:endParaRPr lang="en-CA" altLang="en-US" sz="1800" smtClean="0">
              <a:latin typeface="Arial" panose="020B0604020202020204" pitchFamily="34" charset="0"/>
              <a:cs typeface="Arial" panose="020B0604020202020204" pitchFamily="34" charset="0"/>
            </a:endParaRPr>
          </a:p>
          <a:p>
            <a:pPr marL="457200" indent="-457200" algn="ctr" eaLnBrk="1" hangingPunct="1">
              <a:buFontTx/>
              <a:buNone/>
              <a:tabLst>
                <a:tab pos="1254125" algn="l"/>
              </a:tabLst>
            </a:pPr>
            <a:endParaRPr lang="en-CA" altLang="en-US" sz="1800" smtClean="0">
              <a:latin typeface="Arial" panose="020B0604020202020204" pitchFamily="34" charset="0"/>
              <a:cs typeface="Arial" panose="020B0604020202020204" pitchFamily="34" charset="0"/>
            </a:endParaRPr>
          </a:p>
          <a:p>
            <a:pPr marL="457200" indent="-457200" algn="ctr" eaLnBrk="1" hangingPunct="1">
              <a:buFontTx/>
              <a:buNone/>
              <a:tabLst>
                <a:tab pos="1254125" algn="l"/>
              </a:tabLst>
            </a:pPr>
            <a:r>
              <a:rPr lang="en-CA" altLang="en-US" sz="1800" smtClean="0">
                <a:latin typeface="Arial" panose="020B0604020202020204" pitchFamily="34" charset="0"/>
                <a:cs typeface="Arial" panose="020B0604020202020204" pitchFamily="34" charset="0"/>
              </a:rPr>
              <a:t>Vs.</a:t>
            </a:r>
          </a:p>
          <a:p>
            <a:pPr marL="457200" indent="-457200" algn="ctr" eaLnBrk="1" hangingPunct="1">
              <a:buFontTx/>
              <a:buNone/>
              <a:tabLst>
                <a:tab pos="1254125" algn="l"/>
              </a:tabLst>
            </a:pPr>
            <a:endParaRPr lang="en-CA" altLang="en-US" b="1" smtClean="0">
              <a:latin typeface="Consolas" panose="020B0609020204030204" pitchFamily="49" charset="0"/>
              <a:cs typeface="Consolas" panose="020B0609020204030204" pitchFamily="49" charset="0"/>
            </a:endParaRPr>
          </a:p>
          <a:p>
            <a:pPr marL="803275" lvl="2" indent="-342900" eaLnBrk="1" hangingPunct="1">
              <a:lnSpc>
                <a:spcPct val="120000"/>
              </a:lnSpc>
              <a:buFontTx/>
              <a:buNone/>
              <a:tabLst>
                <a:tab pos="1254125" algn="l"/>
              </a:tabLst>
            </a:pPr>
            <a:r>
              <a:rPr lang="en-CA" altLang="en-US" b="1" smtClean="0">
                <a:latin typeface="Consolas" panose="020B0609020204030204" pitchFamily="49" charset="0"/>
                <a:cs typeface="Consolas" panose="020B0609020204030204" pitchFamily="49" charset="0"/>
              </a:rPr>
              <a:t>#YES</a:t>
            </a:r>
          </a:p>
          <a:p>
            <a:pPr marL="803275" lvl="2" indent="-342900" eaLnBrk="1" hangingPunct="1">
              <a:lnSpc>
                <a:spcPct val="120000"/>
              </a:lnSpc>
              <a:buFontTx/>
              <a:buNone/>
              <a:tabLst>
                <a:tab pos="1254125" algn="l"/>
              </a:tabLst>
            </a:pPr>
            <a:r>
              <a:rPr lang="en-CA" altLang="en-US" smtClean="0">
                <a:latin typeface="Consolas" panose="020B0609020204030204" pitchFamily="49" charset="0"/>
                <a:cs typeface="Consolas" panose="020B0609020204030204" pitchFamily="49" charset="0"/>
              </a:rPr>
              <a:t>BIRTH_RATE = 17.58</a:t>
            </a:r>
          </a:p>
          <a:p>
            <a:pPr marL="803275" lvl="2" indent="-342900" eaLnBrk="1" hangingPunct="1">
              <a:lnSpc>
                <a:spcPct val="120000"/>
              </a:lnSpc>
              <a:buFontTx/>
              <a:buNone/>
              <a:tabLst>
                <a:tab pos="1254125" algn="l"/>
              </a:tabLst>
            </a:pPr>
            <a:r>
              <a:rPr lang="en-CA" altLang="en-US" smtClean="0">
                <a:latin typeface="Consolas" panose="020B0609020204030204" pitchFamily="49" charset="0"/>
                <a:cs typeface="Consolas" panose="020B0609020204030204" pitchFamily="49" charset="0"/>
              </a:rPr>
              <a:t>MORTALITY_RATE = 0.1257</a:t>
            </a:r>
          </a:p>
          <a:p>
            <a:pPr marL="803275" lvl="2" indent="-342900" eaLnBrk="1" hangingPunct="1">
              <a:lnSpc>
                <a:spcPct val="120000"/>
              </a:lnSpc>
              <a:buFontTx/>
              <a:buNone/>
              <a:tabLst>
                <a:tab pos="1254125" algn="l"/>
              </a:tabLst>
            </a:pPr>
            <a:r>
              <a:rPr lang="en-CA" altLang="en-US" smtClean="0">
                <a:latin typeface="Consolas" panose="020B0609020204030204" pitchFamily="49" charset="0"/>
                <a:cs typeface="Consolas" panose="020B0609020204030204" pitchFamily="49" charset="0"/>
              </a:rPr>
              <a:t>currentPopulation = 1000000</a:t>
            </a:r>
          </a:p>
          <a:p>
            <a:pPr marL="803275" lvl="2" indent="-342900" eaLnBrk="1" hangingPunct="1">
              <a:lnSpc>
                <a:spcPct val="120000"/>
              </a:lnSpc>
              <a:buFontTx/>
              <a:buNone/>
              <a:tabLst>
                <a:tab pos="1254125" algn="l"/>
              </a:tabLst>
            </a:pPr>
            <a:r>
              <a:rPr lang="en-CA" altLang="en-US" smtClean="0">
                <a:latin typeface="Consolas" panose="020B0609020204030204" pitchFamily="49" charset="0"/>
                <a:cs typeface="Consolas" panose="020B0609020204030204" pitchFamily="49" charset="0"/>
              </a:rPr>
              <a:t>populationChange = (BIRTH_RATE - MORTALITY_RATE) * currentPopulation</a:t>
            </a:r>
          </a:p>
        </p:txBody>
      </p:sp>
      <p:grpSp>
        <p:nvGrpSpPr>
          <p:cNvPr id="6" name="Group 5"/>
          <p:cNvGrpSpPr>
            <a:grpSpLocks/>
          </p:cNvGrpSpPr>
          <p:nvPr/>
        </p:nvGrpSpPr>
        <p:grpSpPr bwMode="auto">
          <a:xfrm>
            <a:off x="3998913" y="2255838"/>
            <a:ext cx="4548187" cy="984250"/>
            <a:chOff x="3998897" y="2256549"/>
            <a:chExt cx="4548485" cy="982763"/>
          </a:xfrm>
        </p:grpSpPr>
        <p:sp>
          <p:nvSpPr>
            <p:cNvPr id="57349" name="Line 5"/>
            <p:cNvSpPr>
              <a:spLocks noChangeShapeType="1"/>
            </p:cNvSpPr>
            <p:nvPr/>
          </p:nvSpPr>
          <p:spPr bwMode="auto">
            <a:xfrm flipH="1" flipV="1">
              <a:off x="3998897" y="2256549"/>
              <a:ext cx="1516251" cy="463439"/>
            </a:xfrm>
            <a:prstGeom prst="line">
              <a:avLst/>
            </a:prstGeom>
            <a:noFill/>
            <a:ln w="381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7350" name="Line 6"/>
            <p:cNvSpPr>
              <a:spLocks noChangeShapeType="1"/>
            </p:cNvSpPr>
            <p:nvPr/>
          </p:nvSpPr>
          <p:spPr bwMode="auto">
            <a:xfrm flipH="1" flipV="1">
              <a:off x="5060511" y="2277185"/>
              <a:ext cx="454637" cy="442803"/>
            </a:xfrm>
            <a:prstGeom prst="line">
              <a:avLst/>
            </a:prstGeom>
            <a:noFill/>
            <a:ln w="381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7351" name="Text Box 7"/>
            <p:cNvSpPr txBox="1">
              <a:spLocks noChangeArrowheads="1"/>
            </p:cNvSpPr>
            <p:nvPr/>
          </p:nvSpPr>
          <p:spPr bwMode="auto">
            <a:xfrm>
              <a:off x="5499382" y="2590800"/>
              <a:ext cx="3048000" cy="64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b="1">
                  <a:solidFill>
                    <a:srgbClr val="FF0000"/>
                  </a:solidFill>
                  <a:latin typeface="Arial" panose="020B0604020202020204" pitchFamily="34" charset="0"/>
                </a:rPr>
                <a:t>Avoid unnamed constants whenever possible!</a:t>
              </a:r>
              <a:endParaRPr lang="en-US" altLang="en-US" sz="1800" b="1" baseline="30000">
                <a:solidFill>
                  <a:srgbClr val="FF0000"/>
                </a:solidFill>
                <a:latin typeface="Arial" panose="020B0604020202020204"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457200" y="260350"/>
            <a:ext cx="8229600" cy="730250"/>
          </a:xfrm>
        </p:spPr>
        <p:txBody>
          <a:bodyPr/>
          <a:lstStyle/>
          <a:p>
            <a:pPr eaLnBrk="1" hangingPunct="1"/>
            <a:r>
              <a:rPr lang="en-CA" altLang="en-US" smtClean="0"/>
              <a:t>Why Use Named Constants (2)</a:t>
            </a:r>
          </a:p>
        </p:txBody>
      </p:sp>
      <p:sp>
        <p:nvSpPr>
          <p:cNvPr id="232451" name="Rectangle 3"/>
          <p:cNvSpPr>
            <a:spLocks noGrp="1" noChangeArrowheads="1"/>
          </p:cNvSpPr>
          <p:nvPr>
            <p:ph idx="1"/>
          </p:nvPr>
        </p:nvSpPr>
        <p:spPr/>
        <p:txBody>
          <a:bodyPr/>
          <a:lstStyle/>
          <a:p>
            <a:pPr marL="0" indent="0" eaLnBrk="1" hangingPunct="1">
              <a:buFont typeface="Arial" panose="020B0604020202020204" pitchFamily="34" charset="0"/>
              <a:buNone/>
              <a:tabLst>
                <a:tab pos="288925" algn="l"/>
              </a:tabLst>
            </a:pPr>
            <a:r>
              <a:rPr lang="en-CA" altLang="en-US" smtClean="0"/>
              <a:t>2) Makes the program easier to maintain</a:t>
            </a:r>
          </a:p>
          <a:p>
            <a:pPr lvl="1" eaLnBrk="1" hangingPunct="1">
              <a:tabLst>
                <a:tab pos="288925" algn="l"/>
              </a:tabLst>
            </a:pPr>
            <a:r>
              <a:rPr lang="en-CA" altLang="en-US" smtClean="0"/>
              <a:t>If the constant is referred to several times throughout the program, changing the value of the constant once will change it throughout the program.</a:t>
            </a:r>
          </a:p>
          <a:p>
            <a:pPr lvl="1" eaLnBrk="1" hangingPunct="1">
              <a:tabLst>
                <a:tab pos="288925" algn="l"/>
              </a:tabLst>
            </a:pPr>
            <a:r>
              <a:rPr lang="en-US" altLang="en-US" smtClean="0"/>
              <a:t>Using named constants is regarded as “good style” when writing a computer program.</a:t>
            </a:r>
          </a:p>
          <a:p>
            <a:pPr marL="400050" lvl="2" indent="0" eaLnBrk="1" hangingPunct="1">
              <a:buFont typeface="Arial" panose="020B0604020202020204" pitchFamily="34" charset="0"/>
              <a:buNone/>
              <a:tabLst>
                <a:tab pos="288925" algn="l"/>
              </a:tabLst>
            </a:pPr>
            <a:endParaRPr lang="en-CA" altLang="en-US" sz="2000" smtClean="0"/>
          </a:p>
          <a:p>
            <a:pPr marL="0" indent="0" eaLnBrk="1" hangingPunct="1">
              <a:lnSpc>
                <a:spcPct val="75000"/>
              </a:lnSpc>
              <a:spcBef>
                <a:spcPct val="75000"/>
              </a:spcBef>
              <a:buFontTx/>
              <a:buNone/>
              <a:tabLst>
                <a:tab pos="288925" algn="l"/>
              </a:tabLst>
            </a:pPr>
            <a:endParaRPr lang="en-CA" altLang="en-US" smtClean="0"/>
          </a:p>
          <a:p>
            <a:pPr marL="0" indent="0" eaLnBrk="1" hangingPunct="1">
              <a:buFontTx/>
              <a:buNone/>
              <a:tabLst>
                <a:tab pos="288925" algn="l"/>
              </a:tabLst>
            </a:pPr>
            <a:endParaRPr lang="en-CA" alt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3245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3245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3245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idx="4294967295"/>
          </p:nvPr>
        </p:nvSpPr>
        <p:spPr>
          <a:xfrm>
            <a:off x="457200" y="260350"/>
            <a:ext cx="8229600" cy="730250"/>
          </a:xfrm>
        </p:spPr>
        <p:txBody>
          <a:bodyPr/>
          <a:lstStyle/>
          <a:p>
            <a:pPr eaLnBrk="1" hangingPunct="1"/>
            <a:r>
              <a:rPr lang="en-US" altLang="en-US" sz="3200" dirty="0" smtClean="0">
                <a:cs typeface="Consolas" panose="020B0609020204030204" pitchFamily="49" charset="0"/>
              </a:rPr>
              <a:t>Purpose Of </a:t>
            </a:r>
            <a:r>
              <a:rPr lang="en-US" altLang="en-US" sz="3200" b="1" dirty="0" smtClean="0">
                <a:solidFill>
                  <a:srgbClr val="FF0000"/>
                </a:solidFill>
                <a:cs typeface="Consolas" panose="020B0609020204030204" pitchFamily="49" charset="0"/>
              </a:rPr>
              <a:t>Named Constants </a:t>
            </a:r>
            <a:r>
              <a:rPr lang="en-US" altLang="en-US" sz="3200" dirty="0" smtClean="0">
                <a:cs typeface="Consolas" panose="020B0609020204030204" pitchFamily="49" charset="0"/>
              </a:rPr>
              <a:t>(3)</a:t>
            </a:r>
          </a:p>
        </p:txBody>
      </p:sp>
      <p:sp>
        <p:nvSpPr>
          <p:cNvPr id="28675" name="Rectangle 3"/>
          <p:cNvSpPr>
            <a:spLocks noGrp="1" noChangeArrowheads="1"/>
          </p:cNvSpPr>
          <p:nvPr>
            <p:ph idx="4294967295"/>
          </p:nvPr>
        </p:nvSpPr>
        <p:spPr>
          <a:xfrm>
            <a:off x="457200" y="1219200"/>
            <a:ext cx="8229600" cy="5181600"/>
          </a:xfrm>
        </p:spPr>
        <p:txBody>
          <a:bodyPr rtlCol="0">
            <a:normAutofit fontScale="92500" lnSpcReduction="10000"/>
          </a:bodyPr>
          <a:lstStyle/>
          <a:p>
            <a:pPr eaLnBrk="1" fontAlgn="auto" hangingPunct="1">
              <a:spcAft>
                <a:spcPts val="0"/>
              </a:spcAft>
              <a:buFontTx/>
              <a:buNone/>
              <a:tabLst>
                <a:tab pos="1254125" algn="l"/>
              </a:tabLst>
              <a:defRPr/>
            </a:pPr>
            <a:r>
              <a:rPr lang="en-US" sz="1800" b="1" dirty="0" smtClean="0">
                <a:solidFill>
                  <a:srgbClr val="FF0000"/>
                </a:solidFill>
                <a:latin typeface="Consolas" pitchFamily="49" charset="0"/>
                <a:cs typeface="Consolas" pitchFamily="49" charset="0"/>
              </a:rPr>
              <a:t>BIRTH_RATE</a:t>
            </a:r>
            <a:r>
              <a:rPr lang="en-US" sz="1800" dirty="0" smtClean="0">
                <a:latin typeface="Consolas" pitchFamily="49" charset="0"/>
                <a:cs typeface="Consolas" pitchFamily="49" charset="0"/>
              </a:rPr>
              <a:t> = 0.998</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MORTALITY_RATE = 0.1257</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populationChange = 0</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currentPopulation = 1000000</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populationChange = (</a:t>
            </a:r>
            <a:r>
              <a:rPr lang="en-US" sz="1800" b="1" dirty="0" smtClean="0">
                <a:solidFill>
                  <a:srgbClr val="FF0000"/>
                </a:solidFill>
                <a:latin typeface="Consolas" pitchFamily="49" charset="0"/>
                <a:cs typeface="Consolas" pitchFamily="49" charset="0"/>
              </a:rPr>
              <a:t>BIRTH_RATE</a:t>
            </a:r>
            <a:r>
              <a:rPr lang="en-US" sz="1800" dirty="0" smtClean="0">
                <a:latin typeface="Consolas" pitchFamily="49" charset="0"/>
                <a:cs typeface="Consolas" pitchFamily="49" charset="0"/>
              </a:rPr>
              <a:t> - MORTALITY_RATE) * currentPopulation</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if (populationChange &gt; 0):</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    print("Increase")</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    print("Birth rate:", </a:t>
            </a:r>
            <a:r>
              <a:rPr lang="en-US" sz="1800" b="1" dirty="0" smtClean="0">
                <a:solidFill>
                  <a:srgbClr val="FF0000"/>
                </a:solidFill>
                <a:latin typeface="Consolas" pitchFamily="49" charset="0"/>
                <a:cs typeface="Consolas" pitchFamily="49" charset="0"/>
              </a:rPr>
              <a:t>BIRTH_RATE</a:t>
            </a:r>
            <a:r>
              <a:rPr lang="en-US" sz="1800" dirty="0" smtClean="0">
                <a:latin typeface="Consolas" pitchFamily="49" charset="0"/>
                <a:cs typeface="Consolas" pitchFamily="49" charset="0"/>
              </a:rPr>
              <a:t>, " Mortality rate:", MORTALITY_RATE, " Population change:", populationChange)</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elif (populationChange &lt; 0):</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    print("Decrease")</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    print("Birth rate:", </a:t>
            </a:r>
            <a:r>
              <a:rPr lang="en-US" sz="1800" b="1" dirty="0" smtClean="0">
                <a:solidFill>
                  <a:srgbClr val="FF0000"/>
                </a:solidFill>
                <a:latin typeface="Consolas" pitchFamily="49" charset="0"/>
                <a:cs typeface="Consolas" pitchFamily="49" charset="0"/>
              </a:rPr>
              <a:t>BIRTH_RATE</a:t>
            </a:r>
            <a:r>
              <a:rPr lang="en-US" sz="1800" dirty="0" smtClean="0">
                <a:latin typeface="Consolas" pitchFamily="49" charset="0"/>
                <a:cs typeface="Consolas" pitchFamily="49" charset="0"/>
              </a:rPr>
              <a:t>, " Mortality rate:", MORTALITY_RATE,  "Population change:", populationChange)</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else:</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    print("No change")</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    print("Birth rate:", </a:t>
            </a:r>
            <a:r>
              <a:rPr lang="en-US" sz="1800" b="1" dirty="0" smtClean="0">
                <a:solidFill>
                  <a:srgbClr val="FF0000"/>
                </a:solidFill>
                <a:latin typeface="Consolas" pitchFamily="49" charset="0"/>
                <a:cs typeface="Consolas" pitchFamily="49" charset="0"/>
              </a:rPr>
              <a:t>BIRTH_RATE</a:t>
            </a:r>
            <a:r>
              <a:rPr lang="en-US" sz="1800" dirty="0" smtClean="0">
                <a:latin typeface="Consolas" pitchFamily="49" charset="0"/>
                <a:cs typeface="Consolas" pitchFamily="49" charset="0"/>
              </a:rPr>
              <a:t>, " Mortality rate:", MORTALITY_RATE,  "Population change:", populationChange)</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idx="4294967295"/>
          </p:nvPr>
        </p:nvSpPr>
        <p:spPr>
          <a:xfrm>
            <a:off x="457200" y="260350"/>
            <a:ext cx="8229600" cy="730250"/>
          </a:xfrm>
        </p:spPr>
        <p:txBody>
          <a:bodyPr/>
          <a:lstStyle/>
          <a:p>
            <a:pPr eaLnBrk="1" hangingPunct="1"/>
            <a:r>
              <a:rPr lang="en-US" altLang="en-US" sz="3200" dirty="0" smtClean="0">
                <a:cs typeface="Consolas" panose="020B0609020204030204" pitchFamily="49" charset="0"/>
              </a:rPr>
              <a:t>Purpose Of </a:t>
            </a:r>
            <a:r>
              <a:rPr lang="en-US" altLang="en-US" sz="3200" dirty="0" smtClean="0">
                <a:solidFill>
                  <a:srgbClr val="FF0000"/>
                </a:solidFill>
                <a:cs typeface="Consolas" panose="020B0609020204030204" pitchFamily="49" charset="0"/>
              </a:rPr>
              <a:t>Named Constants </a:t>
            </a:r>
            <a:r>
              <a:rPr lang="en-US" altLang="en-US" sz="3200" dirty="0" smtClean="0">
                <a:cs typeface="Consolas" panose="020B0609020204030204" pitchFamily="49" charset="0"/>
              </a:rPr>
              <a:t>(4)</a:t>
            </a:r>
          </a:p>
        </p:txBody>
      </p:sp>
      <p:sp>
        <p:nvSpPr>
          <p:cNvPr id="28675" name="Rectangle 3"/>
          <p:cNvSpPr>
            <a:spLocks noGrp="1" noChangeArrowheads="1"/>
          </p:cNvSpPr>
          <p:nvPr>
            <p:ph idx="4294967295"/>
          </p:nvPr>
        </p:nvSpPr>
        <p:spPr>
          <a:xfrm>
            <a:off x="457200" y="1219200"/>
            <a:ext cx="8229600" cy="5181600"/>
          </a:xfrm>
        </p:spPr>
        <p:txBody>
          <a:bodyPr rtlCol="0">
            <a:normAutofit fontScale="92500" lnSpcReduction="10000"/>
          </a:bodyPr>
          <a:lstStyle/>
          <a:p>
            <a:pPr eaLnBrk="1" fontAlgn="auto" hangingPunct="1">
              <a:spcAft>
                <a:spcPts val="0"/>
              </a:spcAft>
              <a:buFontTx/>
              <a:buNone/>
              <a:tabLst>
                <a:tab pos="1254125" algn="l"/>
              </a:tabLst>
              <a:defRPr/>
            </a:pPr>
            <a:r>
              <a:rPr lang="en-US" sz="1800" b="1" dirty="0" smtClean="0">
                <a:solidFill>
                  <a:srgbClr val="FF0000"/>
                </a:solidFill>
                <a:latin typeface="Consolas" pitchFamily="49" charset="0"/>
                <a:cs typeface="Consolas" pitchFamily="49" charset="0"/>
              </a:rPr>
              <a:t>BIRTH_RATE</a:t>
            </a:r>
            <a:r>
              <a:rPr lang="en-US" sz="1800" dirty="0" smtClean="0">
                <a:latin typeface="Consolas" pitchFamily="49" charset="0"/>
                <a:cs typeface="Consolas" pitchFamily="49" charset="0"/>
              </a:rPr>
              <a:t> = 0.998</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MORTALITY_RATE = 0.1257</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populationChange = 0</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currentPopulation = 1000000</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populationChange = (</a:t>
            </a:r>
            <a:r>
              <a:rPr lang="en-US" sz="1800" b="1" dirty="0" smtClean="0">
                <a:solidFill>
                  <a:srgbClr val="FF0000"/>
                </a:solidFill>
                <a:latin typeface="Consolas" pitchFamily="49" charset="0"/>
                <a:cs typeface="Consolas" pitchFamily="49" charset="0"/>
              </a:rPr>
              <a:t>BIRTH_RATE</a:t>
            </a:r>
            <a:r>
              <a:rPr lang="en-US" sz="1800" dirty="0" smtClean="0">
                <a:latin typeface="Consolas" pitchFamily="49" charset="0"/>
                <a:cs typeface="Consolas" pitchFamily="49" charset="0"/>
              </a:rPr>
              <a:t> - MORTALITY_RATE) * currentPopulation</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if (populationChange &gt; 0):</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    print("Increase")</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    print("Birth rate:", </a:t>
            </a:r>
            <a:r>
              <a:rPr lang="en-US" sz="1800" b="1" dirty="0" smtClean="0">
                <a:solidFill>
                  <a:srgbClr val="FF0000"/>
                </a:solidFill>
                <a:latin typeface="Consolas" pitchFamily="49" charset="0"/>
                <a:cs typeface="Consolas" pitchFamily="49" charset="0"/>
              </a:rPr>
              <a:t>BIRTH_RATE</a:t>
            </a:r>
            <a:r>
              <a:rPr lang="en-US" sz="1800" dirty="0" smtClean="0">
                <a:latin typeface="Consolas" pitchFamily="49" charset="0"/>
                <a:cs typeface="Consolas" pitchFamily="49" charset="0"/>
              </a:rPr>
              <a:t>, " Mortality rate:", MORTALITY_RATE, " Population change:", populationChange)</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elif (populationChange &lt; 0):</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    print("Decrease")</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    print("Birth rate:", </a:t>
            </a:r>
            <a:r>
              <a:rPr lang="en-US" sz="1800" b="1" dirty="0" smtClean="0">
                <a:solidFill>
                  <a:srgbClr val="FF0000"/>
                </a:solidFill>
                <a:latin typeface="Consolas" pitchFamily="49" charset="0"/>
                <a:cs typeface="Consolas" pitchFamily="49" charset="0"/>
              </a:rPr>
              <a:t>BIRTH_RATE</a:t>
            </a:r>
            <a:r>
              <a:rPr lang="en-US" sz="1800" dirty="0" smtClean="0">
                <a:latin typeface="Consolas" pitchFamily="49" charset="0"/>
                <a:cs typeface="Consolas" pitchFamily="49" charset="0"/>
              </a:rPr>
              <a:t>, " Mortality rate:", MORTALITY_RATE,  "Population change:", populationChange)</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else:</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    print("No change")</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    print("Birth rate:", </a:t>
            </a:r>
            <a:r>
              <a:rPr lang="en-US" sz="1800" b="1" dirty="0" smtClean="0">
                <a:solidFill>
                  <a:srgbClr val="FF0000"/>
                </a:solidFill>
                <a:latin typeface="Consolas" pitchFamily="49" charset="0"/>
                <a:cs typeface="Consolas" pitchFamily="49" charset="0"/>
              </a:rPr>
              <a:t>BIRTH_RATE</a:t>
            </a:r>
            <a:r>
              <a:rPr lang="en-US" sz="1800" dirty="0" smtClean="0">
                <a:latin typeface="Consolas" pitchFamily="49" charset="0"/>
                <a:cs typeface="Consolas" pitchFamily="49" charset="0"/>
              </a:rPr>
              <a:t>, " Mortality rate:", MORTALITY_RATE,  "Population change:", populationChange)</a:t>
            </a:r>
          </a:p>
        </p:txBody>
      </p:sp>
      <p:grpSp>
        <p:nvGrpSpPr>
          <p:cNvPr id="3" name="Group 2"/>
          <p:cNvGrpSpPr>
            <a:grpSpLocks/>
          </p:cNvGrpSpPr>
          <p:nvPr/>
        </p:nvGrpSpPr>
        <p:grpSpPr bwMode="auto">
          <a:xfrm>
            <a:off x="3522663" y="838200"/>
            <a:ext cx="5630862" cy="4940300"/>
            <a:chOff x="3505200" y="876300"/>
            <a:chExt cx="5630863" cy="4940300"/>
          </a:xfrm>
        </p:grpSpPr>
        <p:grpSp>
          <p:nvGrpSpPr>
            <p:cNvPr id="60421" name="Group 10"/>
            <p:cNvGrpSpPr>
              <a:grpSpLocks/>
            </p:cNvGrpSpPr>
            <p:nvPr/>
          </p:nvGrpSpPr>
          <p:grpSpPr bwMode="auto">
            <a:xfrm>
              <a:off x="3505200" y="876300"/>
              <a:ext cx="5630863" cy="4940300"/>
              <a:chOff x="1848" y="536"/>
              <a:chExt cx="3547" cy="3112"/>
            </a:xfrm>
          </p:grpSpPr>
          <p:sp>
            <p:nvSpPr>
              <p:cNvPr id="60423" name="Line 5"/>
              <p:cNvSpPr>
                <a:spLocks noChangeShapeType="1"/>
              </p:cNvSpPr>
              <p:nvPr/>
            </p:nvSpPr>
            <p:spPr bwMode="auto">
              <a:xfrm flipH="1">
                <a:off x="2264" y="848"/>
                <a:ext cx="1595" cy="696"/>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60424" name="Line 6"/>
              <p:cNvSpPr>
                <a:spLocks noChangeShapeType="1"/>
              </p:cNvSpPr>
              <p:nvPr/>
            </p:nvSpPr>
            <p:spPr bwMode="auto">
              <a:xfrm flipH="1">
                <a:off x="1992" y="848"/>
                <a:ext cx="1867" cy="132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60425" name="Line 7"/>
              <p:cNvSpPr>
                <a:spLocks noChangeShapeType="1"/>
              </p:cNvSpPr>
              <p:nvPr/>
            </p:nvSpPr>
            <p:spPr bwMode="auto">
              <a:xfrm flipH="1">
                <a:off x="1952" y="848"/>
                <a:ext cx="1907" cy="2056"/>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60426" name="Text Box 8"/>
              <p:cNvSpPr txBox="1">
                <a:spLocks noChangeArrowheads="1"/>
              </p:cNvSpPr>
              <p:nvPr/>
            </p:nvSpPr>
            <p:spPr bwMode="auto">
              <a:xfrm>
                <a:off x="3859" y="536"/>
                <a:ext cx="1536" cy="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b="1">
                    <a:solidFill>
                      <a:srgbClr val="FF0000"/>
                    </a:solidFill>
                  </a:rPr>
                  <a:t>One change in the initialization of the constant changes every reference to that constant</a:t>
                </a:r>
              </a:p>
            </p:txBody>
          </p:sp>
          <p:sp>
            <p:nvSpPr>
              <p:cNvPr id="60427" name="Line 9"/>
              <p:cNvSpPr>
                <a:spLocks noChangeShapeType="1"/>
              </p:cNvSpPr>
              <p:nvPr/>
            </p:nvSpPr>
            <p:spPr bwMode="auto">
              <a:xfrm flipH="1">
                <a:off x="1848" y="848"/>
                <a:ext cx="2011" cy="28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grpSp>
        <p:sp>
          <p:nvSpPr>
            <p:cNvPr id="60422" name="Line 11"/>
            <p:cNvSpPr>
              <a:spLocks noChangeShapeType="1"/>
            </p:cNvSpPr>
            <p:nvPr/>
          </p:nvSpPr>
          <p:spPr bwMode="auto">
            <a:xfrm flipH="1">
              <a:off x="3670300" y="1371600"/>
              <a:ext cx="3027363" cy="32639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idx="4294967295"/>
          </p:nvPr>
        </p:nvSpPr>
        <p:spPr>
          <a:xfrm>
            <a:off x="457200" y="260350"/>
            <a:ext cx="8229600" cy="730250"/>
          </a:xfrm>
        </p:spPr>
        <p:txBody>
          <a:bodyPr/>
          <a:lstStyle/>
          <a:p>
            <a:pPr eaLnBrk="1" hangingPunct="1"/>
            <a:r>
              <a:rPr lang="en-US" altLang="en-US" sz="3200" dirty="0" smtClean="0">
                <a:cs typeface="Times New Roman" panose="02020603050405020304" pitchFamily="18" charset="0"/>
              </a:rPr>
              <a:t>Purpose Of </a:t>
            </a:r>
            <a:r>
              <a:rPr lang="en-US" altLang="en-US" sz="3200" dirty="0" smtClean="0">
                <a:solidFill>
                  <a:srgbClr val="FF0000"/>
                </a:solidFill>
                <a:cs typeface="Times New Roman" panose="02020603050405020304" pitchFamily="18" charset="0"/>
              </a:rPr>
              <a:t>Named Constants </a:t>
            </a:r>
            <a:r>
              <a:rPr lang="en-US" altLang="en-US" sz="3200" dirty="0" smtClean="0">
                <a:cs typeface="Times New Roman" panose="02020603050405020304" pitchFamily="18" charset="0"/>
              </a:rPr>
              <a:t>(5)</a:t>
            </a:r>
          </a:p>
        </p:txBody>
      </p:sp>
      <p:sp>
        <p:nvSpPr>
          <p:cNvPr id="29699" name="Rectangle 3"/>
          <p:cNvSpPr>
            <a:spLocks noGrp="1" noChangeArrowheads="1"/>
          </p:cNvSpPr>
          <p:nvPr>
            <p:ph idx="4294967295"/>
          </p:nvPr>
        </p:nvSpPr>
        <p:spPr>
          <a:xfrm>
            <a:off x="457200" y="1219200"/>
            <a:ext cx="8229600" cy="5181600"/>
          </a:xfrm>
        </p:spPr>
        <p:txBody>
          <a:bodyPr rtlCol="0">
            <a:normAutofit fontScale="92500" lnSpcReduction="10000"/>
          </a:bodyPr>
          <a:lstStyle/>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BIRTH_RATE = 0.1758</a:t>
            </a:r>
          </a:p>
          <a:p>
            <a:pPr eaLnBrk="1" fontAlgn="auto" hangingPunct="1">
              <a:spcAft>
                <a:spcPts val="0"/>
              </a:spcAft>
              <a:buFontTx/>
              <a:buNone/>
              <a:tabLst>
                <a:tab pos="1254125" algn="l"/>
              </a:tabLst>
              <a:defRPr/>
            </a:pPr>
            <a:r>
              <a:rPr lang="en-US" sz="1800" b="1" dirty="0" smtClean="0">
                <a:solidFill>
                  <a:srgbClr val="FF0000"/>
                </a:solidFill>
                <a:latin typeface="Consolas" pitchFamily="49" charset="0"/>
                <a:cs typeface="Consolas" pitchFamily="49" charset="0"/>
              </a:rPr>
              <a:t>MORTALITY_RATE</a:t>
            </a:r>
            <a:r>
              <a:rPr lang="en-US" sz="1800" b="1" dirty="0" smtClean="0">
                <a:latin typeface="Consolas" pitchFamily="49" charset="0"/>
                <a:cs typeface="Consolas" pitchFamily="49" charset="0"/>
              </a:rPr>
              <a:t> = 0.0001</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populationChange = 0</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currentPopulation = 1000000</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populationChange = (BIRTH_RATE - </a:t>
            </a:r>
            <a:r>
              <a:rPr lang="en-US" sz="1800" b="1" dirty="0" smtClean="0">
                <a:solidFill>
                  <a:srgbClr val="FF0000"/>
                </a:solidFill>
                <a:latin typeface="Consolas" pitchFamily="49" charset="0"/>
                <a:cs typeface="Consolas" pitchFamily="49" charset="0"/>
              </a:rPr>
              <a:t>MORTALITY_RATE</a:t>
            </a:r>
            <a:r>
              <a:rPr lang="en-US" sz="1800" dirty="0" smtClean="0">
                <a:latin typeface="Consolas" pitchFamily="49" charset="0"/>
                <a:cs typeface="Consolas" pitchFamily="49" charset="0"/>
              </a:rPr>
              <a:t>) * currentPopulation</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if (populationChange &gt; 0):</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    print("Increase")</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    print("Birth rate:", BIRTH_RATE, " Mortality rate:", </a:t>
            </a:r>
            <a:r>
              <a:rPr lang="en-US" sz="1800" b="1" dirty="0" smtClean="0">
                <a:solidFill>
                  <a:srgbClr val="FF0000"/>
                </a:solidFill>
                <a:latin typeface="Consolas" pitchFamily="49" charset="0"/>
                <a:cs typeface="Consolas" pitchFamily="49" charset="0"/>
              </a:rPr>
              <a:t>MORTALITY_RATE</a:t>
            </a:r>
            <a:r>
              <a:rPr lang="en-US" sz="1800" dirty="0" smtClean="0">
                <a:latin typeface="Consolas" pitchFamily="49" charset="0"/>
                <a:cs typeface="Consolas" pitchFamily="49" charset="0"/>
              </a:rPr>
              <a:t>, " Population change:", populationChange)</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elif (populationChange &lt; 0):</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    print("Decrease")</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    print("Birth rate:", BIRTH_RATE, " Mortality rate:", </a:t>
            </a:r>
            <a:r>
              <a:rPr lang="en-US" sz="1800" b="1" dirty="0" smtClean="0">
                <a:solidFill>
                  <a:srgbClr val="FF0000"/>
                </a:solidFill>
                <a:latin typeface="Consolas" pitchFamily="49" charset="0"/>
                <a:cs typeface="Consolas" pitchFamily="49" charset="0"/>
              </a:rPr>
              <a:t>MORTALITY_RATE</a:t>
            </a:r>
            <a:r>
              <a:rPr lang="en-US" sz="1800" dirty="0" smtClean="0">
                <a:latin typeface="Consolas" pitchFamily="49" charset="0"/>
                <a:cs typeface="Consolas" pitchFamily="49" charset="0"/>
              </a:rPr>
              <a:t>,  "Population change:", populationChange)</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else:</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    print("No change")</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    print("Birth rate:", BIRTH_RATE, " Mortality rate:", </a:t>
            </a:r>
            <a:r>
              <a:rPr lang="en-US" sz="1800" b="1" dirty="0" smtClean="0">
                <a:solidFill>
                  <a:srgbClr val="FF0000"/>
                </a:solidFill>
                <a:latin typeface="Consolas" pitchFamily="49" charset="0"/>
                <a:cs typeface="Consolas" pitchFamily="49" charset="0"/>
              </a:rPr>
              <a:t>MORTALITY_RATE</a:t>
            </a:r>
            <a:r>
              <a:rPr lang="en-US" sz="1800" dirty="0" smtClean="0">
                <a:latin typeface="Consolas" pitchFamily="49" charset="0"/>
                <a:cs typeface="Consolas" pitchFamily="49" charset="0"/>
              </a:rPr>
              <a:t>,  "Population change:", populationChange)</a:t>
            </a:r>
          </a:p>
        </p:txBody>
      </p:sp>
      <p:grpSp>
        <p:nvGrpSpPr>
          <p:cNvPr id="2" name="Group 1"/>
          <p:cNvGrpSpPr>
            <a:grpSpLocks/>
          </p:cNvGrpSpPr>
          <p:nvPr/>
        </p:nvGrpSpPr>
        <p:grpSpPr bwMode="auto">
          <a:xfrm>
            <a:off x="1549400" y="1489075"/>
            <a:ext cx="7537450" cy="4410075"/>
            <a:chOff x="1549400" y="1488393"/>
            <a:chExt cx="7537449" cy="4410757"/>
          </a:xfrm>
        </p:grpSpPr>
        <p:sp>
          <p:nvSpPr>
            <p:cNvPr id="61445" name="Line 5"/>
            <p:cNvSpPr>
              <a:spLocks noChangeShapeType="1"/>
            </p:cNvSpPr>
            <p:nvPr/>
          </p:nvSpPr>
          <p:spPr bwMode="auto">
            <a:xfrm flipH="1">
              <a:off x="5232400" y="2209799"/>
              <a:ext cx="1473200" cy="209438"/>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61446" name="Line 6"/>
            <p:cNvSpPr>
              <a:spLocks noChangeShapeType="1"/>
            </p:cNvSpPr>
            <p:nvPr/>
          </p:nvSpPr>
          <p:spPr bwMode="auto">
            <a:xfrm flipH="1">
              <a:off x="2209800" y="2209800"/>
              <a:ext cx="4495800" cy="16129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61447" name="Line 7"/>
            <p:cNvSpPr>
              <a:spLocks noChangeShapeType="1"/>
            </p:cNvSpPr>
            <p:nvPr/>
          </p:nvSpPr>
          <p:spPr bwMode="auto">
            <a:xfrm flipH="1">
              <a:off x="1549400" y="2209798"/>
              <a:ext cx="5099050" cy="2616201"/>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61448" name="Text Box 8"/>
            <p:cNvSpPr txBox="1">
              <a:spLocks noChangeArrowheads="1"/>
            </p:cNvSpPr>
            <p:nvPr/>
          </p:nvSpPr>
          <p:spPr bwMode="auto">
            <a:xfrm>
              <a:off x="6648449" y="1488393"/>
              <a:ext cx="2438400"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b="1">
                  <a:solidFill>
                    <a:srgbClr val="FF0000"/>
                  </a:solidFill>
                </a:rPr>
                <a:t>One change in the initialization of the constant changes every reference to that constant</a:t>
              </a:r>
            </a:p>
          </p:txBody>
        </p:sp>
        <p:sp>
          <p:nvSpPr>
            <p:cNvPr id="61449" name="Line 9"/>
            <p:cNvSpPr>
              <a:spLocks noChangeShapeType="1"/>
            </p:cNvSpPr>
            <p:nvPr/>
          </p:nvSpPr>
          <p:spPr bwMode="auto">
            <a:xfrm flipH="1">
              <a:off x="2175328" y="2209800"/>
              <a:ext cx="4473121" cy="368935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457200" y="260350"/>
            <a:ext cx="8229600" cy="730250"/>
          </a:xfrm>
        </p:spPr>
        <p:txBody>
          <a:bodyPr/>
          <a:lstStyle/>
          <a:p>
            <a:pPr eaLnBrk="1" hangingPunct="1"/>
            <a:r>
              <a:rPr lang="en-US" altLang="en-US" smtClean="0"/>
              <a:t>When To Use A Named Constant?</a:t>
            </a:r>
          </a:p>
        </p:txBody>
      </p:sp>
      <p:sp>
        <p:nvSpPr>
          <p:cNvPr id="328707" name="Rectangle 3"/>
          <p:cNvSpPr>
            <a:spLocks noGrp="1" noChangeArrowheads="1"/>
          </p:cNvSpPr>
          <p:nvPr>
            <p:ph idx="1"/>
          </p:nvPr>
        </p:nvSpPr>
        <p:spPr/>
        <p:txBody>
          <a:bodyPr/>
          <a:lstStyle/>
          <a:p>
            <a:pPr eaLnBrk="1" hangingPunct="1">
              <a:tabLst>
                <a:tab pos="1254125" algn="l"/>
              </a:tabLst>
            </a:pPr>
            <a:r>
              <a:rPr lang="en-US" altLang="en-US" smtClean="0"/>
              <a:t>(Rule of thumb): If you can assign a descriptive, useful, self-explanatory name to a constant then you probably should.</a:t>
            </a:r>
          </a:p>
          <a:p>
            <a:pPr eaLnBrk="1" hangingPunct="1">
              <a:tabLst>
                <a:tab pos="1254125" algn="l"/>
              </a:tabLst>
            </a:pPr>
            <a:r>
              <a:rPr lang="en-US" altLang="en-US" b="1" smtClean="0"/>
              <a:t>Example 1 </a:t>
            </a:r>
            <a:r>
              <a:rPr lang="en-US" altLang="en-US" smtClean="0"/>
              <a:t>(easy to provide self explanatory constant name)</a:t>
            </a:r>
          </a:p>
          <a:p>
            <a:pPr marL="400050" lvl="1" indent="0" eaLnBrk="1" hangingPunct="1">
              <a:buFont typeface="Arial" panose="020B0604020202020204" pitchFamily="34" charset="0"/>
              <a:buNone/>
              <a:tabLst>
                <a:tab pos="1254125" algn="l"/>
              </a:tabLst>
            </a:pPr>
            <a:r>
              <a:rPr lang="en-US" altLang="en-US" sz="1800" smtClean="0">
                <a:latin typeface="Consolas" panose="020B0609020204030204" pitchFamily="49" charset="0"/>
                <a:cs typeface="Consolas" panose="020B0609020204030204" pitchFamily="49" charset="0"/>
              </a:rPr>
              <a:t>INCH_CM_RATIO = 2.54</a:t>
            </a:r>
          </a:p>
          <a:p>
            <a:pPr marL="400050" lvl="1" indent="0" eaLnBrk="1" hangingPunct="1">
              <a:buFont typeface="Arial" panose="020B0604020202020204" pitchFamily="34" charset="0"/>
              <a:buNone/>
              <a:tabLst>
                <a:tab pos="1254125" algn="l"/>
              </a:tabLst>
            </a:pPr>
            <a:r>
              <a:rPr lang="en-US" altLang="en-US" sz="1800" smtClean="0">
                <a:latin typeface="Consolas" panose="020B0609020204030204" pitchFamily="49" charset="0"/>
                <a:cs typeface="Consolas" panose="020B0609020204030204" pitchFamily="49" charset="0"/>
              </a:rPr>
              <a:t>height = height * INCH_CM_RATIO</a:t>
            </a:r>
          </a:p>
          <a:p>
            <a:pPr eaLnBrk="1" hangingPunct="1">
              <a:tabLst>
                <a:tab pos="1254125" algn="l"/>
              </a:tabLst>
            </a:pPr>
            <a:r>
              <a:rPr lang="en-US" altLang="en-US" b="1" smtClean="0"/>
              <a:t>Example 2 </a:t>
            </a:r>
            <a:r>
              <a:rPr lang="en-US" altLang="en-US" smtClean="0"/>
              <a:t>(providing self explanatory names for the constants is difficult) </a:t>
            </a:r>
          </a:p>
          <a:p>
            <a:pPr marL="400050" lvl="1" indent="0" eaLnBrk="1" hangingPunct="1">
              <a:buFont typeface="Arial" panose="020B0604020202020204" pitchFamily="34" charset="0"/>
              <a:buNone/>
              <a:tabLst>
                <a:tab pos="1254125" algn="l"/>
              </a:tabLst>
            </a:pPr>
            <a:r>
              <a:rPr lang="en-US" altLang="en-US" sz="1800" smtClean="0">
                <a:latin typeface="Consolas" panose="020B0609020204030204" pitchFamily="49" charset="0"/>
                <a:cs typeface="Consolas" panose="020B0609020204030204" pitchFamily="49" charset="0"/>
              </a:rPr>
              <a:t>calories used = (10 x weight) + (6.25 x height) - [(5 x age) - 161]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870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28707">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28707">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28707">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28707">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2870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8707"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a:xfrm>
            <a:off x="457200" y="260350"/>
            <a:ext cx="8229600" cy="730250"/>
          </a:xfrm>
        </p:spPr>
        <p:txBody>
          <a:bodyPr/>
          <a:lstStyle/>
          <a:p>
            <a:pPr eaLnBrk="1" hangingPunct="1"/>
            <a:r>
              <a:rPr lang="en-US" altLang="en-US" smtClean="0"/>
              <a:t>Extra Practice</a:t>
            </a:r>
          </a:p>
        </p:txBody>
      </p:sp>
      <p:sp>
        <p:nvSpPr>
          <p:cNvPr id="63491" name="Content Placeholder 2"/>
          <p:cNvSpPr>
            <a:spLocks noGrp="1"/>
          </p:cNvSpPr>
          <p:nvPr>
            <p:ph idx="1"/>
          </p:nvPr>
        </p:nvSpPr>
        <p:spPr/>
        <p:txBody>
          <a:bodyPr/>
          <a:lstStyle/>
          <a:p>
            <a:pPr eaLnBrk="1" hangingPunct="1">
              <a:tabLst>
                <a:tab pos="1254125" algn="l"/>
              </a:tabLst>
            </a:pPr>
            <a:r>
              <a:rPr lang="en-US" altLang="en-US" smtClean="0"/>
              <a:t>Provide a formula where it would be appropriate to use named constants (should be easy).</a:t>
            </a:r>
          </a:p>
          <a:p>
            <a:pPr eaLnBrk="1" hangingPunct="1">
              <a:tabLst>
                <a:tab pos="1254125" algn="l"/>
              </a:tabLst>
            </a:pPr>
            <a:r>
              <a:rPr lang="en-US" altLang="en-US" smtClean="0"/>
              <a:t>Provide a formula where unnamed constants may be acceptable (may be trickier).</a:t>
            </a:r>
          </a:p>
          <a:p>
            <a:pPr eaLnBrk="1" hangingPunct="1">
              <a:tabLst>
                <a:tab pos="1254125" algn="l"/>
              </a:tabLst>
            </a:pPr>
            <a:r>
              <a:rPr lang="en-US" altLang="en-US" smtClean="0"/>
              <a:t>Search for formulas in science articles online if you can’t think of any.</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p:txBody>
          <a:bodyPr/>
          <a:lstStyle/>
          <a:p>
            <a:pPr eaLnBrk="1" hangingPunct="1"/>
            <a:r>
              <a:rPr lang="en-US" altLang="en-US" smtClean="0"/>
              <a:t>Section Summary: Named Constants</a:t>
            </a:r>
          </a:p>
        </p:txBody>
      </p:sp>
      <p:sp>
        <p:nvSpPr>
          <p:cNvPr id="64515" name="Content Placeholder 2"/>
          <p:cNvSpPr>
            <a:spLocks noGrp="1"/>
          </p:cNvSpPr>
          <p:nvPr>
            <p:ph idx="1"/>
          </p:nvPr>
        </p:nvSpPr>
        <p:spPr/>
        <p:txBody>
          <a:bodyPr/>
          <a:lstStyle/>
          <a:p>
            <a:pPr eaLnBrk="1" hangingPunct="1"/>
            <a:r>
              <a:rPr lang="en-US" altLang="en-US" smtClean="0"/>
              <a:t>What is a named constant</a:t>
            </a:r>
          </a:p>
          <a:p>
            <a:pPr lvl="1" eaLnBrk="1" hangingPunct="1"/>
            <a:r>
              <a:rPr lang="en-US" altLang="en-US" smtClean="0"/>
              <a:t> How does it differ from a variable</a:t>
            </a:r>
          </a:p>
          <a:p>
            <a:pPr lvl="1" eaLnBrk="1" hangingPunct="1"/>
            <a:r>
              <a:rPr lang="en-US" altLang="en-US" smtClean="0"/>
              <a:t>How does it differ from an unnamed constant</a:t>
            </a:r>
          </a:p>
          <a:p>
            <a:pPr lvl="1" eaLnBrk="1" hangingPunct="1"/>
            <a:r>
              <a:rPr lang="en-US" altLang="en-US" smtClean="0"/>
              <a:t>What are some reasons for using named constants</a:t>
            </a:r>
          </a:p>
          <a:p>
            <a:pPr eaLnBrk="1" hangingPunct="1"/>
            <a:r>
              <a:rPr lang="en-US" altLang="en-US" smtClean="0"/>
              <a:t>Naming conventions for named constants</a:t>
            </a:r>
          </a:p>
          <a:p>
            <a:pPr eaLnBrk="1" hangingPunct="1"/>
            <a:endParaRPr lang="en-US" altLang="en-US" smtClean="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457200" y="260350"/>
            <a:ext cx="8229600" cy="730250"/>
          </a:xfrm>
        </p:spPr>
        <p:txBody>
          <a:bodyPr/>
          <a:lstStyle/>
          <a:p>
            <a:pPr eaLnBrk="1" hangingPunct="1"/>
            <a:r>
              <a:rPr lang="en-US" altLang="en-US" smtClean="0"/>
              <a:t>Arithmetic </a:t>
            </a:r>
            <a:r>
              <a:rPr lang="en-US" altLang="en-US" b="1" smtClean="0">
                <a:solidFill>
                  <a:srgbClr val="FF0000"/>
                </a:solidFill>
              </a:rPr>
              <a:t>Operators</a:t>
            </a:r>
          </a:p>
        </p:txBody>
      </p:sp>
      <p:graphicFrame>
        <p:nvGraphicFramePr>
          <p:cNvPr id="349187" name="Group 3"/>
          <p:cNvGraphicFramePr>
            <a:graphicFrameLocks noGrp="1"/>
          </p:cNvGraphicFramePr>
          <p:nvPr>
            <p:ph idx="1"/>
            <p:extLst>
              <p:ext uri="{D42A27DB-BD31-4B8C-83A1-F6EECF244321}">
                <p14:modId xmlns:p14="http://schemas.microsoft.com/office/powerpoint/2010/main" val="3245130850"/>
              </p:ext>
            </p:extLst>
          </p:nvPr>
        </p:nvGraphicFramePr>
        <p:xfrm>
          <a:off x="533400" y="1066800"/>
          <a:ext cx="8229600" cy="5334000"/>
        </p:xfrm>
        <a:graphic>
          <a:graphicData uri="http://schemas.openxmlformats.org/drawingml/2006/table">
            <a:tbl>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595204">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1" i="0" u="none" strike="noStrike" cap="none" normalizeH="0" baseline="0" dirty="0" smtClean="0">
                          <a:ln>
                            <a:noFill/>
                          </a:ln>
                          <a:solidFill>
                            <a:schemeClr val="tx1"/>
                          </a:solidFill>
                          <a:effectLst/>
                          <a:latin typeface="+mn-lt"/>
                          <a:cs typeface="Arial" pitchFamily="34" charset="0"/>
                        </a:rPr>
                        <a:t>Operator</a:t>
                      </a:r>
                    </a:p>
                  </a:txBody>
                  <a:tcPr marL="94475" marR="94475" marT="46800" marB="4680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DDDDDD"/>
                    </a:solid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1" i="0" u="none" strike="noStrike" cap="none" normalizeH="0" baseline="0" dirty="0" smtClean="0">
                          <a:ln>
                            <a:noFill/>
                          </a:ln>
                          <a:solidFill>
                            <a:schemeClr val="tx1"/>
                          </a:solidFill>
                          <a:effectLst/>
                          <a:latin typeface="+mn-lt"/>
                          <a:cs typeface="Arial" pitchFamily="34" charset="0"/>
                        </a:rPr>
                        <a:t>Description</a:t>
                      </a:r>
                    </a:p>
                  </a:txBody>
                  <a:tcPr marL="94475" marR="94475" marT="46800" marB="468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DDDDDD"/>
                    </a:solid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1" i="0" u="none" strike="noStrike" cap="none" normalizeH="0" baseline="0" dirty="0" smtClean="0">
                          <a:ln>
                            <a:noFill/>
                          </a:ln>
                          <a:solidFill>
                            <a:schemeClr val="tx1"/>
                          </a:solidFill>
                          <a:effectLst/>
                          <a:latin typeface="+mn-lt"/>
                          <a:cs typeface="Arial" pitchFamily="34" charset="0"/>
                        </a:rPr>
                        <a:t>Example</a:t>
                      </a:r>
                    </a:p>
                  </a:txBody>
                  <a:tcPr marL="94475" marR="94475" marT="46800" marB="4680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DDDDDD"/>
                    </a:solidFill>
                  </a:tcPr>
                </a:tc>
                <a:extLst>
                  <a:ext uri="{0D108BD9-81ED-4DB2-BD59-A6C34878D82A}">
                    <a16:rowId xmlns:a16="http://schemas.microsoft.com/office/drawing/2014/main" val="10000"/>
                  </a:ext>
                </a:extLst>
              </a:tr>
              <a:tr h="593777">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a:t>
                      </a:r>
                    </a:p>
                  </a:txBody>
                  <a:tcPr marL="94475" marR="94475" marT="46800" marB="4680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Assignment</a:t>
                      </a:r>
                    </a:p>
                  </a:txBody>
                  <a:tcPr marL="94475" marR="94475" marT="46800" marB="468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num </a:t>
                      </a:r>
                      <a:r>
                        <a:rPr kumimoji="0" lang="en-US" sz="1800" b="1" i="0" u="none" strike="noStrike" cap="none" normalizeH="0" baseline="0" dirty="0" smtClean="0">
                          <a:ln>
                            <a:noFill/>
                          </a:ln>
                          <a:solidFill>
                            <a:srgbClr val="FF0000"/>
                          </a:solidFill>
                          <a:effectLst/>
                          <a:latin typeface="+mn-lt"/>
                          <a:cs typeface="Arial" pitchFamily="34" charset="0"/>
                        </a:rPr>
                        <a:t>=</a:t>
                      </a:r>
                      <a:r>
                        <a:rPr kumimoji="0" lang="en-US" sz="1800" b="0" i="0" u="none" strike="noStrike" cap="none" normalizeH="0" baseline="0" dirty="0" smtClean="0">
                          <a:ln>
                            <a:noFill/>
                          </a:ln>
                          <a:solidFill>
                            <a:schemeClr val="tx1"/>
                          </a:solidFill>
                          <a:effectLst/>
                          <a:latin typeface="+mn-lt"/>
                          <a:cs typeface="Arial" pitchFamily="34" charset="0"/>
                        </a:rPr>
                        <a:t> 7</a:t>
                      </a:r>
                    </a:p>
                  </a:txBody>
                  <a:tcPr marL="94475" marR="94475" marT="46800" marB="4680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1"/>
                  </a:ext>
                </a:extLst>
              </a:tr>
              <a:tr h="576649">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a:t>
                      </a:r>
                    </a:p>
                  </a:txBody>
                  <a:tcPr marL="94475" marR="94475" marT="46800" marB="4680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Addition</a:t>
                      </a:r>
                    </a:p>
                  </a:txBody>
                  <a:tcPr marL="94475" marR="94475" marT="46800" marB="468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num = 2 </a:t>
                      </a:r>
                      <a:r>
                        <a:rPr kumimoji="0" lang="en-US" sz="1800" b="1" i="0" u="none" strike="noStrike" cap="none" normalizeH="0" baseline="0" dirty="0" smtClean="0">
                          <a:ln>
                            <a:noFill/>
                          </a:ln>
                          <a:solidFill>
                            <a:srgbClr val="FF0000"/>
                          </a:solidFill>
                          <a:effectLst/>
                          <a:latin typeface="+mn-lt"/>
                          <a:cs typeface="Arial" pitchFamily="34" charset="0"/>
                        </a:rPr>
                        <a:t>+</a:t>
                      </a:r>
                      <a:r>
                        <a:rPr kumimoji="0" lang="en-US" sz="1800" b="0" i="0" u="none" strike="noStrike" cap="none" normalizeH="0" baseline="0" dirty="0" smtClean="0">
                          <a:ln>
                            <a:noFill/>
                          </a:ln>
                          <a:solidFill>
                            <a:schemeClr val="tx1"/>
                          </a:solidFill>
                          <a:effectLst/>
                          <a:latin typeface="+mn-lt"/>
                          <a:cs typeface="Arial" pitchFamily="34" charset="0"/>
                        </a:rPr>
                        <a:t> 2</a:t>
                      </a:r>
                    </a:p>
                  </a:txBody>
                  <a:tcPr marL="94475" marR="94475" marT="46800" marB="4680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2"/>
                  </a:ext>
                </a:extLst>
              </a:tr>
              <a:tr h="595204">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a:t>
                      </a:r>
                    </a:p>
                  </a:txBody>
                  <a:tcPr marL="94475" marR="94475" marT="46800" marB="4680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Subtraction</a:t>
                      </a:r>
                    </a:p>
                  </a:txBody>
                  <a:tcPr marL="94475" marR="94475" marT="46800" marB="468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num = 6 </a:t>
                      </a:r>
                      <a:r>
                        <a:rPr kumimoji="0" lang="en-US" sz="1800" b="1" i="0" u="none" strike="noStrike" cap="none" normalizeH="0" baseline="0" dirty="0" smtClean="0">
                          <a:ln>
                            <a:noFill/>
                          </a:ln>
                          <a:solidFill>
                            <a:srgbClr val="FF0000"/>
                          </a:solidFill>
                          <a:effectLst/>
                          <a:latin typeface="+mn-lt"/>
                          <a:cs typeface="Arial" pitchFamily="34" charset="0"/>
                        </a:rPr>
                        <a:t>-</a:t>
                      </a:r>
                      <a:r>
                        <a:rPr kumimoji="0" lang="en-US" sz="1800" b="1" i="0" u="none" strike="noStrike" cap="none" normalizeH="0" baseline="0" dirty="0" smtClean="0">
                          <a:ln>
                            <a:noFill/>
                          </a:ln>
                          <a:solidFill>
                            <a:schemeClr val="tx1"/>
                          </a:solidFill>
                          <a:effectLst/>
                          <a:latin typeface="+mn-lt"/>
                          <a:cs typeface="Arial" pitchFamily="34" charset="0"/>
                        </a:rPr>
                        <a:t> </a:t>
                      </a:r>
                      <a:r>
                        <a:rPr kumimoji="0" lang="en-US" sz="1800" b="0" i="0" u="none" strike="noStrike" cap="none" normalizeH="0" baseline="0" dirty="0" smtClean="0">
                          <a:ln>
                            <a:noFill/>
                          </a:ln>
                          <a:solidFill>
                            <a:schemeClr val="tx1"/>
                          </a:solidFill>
                          <a:effectLst/>
                          <a:latin typeface="+mn-lt"/>
                          <a:cs typeface="Arial" pitchFamily="34" charset="0"/>
                        </a:rPr>
                        <a:t>4</a:t>
                      </a:r>
                    </a:p>
                  </a:txBody>
                  <a:tcPr marL="94475" marR="94475" marT="46800" marB="4680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3"/>
                  </a:ext>
                </a:extLst>
              </a:tr>
              <a:tr h="593777">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a:t>
                      </a:r>
                    </a:p>
                  </a:txBody>
                  <a:tcPr marL="94475" marR="94475" marT="46800" marB="4680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Multiplication</a:t>
                      </a:r>
                    </a:p>
                  </a:txBody>
                  <a:tcPr marL="94475" marR="94475" marT="46800" marB="468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num = 5 </a:t>
                      </a:r>
                      <a:r>
                        <a:rPr kumimoji="0" lang="en-US" sz="1800" b="1" i="0" u="none" strike="noStrike" cap="none" normalizeH="0" baseline="0" dirty="0" smtClean="0">
                          <a:ln>
                            <a:noFill/>
                          </a:ln>
                          <a:solidFill>
                            <a:srgbClr val="FF0000"/>
                          </a:solidFill>
                          <a:effectLst/>
                          <a:latin typeface="+mn-lt"/>
                          <a:cs typeface="Arial" pitchFamily="34" charset="0"/>
                        </a:rPr>
                        <a:t>*</a:t>
                      </a:r>
                      <a:r>
                        <a:rPr kumimoji="0" lang="en-US" sz="1800" b="0" i="0" u="none" strike="noStrike" cap="none" normalizeH="0" baseline="0" dirty="0" smtClean="0">
                          <a:ln>
                            <a:noFill/>
                          </a:ln>
                          <a:solidFill>
                            <a:schemeClr val="tx1"/>
                          </a:solidFill>
                          <a:effectLst/>
                          <a:latin typeface="+mn-lt"/>
                          <a:cs typeface="Arial" pitchFamily="34" charset="0"/>
                        </a:rPr>
                        <a:t> 4 </a:t>
                      </a:r>
                    </a:p>
                  </a:txBody>
                  <a:tcPr marL="94475" marR="94475" marT="46800" marB="4680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4"/>
                  </a:ext>
                </a:extLst>
              </a:tr>
              <a:tr h="595204">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a:t>
                      </a:r>
                    </a:p>
                  </a:txBody>
                  <a:tcPr marL="94475" marR="94475" marT="46800" marB="4680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Division</a:t>
                      </a:r>
                    </a:p>
                  </a:txBody>
                  <a:tcPr marL="94475" marR="94475" marT="46800" marB="468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num = 9 </a:t>
                      </a:r>
                      <a:r>
                        <a:rPr kumimoji="0" lang="en-US" sz="1800" b="1" i="0" u="none" strike="noStrike" cap="none" normalizeH="0" baseline="0" dirty="0" smtClean="0">
                          <a:ln>
                            <a:noFill/>
                          </a:ln>
                          <a:solidFill>
                            <a:srgbClr val="FF0000"/>
                          </a:solidFill>
                          <a:effectLst/>
                          <a:latin typeface="+mn-lt"/>
                          <a:cs typeface="Arial" pitchFamily="34" charset="0"/>
                        </a:rPr>
                        <a:t>/</a:t>
                      </a:r>
                      <a:r>
                        <a:rPr kumimoji="0" lang="en-US" sz="1800" b="0" i="0" u="none" strike="noStrike" cap="none" normalizeH="0" baseline="0" dirty="0" smtClean="0">
                          <a:ln>
                            <a:noFill/>
                          </a:ln>
                          <a:solidFill>
                            <a:schemeClr val="tx1"/>
                          </a:solidFill>
                          <a:effectLst/>
                          <a:latin typeface="+mn-lt"/>
                          <a:cs typeface="Arial" pitchFamily="34" charset="0"/>
                        </a:rPr>
                        <a:t> 2</a:t>
                      </a:r>
                    </a:p>
                  </a:txBody>
                  <a:tcPr marL="94475" marR="94475" marT="46800" marB="4680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5"/>
                  </a:ext>
                </a:extLst>
              </a:tr>
              <a:tr h="593777">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a:t>
                      </a:r>
                    </a:p>
                  </a:txBody>
                  <a:tcPr marL="94475" marR="94475" marT="46800" marB="4680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Integer division</a:t>
                      </a:r>
                    </a:p>
                  </a:txBody>
                  <a:tcPr marL="94475" marR="94475" marT="46800" marB="468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num = 9 </a:t>
                      </a:r>
                      <a:r>
                        <a:rPr kumimoji="0" lang="en-US" sz="1800" b="1" i="0" u="none" strike="noStrike" cap="none" normalizeH="0" baseline="0" dirty="0" smtClean="0">
                          <a:ln>
                            <a:noFill/>
                          </a:ln>
                          <a:solidFill>
                            <a:srgbClr val="FF0000"/>
                          </a:solidFill>
                          <a:effectLst/>
                          <a:latin typeface="+mn-lt"/>
                          <a:cs typeface="Arial" pitchFamily="34" charset="0"/>
                        </a:rPr>
                        <a:t>//</a:t>
                      </a:r>
                      <a:r>
                        <a:rPr kumimoji="0" lang="en-US" sz="1800" b="0" i="0" u="none" strike="noStrike" cap="none" normalizeH="0" baseline="0" dirty="0" smtClean="0">
                          <a:ln>
                            <a:noFill/>
                          </a:ln>
                          <a:solidFill>
                            <a:schemeClr val="tx1"/>
                          </a:solidFill>
                          <a:effectLst/>
                          <a:latin typeface="+mn-lt"/>
                          <a:cs typeface="Arial" pitchFamily="34" charset="0"/>
                        </a:rPr>
                        <a:t> 2</a:t>
                      </a:r>
                    </a:p>
                  </a:txBody>
                  <a:tcPr marL="94475" marR="94475" marT="46800" marB="4680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6"/>
                  </a:ext>
                </a:extLst>
              </a:tr>
              <a:tr h="595204">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a:t>
                      </a:r>
                    </a:p>
                  </a:txBody>
                  <a:tcPr marL="94475" marR="94475" marT="46800" marB="4680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Modulo</a:t>
                      </a:r>
                    </a:p>
                  </a:txBody>
                  <a:tcPr marL="94475" marR="94475" marT="46800" marB="468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num = 9 </a:t>
                      </a:r>
                      <a:r>
                        <a:rPr kumimoji="0" lang="en-US" sz="1800" b="1" i="0" u="none" strike="noStrike" cap="none" normalizeH="0" baseline="0" dirty="0" smtClean="0">
                          <a:ln>
                            <a:noFill/>
                          </a:ln>
                          <a:solidFill>
                            <a:srgbClr val="FF0000"/>
                          </a:solidFill>
                          <a:effectLst/>
                          <a:latin typeface="+mn-lt"/>
                          <a:cs typeface="Arial" pitchFamily="34" charset="0"/>
                        </a:rPr>
                        <a:t>%</a:t>
                      </a:r>
                      <a:r>
                        <a:rPr kumimoji="0" lang="en-US" sz="1800" b="0" i="0" u="none" strike="noStrike" cap="none" normalizeH="0" baseline="0" dirty="0" smtClean="0">
                          <a:ln>
                            <a:noFill/>
                          </a:ln>
                          <a:solidFill>
                            <a:schemeClr val="tx1"/>
                          </a:solidFill>
                          <a:effectLst/>
                          <a:latin typeface="+mn-lt"/>
                          <a:cs typeface="Arial" pitchFamily="34" charset="0"/>
                        </a:rPr>
                        <a:t> 2</a:t>
                      </a:r>
                    </a:p>
                  </a:txBody>
                  <a:tcPr marL="94475" marR="94475" marT="46800" marB="4680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7"/>
                  </a:ext>
                </a:extLst>
              </a:tr>
              <a:tr h="595204">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a:t>
                      </a:r>
                    </a:p>
                  </a:txBody>
                  <a:tcPr marL="94475" marR="94475" marT="46800" marB="4680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Exponent</a:t>
                      </a:r>
                    </a:p>
                  </a:txBody>
                  <a:tcPr marL="94475" marR="94475" marT="46800" marB="468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num = 9 </a:t>
                      </a:r>
                      <a:r>
                        <a:rPr kumimoji="0" lang="en-US" sz="1800" b="1" i="0" u="none" strike="noStrike" cap="none" normalizeH="0" baseline="0" dirty="0" smtClean="0">
                          <a:ln>
                            <a:noFill/>
                          </a:ln>
                          <a:solidFill>
                            <a:srgbClr val="FF0000"/>
                          </a:solidFill>
                          <a:effectLst/>
                          <a:latin typeface="+mn-lt"/>
                          <a:cs typeface="Arial" pitchFamily="34" charset="0"/>
                        </a:rPr>
                        <a:t>**</a:t>
                      </a:r>
                      <a:r>
                        <a:rPr kumimoji="0" lang="en-US" sz="1800" b="0" i="0" u="none" strike="noStrike" cap="none" normalizeH="0" baseline="0" dirty="0" smtClean="0">
                          <a:ln>
                            <a:noFill/>
                          </a:ln>
                          <a:solidFill>
                            <a:schemeClr val="tx1"/>
                          </a:solidFill>
                          <a:effectLst/>
                          <a:latin typeface="+mn-lt"/>
                          <a:cs typeface="Arial" pitchFamily="34" charset="0"/>
                        </a:rPr>
                        <a:t> 2</a:t>
                      </a:r>
                    </a:p>
                  </a:txBody>
                  <a:tcPr marL="94475" marR="94475" marT="46800" marB="4680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8"/>
                  </a:ext>
                </a:extLst>
              </a:tr>
            </a:tbl>
          </a:graphicData>
        </a:graphic>
      </p:graphicFrame>
      <p:sp>
        <p:nvSpPr>
          <p:cNvPr id="2" name="Rectangle 1"/>
          <p:cNvSpPr/>
          <p:nvPr/>
        </p:nvSpPr>
        <p:spPr>
          <a:xfrm>
            <a:off x="7710488" y="4038600"/>
            <a:ext cx="914400" cy="3048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solidFill>
                  <a:schemeClr val="tx1"/>
                </a:solidFill>
              </a:rPr>
              <a:t>4.5</a:t>
            </a:r>
          </a:p>
        </p:txBody>
      </p:sp>
      <p:sp>
        <p:nvSpPr>
          <p:cNvPr id="5" name="Rectangle 4"/>
          <p:cNvSpPr/>
          <p:nvPr/>
        </p:nvSpPr>
        <p:spPr>
          <a:xfrm>
            <a:off x="7710488" y="4648200"/>
            <a:ext cx="914400" cy="3048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solidFill>
                  <a:schemeClr val="tx1"/>
                </a:solidFill>
              </a:rPr>
              <a:t>4</a:t>
            </a:r>
          </a:p>
        </p:txBody>
      </p:sp>
      <p:sp>
        <p:nvSpPr>
          <p:cNvPr id="6" name="Rectangle 5"/>
          <p:cNvSpPr/>
          <p:nvPr/>
        </p:nvSpPr>
        <p:spPr>
          <a:xfrm>
            <a:off x="7710488" y="5257800"/>
            <a:ext cx="914400" cy="3048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solidFill>
                  <a:schemeClr val="tx1"/>
                </a:solidFill>
              </a:rPr>
              <a:t>1</a:t>
            </a:r>
          </a:p>
        </p:txBody>
      </p:sp>
      <p:sp>
        <p:nvSpPr>
          <p:cNvPr id="7" name="Rectangle 6"/>
          <p:cNvSpPr/>
          <p:nvPr/>
        </p:nvSpPr>
        <p:spPr>
          <a:xfrm>
            <a:off x="7710488" y="5867400"/>
            <a:ext cx="914400" cy="3048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solidFill>
                  <a:schemeClr val="tx1"/>
                </a:solidFill>
              </a:rPr>
              <a:t>81</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5" name="Rectangle 3"/>
          <p:cNvSpPr>
            <a:spLocks noGrp="1" noChangeArrowheads="1"/>
          </p:cNvSpPr>
          <p:nvPr>
            <p:ph type="body" sz="half" idx="4294967295"/>
          </p:nvPr>
        </p:nvSpPr>
        <p:spPr>
          <a:xfrm>
            <a:off x="457200" y="1143000"/>
            <a:ext cx="8153400" cy="5368925"/>
          </a:xfrm>
        </p:spPr>
        <p:txBody>
          <a:bodyPr/>
          <a:lstStyle/>
          <a:p>
            <a:pPr eaLnBrk="1" hangingPunct="1">
              <a:tabLst>
                <a:tab pos="1254125" algn="l"/>
              </a:tabLst>
            </a:pPr>
            <a:r>
              <a:rPr lang="en-US" altLang="en-US" sz="2400" dirty="0" smtClean="0"/>
              <a:t>First level of precedence: top to bottom</a:t>
            </a:r>
          </a:p>
          <a:p>
            <a:pPr eaLnBrk="1" hangingPunct="1">
              <a:tabLst>
                <a:tab pos="1254125" algn="l"/>
              </a:tabLst>
            </a:pPr>
            <a:r>
              <a:rPr lang="en-US" altLang="en-US" sz="2400" dirty="0" smtClean="0"/>
              <a:t>Second level of precedence</a:t>
            </a:r>
          </a:p>
          <a:p>
            <a:pPr lvl="1" eaLnBrk="1" hangingPunct="1">
              <a:tabLst>
                <a:tab pos="1254125" algn="l"/>
              </a:tabLst>
            </a:pPr>
            <a:r>
              <a:rPr lang="en-US" altLang="en-US" sz="2000" dirty="0" smtClean="0"/>
              <a:t>If there are multiple operations that are on the same level then precedence goes from left to right.</a:t>
            </a:r>
          </a:p>
          <a:p>
            <a:pPr lvl="1" eaLnBrk="1" hangingPunct="1">
              <a:buFont typeface="Times New Roman" panose="02020603050405020304" pitchFamily="18" charset="0"/>
              <a:buNone/>
              <a:tabLst>
                <a:tab pos="1254125" algn="l"/>
              </a:tabLst>
            </a:pPr>
            <a:endParaRPr lang="en-US" altLang="en-US" sz="2000" dirty="0" smtClean="0">
              <a:latin typeface="Times New Roman" panose="02020603050405020304" pitchFamily="18" charset="0"/>
            </a:endParaRPr>
          </a:p>
        </p:txBody>
      </p:sp>
      <p:sp>
        <p:nvSpPr>
          <p:cNvPr id="66563" name="Rectangle 2"/>
          <p:cNvSpPr>
            <a:spLocks noGrp="1" noChangeArrowheads="1"/>
          </p:cNvSpPr>
          <p:nvPr>
            <p:ph type="title"/>
          </p:nvPr>
        </p:nvSpPr>
        <p:spPr>
          <a:xfrm>
            <a:off x="457200" y="260350"/>
            <a:ext cx="8229600" cy="730250"/>
          </a:xfrm>
        </p:spPr>
        <p:txBody>
          <a:bodyPr/>
          <a:lstStyle/>
          <a:p>
            <a:pPr eaLnBrk="1" hangingPunct="1"/>
            <a:r>
              <a:rPr lang="en-US" altLang="en-US" dirty="0" smtClean="0"/>
              <a:t>Order Of Operation</a:t>
            </a:r>
          </a:p>
        </p:txBody>
      </p:sp>
      <p:graphicFrame>
        <p:nvGraphicFramePr>
          <p:cNvPr id="34841" name="Group 25"/>
          <p:cNvGraphicFramePr>
            <a:graphicFrameLocks noGrp="1"/>
          </p:cNvGraphicFramePr>
          <p:nvPr>
            <p:ph idx="1"/>
          </p:nvPr>
        </p:nvGraphicFramePr>
        <p:xfrm>
          <a:off x="609600" y="3048000"/>
          <a:ext cx="4343400" cy="3686176"/>
        </p:xfrm>
        <a:graphic>
          <a:graphicData uri="http://schemas.openxmlformats.org/drawingml/2006/table">
            <a:tbl>
              <a:tblPr/>
              <a:tblGrid>
                <a:gridCol w="1752600">
                  <a:extLst>
                    <a:ext uri="{9D8B030D-6E8A-4147-A177-3AD203B41FA5}">
                      <a16:colId xmlns:a16="http://schemas.microsoft.com/office/drawing/2014/main" val="20000"/>
                    </a:ext>
                  </a:extLst>
                </a:gridCol>
                <a:gridCol w="2590800">
                  <a:extLst>
                    <a:ext uri="{9D8B030D-6E8A-4147-A177-3AD203B41FA5}">
                      <a16:colId xmlns:a16="http://schemas.microsoft.com/office/drawing/2014/main" val="20001"/>
                    </a:ext>
                  </a:extLst>
                </a:gridCol>
              </a:tblGrid>
              <a:tr h="738188">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rPr>
                        <a:t>()</a:t>
                      </a:r>
                    </a:p>
                  </a:txBody>
                  <a:tcPr marL="100090" marR="1000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Arial" charset="0"/>
                          <a:cs typeface="Arial" charset="0"/>
                        </a:rPr>
                        <a:t>Brackets (inner before outer)</a:t>
                      </a:r>
                    </a:p>
                  </a:txBody>
                  <a:tcPr marL="100090" marR="1000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36600">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rPr>
                        <a:t>**</a:t>
                      </a:r>
                    </a:p>
                  </a:txBody>
                  <a:tcPr marL="100090" marR="1000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Arial" charset="0"/>
                          <a:cs typeface="Arial" charset="0"/>
                        </a:rPr>
                        <a:t>Exponent</a:t>
                      </a:r>
                    </a:p>
                  </a:txBody>
                  <a:tcPr marL="100090" marR="1000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738188">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rPr>
                        <a:t>*, /, //, %</a:t>
                      </a:r>
                    </a:p>
                  </a:txBody>
                  <a:tcPr marL="100090" marR="1000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Arial" charset="0"/>
                          <a:cs typeface="Arial" charset="0"/>
                        </a:rPr>
                        <a:t>Multiplication, division, modulo</a:t>
                      </a:r>
                    </a:p>
                  </a:txBody>
                  <a:tcPr marL="100090" marR="1000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736600">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rPr>
                        <a:t>+, -</a:t>
                      </a:r>
                    </a:p>
                  </a:txBody>
                  <a:tcPr marL="100090" marR="1000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Arial" charset="0"/>
                          <a:cs typeface="Arial" charset="0"/>
                        </a:rPr>
                        <a:t>Addition, subtraction</a:t>
                      </a:r>
                    </a:p>
                  </a:txBody>
                  <a:tcPr marL="100090" marR="1000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736600">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rPr>
                        <a:t>=</a:t>
                      </a:r>
                    </a:p>
                  </a:txBody>
                  <a:tcPr marL="100090" marR="1000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Arial" charset="0"/>
                          <a:cs typeface="Arial" charset="0"/>
                        </a:rPr>
                        <a:t>Assignment</a:t>
                      </a:r>
                    </a:p>
                  </a:txBody>
                  <a:tcPr marL="100090" marR="1000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2" name="Rectangle 1"/>
          <p:cNvSpPr>
            <a:spLocks noChangeArrowheads="1"/>
          </p:cNvSpPr>
          <p:nvPr/>
        </p:nvSpPr>
        <p:spPr bwMode="auto">
          <a:xfrm>
            <a:off x="5334000" y="3065463"/>
            <a:ext cx="3657600"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b="1" dirty="0"/>
              <a:t>Example</a:t>
            </a:r>
          </a:p>
          <a:p>
            <a:pPr eaLnBrk="1" hangingPunct="1">
              <a:spcBef>
                <a:spcPct val="0"/>
              </a:spcBef>
              <a:buFontTx/>
              <a:buNone/>
            </a:pPr>
            <a:r>
              <a:rPr lang="en-US" altLang="en-US" sz="2000" dirty="0">
                <a:latin typeface="Consolas" panose="020B0609020204030204" pitchFamily="49" charset="0"/>
                <a:cs typeface="Consolas" panose="020B0609020204030204" pitchFamily="49" charset="0"/>
              </a:rPr>
              <a:t>x = 3 * 2 ** 3</a:t>
            </a:r>
          </a:p>
          <a:p>
            <a:pPr eaLnBrk="1" hangingPunct="1">
              <a:spcBef>
                <a:spcPct val="0"/>
              </a:spcBef>
              <a:buFontTx/>
              <a:buNone/>
            </a:pPr>
            <a:endParaRPr lang="en-US" altLang="en-US" sz="2000" dirty="0">
              <a:latin typeface="Consolas" panose="020B0609020204030204" pitchFamily="49" charset="0"/>
              <a:cs typeface="Consolas" panose="020B0609020204030204" pitchFamily="49" charset="0"/>
            </a:endParaRPr>
          </a:p>
          <a:p>
            <a:pPr eaLnBrk="1" hangingPunct="1">
              <a:spcBef>
                <a:spcPct val="0"/>
              </a:spcBef>
              <a:buFontTx/>
              <a:buNone/>
            </a:pPr>
            <a:r>
              <a:rPr lang="en-US" altLang="en-US" sz="2000" dirty="0">
                <a:latin typeface="Consolas" panose="020B0609020204030204" pitchFamily="49" charset="0"/>
                <a:cs typeface="Consolas" panose="020B0609020204030204" pitchFamily="49" charset="0"/>
              </a:rPr>
              <a:t>Vs.</a:t>
            </a:r>
          </a:p>
          <a:p>
            <a:pPr eaLnBrk="1" hangingPunct="1">
              <a:spcBef>
                <a:spcPct val="0"/>
              </a:spcBef>
              <a:buFontTx/>
              <a:buNone/>
            </a:pPr>
            <a:r>
              <a:rPr lang="en-US" altLang="en-US" sz="2000" dirty="0">
                <a:latin typeface="Consolas" panose="020B0609020204030204" pitchFamily="49" charset="0"/>
                <a:cs typeface="Consolas" panose="020B0609020204030204" pitchFamily="49" charset="0"/>
              </a:rPr>
              <a:t>x = (3 * 2) ** 3</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123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51235">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51235">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34841"/>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1235" grpId="0" build="p"/>
      <p:bldP spid="2"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457200" y="260350"/>
            <a:ext cx="8229600" cy="730250"/>
          </a:xfrm>
        </p:spPr>
        <p:txBody>
          <a:bodyPr/>
          <a:lstStyle/>
          <a:p>
            <a:pPr eaLnBrk="1" hangingPunct="1"/>
            <a:r>
              <a:rPr lang="en-US" altLang="en-US" smtClean="0"/>
              <a:t>Order Of Operation And Style</a:t>
            </a:r>
          </a:p>
        </p:txBody>
      </p:sp>
      <p:sp>
        <p:nvSpPr>
          <p:cNvPr id="352259" name="Rectangle 3"/>
          <p:cNvSpPr>
            <a:spLocks noGrp="1" noChangeArrowheads="1"/>
          </p:cNvSpPr>
          <p:nvPr>
            <p:ph idx="1"/>
          </p:nvPr>
        </p:nvSpPr>
        <p:spPr/>
        <p:txBody>
          <a:bodyPr/>
          <a:lstStyle/>
          <a:p>
            <a:pPr eaLnBrk="1" hangingPunct="1">
              <a:tabLst>
                <a:tab pos="1254125" algn="l"/>
              </a:tabLst>
            </a:pPr>
            <a:r>
              <a:rPr lang="en-US" altLang="en-US" smtClean="0"/>
              <a:t>Even for languages where there are clear rules of precedence (e.g., Java, Python) it’s good style to explicitly bracket your operations and use blank spaces as separators.</a:t>
            </a:r>
          </a:p>
          <a:p>
            <a:pPr lvl="1" eaLnBrk="1" hangingPunct="1">
              <a:buFont typeface="Times New Roman" panose="02020603050405020304" pitchFamily="18" charset="0"/>
              <a:buNone/>
              <a:tabLst>
                <a:tab pos="1254125" algn="l"/>
              </a:tabLst>
            </a:pPr>
            <a:r>
              <a:rPr lang="en-US" altLang="en-US" sz="1800" smtClean="0">
                <a:latin typeface="Arial" panose="020B0604020202020204" pitchFamily="34" charset="0"/>
                <a:cs typeface="Arial" panose="020B0604020202020204" pitchFamily="34" charset="0"/>
              </a:rPr>
              <a:t>x = (a * b) + (c / d)</a:t>
            </a:r>
          </a:p>
          <a:p>
            <a:pPr lvl="1" eaLnBrk="1" hangingPunct="1">
              <a:buFont typeface="Times New Roman" panose="02020603050405020304" pitchFamily="18" charset="0"/>
              <a:buNone/>
              <a:tabLst>
                <a:tab pos="1254125" algn="l"/>
              </a:tabLst>
            </a:pPr>
            <a:endParaRPr lang="en-US" altLang="en-US" sz="1800" smtClean="0"/>
          </a:p>
          <a:p>
            <a:pPr eaLnBrk="1" hangingPunct="1">
              <a:tabLst>
                <a:tab pos="1254125" algn="l"/>
              </a:tabLst>
            </a:pPr>
            <a:r>
              <a:rPr lang="en-US" altLang="en-US" smtClean="0"/>
              <a:t>It not only makes it easier to read complex formulas but also a good habit for languages where precedence is not always clear (e.g., C++, C).</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225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52259">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5225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2259" grpId="0" build="p"/>
    </p:bldLst>
  </p:timing>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457200" y="260350"/>
            <a:ext cx="8229600" cy="730250"/>
          </a:xfrm>
        </p:spPr>
        <p:txBody>
          <a:bodyPr/>
          <a:lstStyle/>
          <a:p>
            <a:pPr eaLnBrk="1" hangingPunct="1"/>
            <a:r>
              <a:rPr lang="en-CA" altLang="en-US" b="1" smtClean="0">
                <a:solidFill>
                  <a:srgbClr val="FF0000"/>
                </a:solidFill>
              </a:rPr>
              <a:t>Input</a:t>
            </a:r>
          </a:p>
        </p:txBody>
      </p:sp>
      <p:sp>
        <p:nvSpPr>
          <p:cNvPr id="249859" name="Rectangle 3"/>
          <p:cNvSpPr>
            <a:spLocks noGrp="1" noChangeArrowheads="1"/>
          </p:cNvSpPr>
          <p:nvPr>
            <p:ph idx="1"/>
          </p:nvPr>
        </p:nvSpPr>
        <p:spPr/>
        <p:txBody>
          <a:bodyPr/>
          <a:lstStyle/>
          <a:p>
            <a:pPr marL="114300" indent="-114300" eaLnBrk="1" hangingPunct="1">
              <a:lnSpc>
                <a:spcPct val="70000"/>
              </a:lnSpc>
              <a:tabLst>
                <a:tab pos="1254125" algn="l"/>
              </a:tabLst>
            </a:pPr>
            <a:r>
              <a:rPr lang="en-CA" altLang="en-US" dirty="0" smtClean="0"/>
              <a:t>The computer program getting </a:t>
            </a:r>
            <a:r>
              <a:rPr lang="en-CA" altLang="en-US" i="1" dirty="0" smtClean="0"/>
              <a:t>string information</a:t>
            </a:r>
            <a:r>
              <a:rPr lang="en-CA" altLang="en-US" dirty="0" smtClean="0"/>
              <a:t> from the user.</a:t>
            </a:r>
          </a:p>
          <a:p>
            <a:pPr marL="114300" indent="-114300" eaLnBrk="1" hangingPunct="1">
              <a:lnSpc>
                <a:spcPct val="90000"/>
              </a:lnSpc>
              <a:tabLst>
                <a:tab pos="1254125" algn="l"/>
              </a:tabLst>
            </a:pPr>
            <a:r>
              <a:rPr lang="en-US" altLang="en-US" dirty="0" smtClean="0"/>
              <a:t>Strings cannot be used for calculations (information for getting numeric input will provided shortly).</a:t>
            </a:r>
            <a:endParaRPr lang="en-CA" altLang="en-US" dirty="0" smtClean="0"/>
          </a:p>
          <a:p>
            <a:pPr marL="114300" indent="-114300" eaLnBrk="1" hangingPunct="1">
              <a:lnSpc>
                <a:spcPct val="70000"/>
              </a:lnSpc>
              <a:tabLst>
                <a:tab pos="1254125" algn="l"/>
              </a:tabLst>
            </a:pPr>
            <a:endParaRPr lang="en-CA" altLang="en-US" dirty="0" smtClean="0"/>
          </a:p>
          <a:p>
            <a:pPr marL="114300" indent="-114300" eaLnBrk="1" hangingPunct="1">
              <a:lnSpc>
                <a:spcPct val="70000"/>
              </a:lnSpc>
              <a:tabLst>
                <a:tab pos="1254125" algn="l"/>
              </a:tabLst>
            </a:pPr>
            <a:r>
              <a:rPr lang="en-CA" altLang="en-US" b="1" dirty="0" smtClean="0"/>
              <a:t>Format:</a:t>
            </a:r>
          </a:p>
          <a:p>
            <a:pPr marL="520700" lvl="1" eaLnBrk="1" hangingPunct="1">
              <a:lnSpc>
                <a:spcPct val="60000"/>
              </a:lnSpc>
              <a:spcBef>
                <a:spcPct val="40000"/>
              </a:spcBef>
              <a:buFont typeface="Times New Roman" panose="02020603050405020304" pitchFamily="18" charset="0"/>
              <a:buNone/>
              <a:tabLst>
                <a:tab pos="1254125" algn="l"/>
              </a:tabLst>
            </a:pPr>
            <a:r>
              <a:rPr lang="en-CA" altLang="en-US" sz="1800" dirty="0" smtClean="0">
                <a:latin typeface="Consolas" panose="020B0609020204030204" pitchFamily="49" charset="0"/>
                <a:cs typeface="Consolas" panose="020B0609020204030204" pitchFamily="49" charset="0"/>
              </a:rPr>
              <a:t>&lt;</a:t>
            </a:r>
            <a:r>
              <a:rPr lang="en-CA" altLang="en-US" sz="1800" i="1" dirty="0" smtClean="0">
                <a:latin typeface="Consolas" panose="020B0609020204030204" pitchFamily="49" charset="0"/>
                <a:cs typeface="Consolas" panose="020B0609020204030204" pitchFamily="49" charset="0"/>
              </a:rPr>
              <a:t>variable name</a:t>
            </a:r>
            <a:r>
              <a:rPr lang="en-CA" altLang="en-US" sz="1800" dirty="0" smtClean="0">
                <a:latin typeface="Consolas" panose="020B0609020204030204" pitchFamily="49" charset="0"/>
                <a:cs typeface="Consolas" panose="020B0609020204030204" pitchFamily="49" charset="0"/>
              </a:rPr>
              <a:t>&gt; = </a:t>
            </a:r>
            <a:r>
              <a:rPr lang="en-CA" altLang="en-US" sz="1800" b="1" dirty="0" smtClean="0">
                <a:solidFill>
                  <a:srgbClr val="FF0000"/>
                </a:solidFill>
                <a:latin typeface="Consolas" panose="020B0609020204030204" pitchFamily="49" charset="0"/>
                <a:cs typeface="Consolas" panose="020B0609020204030204" pitchFamily="49" charset="0"/>
              </a:rPr>
              <a:t>input()</a:t>
            </a:r>
          </a:p>
          <a:p>
            <a:pPr marL="520700" lvl="1" eaLnBrk="1" hangingPunct="1">
              <a:lnSpc>
                <a:spcPct val="60000"/>
              </a:lnSpc>
              <a:spcBef>
                <a:spcPct val="40000"/>
              </a:spcBef>
              <a:buFont typeface="Times New Roman" panose="02020603050405020304" pitchFamily="18" charset="0"/>
              <a:buNone/>
              <a:tabLst>
                <a:tab pos="1254125" algn="l"/>
              </a:tabLst>
            </a:pPr>
            <a:r>
              <a:rPr lang="en-CA" altLang="en-US" sz="1800" dirty="0" smtClean="0">
                <a:latin typeface="Arial" panose="020B0604020202020204" pitchFamily="34" charset="0"/>
                <a:cs typeface="Arial" panose="020B0604020202020204" pitchFamily="34" charset="0"/>
              </a:rPr>
              <a:t>		OR</a:t>
            </a:r>
          </a:p>
          <a:p>
            <a:pPr marL="520700" lvl="1" eaLnBrk="1" hangingPunct="1">
              <a:lnSpc>
                <a:spcPct val="60000"/>
              </a:lnSpc>
              <a:spcBef>
                <a:spcPct val="40000"/>
              </a:spcBef>
              <a:buFont typeface="Arial" panose="020B0604020202020204" pitchFamily="34" charset="0"/>
              <a:buNone/>
              <a:tabLst>
                <a:tab pos="1254125" algn="l"/>
              </a:tabLst>
            </a:pPr>
            <a:r>
              <a:rPr lang="en-CA" altLang="en-US" sz="1800" dirty="0" smtClean="0">
                <a:latin typeface="Consolas" panose="020B0609020204030204" pitchFamily="49" charset="0"/>
                <a:cs typeface="Consolas" panose="020B0609020204030204" pitchFamily="49" charset="0"/>
              </a:rPr>
              <a:t>&lt;</a:t>
            </a:r>
            <a:r>
              <a:rPr lang="en-CA" altLang="en-US" sz="1800" i="1" dirty="0" smtClean="0">
                <a:latin typeface="Consolas" panose="020B0609020204030204" pitchFamily="49" charset="0"/>
                <a:cs typeface="Consolas" panose="020B0609020204030204" pitchFamily="49" charset="0"/>
              </a:rPr>
              <a:t>variable name</a:t>
            </a:r>
            <a:r>
              <a:rPr lang="en-CA" altLang="en-US" sz="1800" dirty="0" smtClean="0">
                <a:latin typeface="Consolas" panose="020B0609020204030204" pitchFamily="49" charset="0"/>
                <a:cs typeface="Consolas" panose="020B0609020204030204" pitchFamily="49" charset="0"/>
              </a:rPr>
              <a:t>&gt; = </a:t>
            </a:r>
            <a:r>
              <a:rPr lang="en-CA" altLang="en-US" sz="1800" b="1" dirty="0" smtClean="0">
                <a:solidFill>
                  <a:srgbClr val="FF0000"/>
                </a:solidFill>
                <a:latin typeface="Consolas" panose="020B0609020204030204" pitchFamily="49" charset="0"/>
                <a:cs typeface="Consolas" panose="020B0609020204030204" pitchFamily="49" charset="0"/>
              </a:rPr>
              <a:t>input(</a:t>
            </a:r>
            <a:r>
              <a:rPr lang="en-US" altLang="en-US" sz="1800" dirty="0" smtClean="0">
                <a:latin typeface="Consolas" panose="020B0609020204030204" pitchFamily="49" charset="0"/>
                <a:cs typeface="Consolas" panose="020B0609020204030204" pitchFamily="49" charset="0"/>
              </a:rPr>
              <a:t>"</a:t>
            </a:r>
            <a:r>
              <a:rPr lang="en-CA" altLang="en-US" sz="1800" dirty="0" smtClean="0">
                <a:latin typeface="Consolas" panose="020B0609020204030204" pitchFamily="49" charset="0"/>
                <a:cs typeface="Consolas" panose="020B0609020204030204" pitchFamily="49" charset="0"/>
              </a:rPr>
              <a:t>&lt;</a:t>
            </a:r>
            <a:r>
              <a:rPr lang="en-CA" altLang="en-US" sz="1800" i="1" dirty="0" smtClean="0">
                <a:latin typeface="Consolas" panose="020B0609020204030204" pitchFamily="49" charset="0"/>
                <a:cs typeface="Consolas" panose="020B0609020204030204" pitchFamily="49" charset="0"/>
              </a:rPr>
              <a:t>Prompting message</a:t>
            </a:r>
            <a:r>
              <a:rPr lang="en-CA" altLang="en-US" sz="1800" dirty="0" smtClean="0">
                <a:latin typeface="Consolas" panose="020B0609020204030204" pitchFamily="49" charset="0"/>
                <a:cs typeface="Consolas" panose="020B0609020204030204" pitchFamily="49" charset="0"/>
              </a:rPr>
              <a:t>&gt;</a:t>
            </a:r>
            <a:r>
              <a:rPr lang="en-US" altLang="en-US" sz="1800" dirty="0" smtClean="0">
                <a:latin typeface="Consolas" panose="020B0609020204030204" pitchFamily="49" charset="0"/>
                <a:cs typeface="Consolas" panose="020B0609020204030204" pitchFamily="49" charset="0"/>
              </a:rPr>
              <a:t>"</a:t>
            </a:r>
            <a:r>
              <a:rPr lang="en-CA" altLang="en-US" sz="1800" b="1" dirty="0" smtClean="0">
                <a:solidFill>
                  <a:srgbClr val="FF0000"/>
                </a:solidFill>
                <a:latin typeface="Consolas" panose="020B0609020204030204" pitchFamily="49" charset="0"/>
                <a:cs typeface="Consolas" panose="020B0609020204030204" pitchFamily="49" charset="0"/>
              </a:rPr>
              <a:t>)</a:t>
            </a:r>
          </a:p>
          <a:p>
            <a:pPr marL="520700" lvl="1" eaLnBrk="1" hangingPunct="1">
              <a:lnSpc>
                <a:spcPct val="40000"/>
              </a:lnSpc>
              <a:spcBef>
                <a:spcPct val="40000"/>
              </a:spcBef>
              <a:buFont typeface="Times New Roman" panose="02020603050405020304" pitchFamily="18" charset="0"/>
              <a:buNone/>
              <a:tabLst>
                <a:tab pos="1254125" algn="l"/>
              </a:tabLst>
            </a:pPr>
            <a:endParaRPr lang="en-CA" altLang="en-US" sz="1800" dirty="0" smtClean="0"/>
          </a:p>
          <a:p>
            <a:pPr marL="114300" indent="-114300" eaLnBrk="1" hangingPunct="1">
              <a:lnSpc>
                <a:spcPct val="40000"/>
              </a:lnSpc>
              <a:spcBef>
                <a:spcPct val="40000"/>
              </a:spcBef>
              <a:tabLst>
                <a:tab pos="1254125" algn="l"/>
              </a:tabLst>
            </a:pPr>
            <a:endParaRPr lang="en-CA" altLang="en-US" dirty="0" smtClean="0"/>
          </a:p>
          <a:p>
            <a:pPr marL="114300" indent="-114300" eaLnBrk="1" hangingPunct="1">
              <a:lnSpc>
                <a:spcPct val="40000"/>
              </a:lnSpc>
              <a:spcBef>
                <a:spcPct val="40000"/>
              </a:spcBef>
              <a:tabLst>
                <a:tab pos="1254125" algn="l"/>
              </a:tabLst>
            </a:pPr>
            <a:r>
              <a:rPr lang="en-CA" altLang="en-US" b="1" dirty="0" smtClean="0"/>
              <a:t>Example: </a:t>
            </a:r>
            <a:r>
              <a:rPr lang="en-CA" altLang="en-US" sz="1800" dirty="0" smtClean="0"/>
              <a:t>Program name: </a:t>
            </a:r>
            <a:r>
              <a:rPr lang="en-CA" altLang="en-US" sz="1600" dirty="0" smtClean="0">
                <a:latin typeface="Consolas" panose="020B0609020204030204" pitchFamily="49" charset="0"/>
                <a:cs typeface="Consolas" panose="020B0609020204030204" pitchFamily="49" charset="0"/>
              </a:rPr>
              <a:t>input1.py</a:t>
            </a:r>
            <a:endParaRPr lang="en-CA" altLang="en-US" sz="1800" dirty="0" smtClean="0"/>
          </a:p>
          <a:p>
            <a:pPr marL="520700" lvl="1" eaLnBrk="1" hangingPunct="1">
              <a:lnSpc>
                <a:spcPct val="60000"/>
              </a:lnSpc>
              <a:spcBef>
                <a:spcPct val="40000"/>
              </a:spcBef>
              <a:buFont typeface="Arial" panose="020B0604020202020204" pitchFamily="34" charset="0"/>
              <a:buNone/>
              <a:tabLst>
                <a:tab pos="1254125" algn="l"/>
              </a:tabLst>
            </a:pPr>
            <a:r>
              <a:rPr lang="en-CA" altLang="en-US" sz="1600" dirty="0" smtClean="0">
                <a:latin typeface="Consolas" panose="020B0609020204030204" pitchFamily="49" charset="0"/>
                <a:cs typeface="Consolas" panose="020B0609020204030204" pitchFamily="49" charset="0"/>
              </a:rPr>
              <a:t>print(</a:t>
            </a:r>
            <a:r>
              <a:rPr lang="en-US" altLang="en-US" sz="1600" dirty="0" smtClean="0">
                <a:latin typeface="Consolas" panose="020B0609020204030204" pitchFamily="49" charset="0"/>
                <a:cs typeface="Consolas" panose="020B0609020204030204" pitchFamily="49" charset="0"/>
              </a:rPr>
              <a:t>"</a:t>
            </a:r>
            <a:r>
              <a:rPr lang="en-CA" altLang="en-US" sz="1600" dirty="0" smtClean="0">
                <a:latin typeface="Consolas" panose="020B0609020204030204" pitchFamily="49" charset="0"/>
                <a:cs typeface="Consolas" panose="020B0609020204030204" pitchFamily="49" charset="0"/>
              </a:rPr>
              <a:t>What is your name: </a:t>
            </a:r>
            <a:r>
              <a:rPr lang="en-US" altLang="en-US" sz="1600" dirty="0" smtClean="0">
                <a:latin typeface="Consolas" panose="020B0609020204030204" pitchFamily="49" charset="0"/>
                <a:cs typeface="Consolas" panose="020B0609020204030204" pitchFamily="49" charset="0"/>
              </a:rPr>
              <a:t>"</a:t>
            </a:r>
            <a:r>
              <a:rPr lang="en-CA" altLang="en-US" sz="1600" dirty="0" smtClean="0">
                <a:latin typeface="Consolas" panose="020B0609020204030204" pitchFamily="49" charset="0"/>
                <a:cs typeface="Consolas" panose="020B0609020204030204" pitchFamily="49" charset="0"/>
              </a:rPr>
              <a:t>)</a:t>
            </a:r>
            <a:endParaRPr lang="en-CA" altLang="en-US" sz="1600" b="1" dirty="0" smtClean="0">
              <a:latin typeface="Consolas" panose="020B0609020204030204" pitchFamily="49" charset="0"/>
              <a:cs typeface="Consolas" panose="020B0609020204030204" pitchFamily="49" charset="0"/>
            </a:endParaRPr>
          </a:p>
          <a:p>
            <a:pPr marL="520700" lvl="1" eaLnBrk="1" hangingPunct="1">
              <a:lnSpc>
                <a:spcPct val="60000"/>
              </a:lnSpc>
              <a:spcBef>
                <a:spcPct val="40000"/>
              </a:spcBef>
              <a:buFont typeface="Times New Roman" panose="02020603050405020304" pitchFamily="18" charset="0"/>
              <a:buNone/>
              <a:tabLst>
                <a:tab pos="1254125" algn="l"/>
              </a:tabLst>
            </a:pPr>
            <a:r>
              <a:rPr lang="en-CA" altLang="en-US" sz="1600" dirty="0" smtClean="0">
                <a:latin typeface="Consolas" panose="020B0609020204030204" pitchFamily="49" charset="0"/>
                <a:cs typeface="Consolas" panose="020B0609020204030204" pitchFamily="49" charset="0"/>
              </a:rPr>
              <a:t>name = </a:t>
            </a:r>
            <a:r>
              <a:rPr lang="en-CA" altLang="en-US" sz="1600" b="1" dirty="0" smtClean="0">
                <a:solidFill>
                  <a:srgbClr val="FF0000"/>
                </a:solidFill>
                <a:latin typeface="Consolas" panose="020B0609020204030204" pitchFamily="49" charset="0"/>
                <a:cs typeface="Consolas" panose="020B0609020204030204" pitchFamily="49" charset="0"/>
              </a:rPr>
              <a:t>input()</a:t>
            </a:r>
          </a:p>
          <a:p>
            <a:pPr marL="114300" indent="-114300" eaLnBrk="1" hangingPunct="1">
              <a:lnSpc>
                <a:spcPct val="60000"/>
              </a:lnSpc>
              <a:spcBef>
                <a:spcPct val="40000"/>
              </a:spcBef>
              <a:buFontTx/>
              <a:buNone/>
              <a:tabLst>
                <a:tab pos="1254125" algn="l"/>
              </a:tabLst>
            </a:pPr>
            <a:r>
              <a:rPr lang="en-CA" altLang="en-US" sz="1800" b="1" dirty="0" smtClean="0">
                <a:latin typeface="Arial" panose="020B0604020202020204" pitchFamily="34" charset="0"/>
                <a:cs typeface="Arial" panose="020B0604020202020204" pitchFamily="34" charset="0"/>
              </a:rPr>
              <a:t>	                 </a:t>
            </a:r>
            <a:r>
              <a:rPr lang="en-CA" altLang="en-US" sz="1800" dirty="0" smtClean="0">
                <a:latin typeface="Arial" panose="020B0604020202020204" pitchFamily="34" charset="0"/>
                <a:cs typeface="Arial" panose="020B0604020202020204" pitchFamily="34" charset="0"/>
              </a:rPr>
              <a:t>OR</a:t>
            </a:r>
          </a:p>
          <a:p>
            <a:pPr marL="520700" lvl="1" eaLnBrk="1" hangingPunct="1">
              <a:lnSpc>
                <a:spcPct val="60000"/>
              </a:lnSpc>
              <a:spcBef>
                <a:spcPct val="40000"/>
              </a:spcBef>
              <a:buFont typeface="Arial" panose="020B0604020202020204" pitchFamily="34" charset="0"/>
              <a:buNone/>
              <a:tabLst>
                <a:tab pos="1254125" algn="l"/>
              </a:tabLst>
            </a:pPr>
            <a:r>
              <a:rPr lang="en-CA" altLang="en-US" sz="1600" dirty="0" smtClean="0">
                <a:latin typeface="Arial" panose="020B0604020202020204" pitchFamily="34" charset="0"/>
                <a:cs typeface="Arial" panose="020B0604020202020204" pitchFamily="34" charset="0"/>
              </a:rPr>
              <a:t>name = </a:t>
            </a:r>
            <a:r>
              <a:rPr lang="en-CA" altLang="en-US" sz="1600" b="1" dirty="0" smtClean="0">
                <a:solidFill>
                  <a:srgbClr val="FF0000"/>
                </a:solidFill>
                <a:latin typeface="Arial" panose="020B0604020202020204" pitchFamily="34" charset="0"/>
                <a:cs typeface="Arial" panose="020B0604020202020204" pitchFamily="34" charset="0"/>
              </a:rPr>
              <a:t>input(</a:t>
            </a:r>
            <a:r>
              <a:rPr lang="en-US" altLang="en-US" sz="1600" dirty="0" smtClean="0">
                <a:latin typeface="Arial" panose="020B0604020202020204" pitchFamily="34" charset="0"/>
                <a:cs typeface="Arial" panose="020B0604020202020204" pitchFamily="34" charset="0"/>
              </a:rPr>
              <a:t>"</a:t>
            </a:r>
            <a:r>
              <a:rPr lang="en-CA" altLang="en-US" sz="1600" dirty="0" smtClean="0">
                <a:latin typeface="Arial" panose="020B0604020202020204" pitchFamily="34" charset="0"/>
                <a:cs typeface="Arial" panose="020B0604020202020204" pitchFamily="34" charset="0"/>
              </a:rPr>
              <a:t>What is your name: </a:t>
            </a:r>
            <a:r>
              <a:rPr lang="en-US" altLang="en-US" sz="1600" dirty="0" smtClean="0">
                <a:latin typeface="Arial" panose="020B0604020202020204" pitchFamily="34" charset="0"/>
                <a:cs typeface="Arial" panose="020B0604020202020204" pitchFamily="34" charset="0"/>
              </a:rPr>
              <a:t>"</a:t>
            </a:r>
            <a:r>
              <a:rPr lang="en-CA" altLang="en-US" sz="1600" b="1" dirty="0" smtClean="0">
                <a:solidFill>
                  <a:srgbClr val="FF0000"/>
                </a:solidFill>
                <a:latin typeface="Arial" panose="020B0604020202020204" pitchFamily="34" charset="0"/>
                <a:cs typeface="Arial" panose="020B0604020202020204" pitchFamily="34" charset="0"/>
              </a:rPr>
              <a:t>)</a:t>
            </a:r>
          </a:p>
          <a:p>
            <a:pPr marL="520700" lvl="1" eaLnBrk="1" hangingPunct="1">
              <a:lnSpc>
                <a:spcPct val="60000"/>
              </a:lnSpc>
              <a:spcBef>
                <a:spcPct val="40000"/>
              </a:spcBef>
              <a:buFont typeface="Arial" panose="020B0604020202020204" pitchFamily="34" charset="0"/>
              <a:buNone/>
              <a:tabLst>
                <a:tab pos="1254125" algn="l"/>
              </a:tabLst>
            </a:pPr>
            <a:r>
              <a:rPr lang="en-CA" altLang="en-US" sz="1800" dirty="0" smtClean="0">
                <a:latin typeface="Arial" panose="020B0604020202020204" pitchFamily="34" charset="0"/>
                <a:cs typeface="Arial" panose="020B0604020202020204" pitchFamily="34" charset="0"/>
              </a:rPr>
              <a:t>              OR</a:t>
            </a:r>
          </a:p>
          <a:p>
            <a:pPr marL="520700" lvl="1" eaLnBrk="1" hangingPunct="1">
              <a:lnSpc>
                <a:spcPct val="60000"/>
              </a:lnSpc>
              <a:spcBef>
                <a:spcPct val="40000"/>
              </a:spcBef>
              <a:buFont typeface="Arial" panose="020B0604020202020204" pitchFamily="34" charset="0"/>
              <a:buNone/>
              <a:tabLst>
                <a:tab pos="1254125" algn="l"/>
              </a:tabLst>
            </a:pPr>
            <a:r>
              <a:rPr lang="en-US" altLang="en-US" sz="1600" dirty="0" smtClean="0">
                <a:latin typeface="Consolas" panose="020B0609020204030204" pitchFamily="49" charset="0"/>
                <a:cs typeface="Consolas" panose="020B0609020204030204" pitchFamily="49" charset="0"/>
              </a:rPr>
              <a:t>print("What is your name: ", end="")</a:t>
            </a:r>
          </a:p>
          <a:p>
            <a:pPr marL="520700" lvl="1" eaLnBrk="1" hangingPunct="1">
              <a:lnSpc>
                <a:spcPct val="60000"/>
              </a:lnSpc>
              <a:spcBef>
                <a:spcPct val="40000"/>
              </a:spcBef>
              <a:buFont typeface="Arial" panose="020B0604020202020204" pitchFamily="34" charset="0"/>
              <a:buNone/>
              <a:tabLst>
                <a:tab pos="1254125" algn="l"/>
              </a:tabLst>
            </a:pPr>
            <a:r>
              <a:rPr lang="en-US" altLang="en-US" sz="1600" dirty="0" smtClean="0">
                <a:latin typeface="Consolas" panose="020B0609020204030204" pitchFamily="49" charset="0"/>
                <a:cs typeface="Consolas" panose="020B0609020204030204" pitchFamily="49" charset="0"/>
              </a:rPr>
              <a:t>name = </a:t>
            </a:r>
            <a:r>
              <a:rPr lang="en-US" altLang="en-US" sz="1600" b="1" dirty="0" smtClean="0">
                <a:solidFill>
                  <a:srgbClr val="FF0000"/>
                </a:solidFill>
                <a:latin typeface="Consolas" panose="020B0609020204030204" pitchFamily="49" charset="0"/>
                <a:cs typeface="Consolas" panose="020B0609020204030204" pitchFamily="49" charset="0"/>
              </a:rPr>
              <a:t>input()</a:t>
            </a:r>
          </a:p>
          <a:p>
            <a:pPr marL="520700" lvl="1" eaLnBrk="1" hangingPunct="1">
              <a:lnSpc>
                <a:spcPct val="60000"/>
              </a:lnSpc>
              <a:spcBef>
                <a:spcPct val="40000"/>
              </a:spcBef>
              <a:buFont typeface="Arial" panose="020B0604020202020204" pitchFamily="34" charset="0"/>
              <a:buNone/>
              <a:tabLst>
                <a:tab pos="1254125" algn="l"/>
              </a:tabLst>
            </a:pPr>
            <a:endParaRPr lang="en-CA" altLang="en-US" sz="1600" dirty="0" smtClean="0">
              <a:latin typeface="Arial" panose="020B0604020202020204" pitchFamily="34" charset="0"/>
              <a:cs typeface="Arial" panose="020B0604020202020204" pitchFamily="34" charset="0"/>
            </a:endParaRPr>
          </a:p>
          <a:p>
            <a:pPr marL="520700" lvl="1" eaLnBrk="1" hangingPunct="1">
              <a:lnSpc>
                <a:spcPct val="60000"/>
              </a:lnSpc>
              <a:spcBef>
                <a:spcPct val="40000"/>
              </a:spcBef>
              <a:buFont typeface="Times New Roman" panose="02020603050405020304" pitchFamily="18" charset="0"/>
              <a:buNone/>
              <a:tabLst>
                <a:tab pos="1254125" algn="l"/>
              </a:tabLst>
            </a:pPr>
            <a:endParaRPr lang="en-CA" altLang="en-US" sz="1800" dirty="0" smtClean="0"/>
          </a:p>
        </p:txBody>
      </p:sp>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6400" y="4495800"/>
            <a:ext cx="2954338" cy="1600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3" name="Group 2"/>
          <p:cNvGrpSpPr>
            <a:grpSpLocks/>
          </p:cNvGrpSpPr>
          <p:nvPr/>
        </p:nvGrpSpPr>
        <p:grpSpPr bwMode="auto">
          <a:xfrm>
            <a:off x="5334000" y="3321050"/>
            <a:ext cx="3633788" cy="1860550"/>
            <a:chOff x="5334000" y="3321050"/>
            <a:chExt cx="3633788" cy="1860550"/>
          </a:xfrm>
        </p:grpSpPr>
        <p:sp>
          <p:nvSpPr>
            <p:cNvPr id="2" name="Oval 1"/>
            <p:cNvSpPr/>
            <p:nvPr/>
          </p:nvSpPr>
          <p:spPr bwMode="auto">
            <a:xfrm>
              <a:off x="5334000" y="4343400"/>
              <a:ext cx="2590800" cy="8382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cxnSp>
          <p:nvCxnSpPr>
            <p:cNvPr id="4" name="Straight Arrow Connector 3"/>
            <p:cNvCxnSpPr/>
            <p:nvPr/>
          </p:nvCxnSpPr>
          <p:spPr bwMode="auto">
            <a:xfrm flipH="1">
              <a:off x="6858000" y="3886200"/>
              <a:ext cx="838200" cy="4572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68616" name="TextBox 4"/>
            <p:cNvSpPr txBox="1">
              <a:spLocks noChangeArrowheads="1"/>
            </p:cNvSpPr>
            <p:nvPr/>
          </p:nvSpPr>
          <p:spPr bwMode="auto">
            <a:xfrm>
              <a:off x="6835729" y="3321050"/>
              <a:ext cx="2132059" cy="646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a:solidFill>
                    <a:srgbClr val="FF0000"/>
                  </a:solidFill>
                </a:rPr>
                <a:t>Avoid alignment issues such as  this</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985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985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9859">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49859">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49859">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9859">
                                            <p:txEl>
                                              <p:pRg st="6" end="6"/>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49859">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49859">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49859">
                                            <p:txEl>
                                              <p:pRg st="11" end="11"/>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49859">
                                            <p:txEl>
                                              <p:pRg st="12" end="12"/>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49859">
                                            <p:txEl>
                                              <p:pRg st="13" end="13"/>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49859">
                                            <p:txEl>
                                              <p:pRg st="14" end="14"/>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49859">
                                            <p:txEl>
                                              <p:pRg st="15" end="15"/>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49859">
                                            <p:txEl>
                                              <p:pRg st="16" end="16"/>
                                            </p:txEl>
                                          </p:spTgt>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nodeType="clickEffect">
                                  <p:stCondLst>
                                    <p:cond delay="0"/>
                                  </p:stCondLst>
                                  <p:childTnLst>
                                    <p:set>
                                      <p:cBhvr>
                                        <p:cTn id="44" dur="1" fill="hold">
                                          <p:stCondLst>
                                            <p:cond delay="0"/>
                                          </p:stCondLst>
                                        </p:cTn>
                                        <p:tgtEl>
                                          <p:spTgt spid="6147"/>
                                        </p:tgtEl>
                                        <p:attrNameLst>
                                          <p:attrName>style.visibility</p:attrName>
                                        </p:attrNameLst>
                                      </p:cBhvr>
                                      <p:to>
                                        <p:strVal val="visible"/>
                                      </p:to>
                                    </p:set>
                                  </p:childTnLst>
                                </p:cTn>
                              </p:par>
                            </p:childTnLst>
                          </p:cTn>
                        </p:par>
                      </p:childTnLst>
                    </p:cTn>
                  </p:par>
                  <p:par>
                    <p:cTn id="45" fill="hold" nodeType="clickPar">
                      <p:stCondLst>
                        <p:cond delay="indefinite"/>
                      </p:stCondLst>
                      <p:childTnLst>
                        <p:par>
                          <p:cTn id="46" fill="hold" nodeType="withGroup">
                            <p:stCondLst>
                              <p:cond delay="0"/>
                            </p:stCondLst>
                            <p:childTnLst>
                              <p:par>
                                <p:cTn id="47" presetID="14" presetClass="entr" presetSubtype="10" fill="hold" nodeType="clickEffect">
                                  <p:stCondLst>
                                    <p:cond delay="0"/>
                                  </p:stCondLst>
                                  <p:childTnLst>
                                    <p:set>
                                      <p:cBhvr>
                                        <p:cTn id="48" dur="1" fill="hold">
                                          <p:stCondLst>
                                            <p:cond delay="0"/>
                                          </p:stCondLst>
                                        </p:cTn>
                                        <p:tgtEl>
                                          <p:spTgt spid="3"/>
                                        </p:tgtEl>
                                        <p:attrNameLst>
                                          <p:attrName>style.visibility</p:attrName>
                                        </p:attrNameLst>
                                      </p:cBhvr>
                                      <p:to>
                                        <p:strVal val="visible"/>
                                      </p:to>
                                    </p:set>
                                    <p:animEffect transition="in" filter="randombar(horizontal)">
                                      <p:cBhvr>
                                        <p:cTn id="4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9859"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457200" y="260350"/>
            <a:ext cx="8229600" cy="730250"/>
          </a:xfrm>
        </p:spPr>
        <p:txBody>
          <a:bodyPr/>
          <a:lstStyle/>
          <a:p>
            <a:pPr eaLnBrk="1" hangingPunct="1"/>
            <a:r>
              <a:rPr lang="en-US" altLang="en-US" dirty="0" smtClean="0">
                <a:ea typeface="ＭＳ Ｐゴシック" panose="020B0600070205080204" pitchFamily="34" charset="-128"/>
              </a:rPr>
              <a:t>Variables: Storing Information </a:t>
            </a:r>
            <a:r>
              <a:rPr lang="en-US" altLang="en-US" dirty="0"/>
              <a:t>(If There Is Time)</a:t>
            </a:r>
            <a:endParaRPr lang="en-US" altLang="en-US" dirty="0" smtClean="0">
              <a:ea typeface="ＭＳ Ｐゴシック" panose="020B0600070205080204" pitchFamily="34" charset="-128"/>
            </a:endParaRPr>
          </a:p>
        </p:txBody>
      </p:sp>
      <p:sp>
        <p:nvSpPr>
          <p:cNvPr id="59395" name="Rectangle 3"/>
          <p:cNvSpPr>
            <a:spLocks noGrp="1" noChangeArrowheads="1"/>
          </p:cNvSpPr>
          <p:nvPr>
            <p:ph idx="1"/>
          </p:nvPr>
        </p:nvSpPr>
        <p:spPr>
          <a:xfrm>
            <a:off x="465138" y="1100138"/>
            <a:ext cx="8178800" cy="2528887"/>
          </a:xfrm>
        </p:spPr>
        <p:txBody>
          <a:bodyPr/>
          <a:lstStyle/>
          <a:p>
            <a:pPr eaLnBrk="1" hangingPunct="1">
              <a:tabLst>
                <a:tab pos="1254125" algn="l"/>
              </a:tabLst>
            </a:pPr>
            <a:r>
              <a:rPr lang="en-US" altLang="en-US" smtClean="0">
                <a:ea typeface="ＭＳ Ｐゴシック" panose="020B0600070205080204" pitchFamily="34" charset="-128"/>
              </a:rPr>
              <a:t>On the computer all information is stored in binary (2 states)</a:t>
            </a:r>
          </a:p>
          <a:p>
            <a:pPr lvl="1" eaLnBrk="1" hangingPunct="1">
              <a:tabLst>
                <a:tab pos="1254125" algn="l"/>
              </a:tabLst>
            </a:pPr>
            <a:r>
              <a:rPr lang="en-US" altLang="en-US" smtClean="0">
                <a:ea typeface="ＭＳ Ｐゴシック" panose="020B0600070205080204" pitchFamily="34" charset="-128"/>
              </a:rPr>
              <a:t>Example: RAM/memory stores information in a series of on-off combinations</a:t>
            </a:r>
          </a:p>
          <a:p>
            <a:pPr lvl="1" eaLnBrk="1" hangingPunct="1">
              <a:tabLst>
                <a:tab pos="1254125" algn="l"/>
              </a:tabLst>
            </a:pPr>
            <a:r>
              <a:rPr lang="en-US" altLang="en-US" smtClean="0">
                <a:ea typeface="ＭＳ Ｐゴシック" panose="020B0600070205080204" pitchFamily="34" charset="-128"/>
              </a:rPr>
              <a:t>A single off/off combination is referred to as a ‘bit’</a:t>
            </a:r>
            <a:br>
              <a:rPr lang="en-US" altLang="en-US" smtClean="0">
                <a:ea typeface="ＭＳ Ｐゴシック" panose="020B0600070205080204" pitchFamily="34" charset="-128"/>
              </a:rPr>
            </a:br>
            <a:endParaRPr lang="en-US" altLang="en-US" smtClean="0">
              <a:ea typeface="ＭＳ Ｐゴシック" panose="020B0600070205080204" pitchFamily="34" charset="-128"/>
            </a:endParaRPr>
          </a:p>
          <a:p>
            <a:pPr lvl="1" eaLnBrk="1" hangingPunct="1">
              <a:tabLst>
                <a:tab pos="1254125" algn="l"/>
              </a:tabLst>
            </a:pPr>
            <a:endParaRPr lang="en-US" altLang="en-US" sz="2400" smtClean="0">
              <a:ea typeface="ＭＳ Ｐゴシック" panose="020B0600070205080204" pitchFamily="34" charset="-128"/>
            </a:endParaRPr>
          </a:p>
        </p:txBody>
      </p:sp>
      <p:sp>
        <p:nvSpPr>
          <p:cNvPr id="59396" name="Text Box 15"/>
          <p:cNvSpPr txBox="1">
            <a:spLocks noChangeArrowheads="1"/>
          </p:cNvSpPr>
          <p:nvPr/>
        </p:nvSpPr>
        <p:spPr bwMode="auto">
          <a:xfrm>
            <a:off x="889000" y="2660650"/>
            <a:ext cx="101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2000">
                <a:latin typeface="Arial" panose="020B0604020202020204" pitchFamily="34" charset="0"/>
              </a:rPr>
              <a:t>Bit</a:t>
            </a:r>
          </a:p>
        </p:txBody>
      </p:sp>
      <p:grpSp>
        <p:nvGrpSpPr>
          <p:cNvPr id="2" name="Group 1"/>
          <p:cNvGrpSpPr/>
          <p:nvPr/>
        </p:nvGrpSpPr>
        <p:grpSpPr>
          <a:xfrm>
            <a:off x="1778000" y="2667407"/>
            <a:ext cx="1092200" cy="641160"/>
            <a:chOff x="1778000" y="2667407"/>
            <a:chExt cx="1092200" cy="641160"/>
          </a:xfrm>
        </p:grpSpPr>
        <p:sp>
          <p:nvSpPr>
            <p:cNvPr id="59413" name="Text Box 6"/>
            <p:cNvSpPr txBox="1">
              <a:spLocks noChangeArrowheads="1"/>
            </p:cNvSpPr>
            <p:nvPr/>
          </p:nvSpPr>
          <p:spPr bwMode="auto">
            <a:xfrm>
              <a:off x="2324100" y="2838181"/>
              <a:ext cx="546100" cy="37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800">
                  <a:latin typeface="Arial" panose="020B0604020202020204" pitchFamily="34" charset="0"/>
                </a:rPr>
                <a:t>on</a:t>
              </a:r>
            </a:p>
          </p:txBody>
        </p:sp>
        <p:pic>
          <p:nvPicPr>
            <p:cNvPr id="22" name="Picture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78000" y="2667407"/>
              <a:ext cx="631814" cy="641160"/>
            </a:xfrm>
            <a:prstGeom prst="rect">
              <a:avLst/>
            </a:prstGeom>
          </p:spPr>
        </p:pic>
      </p:grpSp>
      <p:grpSp>
        <p:nvGrpSpPr>
          <p:cNvPr id="3" name="Group 2"/>
          <p:cNvGrpSpPr/>
          <p:nvPr/>
        </p:nvGrpSpPr>
        <p:grpSpPr>
          <a:xfrm>
            <a:off x="3175000" y="2724741"/>
            <a:ext cx="2464063" cy="624769"/>
            <a:chOff x="3175000" y="2724741"/>
            <a:chExt cx="2464063" cy="624769"/>
          </a:xfrm>
        </p:grpSpPr>
        <p:grpSp>
          <p:nvGrpSpPr>
            <p:cNvPr id="8" name="Group 7"/>
            <p:cNvGrpSpPr>
              <a:grpSpLocks/>
            </p:cNvGrpSpPr>
            <p:nvPr/>
          </p:nvGrpSpPr>
          <p:grpSpPr bwMode="auto">
            <a:xfrm>
              <a:off x="3175000" y="2851153"/>
              <a:ext cx="2006600" cy="410095"/>
              <a:chOff x="3175000" y="2851150"/>
              <a:chExt cx="2006600" cy="409575"/>
            </a:xfrm>
          </p:grpSpPr>
          <p:sp>
            <p:nvSpPr>
              <p:cNvPr id="59410" name="Text Box 10"/>
              <p:cNvSpPr txBox="1">
                <a:spLocks noChangeArrowheads="1"/>
              </p:cNvSpPr>
              <p:nvPr/>
            </p:nvSpPr>
            <p:spPr bwMode="auto">
              <a:xfrm>
                <a:off x="4635500" y="2851150"/>
                <a:ext cx="5461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800" dirty="0">
                    <a:latin typeface="Arial" panose="020B0604020202020204" pitchFamily="34" charset="0"/>
                  </a:rPr>
                  <a:t>off</a:t>
                </a:r>
              </a:p>
            </p:txBody>
          </p:sp>
          <p:sp>
            <p:nvSpPr>
              <p:cNvPr id="59411" name="Text Box 11"/>
              <p:cNvSpPr txBox="1">
                <a:spLocks noChangeArrowheads="1"/>
              </p:cNvSpPr>
              <p:nvPr/>
            </p:nvSpPr>
            <p:spPr bwMode="auto">
              <a:xfrm>
                <a:off x="3175000" y="2863850"/>
                <a:ext cx="914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2000" dirty="0">
                    <a:latin typeface="Arial" panose="020B0604020202020204" pitchFamily="34" charset="0"/>
                  </a:rPr>
                  <a:t>OR</a:t>
                </a:r>
              </a:p>
            </p:txBody>
          </p:sp>
        </p:grpSp>
        <p:pic>
          <p:nvPicPr>
            <p:cNvPr id="23" name="Picture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92882">
              <a:off x="5030688" y="2724741"/>
              <a:ext cx="608375" cy="624769"/>
            </a:xfrm>
            <a:prstGeom prst="rect">
              <a:avLst/>
            </a:prstGeom>
          </p:spPr>
        </p:pic>
      </p:grpSp>
      <p:grpSp>
        <p:nvGrpSpPr>
          <p:cNvPr id="4" name="Group 3"/>
          <p:cNvGrpSpPr/>
          <p:nvPr/>
        </p:nvGrpSpPr>
        <p:grpSpPr>
          <a:xfrm>
            <a:off x="871538" y="3746793"/>
            <a:ext cx="4649999" cy="868069"/>
            <a:chOff x="871538" y="3746793"/>
            <a:chExt cx="4649999" cy="868069"/>
          </a:xfrm>
        </p:grpSpPr>
        <p:sp>
          <p:nvSpPr>
            <p:cNvPr id="59401" name="Text Box 13"/>
            <p:cNvSpPr txBox="1">
              <a:spLocks noChangeArrowheads="1"/>
            </p:cNvSpPr>
            <p:nvPr/>
          </p:nvSpPr>
          <p:spPr bwMode="auto">
            <a:xfrm>
              <a:off x="871538" y="3746793"/>
              <a:ext cx="957140" cy="868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nSpc>
                  <a:spcPct val="90000"/>
                </a:lnSpc>
                <a:spcBef>
                  <a:spcPct val="90000"/>
                </a:spcBef>
                <a:buFontTx/>
                <a:buNone/>
              </a:pPr>
              <a:r>
                <a:rPr lang="en-US" altLang="en-US" sz="2000">
                  <a:latin typeface="Arial" panose="020B0604020202020204" pitchFamily="34" charset="0"/>
                </a:rPr>
                <a:t>Byte</a:t>
              </a:r>
            </a:p>
            <a:p>
              <a:pPr>
                <a:lnSpc>
                  <a:spcPct val="90000"/>
                </a:lnSpc>
                <a:spcBef>
                  <a:spcPct val="90000"/>
                </a:spcBef>
              </a:pPr>
              <a:r>
                <a:rPr lang="en-US" altLang="en-US" sz="1800">
                  <a:latin typeface="Arial" panose="020B0604020202020204" pitchFamily="34" charset="0"/>
                </a:rPr>
                <a:t>8 bits</a:t>
              </a:r>
            </a:p>
          </p:txBody>
        </p:sp>
        <p:pic>
          <p:nvPicPr>
            <p:cNvPr id="26" name="Picture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51044" y="4099489"/>
              <a:ext cx="463528" cy="470385"/>
            </a:xfrm>
            <a:prstGeom prst="rect">
              <a:avLst/>
            </a:prstGeom>
          </p:spPr>
        </p:pic>
        <p:pic>
          <p:nvPicPr>
            <p:cNvPr id="27" name="Picture 2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92882">
              <a:off x="1835236" y="4080395"/>
              <a:ext cx="458080" cy="470424"/>
            </a:xfrm>
            <a:prstGeom prst="rect">
              <a:avLst/>
            </a:prstGeom>
          </p:spPr>
        </p:pic>
        <p:pic>
          <p:nvPicPr>
            <p:cNvPr id="28" name="Picture 2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92882">
              <a:off x="2374476" y="4085122"/>
              <a:ext cx="458080" cy="470424"/>
            </a:xfrm>
            <a:prstGeom prst="rect">
              <a:avLst/>
            </a:prstGeom>
          </p:spPr>
        </p:pic>
        <p:pic>
          <p:nvPicPr>
            <p:cNvPr id="29" name="Picture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92882">
              <a:off x="2897949" y="4093349"/>
              <a:ext cx="458080" cy="470424"/>
            </a:xfrm>
            <a:prstGeom prst="rect">
              <a:avLst/>
            </a:prstGeom>
          </p:spPr>
        </p:pic>
        <p:pic>
          <p:nvPicPr>
            <p:cNvPr id="30" name="Picture 2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82280" y="4099489"/>
              <a:ext cx="463528" cy="470385"/>
            </a:xfrm>
            <a:prstGeom prst="rect">
              <a:avLst/>
            </a:prstGeom>
          </p:spPr>
        </p:pic>
        <p:pic>
          <p:nvPicPr>
            <p:cNvPr id="31" name="Picture 3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92882">
              <a:off x="4519786" y="4092384"/>
              <a:ext cx="458080" cy="470424"/>
            </a:xfrm>
            <a:prstGeom prst="rect">
              <a:avLst/>
            </a:prstGeom>
          </p:spPr>
        </p:pic>
        <p:pic>
          <p:nvPicPr>
            <p:cNvPr id="32" name="Picture 3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58009" y="4098524"/>
              <a:ext cx="463528" cy="470385"/>
            </a:xfrm>
            <a:prstGeom prst="rect">
              <a:avLst/>
            </a:prstGeom>
          </p:spPr>
        </p:pic>
      </p:grpSp>
    </p:spTree>
    <p:extLst>
      <p:ext uri="{BB962C8B-B14F-4D97-AF65-F5344CB8AC3E}">
        <p14:creationId xmlns:p14="http://schemas.microsoft.com/office/powerpoint/2010/main" val="14196535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4" name="Text Box 6"/>
          <p:cNvSpPr txBox="1">
            <a:spLocks noChangeArrowheads="1"/>
          </p:cNvSpPr>
          <p:nvPr/>
        </p:nvSpPr>
        <p:spPr bwMode="auto">
          <a:xfrm>
            <a:off x="4667250" y="2051051"/>
            <a:ext cx="2787815" cy="461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dirty="0">
                <a:latin typeface="Arial" panose="020B0604020202020204" pitchFamily="34" charset="0"/>
              </a:rPr>
              <a:t>Can be stored as</a:t>
            </a:r>
          </a:p>
        </p:txBody>
      </p:sp>
      <p:sp>
        <p:nvSpPr>
          <p:cNvPr id="60418" name="Rectangle 2"/>
          <p:cNvSpPr>
            <a:spLocks noGrp="1" noChangeArrowheads="1"/>
          </p:cNvSpPr>
          <p:nvPr>
            <p:ph type="title"/>
          </p:nvPr>
        </p:nvSpPr>
        <p:spPr>
          <a:xfrm>
            <a:off x="457200" y="260350"/>
            <a:ext cx="8229600" cy="730250"/>
          </a:xfrm>
        </p:spPr>
        <p:txBody>
          <a:bodyPr/>
          <a:lstStyle/>
          <a:p>
            <a:pPr eaLnBrk="1" hangingPunct="1"/>
            <a:r>
              <a:rPr lang="en-US" altLang="en-US" dirty="0" smtClean="0">
                <a:ea typeface="ＭＳ Ｐゴシック" panose="020B0600070205080204" pitchFamily="34" charset="-128"/>
              </a:rPr>
              <a:t>Variables: Storing Information </a:t>
            </a:r>
            <a:r>
              <a:rPr lang="en-US" altLang="en-US" dirty="0"/>
              <a:t>(If There Is Time)</a:t>
            </a:r>
            <a:endParaRPr lang="en-US" altLang="en-US" dirty="0" smtClean="0">
              <a:ea typeface="ＭＳ Ｐゴシック" panose="020B0600070205080204" pitchFamily="34" charset="-128"/>
            </a:endParaRPr>
          </a:p>
        </p:txBody>
      </p:sp>
      <p:sp>
        <p:nvSpPr>
          <p:cNvPr id="60419" name="Rectangle 3"/>
          <p:cNvSpPr>
            <a:spLocks noGrp="1" noChangeArrowheads="1"/>
          </p:cNvSpPr>
          <p:nvPr>
            <p:ph idx="1"/>
          </p:nvPr>
        </p:nvSpPr>
        <p:spPr>
          <a:xfrm>
            <a:off x="465138" y="1100138"/>
            <a:ext cx="8178800" cy="812800"/>
          </a:xfrm>
        </p:spPr>
        <p:txBody>
          <a:bodyPr/>
          <a:lstStyle/>
          <a:p>
            <a:pPr eaLnBrk="1" hangingPunct="1">
              <a:tabLst>
                <a:tab pos="1254125" algn="l"/>
              </a:tabLst>
            </a:pPr>
            <a:r>
              <a:rPr lang="en-US" altLang="en-US" smtClean="0">
                <a:ea typeface="ＭＳ Ｐゴシック" panose="020B0600070205080204" pitchFamily="34" charset="-128"/>
              </a:rPr>
              <a:t>Information must be converted into binary to be stored on a computer.</a:t>
            </a:r>
          </a:p>
          <a:p>
            <a:pPr eaLnBrk="1" hangingPunct="1">
              <a:tabLst>
                <a:tab pos="1254125" algn="l"/>
              </a:tabLst>
            </a:pPr>
            <a:endParaRPr lang="en-US" altLang="en-US" smtClean="0">
              <a:ea typeface="ＭＳ Ｐゴシック" panose="020B0600070205080204" pitchFamily="34" charset="-128"/>
            </a:endParaRPr>
          </a:p>
        </p:txBody>
      </p:sp>
      <p:grpSp>
        <p:nvGrpSpPr>
          <p:cNvPr id="3" name="Group 2"/>
          <p:cNvGrpSpPr>
            <a:grpSpLocks/>
          </p:cNvGrpSpPr>
          <p:nvPr/>
        </p:nvGrpSpPr>
        <p:grpSpPr bwMode="auto">
          <a:xfrm>
            <a:off x="850900" y="2051050"/>
            <a:ext cx="1978025" cy="801688"/>
            <a:chOff x="850900" y="2051437"/>
            <a:chExt cx="1978572" cy="802058"/>
          </a:xfrm>
        </p:grpSpPr>
        <p:sp>
          <p:nvSpPr>
            <p:cNvPr id="60434" name="Text Box 4"/>
            <p:cNvSpPr txBox="1">
              <a:spLocks noChangeArrowheads="1"/>
            </p:cNvSpPr>
            <p:nvPr/>
          </p:nvSpPr>
          <p:spPr bwMode="auto">
            <a:xfrm>
              <a:off x="850900" y="2051437"/>
              <a:ext cx="19785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a:latin typeface="Arial" panose="020B0604020202020204" pitchFamily="34" charset="0"/>
                </a:rPr>
                <a:t>User enters</a:t>
              </a:r>
            </a:p>
          </p:txBody>
        </p:sp>
        <p:sp>
          <p:nvSpPr>
            <p:cNvPr id="60435" name="Text Box 11"/>
            <p:cNvSpPr txBox="1">
              <a:spLocks noChangeArrowheads="1"/>
            </p:cNvSpPr>
            <p:nvPr/>
          </p:nvSpPr>
          <p:spPr bwMode="auto">
            <a:xfrm>
              <a:off x="850900" y="2456620"/>
              <a:ext cx="14986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2000">
                  <a:latin typeface="Arial" panose="020B0604020202020204" pitchFamily="34" charset="0"/>
                </a:rPr>
                <a:t>13</a:t>
              </a:r>
            </a:p>
          </p:txBody>
        </p:sp>
      </p:grpSp>
      <p:sp>
        <p:nvSpPr>
          <p:cNvPr id="60422" name="Slide Number Placeholder 1"/>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900">
                <a:solidFill>
                  <a:srgbClr val="898989"/>
                </a:solidFill>
                <a:latin typeface="Arial" panose="020B0604020202020204" pitchFamily="34" charset="0"/>
              </a:rPr>
              <a:t>slide </a:t>
            </a:r>
            <a:fld id="{D5422312-3F12-4777-9643-82203EDB8251}" type="slidenum">
              <a:rPr lang="en-US" altLang="en-US" sz="900">
                <a:solidFill>
                  <a:srgbClr val="898989"/>
                </a:solidFill>
                <a:latin typeface="Arial" panose="020B0604020202020204" pitchFamily="34" charset="0"/>
              </a:rPr>
              <a:pPr eaLnBrk="1" hangingPunct="1">
                <a:spcBef>
                  <a:spcPct val="0"/>
                </a:spcBef>
                <a:buFontTx/>
                <a:buNone/>
              </a:pPr>
              <a:t>58</a:t>
            </a:fld>
            <a:endParaRPr lang="en-US" altLang="en-US" sz="900">
              <a:solidFill>
                <a:srgbClr val="898989"/>
              </a:solidFill>
              <a:latin typeface="Arial" panose="020B0604020202020204" pitchFamily="34" charset="0"/>
            </a:endParaRPr>
          </a:p>
        </p:txBody>
      </p:sp>
      <p:grpSp>
        <p:nvGrpSpPr>
          <p:cNvPr id="4" name="Group 3"/>
          <p:cNvGrpSpPr/>
          <p:nvPr/>
        </p:nvGrpSpPr>
        <p:grpSpPr>
          <a:xfrm>
            <a:off x="2597150" y="2282825"/>
            <a:ext cx="5889751" cy="716468"/>
            <a:chOff x="2597150" y="2282825"/>
            <a:chExt cx="5889751" cy="716468"/>
          </a:xfrm>
        </p:grpSpPr>
        <p:sp>
          <p:nvSpPr>
            <p:cNvPr id="105477" name="Line 5"/>
            <p:cNvSpPr>
              <a:spLocks noChangeShapeType="1"/>
            </p:cNvSpPr>
            <p:nvPr/>
          </p:nvSpPr>
          <p:spPr bwMode="auto">
            <a:xfrm>
              <a:off x="2597150" y="2282825"/>
              <a:ext cx="2070100" cy="476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grpSp>
          <p:nvGrpSpPr>
            <p:cNvPr id="2" name="Group 1"/>
            <p:cNvGrpSpPr/>
            <p:nvPr/>
          </p:nvGrpSpPr>
          <p:grpSpPr>
            <a:xfrm>
              <a:off x="4800600" y="2509814"/>
              <a:ext cx="3686301" cy="489479"/>
              <a:chOff x="4484374" y="3514799"/>
              <a:chExt cx="3686301" cy="489479"/>
            </a:xfrm>
          </p:grpSpPr>
          <p:pic>
            <p:nvPicPr>
              <p:cNvPr id="23" name="Picture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00182" y="3533893"/>
                <a:ext cx="463528" cy="470385"/>
              </a:xfrm>
              <a:prstGeom prst="rect">
                <a:avLst/>
              </a:prstGeom>
            </p:spPr>
          </p:pic>
          <p:pic>
            <p:nvPicPr>
              <p:cNvPr id="24" name="Picture 2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92882">
                <a:off x="4484374" y="3514799"/>
                <a:ext cx="458080" cy="470424"/>
              </a:xfrm>
              <a:prstGeom prst="rect">
                <a:avLst/>
              </a:prstGeom>
            </p:spPr>
          </p:pic>
          <p:pic>
            <p:nvPicPr>
              <p:cNvPr id="25" name="Picture 2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92882">
                <a:off x="5023614" y="3519526"/>
                <a:ext cx="458080" cy="470424"/>
              </a:xfrm>
              <a:prstGeom prst="rect">
                <a:avLst/>
              </a:prstGeom>
            </p:spPr>
          </p:pic>
          <p:pic>
            <p:nvPicPr>
              <p:cNvPr id="26" name="Picture 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92882">
                <a:off x="5547087" y="3527753"/>
                <a:ext cx="458080" cy="470424"/>
              </a:xfrm>
              <a:prstGeom prst="rect">
                <a:avLst/>
              </a:prstGeom>
            </p:spPr>
          </p:pic>
          <p:pic>
            <p:nvPicPr>
              <p:cNvPr id="27" name="Picture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31418" y="3533893"/>
                <a:ext cx="463528" cy="470385"/>
              </a:xfrm>
              <a:prstGeom prst="rect">
                <a:avLst/>
              </a:prstGeom>
            </p:spPr>
          </p:pic>
          <p:pic>
            <p:nvPicPr>
              <p:cNvPr id="28" name="Picture 2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92882">
                <a:off x="7168924" y="3526788"/>
                <a:ext cx="458080" cy="470424"/>
              </a:xfrm>
              <a:prstGeom prst="rect">
                <a:avLst/>
              </a:prstGeom>
            </p:spPr>
          </p:pic>
          <p:pic>
            <p:nvPicPr>
              <p:cNvPr id="29" name="Picture 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07147" y="3532928"/>
                <a:ext cx="463528" cy="470385"/>
              </a:xfrm>
              <a:prstGeom prst="rect">
                <a:avLst/>
              </a:prstGeom>
            </p:spPr>
          </p:pic>
        </p:grpSp>
      </p:grpSp>
    </p:spTree>
    <p:extLst>
      <p:ext uri="{BB962C8B-B14F-4D97-AF65-F5344CB8AC3E}">
        <p14:creationId xmlns:p14="http://schemas.microsoft.com/office/powerpoint/2010/main" val="19162156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7" name="Rectangle 3"/>
          <p:cNvSpPr>
            <a:spLocks noGrp="1" noChangeArrowheads="1"/>
          </p:cNvSpPr>
          <p:nvPr>
            <p:ph idx="1"/>
          </p:nvPr>
        </p:nvSpPr>
        <p:spPr>
          <a:xfrm>
            <a:off x="469900" y="1081088"/>
            <a:ext cx="8178800" cy="4024312"/>
          </a:xfrm>
        </p:spPr>
        <p:txBody>
          <a:bodyPr/>
          <a:lstStyle/>
          <a:p>
            <a:pPr eaLnBrk="1" hangingPunct="1">
              <a:tabLst>
                <a:tab pos="1254125" algn="l"/>
              </a:tabLst>
            </a:pPr>
            <a:r>
              <a:rPr lang="en-US" altLang="en-US" dirty="0" smtClean="0">
                <a:ea typeface="ＭＳ Ｐゴシック" panose="020B0600070205080204" pitchFamily="34" charset="-128"/>
              </a:rPr>
              <a:t>1 bit is used to represent the sign, the rest is used to store the size of the number</a:t>
            </a:r>
          </a:p>
          <a:p>
            <a:pPr lvl="1" eaLnBrk="1" hangingPunct="1">
              <a:tabLst>
                <a:tab pos="1254125" algn="l"/>
              </a:tabLst>
            </a:pPr>
            <a:r>
              <a:rPr lang="en-US" altLang="en-US" dirty="0" smtClean="0">
                <a:ea typeface="ＭＳ Ｐゴシック" panose="020B0600070205080204" pitchFamily="34" charset="-128"/>
              </a:rPr>
              <a:t>Sign bit: 1/on = negative, 0/off = positive</a:t>
            </a:r>
          </a:p>
          <a:p>
            <a:pPr eaLnBrk="1" hangingPunct="1">
              <a:tabLst>
                <a:tab pos="1254125" algn="l"/>
              </a:tabLst>
            </a:pPr>
            <a:r>
              <a:rPr lang="en-US" altLang="en-US" b="1" dirty="0" smtClean="0">
                <a:ea typeface="ＭＳ Ｐゴシック" panose="020B0600070205080204" pitchFamily="34" charset="-128"/>
              </a:rPr>
              <a:t>Format:</a:t>
            </a:r>
          </a:p>
          <a:p>
            <a:pPr eaLnBrk="1" hangingPunct="1">
              <a:tabLst>
                <a:tab pos="1254125" algn="l"/>
              </a:tabLst>
            </a:pPr>
            <a:endParaRPr lang="en-US" altLang="en-US" dirty="0" smtClean="0">
              <a:ea typeface="ＭＳ Ｐゴシック" panose="020B0600070205080204" pitchFamily="34" charset="-128"/>
            </a:endParaRPr>
          </a:p>
          <a:p>
            <a:pPr eaLnBrk="1" hangingPunct="1">
              <a:tabLst>
                <a:tab pos="1254125" algn="l"/>
              </a:tabLst>
            </a:pPr>
            <a:endParaRPr lang="en-US" altLang="en-US" sz="1800" dirty="0" smtClean="0">
              <a:ea typeface="ＭＳ Ｐゴシック" panose="020B0600070205080204" pitchFamily="34" charset="-128"/>
            </a:endParaRPr>
          </a:p>
          <a:p>
            <a:pPr eaLnBrk="1" hangingPunct="1">
              <a:tabLst>
                <a:tab pos="1254125" algn="l"/>
              </a:tabLst>
            </a:pPr>
            <a:endParaRPr lang="en-US" altLang="en-US" sz="1800" dirty="0" smtClean="0">
              <a:ea typeface="ＭＳ Ｐゴシック" panose="020B0600070205080204" pitchFamily="34" charset="-128"/>
            </a:endParaRPr>
          </a:p>
          <a:p>
            <a:pPr eaLnBrk="1" hangingPunct="1">
              <a:tabLst>
                <a:tab pos="1254125" algn="l"/>
              </a:tabLst>
            </a:pPr>
            <a:endParaRPr lang="en-US" altLang="en-US" sz="1800" dirty="0" smtClean="0">
              <a:ea typeface="ＭＳ Ｐゴシック" panose="020B0600070205080204" pitchFamily="34" charset="-128"/>
            </a:endParaRPr>
          </a:p>
          <a:p>
            <a:pPr eaLnBrk="1" hangingPunct="1">
              <a:tabLst>
                <a:tab pos="1254125" algn="l"/>
              </a:tabLst>
            </a:pPr>
            <a:endParaRPr lang="en-US" altLang="en-US" sz="1800" dirty="0" smtClean="0">
              <a:ea typeface="ＭＳ Ｐゴシック" panose="020B0600070205080204" pitchFamily="34" charset="-128"/>
            </a:endParaRPr>
          </a:p>
          <a:p>
            <a:pPr eaLnBrk="1" hangingPunct="1">
              <a:tabLst>
                <a:tab pos="1254125" algn="l"/>
              </a:tabLst>
            </a:pPr>
            <a:r>
              <a:rPr lang="en-US" altLang="en-US" b="1" dirty="0" smtClean="0">
                <a:ea typeface="ＭＳ Ｐゴシック" panose="020B0600070205080204" pitchFamily="34" charset="-128"/>
              </a:rPr>
              <a:t>Previous example</a:t>
            </a:r>
          </a:p>
          <a:p>
            <a:pPr eaLnBrk="1" hangingPunct="1">
              <a:tabLst>
                <a:tab pos="1254125" algn="l"/>
              </a:tabLst>
            </a:pPr>
            <a:endParaRPr lang="en-US" altLang="en-US" sz="1800" dirty="0" smtClean="0">
              <a:ea typeface="ＭＳ Ｐゴシック" panose="020B0600070205080204" pitchFamily="34" charset="-128"/>
            </a:endParaRPr>
          </a:p>
        </p:txBody>
      </p:sp>
      <p:sp>
        <p:nvSpPr>
          <p:cNvPr id="61442" name="Rectangle 2"/>
          <p:cNvSpPr>
            <a:spLocks noGrp="1" noChangeArrowheads="1"/>
          </p:cNvSpPr>
          <p:nvPr>
            <p:ph type="title"/>
          </p:nvPr>
        </p:nvSpPr>
        <p:spPr>
          <a:xfrm>
            <a:off x="457200" y="260350"/>
            <a:ext cx="8229600" cy="730250"/>
          </a:xfrm>
        </p:spPr>
        <p:txBody>
          <a:bodyPr/>
          <a:lstStyle/>
          <a:p>
            <a:pPr eaLnBrk="1" hangingPunct="1"/>
            <a:r>
              <a:rPr lang="en-US" altLang="en-US" dirty="0" smtClean="0">
                <a:ea typeface="ＭＳ Ｐゴシック" panose="020B0600070205080204" pitchFamily="34" charset="-128"/>
              </a:rPr>
              <a:t>Storing Integer Information </a:t>
            </a:r>
            <a:r>
              <a:rPr lang="en-US" altLang="en-US" dirty="0"/>
              <a:t>(If There Is Time)</a:t>
            </a:r>
            <a:endParaRPr lang="en-US" altLang="en-US" dirty="0" smtClean="0">
              <a:ea typeface="ＭＳ Ｐゴシック" panose="020B0600070205080204" pitchFamily="34" charset="-128"/>
            </a:endParaRPr>
          </a:p>
        </p:txBody>
      </p:sp>
      <p:sp>
        <p:nvSpPr>
          <p:cNvPr id="61444" name="Slide Number Placeholder 1"/>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900">
                <a:solidFill>
                  <a:srgbClr val="898989"/>
                </a:solidFill>
                <a:latin typeface="Arial" panose="020B0604020202020204" pitchFamily="34" charset="0"/>
              </a:rPr>
              <a:t>slide </a:t>
            </a:r>
            <a:fld id="{320390F6-36D6-488C-A98B-589089C2CA12}" type="slidenum">
              <a:rPr lang="en-US" altLang="en-US" sz="900">
                <a:solidFill>
                  <a:srgbClr val="898989"/>
                </a:solidFill>
                <a:latin typeface="Arial" panose="020B0604020202020204" pitchFamily="34" charset="0"/>
              </a:rPr>
              <a:pPr eaLnBrk="1" hangingPunct="1">
                <a:spcBef>
                  <a:spcPct val="0"/>
                </a:spcBef>
                <a:buFontTx/>
                <a:buNone/>
              </a:pPr>
              <a:t>59</a:t>
            </a:fld>
            <a:endParaRPr lang="en-US" altLang="en-US" sz="900">
              <a:solidFill>
                <a:srgbClr val="898989"/>
              </a:solidFill>
              <a:latin typeface="Arial" panose="020B0604020202020204" pitchFamily="34" charset="0"/>
            </a:endParaRPr>
          </a:p>
        </p:txBody>
      </p:sp>
      <p:grpSp>
        <p:nvGrpSpPr>
          <p:cNvPr id="5" name="Group 4"/>
          <p:cNvGrpSpPr/>
          <p:nvPr/>
        </p:nvGrpSpPr>
        <p:grpSpPr>
          <a:xfrm>
            <a:off x="469900" y="2806700"/>
            <a:ext cx="6716713" cy="1698625"/>
            <a:chOff x="469900" y="2806700"/>
            <a:chExt cx="6716713" cy="1698625"/>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47390" y="2918685"/>
              <a:ext cx="463528" cy="470385"/>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92882">
              <a:off x="1810505" y="3661009"/>
              <a:ext cx="458080" cy="470424"/>
            </a:xfrm>
            <a:prstGeom prst="rect">
              <a:avLst/>
            </a:prstGeom>
          </p:spPr>
        </p:pic>
        <p:grpSp>
          <p:nvGrpSpPr>
            <p:cNvPr id="4" name="Group 3"/>
            <p:cNvGrpSpPr>
              <a:grpSpLocks/>
            </p:cNvGrpSpPr>
            <p:nvPr/>
          </p:nvGrpSpPr>
          <p:grpSpPr bwMode="auto">
            <a:xfrm>
              <a:off x="469900" y="2806700"/>
              <a:ext cx="6716713" cy="1698625"/>
              <a:chOff x="469900" y="2806700"/>
              <a:chExt cx="6716713" cy="1698625"/>
            </a:xfrm>
          </p:grpSpPr>
          <p:sp>
            <p:nvSpPr>
              <p:cNvPr id="61447" name="Line 6"/>
              <p:cNvSpPr>
                <a:spLocks noChangeShapeType="1"/>
              </p:cNvSpPr>
              <p:nvPr/>
            </p:nvSpPr>
            <p:spPr bwMode="auto">
              <a:xfrm>
                <a:off x="1193886" y="3009900"/>
                <a:ext cx="698583" cy="1651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61448" name="Text Box 7"/>
              <p:cNvSpPr txBox="1">
                <a:spLocks noChangeArrowheads="1"/>
              </p:cNvSpPr>
              <p:nvPr/>
            </p:nvSpPr>
            <p:spPr bwMode="auto">
              <a:xfrm>
                <a:off x="3414267" y="3124200"/>
                <a:ext cx="3772346"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800">
                    <a:latin typeface="Arial" panose="020B0604020202020204" pitchFamily="34" charset="0"/>
                  </a:rPr>
                  <a:t>Digits representing the size of the number (all the remaining bits)</a:t>
                </a:r>
              </a:p>
            </p:txBody>
          </p:sp>
          <p:sp>
            <p:nvSpPr>
              <p:cNvPr id="61449" name="Line 9"/>
              <p:cNvSpPr>
                <a:spLocks noChangeShapeType="1"/>
              </p:cNvSpPr>
              <p:nvPr/>
            </p:nvSpPr>
            <p:spPr bwMode="auto">
              <a:xfrm flipV="1">
                <a:off x="1270095" y="3924300"/>
                <a:ext cx="660478" cy="3429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61450" name="Text Box 10"/>
              <p:cNvSpPr txBox="1">
                <a:spLocks noChangeArrowheads="1"/>
              </p:cNvSpPr>
              <p:nvPr/>
            </p:nvSpPr>
            <p:spPr bwMode="auto">
              <a:xfrm>
                <a:off x="508005" y="3987800"/>
                <a:ext cx="965314"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400">
                    <a:latin typeface="Arial" panose="020B0604020202020204" pitchFamily="34" charset="0"/>
                  </a:rPr>
                  <a:t>Negative number</a:t>
                </a:r>
              </a:p>
            </p:txBody>
          </p:sp>
          <p:sp>
            <p:nvSpPr>
              <p:cNvPr id="61451" name="Text Box 18"/>
              <p:cNvSpPr txBox="1">
                <a:spLocks noChangeArrowheads="1"/>
              </p:cNvSpPr>
              <p:nvPr/>
            </p:nvSpPr>
            <p:spPr bwMode="auto">
              <a:xfrm>
                <a:off x="469900" y="2806700"/>
                <a:ext cx="965314"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400">
                    <a:latin typeface="Arial" panose="020B0604020202020204" pitchFamily="34" charset="0"/>
                  </a:rPr>
                  <a:t>Positive number</a:t>
                </a:r>
              </a:p>
            </p:txBody>
          </p:sp>
          <p:sp>
            <p:nvSpPr>
              <p:cNvPr id="61452" name="TextBox 3"/>
              <p:cNvSpPr txBox="1">
                <a:spLocks noChangeArrowheads="1"/>
              </p:cNvSpPr>
              <p:nvPr/>
            </p:nvSpPr>
            <p:spPr bwMode="auto">
              <a:xfrm>
                <a:off x="2210918" y="3260209"/>
                <a:ext cx="7239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800">
                    <a:latin typeface="Arial" panose="020B0604020202020204" pitchFamily="34" charset="0"/>
                  </a:rPr>
                  <a:t>1 bit</a:t>
                </a:r>
              </a:p>
            </p:txBody>
          </p:sp>
        </p:grpSp>
      </p:grpSp>
      <p:grpSp>
        <p:nvGrpSpPr>
          <p:cNvPr id="6" name="Group 5"/>
          <p:cNvGrpSpPr/>
          <p:nvPr/>
        </p:nvGrpSpPr>
        <p:grpSpPr>
          <a:xfrm>
            <a:off x="762000" y="5118101"/>
            <a:ext cx="5876696" cy="1310163"/>
            <a:chOff x="762000" y="5118101"/>
            <a:chExt cx="5876696" cy="1310163"/>
          </a:xfrm>
        </p:grpSpPr>
        <p:grpSp>
          <p:nvGrpSpPr>
            <p:cNvPr id="8" name="Group 7"/>
            <p:cNvGrpSpPr>
              <a:grpSpLocks/>
            </p:cNvGrpSpPr>
            <p:nvPr/>
          </p:nvGrpSpPr>
          <p:grpSpPr bwMode="auto">
            <a:xfrm>
              <a:off x="762000" y="5118101"/>
              <a:ext cx="5876696" cy="812742"/>
              <a:chOff x="762000" y="5118100"/>
              <a:chExt cx="5347979" cy="812800"/>
            </a:xfrm>
          </p:grpSpPr>
          <p:sp>
            <p:nvSpPr>
              <p:cNvPr id="61455" name="Text Box 8"/>
              <p:cNvSpPr txBox="1">
                <a:spLocks noChangeArrowheads="1"/>
              </p:cNvSpPr>
              <p:nvPr/>
            </p:nvSpPr>
            <p:spPr bwMode="auto">
              <a:xfrm>
                <a:off x="762000" y="5270500"/>
                <a:ext cx="9652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400" dirty="0">
                    <a:latin typeface="Arial" panose="020B0604020202020204" pitchFamily="34" charset="0"/>
                  </a:rPr>
                  <a:t>Positive number</a:t>
                </a:r>
              </a:p>
            </p:txBody>
          </p:sp>
          <p:sp>
            <p:nvSpPr>
              <p:cNvPr id="61456" name="Line 19"/>
              <p:cNvSpPr>
                <a:spLocks noChangeShapeType="1"/>
              </p:cNvSpPr>
              <p:nvPr/>
            </p:nvSpPr>
            <p:spPr bwMode="auto">
              <a:xfrm>
                <a:off x="1473200" y="5537200"/>
                <a:ext cx="850900" cy="3937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61457" name="Text Box 20"/>
              <p:cNvSpPr txBox="1">
                <a:spLocks noChangeArrowheads="1"/>
              </p:cNvSpPr>
              <p:nvPr/>
            </p:nvSpPr>
            <p:spPr bwMode="auto">
              <a:xfrm>
                <a:off x="3315979" y="5118100"/>
                <a:ext cx="2794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400">
                    <a:latin typeface="Arial" panose="020B0604020202020204" pitchFamily="34" charset="0"/>
                  </a:rPr>
                  <a:t>Size of number, in this case = 13</a:t>
                </a:r>
              </a:p>
            </p:txBody>
          </p:sp>
          <p:sp>
            <p:nvSpPr>
              <p:cNvPr id="61458" name="AutoShape 21"/>
              <p:cNvSpPr>
                <a:spLocks/>
              </p:cNvSpPr>
              <p:nvPr/>
            </p:nvSpPr>
            <p:spPr bwMode="auto">
              <a:xfrm rot="16200000">
                <a:off x="4332523" y="4191543"/>
                <a:ext cx="368300" cy="2932614"/>
              </a:xfrm>
              <a:prstGeom prst="rightBrace">
                <a:avLst>
                  <a:gd name="adj1" fmla="val 64080"/>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vert="eaVert" wrap="none" anchor="ct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CA" altLang="en-US" sz="1400">
                  <a:latin typeface="Arial" panose="020B0604020202020204" pitchFamily="34" charset="0"/>
                </a:endParaRPr>
              </a:p>
            </p:txBody>
          </p:sp>
        </p:grpSp>
        <p:pic>
          <p:nvPicPr>
            <p:cNvPr id="30" name="Picture 2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68203" y="5957879"/>
              <a:ext cx="463528" cy="470385"/>
            </a:xfrm>
            <a:prstGeom prst="rect">
              <a:avLst/>
            </a:prstGeom>
          </p:spPr>
        </p:pic>
        <p:pic>
          <p:nvPicPr>
            <p:cNvPr id="31" name="Picture 3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92882">
              <a:off x="2094967" y="5950773"/>
              <a:ext cx="458080" cy="470424"/>
            </a:xfrm>
            <a:prstGeom prst="rect">
              <a:avLst/>
            </a:prstGeom>
          </p:spPr>
        </p:pic>
        <p:pic>
          <p:nvPicPr>
            <p:cNvPr id="33" name="Picture 3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92882">
              <a:off x="2952395" y="5938785"/>
              <a:ext cx="458080" cy="470424"/>
            </a:xfrm>
            <a:prstGeom prst="rect">
              <a:avLst/>
            </a:prstGeom>
          </p:spPr>
        </p:pic>
        <p:pic>
          <p:nvPicPr>
            <p:cNvPr id="34" name="Picture 3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92882">
              <a:off x="3491635" y="5943512"/>
              <a:ext cx="458080" cy="470424"/>
            </a:xfrm>
            <a:prstGeom prst="rect">
              <a:avLst/>
            </a:prstGeom>
          </p:spPr>
        </p:pic>
        <p:pic>
          <p:nvPicPr>
            <p:cNvPr id="35" name="Picture 3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92882">
              <a:off x="4015108" y="5951739"/>
              <a:ext cx="458080" cy="470424"/>
            </a:xfrm>
            <a:prstGeom prst="rect">
              <a:avLst/>
            </a:prstGeom>
          </p:spPr>
        </p:pic>
        <p:pic>
          <p:nvPicPr>
            <p:cNvPr id="36" name="Picture 3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99439" y="5957879"/>
              <a:ext cx="463528" cy="470385"/>
            </a:xfrm>
            <a:prstGeom prst="rect">
              <a:avLst/>
            </a:prstGeom>
          </p:spPr>
        </p:pic>
        <p:pic>
          <p:nvPicPr>
            <p:cNvPr id="37" name="Picture 3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92882">
              <a:off x="5636945" y="5950774"/>
              <a:ext cx="458080" cy="470424"/>
            </a:xfrm>
            <a:prstGeom prst="rect">
              <a:avLst/>
            </a:prstGeom>
          </p:spPr>
        </p:pic>
        <p:pic>
          <p:nvPicPr>
            <p:cNvPr id="38" name="Picture 3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75168" y="5956914"/>
              <a:ext cx="463528" cy="470385"/>
            </a:xfrm>
            <a:prstGeom prst="rect">
              <a:avLst/>
            </a:prstGeom>
          </p:spPr>
        </p:pic>
      </p:grpSp>
    </p:spTree>
    <p:extLst>
      <p:ext uri="{BB962C8B-B14F-4D97-AF65-F5344CB8AC3E}">
        <p14:creationId xmlns:p14="http://schemas.microsoft.com/office/powerpoint/2010/main" val="254760978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454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64547">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64547">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64547">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4547" grpId="0" uiExpand="1"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457200" y="260350"/>
            <a:ext cx="8229600" cy="730250"/>
          </a:xfrm>
        </p:spPr>
        <p:txBody>
          <a:bodyPr rtlCol="0">
            <a:normAutofit fontScale="90000"/>
          </a:bodyPr>
          <a:lstStyle/>
          <a:p>
            <a:pPr eaLnBrk="1" fontAlgn="auto" hangingPunct="1">
              <a:spcAft>
                <a:spcPts val="0"/>
              </a:spcAft>
              <a:defRPr/>
            </a:pPr>
            <a:r>
              <a:rPr lang="en-US" dirty="0" smtClean="0"/>
              <a:t>Storing Real Numbers In The Form Of Floating Point </a:t>
            </a:r>
            <a:r>
              <a:rPr lang="en-US" altLang="en-US" dirty="0"/>
              <a:t> (If There Is Time)</a:t>
            </a:r>
            <a:endParaRPr lang="en-US" dirty="0" smtClean="0"/>
          </a:p>
        </p:txBody>
      </p:sp>
      <p:sp>
        <p:nvSpPr>
          <p:cNvPr id="365571" name="Rectangle 3"/>
          <p:cNvSpPr>
            <a:spLocks noGrp="1" noChangeArrowheads="1"/>
          </p:cNvSpPr>
          <p:nvPr>
            <p:ph idx="1"/>
          </p:nvPr>
        </p:nvSpPr>
        <p:spPr/>
        <p:txBody>
          <a:bodyPr/>
          <a:lstStyle/>
          <a:p>
            <a:pPr eaLnBrk="1" hangingPunct="1">
              <a:lnSpc>
                <a:spcPct val="90000"/>
              </a:lnSpc>
              <a:tabLst>
                <a:tab pos="1254125" algn="l"/>
              </a:tabLst>
            </a:pPr>
            <a:endParaRPr lang="en-US" altLang="en-US" sz="1400" smtClean="0"/>
          </a:p>
          <a:p>
            <a:pPr eaLnBrk="1" hangingPunct="1">
              <a:lnSpc>
                <a:spcPct val="90000"/>
              </a:lnSpc>
              <a:buFontTx/>
              <a:buNone/>
              <a:tabLst>
                <a:tab pos="1254125" algn="l"/>
              </a:tabLst>
            </a:pPr>
            <a:endParaRPr lang="en-US" altLang="en-US" sz="1400" smtClean="0"/>
          </a:p>
          <a:p>
            <a:pPr lvl="1" eaLnBrk="1" hangingPunct="1">
              <a:lnSpc>
                <a:spcPct val="90000"/>
              </a:lnSpc>
              <a:tabLst>
                <a:tab pos="1254125" algn="l"/>
              </a:tabLst>
            </a:pPr>
            <a:endParaRPr lang="en-CA" altLang="en-US" sz="1800" smtClean="0"/>
          </a:p>
          <a:p>
            <a:pPr lvl="1" eaLnBrk="1" hangingPunct="1">
              <a:lnSpc>
                <a:spcPct val="90000"/>
              </a:lnSpc>
              <a:tabLst>
                <a:tab pos="1254125" algn="l"/>
              </a:tabLst>
            </a:pPr>
            <a:endParaRPr lang="en-CA" altLang="en-US" sz="1800" smtClean="0"/>
          </a:p>
          <a:p>
            <a:pPr lvl="1" eaLnBrk="1" hangingPunct="1">
              <a:lnSpc>
                <a:spcPct val="90000"/>
              </a:lnSpc>
              <a:tabLst>
                <a:tab pos="1254125" algn="l"/>
              </a:tabLst>
            </a:pPr>
            <a:endParaRPr lang="en-CA" altLang="en-US" sz="1800" smtClean="0"/>
          </a:p>
          <a:p>
            <a:pPr lvl="1" eaLnBrk="1" hangingPunct="1">
              <a:lnSpc>
                <a:spcPct val="90000"/>
              </a:lnSpc>
              <a:tabLst>
                <a:tab pos="1254125" algn="l"/>
              </a:tabLst>
            </a:pPr>
            <a:endParaRPr lang="en-CA" altLang="en-US" sz="1800" smtClean="0"/>
          </a:p>
          <a:p>
            <a:pPr lvl="1" eaLnBrk="1" hangingPunct="1">
              <a:lnSpc>
                <a:spcPct val="90000"/>
              </a:lnSpc>
              <a:tabLst>
                <a:tab pos="1254125" algn="l"/>
              </a:tabLst>
            </a:pPr>
            <a:r>
              <a:rPr lang="en-CA" altLang="en-US" sz="1800" smtClean="0"/>
              <a:t>Mantissa: digits of the number being stored</a:t>
            </a:r>
          </a:p>
          <a:p>
            <a:pPr lvl="1" eaLnBrk="1" hangingPunct="1">
              <a:lnSpc>
                <a:spcPct val="90000"/>
              </a:lnSpc>
              <a:tabLst>
                <a:tab pos="1254125" algn="l"/>
              </a:tabLst>
            </a:pPr>
            <a:r>
              <a:rPr lang="en-CA" altLang="en-US" sz="1800" smtClean="0"/>
              <a:t>Exponent: the direction (negative = left, positive=right) and the number of places the decimal point must move (‘float’) when storing the real number as a floating point value.</a:t>
            </a:r>
          </a:p>
          <a:p>
            <a:pPr eaLnBrk="1" hangingPunct="1">
              <a:lnSpc>
                <a:spcPct val="90000"/>
              </a:lnSpc>
              <a:tabLst>
                <a:tab pos="1254125" algn="l"/>
              </a:tabLst>
            </a:pPr>
            <a:r>
              <a:rPr lang="en-CA" altLang="en-US" sz="1800" smtClean="0"/>
              <a:t>Examples with 5 digits used to represent the mantissa:</a:t>
            </a:r>
          </a:p>
          <a:p>
            <a:pPr lvl="1" eaLnBrk="1" hangingPunct="1">
              <a:lnSpc>
                <a:spcPct val="90000"/>
              </a:lnSpc>
              <a:tabLst>
                <a:tab pos="1254125" algn="l"/>
              </a:tabLst>
            </a:pPr>
            <a:r>
              <a:rPr lang="en-CA" altLang="en-US" sz="1600" smtClean="0"/>
              <a:t>e.g. One: 123.45 is represented as 12345 * 10</a:t>
            </a:r>
            <a:r>
              <a:rPr lang="en-CA" altLang="en-US" sz="1600" baseline="30000" smtClean="0"/>
              <a:t>-2</a:t>
            </a:r>
          </a:p>
          <a:p>
            <a:pPr lvl="1" eaLnBrk="1" hangingPunct="1">
              <a:lnSpc>
                <a:spcPct val="90000"/>
              </a:lnSpc>
              <a:tabLst>
                <a:tab pos="1254125" algn="l"/>
              </a:tabLst>
            </a:pPr>
            <a:r>
              <a:rPr lang="en-CA" altLang="en-US" sz="1600" smtClean="0"/>
              <a:t>e.g. Two: 0.12 is represented as 12000 * 10</a:t>
            </a:r>
            <a:r>
              <a:rPr lang="en-CA" altLang="en-US" sz="1600" baseline="30000" smtClean="0"/>
              <a:t>-5</a:t>
            </a:r>
          </a:p>
          <a:p>
            <a:pPr lvl="1" eaLnBrk="1" hangingPunct="1">
              <a:lnSpc>
                <a:spcPct val="90000"/>
              </a:lnSpc>
              <a:tabLst>
                <a:tab pos="1254125" algn="l"/>
              </a:tabLst>
            </a:pPr>
            <a:r>
              <a:rPr lang="en-CA" altLang="en-US" sz="1600" smtClean="0"/>
              <a:t>e.g. Three: 123456 is represented as 12345 * 10</a:t>
            </a:r>
            <a:r>
              <a:rPr lang="en-CA" altLang="en-US" sz="1600" baseline="30000" smtClean="0"/>
              <a:t>1</a:t>
            </a:r>
          </a:p>
          <a:p>
            <a:pPr eaLnBrk="1" hangingPunct="1">
              <a:lnSpc>
                <a:spcPct val="90000"/>
              </a:lnSpc>
              <a:spcBef>
                <a:spcPct val="50000"/>
              </a:spcBef>
              <a:tabLst>
                <a:tab pos="1254125" algn="l"/>
              </a:tabLst>
            </a:pPr>
            <a:r>
              <a:rPr lang="en-CA" altLang="en-US" sz="1800" smtClean="0"/>
              <a:t>Remember: Using floating point numbers may result in a loss of accuracy (the float is an approximation of the real value to be stored).</a:t>
            </a:r>
          </a:p>
          <a:p>
            <a:pPr lvl="1" eaLnBrk="1" hangingPunct="1">
              <a:lnSpc>
                <a:spcPct val="90000"/>
              </a:lnSpc>
              <a:tabLst>
                <a:tab pos="1254125" algn="l"/>
              </a:tabLst>
            </a:pPr>
            <a:endParaRPr lang="en-US" altLang="en-US" sz="1800" smtClean="0"/>
          </a:p>
        </p:txBody>
      </p:sp>
      <p:grpSp>
        <p:nvGrpSpPr>
          <p:cNvPr id="2" name="Group 13"/>
          <p:cNvGrpSpPr>
            <a:grpSpLocks/>
          </p:cNvGrpSpPr>
          <p:nvPr/>
        </p:nvGrpSpPr>
        <p:grpSpPr bwMode="auto">
          <a:xfrm>
            <a:off x="800100" y="1358900"/>
            <a:ext cx="4891088" cy="1403350"/>
            <a:chOff x="136" y="684"/>
            <a:chExt cx="3081" cy="884"/>
          </a:xfrm>
        </p:grpSpPr>
        <p:sp>
          <p:nvSpPr>
            <p:cNvPr id="72709" name="Rectangle 4"/>
            <p:cNvSpPr>
              <a:spLocks noChangeArrowheads="1"/>
            </p:cNvSpPr>
            <p:nvPr/>
          </p:nvSpPr>
          <p:spPr bwMode="auto">
            <a:xfrm>
              <a:off x="286" y="686"/>
              <a:ext cx="475" cy="234"/>
            </a:xfrm>
            <a:prstGeom prst="rect">
              <a:avLst/>
            </a:prstGeom>
            <a:solidFill>
              <a:srgbClr val="FFFFFF"/>
            </a:solidFill>
            <a:ln w="9525">
              <a:solidFill>
                <a:schemeClr val="tx1"/>
              </a:solidFill>
              <a:miter lim="800000"/>
              <a:headEnd/>
              <a:tailEnd/>
            </a:ln>
          </p:spPr>
          <p:txBody>
            <a:bodyPr wrap="none" lIns="93600" tIns="46800" rIns="93600" bIns="46800"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90000"/>
                </a:lnSpc>
                <a:spcBef>
                  <a:spcPct val="90000"/>
                </a:spcBef>
                <a:buFontTx/>
                <a:buNone/>
              </a:pPr>
              <a:r>
                <a:rPr lang="en-CA" altLang="en-US" sz="2000">
                  <a:latin typeface="Arial" panose="020B0604020202020204" pitchFamily="34" charset="0"/>
                </a:rPr>
                <a:t>Sign</a:t>
              </a:r>
            </a:p>
          </p:txBody>
        </p:sp>
        <p:sp>
          <p:nvSpPr>
            <p:cNvPr id="72710" name="Rectangle 5"/>
            <p:cNvSpPr>
              <a:spLocks noChangeArrowheads="1"/>
            </p:cNvSpPr>
            <p:nvPr/>
          </p:nvSpPr>
          <p:spPr bwMode="auto">
            <a:xfrm>
              <a:off x="923" y="684"/>
              <a:ext cx="1288" cy="238"/>
            </a:xfrm>
            <a:prstGeom prst="rect">
              <a:avLst/>
            </a:prstGeom>
            <a:solidFill>
              <a:srgbClr val="FFFFFF"/>
            </a:solidFill>
            <a:ln w="9525">
              <a:solidFill>
                <a:schemeClr val="tx1"/>
              </a:solidFill>
              <a:miter lim="800000"/>
              <a:headEnd/>
              <a:tailEnd/>
            </a:ln>
          </p:spPr>
          <p:txBody>
            <a:bodyPr wrap="none" lIns="93600" tIns="46800" rIns="93600" bIns="46800"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90000"/>
                </a:lnSpc>
                <a:spcBef>
                  <a:spcPct val="90000"/>
                </a:spcBef>
                <a:buFontTx/>
                <a:buNone/>
              </a:pPr>
              <a:r>
                <a:rPr lang="en-CA" altLang="en-US" sz="2000">
                  <a:latin typeface="Arial" panose="020B0604020202020204" pitchFamily="34" charset="0"/>
                </a:rPr>
                <a:t>Mantissa</a:t>
              </a:r>
            </a:p>
          </p:txBody>
        </p:sp>
        <p:sp>
          <p:nvSpPr>
            <p:cNvPr id="72711" name="Rectangle 6"/>
            <p:cNvSpPr>
              <a:spLocks noChangeArrowheads="1"/>
            </p:cNvSpPr>
            <p:nvPr/>
          </p:nvSpPr>
          <p:spPr bwMode="auto">
            <a:xfrm>
              <a:off x="2358" y="685"/>
              <a:ext cx="859" cy="236"/>
            </a:xfrm>
            <a:prstGeom prst="rect">
              <a:avLst/>
            </a:prstGeom>
            <a:solidFill>
              <a:srgbClr val="FFFFFF"/>
            </a:solidFill>
            <a:ln w="9525">
              <a:solidFill>
                <a:schemeClr val="tx1"/>
              </a:solidFill>
              <a:miter lim="800000"/>
              <a:headEnd/>
              <a:tailEnd/>
            </a:ln>
          </p:spPr>
          <p:txBody>
            <a:bodyPr wrap="none" lIns="93600" tIns="46800" rIns="93600" bIns="46800"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90000"/>
                </a:lnSpc>
                <a:spcBef>
                  <a:spcPct val="90000"/>
                </a:spcBef>
                <a:buFontTx/>
                <a:buNone/>
              </a:pPr>
              <a:r>
                <a:rPr lang="en-CA" altLang="en-US" sz="2000">
                  <a:latin typeface="Arial" panose="020B0604020202020204" pitchFamily="34" charset="0"/>
                </a:rPr>
                <a:t>Exponent</a:t>
              </a:r>
            </a:p>
          </p:txBody>
        </p:sp>
        <p:sp>
          <p:nvSpPr>
            <p:cNvPr id="72712" name="Line 7"/>
            <p:cNvSpPr>
              <a:spLocks noChangeShapeType="1"/>
            </p:cNvSpPr>
            <p:nvPr/>
          </p:nvSpPr>
          <p:spPr bwMode="auto">
            <a:xfrm flipV="1">
              <a:off x="256" y="952"/>
              <a:ext cx="272" cy="44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72713" name="Text Box 8"/>
            <p:cNvSpPr txBox="1">
              <a:spLocks noChangeArrowheads="1"/>
            </p:cNvSpPr>
            <p:nvPr/>
          </p:nvSpPr>
          <p:spPr bwMode="auto">
            <a:xfrm>
              <a:off x="136" y="1376"/>
              <a:ext cx="41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400">
                  <a:latin typeface="Arial" panose="020B0604020202020204" pitchFamily="34" charset="0"/>
                </a:rPr>
                <a:t>1 bit</a:t>
              </a:r>
            </a:p>
          </p:txBody>
        </p:sp>
        <p:sp>
          <p:nvSpPr>
            <p:cNvPr id="72714" name="Line 9"/>
            <p:cNvSpPr>
              <a:spLocks noChangeShapeType="1"/>
            </p:cNvSpPr>
            <p:nvPr/>
          </p:nvSpPr>
          <p:spPr bwMode="auto">
            <a:xfrm flipV="1">
              <a:off x="1344" y="920"/>
              <a:ext cx="272" cy="44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72715" name="Text Box 10"/>
            <p:cNvSpPr txBox="1">
              <a:spLocks noChangeArrowheads="1"/>
            </p:cNvSpPr>
            <p:nvPr/>
          </p:nvSpPr>
          <p:spPr bwMode="auto">
            <a:xfrm>
              <a:off x="1072" y="1344"/>
              <a:ext cx="704"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400">
                  <a:latin typeface="Arial" panose="020B0604020202020204" pitchFamily="34" charset="0"/>
                </a:rPr>
                <a:t>Several bits</a:t>
              </a:r>
            </a:p>
          </p:txBody>
        </p:sp>
        <p:sp>
          <p:nvSpPr>
            <p:cNvPr id="72716" name="Line 11"/>
            <p:cNvSpPr>
              <a:spLocks noChangeShapeType="1"/>
            </p:cNvSpPr>
            <p:nvPr/>
          </p:nvSpPr>
          <p:spPr bwMode="auto">
            <a:xfrm flipV="1">
              <a:off x="2560" y="936"/>
              <a:ext cx="272" cy="44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72717" name="Text Box 12"/>
            <p:cNvSpPr txBox="1">
              <a:spLocks noChangeArrowheads="1"/>
            </p:cNvSpPr>
            <p:nvPr/>
          </p:nvSpPr>
          <p:spPr bwMode="auto">
            <a:xfrm>
              <a:off x="2288" y="1360"/>
              <a:ext cx="704"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400">
                  <a:latin typeface="Arial" panose="020B0604020202020204" pitchFamily="34" charset="0"/>
                </a:rPr>
                <a:t>Several bits</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65571">
                                            <p:txEl>
                                              <p:pRg st="6" end="6"/>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65571">
                                            <p:txEl>
                                              <p:pRg st="7" end="7"/>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65571">
                                            <p:txEl>
                                              <p:pRg st="8" end="8"/>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65571">
                                            <p:txEl>
                                              <p:pRg st="9" end="9"/>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65571">
                                            <p:txEl>
                                              <p:pRg st="10" end="10"/>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65571">
                                            <p:txEl>
                                              <p:pRg st="11" end="11"/>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65571">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5571"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5" name="Rectangle 3"/>
          <p:cNvSpPr>
            <a:spLocks noGrp="1" noChangeArrowheads="1"/>
          </p:cNvSpPr>
          <p:nvPr>
            <p:ph type="body" sz="half" idx="4294967295"/>
          </p:nvPr>
        </p:nvSpPr>
        <p:spPr>
          <a:xfrm>
            <a:off x="457200" y="990600"/>
            <a:ext cx="8089900" cy="5432425"/>
          </a:xfrm>
        </p:spPr>
        <p:txBody>
          <a:bodyPr/>
          <a:lstStyle/>
          <a:p>
            <a:pPr eaLnBrk="1" hangingPunct="1">
              <a:tabLst>
                <a:tab pos="1254125" algn="l"/>
              </a:tabLst>
            </a:pPr>
            <a:r>
              <a:rPr lang="en-US" altLang="en-US" sz="2400" smtClean="0"/>
              <a:t>Typically characters are encoded using ASCII</a:t>
            </a:r>
          </a:p>
          <a:p>
            <a:pPr eaLnBrk="1" hangingPunct="1">
              <a:tabLst>
                <a:tab pos="1254125" algn="l"/>
              </a:tabLst>
            </a:pPr>
            <a:r>
              <a:rPr lang="en-US" altLang="en-US" sz="2400" smtClean="0"/>
              <a:t>Each character is mapped to a numeric value</a:t>
            </a:r>
          </a:p>
          <a:p>
            <a:pPr lvl="1" eaLnBrk="1" hangingPunct="1">
              <a:tabLst>
                <a:tab pos="1254125" algn="l"/>
              </a:tabLst>
            </a:pPr>
            <a:r>
              <a:rPr lang="en-US" altLang="en-US" sz="1800" smtClean="0">
                <a:cs typeface="Arial" panose="020B0604020202020204" pitchFamily="34" charset="0"/>
              </a:rPr>
              <a:t>E.g., ‘A’ = 65, ‘B’ = 66, ‘a’ = 97, ‘2’ = 50</a:t>
            </a:r>
          </a:p>
          <a:p>
            <a:pPr eaLnBrk="1" hangingPunct="1">
              <a:tabLst>
                <a:tab pos="1254125" algn="l"/>
              </a:tabLst>
            </a:pPr>
            <a:r>
              <a:rPr lang="en-US" altLang="en-US" sz="2400" smtClean="0"/>
              <a:t>These numeric values are stored in the computer using binary</a:t>
            </a:r>
          </a:p>
          <a:p>
            <a:pPr lvl="1" eaLnBrk="1" hangingPunct="1">
              <a:buFont typeface="Times New Roman" panose="02020603050405020304" pitchFamily="18" charset="0"/>
              <a:buNone/>
              <a:tabLst>
                <a:tab pos="1254125" algn="l"/>
              </a:tabLst>
            </a:pPr>
            <a:endParaRPr lang="en-US" altLang="en-US" sz="2400" smtClean="0">
              <a:latin typeface="Times New Roman" panose="02020603050405020304" pitchFamily="18" charset="0"/>
            </a:endParaRPr>
          </a:p>
        </p:txBody>
      </p:sp>
      <p:sp>
        <p:nvSpPr>
          <p:cNvPr id="73731" name="Rectangle 2"/>
          <p:cNvSpPr>
            <a:spLocks noGrp="1" noChangeArrowheads="1"/>
          </p:cNvSpPr>
          <p:nvPr>
            <p:ph type="title"/>
          </p:nvPr>
        </p:nvSpPr>
        <p:spPr>
          <a:xfrm>
            <a:off x="457200" y="260350"/>
            <a:ext cx="8229600" cy="730250"/>
          </a:xfrm>
        </p:spPr>
        <p:txBody>
          <a:bodyPr/>
          <a:lstStyle/>
          <a:p>
            <a:pPr eaLnBrk="1" hangingPunct="1"/>
            <a:r>
              <a:rPr lang="en-US" altLang="en-US" dirty="0" smtClean="0"/>
              <a:t>Storing Character Information (</a:t>
            </a:r>
            <a:r>
              <a:rPr lang="en-US" altLang="en-US" dirty="0"/>
              <a:t>If There Is Time)</a:t>
            </a:r>
            <a:endParaRPr lang="en-US" altLang="en-US" dirty="0" smtClean="0"/>
          </a:p>
        </p:txBody>
      </p:sp>
      <p:graphicFrame>
        <p:nvGraphicFramePr>
          <p:cNvPr id="42015" name="Group 31"/>
          <p:cNvGraphicFramePr>
            <a:graphicFrameLocks noGrp="1"/>
          </p:cNvGraphicFramePr>
          <p:nvPr>
            <p:ph idx="1"/>
          </p:nvPr>
        </p:nvGraphicFramePr>
        <p:xfrm>
          <a:off x="838200" y="2743200"/>
          <a:ext cx="5791200" cy="3286125"/>
        </p:xfrm>
        <a:graphic>
          <a:graphicData uri="http://schemas.openxmlformats.org/drawingml/2006/table">
            <a:tbl>
              <a:tblPr/>
              <a:tblGrid>
                <a:gridCol w="1824038">
                  <a:extLst>
                    <a:ext uri="{9D8B030D-6E8A-4147-A177-3AD203B41FA5}">
                      <a16:colId xmlns:a16="http://schemas.microsoft.com/office/drawing/2014/main" val="20000"/>
                    </a:ext>
                  </a:extLst>
                </a:gridCol>
                <a:gridCol w="2366962">
                  <a:extLst>
                    <a:ext uri="{9D8B030D-6E8A-4147-A177-3AD203B41FA5}">
                      <a16:colId xmlns:a16="http://schemas.microsoft.com/office/drawing/2014/main" val="20001"/>
                    </a:ext>
                  </a:extLst>
                </a:gridCol>
                <a:gridCol w="1600200">
                  <a:extLst>
                    <a:ext uri="{9D8B030D-6E8A-4147-A177-3AD203B41FA5}">
                      <a16:colId xmlns:a16="http://schemas.microsoft.com/office/drawing/2014/main" val="20002"/>
                    </a:ext>
                  </a:extLst>
                </a:gridCol>
              </a:tblGrid>
              <a:tr h="701175">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2000" b="1" i="0" u="none" strike="noStrike" cap="none" normalizeH="0" baseline="0" dirty="0" smtClean="0">
                          <a:ln>
                            <a:noFill/>
                          </a:ln>
                          <a:solidFill>
                            <a:schemeClr val="tx1"/>
                          </a:solidFill>
                          <a:effectLst/>
                          <a:latin typeface="Arial" charset="0"/>
                          <a:cs typeface="Arial" charset="0"/>
                        </a:rPr>
                        <a:t>Character</a:t>
                      </a:r>
                    </a:p>
                  </a:txBody>
                  <a:tcPr marL="97456" marR="97456"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2000" b="1" i="0" u="none" strike="noStrike" cap="none" normalizeH="0" baseline="0" dirty="0" smtClean="0">
                          <a:ln>
                            <a:noFill/>
                          </a:ln>
                          <a:solidFill>
                            <a:schemeClr val="tx1"/>
                          </a:solidFill>
                          <a:effectLst/>
                          <a:latin typeface="Arial" charset="0"/>
                          <a:cs typeface="Arial" charset="0"/>
                        </a:rPr>
                        <a:t>ASCII numeric code</a:t>
                      </a:r>
                    </a:p>
                  </a:txBody>
                  <a:tcPr marL="97456" marR="97456"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2000" b="1" i="0" u="none" strike="noStrike" cap="none" normalizeH="0" baseline="0" dirty="0" smtClean="0">
                          <a:ln>
                            <a:noFill/>
                          </a:ln>
                          <a:solidFill>
                            <a:schemeClr val="tx1"/>
                          </a:solidFill>
                          <a:effectLst/>
                          <a:latin typeface="Arial" charset="0"/>
                          <a:cs typeface="Arial" charset="0"/>
                        </a:rPr>
                        <a:t>Binary code</a:t>
                      </a:r>
                    </a:p>
                  </a:txBody>
                  <a:tcPr marL="97456" marR="97456"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extLst>
                  <a:ext uri="{0D108BD9-81ED-4DB2-BD59-A6C34878D82A}">
                    <a16:rowId xmlns:a16="http://schemas.microsoft.com/office/drawing/2014/main" val="10000"/>
                  </a:ext>
                </a:extLst>
              </a:tr>
              <a:tr h="646238">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2000" b="0" i="0" u="none" strike="noStrike" cap="none" normalizeH="0" baseline="0" dirty="0" smtClean="0">
                          <a:ln>
                            <a:noFill/>
                          </a:ln>
                          <a:solidFill>
                            <a:schemeClr val="tx1"/>
                          </a:solidFill>
                          <a:effectLst/>
                          <a:latin typeface="Arial" charset="0"/>
                          <a:cs typeface="Arial" charset="0"/>
                        </a:rPr>
                        <a:t>‘A’</a:t>
                      </a:r>
                    </a:p>
                  </a:txBody>
                  <a:tcPr marL="97456" marR="97456"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2000" b="0" i="0" u="none" strike="noStrike" cap="none" normalizeH="0" baseline="0" dirty="0" smtClean="0">
                          <a:ln>
                            <a:noFill/>
                          </a:ln>
                          <a:solidFill>
                            <a:schemeClr val="tx1"/>
                          </a:solidFill>
                          <a:effectLst/>
                          <a:latin typeface="Arial" charset="0"/>
                          <a:cs typeface="Arial" charset="0"/>
                        </a:rPr>
                        <a:t>65</a:t>
                      </a:r>
                    </a:p>
                  </a:txBody>
                  <a:tcPr marL="97456" marR="97456"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2000" b="0" i="0" u="none" strike="noStrike" cap="none" normalizeH="0" baseline="0" dirty="0" smtClean="0">
                          <a:ln>
                            <a:noFill/>
                          </a:ln>
                          <a:solidFill>
                            <a:schemeClr val="tx1"/>
                          </a:solidFill>
                          <a:effectLst/>
                          <a:latin typeface="Arial" charset="0"/>
                          <a:cs typeface="Arial" charset="0"/>
                        </a:rPr>
                        <a:t>01000001</a:t>
                      </a:r>
                    </a:p>
                  </a:txBody>
                  <a:tcPr marL="97456" marR="97456"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44649">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2000" b="0" i="0" u="none" strike="noStrike" cap="none" normalizeH="0" baseline="0" dirty="0" smtClean="0">
                          <a:ln>
                            <a:noFill/>
                          </a:ln>
                          <a:solidFill>
                            <a:schemeClr val="tx1"/>
                          </a:solidFill>
                          <a:effectLst/>
                          <a:latin typeface="Arial" charset="0"/>
                          <a:cs typeface="Arial" charset="0"/>
                        </a:rPr>
                        <a:t>‘B’</a:t>
                      </a:r>
                    </a:p>
                  </a:txBody>
                  <a:tcPr marL="97456" marR="97456"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2000" b="0" i="0" u="none" strike="noStrike" cap="none" normalizeH="0" baseline="0" dirty="0" smtClean="0">
                          <a:ln>
                            <a:noFill/>
                          </a:ln>
                          <a:solidFill>
                            <a:schemeClr val="tx1"/>
                          </a:solidFill>
                          <a:effectLst/>
                          <a:latin typeface="Arial" charset="0"/>
                          <a:cs typeface="Arial" charset="0"/>
                        </a:rPr>
                        <a:t>66</a:t>
                      </a:r>
                    </a:p>
                  </a:txBody>
                  <a:tcPr marL="97456" marR="97456"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2000" b="0" i="0" u="none" strike="noStrike" cap="none" normalizeH="0" baseline="0" dirty="0" smtClean="0">
                          <a:ln>
                            <a:noFill/>
                          </a:ln>
                          <a:solidFill>
                            <a:schemeClr val="tx1"/>
                          </a:solidFill>
                          <a:effectLst/>
                          <a:latin typeface="Arial" charset="0"/>
                          <a:cs typeface="Arial" charset="0"/>
                        </a:rPr>
                        <a:t>01000010</a:t>
                      </a:r>
                    </a:p>
                  </a:txBody>
                  <a:tcPr marL="97456" marR="97456"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647825">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2000" b="0" i="0" u="none" strike="noStrike" cap="none" normalizeH="0" baseline="0" dirty="0" smtClean="0">
                          <a:ln>
                            <a:noFill/>
                          </a:ln>
                          <a:solidFill>
                            <a:schemeClr val="tx1"/>
                          </a:solidFill>
                          <a:effectLst/>
                          <a:latin typeface="Arial" charset="0"/>
                          <a:cs typeface="Arial" charset="0"/>
                        </a:rPr>
                        <a:t>‘a’</a:t>
                      </a:r>
                    </a:p>
                  </a:txBody>
                  <a:tcPr marL="97456" marR="97456"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2000" b="0" i="0" u="none" strike="noStrike" cap="none" normalizeH="0" baseline="0" dirty="0" smtClean="0">
                          <a:ln>
                            <a:noFill/>
                          </a:ln>
                          <a:solidFill>
                            <a:schemeClr val="tx1"/>
                          </a:solidFill>
                          <a:effectLst/>
                          <a:latin typeface="Arial" charset="0"/>
                          <a:cs typeface="Arial" charset="0"/>
                        </a:rPr>
                        <a:t>97</a:t>
                      </a:r>
                    </a:p>
                  </a:txBody>
                  <a:tcPr marL="97456" marR="97456"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2000" b="0" i="0" u="none" strike="noStrike" cap="none" normalizeH="0" baseline="0" dirty="0" smtClean="0">
                          <a:ln>
                            <a:noFill/>
                          </a:ln>
                          <a:solidFill>
                            <a:schemeClr val="tx1"/>
                          </a:solidFill>
                          <a:effectLst/>
                          <a:latin typeface="Arial" charset="0"/>
                          <a:cs typeface="Arial" charset="0"/>
                        </a:rPr>
                        <a:t>01100001</a:t>
                      </a:r>
                    </a:p>
                  </a:txBody>
                  <a:tcPr marL="97456" marR="97456"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646238">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2000" b="0" i="0" u="none" strike="noStrike" cap="none" normalizeH="0" baseline="0" dirty="0" smtClean="0">
                          <a:ln>
                            <a:noFill/>
                          </a:ln>
                          <a:solidFill>
                            <a:schemeClr val="tx1"/>
                          </a:solidFill>
                          <a:effectLst/>
                          <a:latin typeface="Arial" charset="0"/>
                          <a:cs typeface="Arial" charset="0"/>
                        </a:rPr>
                        <a:t>‘2’</a:t>
                      </a:r>
                    </a:p>
                  </a:txBody>
                  <a:tcPr marL="97456" marR="97456"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2000" b="0" i="0" u="none" strike="noStrike" cap="none" normalizeH="0" baseline="0" dirty="0" smtClean="0">
                          <a:ln>
                            <a:noFill/>
                          </a:ln>
                          <a:solidFill>
                            <a:schemeClr val="tx1"/>
                          </a:solidFill>
                          <a:effectLst/>
                          <a:latin typeface="Arial" charset="0"/>
                          <a:cs typeface="Arial" charset="0"/>
                        </a:rPr>
                        <a:t>50</a:t>
                      </a:r>
                    </a:p>
                  </a:txBody>
                  <a:tcPr marL="97456" marR="97456"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2000" b="0" i="0" u="none" strike="noStrike" cap="none" normalizeH="0" baseline="0" dirty="0" smtClean="0">
                          <a:ln>
                            <a:noFill/>
                          </a:ln>
                          <a:solidFill>
                            <a:schemeClr val="tx1"/>
                          </a:solidFill>
                          <a:effectLst/>
                          <a:latin typeface="Arial" charset="0"/>
                          <a:cs typeface="Arial" charset="0"/>
                        </a:rPr>
                        <a:t>00110010</a:t>
                      </a:r>
                    </a:p>
                  </a:txBody>
                  <a:tcPr marL="97456" marR="97456"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659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66595">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66595">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66595">
                                            <p:txEl>
                                              <p:pRg st="3" end="3"/>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420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6595"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457200" y="260350"/>
            <a:ext cx="8229600" cy="730250"/>
          </a:xfrm>
        </p:spPr>
        <p:txBody>
          <a:bodyPr/>
          <a:lstStyle/>
          <a:p>
            <a:pPr eaLnBrk="1" hangingPunct="1"/>
            <a:r>
              <a:rPr lang="en-US" altLang="en-US" smtClean="0"/>
              <a:t>Storing Information: Bottom Line</a:t>
            </a:r>
          </a:p>
        </p:txBody>
      </p:sp>
      <p:sp>
        <p:nvSpPr>
          <p:cNvPr id="367619" name="Rectangle 3"/>
          <p:cNvSpPr>
            <a:spLocks noGrp="1" noChangeArrowheads="1"/>
          </p:cNvSpPr>
          <p:nvPr>
            <p:ph idx="1"/>
          </p:nvPr>
        </p:nvSpPr>
        <p:spPr/>
        <p:txBody>
          <a:bodyPr/>
          <a:lstStyle/>
          <a:p>
            <a:pPr eaLnBrk="1" hangingPunct="1">
              <a:tabLst>
                <a:tab pos="1254125" algn="l"/>
              </a:tabLst>
            </a:pPr>
            <a:r>
              <a:rPr lang="en-US" altLang="en-US" dirty="0" smtClean="0"/>
              <a:t>Why it important to know that different types of information is stored differently?</a:t>
            </a:r>
          </a:p>
          <a:p>
            <a:pPr lvl="1" eaLnBrk="1" hangingPunct="1">
              <a:tabLst>
                <a:tab pos="1254125" algn="l"/>
              </a:tabLst>
            </a:pPr>
            <a:r>
              <a:rPr lang="en-US" altLang="en-US" dirty="0" smtClean="0"/>
              <a:t>One motivation: sometimes students don’t why it’s significant that “123” is not the same as the number 123.</a:t>
            </a:r>
          </a:p>
          <a:p>
            <a:pPr lvl="1" eaLnBrk="1" hangingPunct="1">
              <a:tabLst>
                <a:tab pos="1254125" algn="l"/>
              </a:tabLst>
            </a:pPr>
            <a:r>
              <a:rPr lang="en-US" altLang="en-US" dirty="0" smtClean="0"/>
              <a:t>Certain operations only apply to certain types of information and can produce errors or unexpected results when applied to other types of information.</a:t>
            </a:r>
          </a:p>
          <a:p>
            <a:pPr eaLnBrk="1" hangingPunct="1">
              <a:tabLst>
                <a:tab pos="1254125" algn="l"/>
              </a:tabLst>
            </a:pPr>
            <a:r>
              <a:rPr lang="en-US" altLang="en-US" b="1" dirty="0" smtClean="0"/>
              <a:t>Example</a:t>
            </a:r>
          </a:p>
          <a:p>
            <a:pPr lvl="1" eaLnBrk="1" hangingPunct="1">
              <a:buFont typeface="Arial" panose="020B0604020202020204" pitchFamily="34" charset="0"/>
              <a:buNone/>
              <a:tabLst>
                <a:tab pos="1254125" algn="l"/>
              </a:tabLst>
            </a:pPr>
            <a:r>
              <a:rPr lang="en-US" altLang="en-US" sz="1800" dirty="0" err="1" smtClean="0">
                <a:latin typeface="Consolas" panose="020B0609020204030204" pitchFamily="49" charset="0"/>
                <a:cs typeface="Consolas" panose="020B0609020204030204" pitchFamily="49" charset="0"/>
              </a:rPr>
              <a:t>num</a:t>
            </a:r>
            <a:r>
              <a:rPr lang="en-US" altLang="en-US" sz="1800" dirty="0" smtClean="0">
                <a:latin typeface="Consolas" panose="020B0609020204030204" pitchFamily="49" charset="0"/>
                <a:cs typeface="Consolas" panose="020B0609020204030204" pitchFamily="49" charset="0"/>
              </a:rPr>
              <a:t> = </a:t>
            </a:r>
            <a:r>
              <a:rPr lang="en-US" altLang="en-US" sz="1800" dirty="0" smtClean="0">
                <a:solidFill>
                  <a:srgbClr val="FF0000"/>
                </a:solidFill>
                <a:latin typeface="Consolas" panose="020B0609020204030204" pitchFamily="49" charset="0"/>
                <a:cs typeface="Consolas" panose="020B0609020204030204" pitchFamily="49" charset="0"/>
              </a:rPr>
              <a:t>input</a:t>
            </a:r>
            <a:r>
              <a:rPr lang="en-US" altLang="en-US" sz="1800" dirty="0" smtClean="0">
                <a:latin typeface="Consolas" panose="020B0609020204030204" pitchFamily="49" charset="0"/>
                <a:cs typeface="Consolas" panose="020B0609020204030204" pitchFamily="49" charset="0"/>
              </a:rPr>
              <a:t>("Enter a number")</a:t>
            </a:r>
          </a:p>
          <a:p>
            <a:pPr lvl="1" eaLnBrk="1" hangingPunct="1">
              <a:buFont typeface="Times New Roman" panose="02020603050405020304" pitchFamily="18" charset="0"/>
              <a:buNone/>
              <a:tabLst>
                <a:tab pos="1254125" algn="l"/>
              </a:tabLst>
            </a:pPr>
            <a:r>
              <a:rPr lang="en-US" altLang="en-US" sz="1800" dirty="0" err="1" smtClean="0">
                <a:latin typeface="Consolas" panose="020B0609020204030204" pitchFamily="49" charset="0"/>
                <a:cs typeface="Consolas" panose="020B0609020204030204" pitchFamily="49" charset="0"/>
              </a:rPr>
              <a:t>numHalved</a:t>
            </a:r>
            <a:r>
              <a:rPr lang="en-US" altLang="en-US" sz="1800" dirty="0" smtClean="0">
                <a:latin typeface="Consolas" panose="020B0609020204030204" pitchFamily="49" charset="0"/>
                <a:cs typeface="Consolas" panose="020B0609020204030204" pitchFamily="49" charset="0"/>
              </a:rPr>
              <a:t> = </a:t>
            </a:r>
            <a:r>
              <a:rPr lang="en-US" altLang="en-US" sz="1800" dirty="0" err="1" smtClean="0">
                <a:latin typeface="Consolas" panose="020B0609020204030204" pitchFamily="49" charset="0"/>
                <a:cs typeface="Consolas" panose="020B0609020204030204" pitchFamily="49" charset="0"/>
              </a:rPr>
              <a:t>num</a:t>
            </a:r>
            <a:r>
              <a:rPr lang="en-US" altLang="en-US" sz="1800" dirty="0" smtClean="0">
                <a:latin typeface="Consolas" panose="020B0609020204030204" pitchFamily="49" charset="0"/>
                <a:cs typeface="Consolas" panose="020B0609020204030204" pitchFamily="49" charset="0"/>
              </a:rPr>
              <a:t> / 2</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6761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67619">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67619">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67619">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6761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7619"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457200" y="260350"/>
            <a:ext cx="8229600" cy="730250"/>
          </a:xfrm>
        </p:spPr>
        <p:txBody>
          <a:bodyPr rtlCol="0">
            <a:normAutofit fontScale="90000"/>
          </a:bodyPr>
          <a:lstStyle/>
          <a:p>
            <a:pPr eaLnBrk="1" fontAlgn="auto" hangingPunct="1">
              <a:spcAft>
                <a:spcPts val="0"/>
              </a:spcAft>
              <a:defRPr/>
            </a:pPr>
            <a:r>
              <a:rPr lang="en-US" b="1" dirty="0" smtClean="0">
                <a:solidFill>
                  <a:srgbClr val="FF0000"/>
                </a:solidFill>
              </a:rPr>
              <a:t>Converting</a:t>
            </a:r>
            <a:r>
              <a:rPr lang="en-US" b="1" dirty="0" smtClean="0"/>
              <a:t> </a:t>
            </a:r>
            <a:r>
              <a:rPr lang="en-US" dirty="0" smtClean="0"/>
              <a:t>Between Different Types Of Information</a:t>
            </a:r>
          </a:p>
        </p:txBody>
      </p:sp>
      <p:sp>
        <p:nvSpPr>
          <p:cNvPr id="288771" name="Rectangle 3"/>
          <p:cNvSpPr>
            <a:spLocks noGrp="1" noChangeArrowheads="1"/>
          </p:cNvSpPr>
          <p:nvPr>
            <p:ph idx="1"/>
          </p:nvPr>
        </p:nvSpPr>
        <p:spPr/>
        <p:txBody>
          <a:bodyPr/>
          <a:lstStyle/>
          <a:p>
            <a:pPr eaLnBrk="1" hangingPunct="1">
              <a:tabLst>
                <a:tab pos="1254125" algn="l"/>
              </a:tabLst>
            </a:pPr>
            <a:r>
              <a:rPr lang="en-US" altLang="en-US" smtClean="0"/>
              <a:t>Example motivation: you may want numerical information to be stored as a string (for built in string functions e.g., check if a string consists only of numbers) but also you want to perform calculations).</a:t>
            </a:r>
          </a:p>
          <a:p>
            <a:pPr eaLnBrk="1" hangingPunct="1">
              <a:tabLst>
                <a:tab pos="1254125" algn="l"/>
              </a:tabLst>
            </a:pPr>
            <a:r>
              <a:rPr lang="en-US" altLang="en-US" smtClean="0"/>
              <a:t>Some of the conversion mechanisms (functions) available in Python:</a:t>
            </a:r>
          </a:p>
          <a:p>
            <a:pPr lvl="1" eaLnBrk="1" hangingPunct="1">
              <a:buFont typeface="Times New Roman" panose="02020603050405020304" pitchFamily="18" charset="0"/>
              <a:buNone/>
              <a:tabLst>
                <a:tab pos="1254125" algn="l"/>
              </a:tabLst>
            </a:pPr>
            <a:r>
              <a:rPr lang="en-US" altLang="en-US" b="1" smtClean="0"/>
              <a:t>Format</a:t>
            </a:r>
            <a:r>
              <a:rPr lang="en-US" altLang="en-US" smtClean="0"/>
              <a:t>:</a:t>
            </a:r>
          </a:p>
          <a:p>
            <a:pPr lvl="2" eaLnBrk="1" hangingPunct="1">
              <a:buFontTx/>
              <a:buNone/>
              <a:tabLst>
                <a:tab pos="1254125" algn="l"/>
              </a:tabLst>
            </a:pPr>
            <a:r>
              <a:rPr lang="en-US" altLang="en-US" sz="1600" b="1" smtClean="0">
                <a:solidFill>
                  <a:srgbClr val="FF0000"/>
                </a:solidFill>
                <a:latin typeface="Consolas" panose="020B0609020204030204" pitchFamily="49" charset="0"/>
                <a:cs typeface="Consolas" panose="020B0609020204030204" pitchFamily="49" charset="0"/>
              </a:rPr>
              <a:t>int(</a:t>
            </a:r>
            <a:r>
              <a:rPr lang="en-US" altLang="en-US" sz="1600" smtClean="0">
                <a:latin typeface="Consolas" panose="020B0609020204030204" pitchFamily="49" charset="0"/>
                <a:cs typeface="Consolas" panose="020B0609020204030204" pitchFamily="49" charset="0"/>
              </a:rPr>
              <a:t>&lt;</a:t>
            </a:r>
            <a:r>
              <a:rPr lang="en-US" altLang="en-US" sz="1600" i="1" smtClean="0">
                <a:latin typeface="Consolas" panose="020B0609020204030204" pitchFamily="49" charset="0"/>
                <a:cs typeface="Consolas" panose="020B0609020204030204" pitchFamily="49" charset="0"/>
              </a:rPr>
              <a:t>value to convert</a:t>
            </a:r>
            <a:r>
              <a:rPr lang="en-US" altLang="en-US" sz="1600" smtClean="0">
                <a:latin typeface="Consolas" panose="020B0609020204030204" pitchFamily="49" charset="0"/>
                <a:cs typeface="Consolas" panose="020B0609020204030204" pitchFamily="49" charset="0"/>
              </a:rPr>
              <a:t>&gt;</a:t>
            </a:r>
            <a:r>
              <a:rPr lang="en-US" altLang="en-US" sz="1600" b="1" smtClean="0">
                <a:solidFill>
                  <a:srgbClr val="FF0000"/>
                </a:solidFill>
                <a:latin typeface="Consolas" panose="020B0609020204030204" pitchFamily="49" charset="0"/>
                <a:cs typeface="Consolas" panose="020B0609020204030204" pitchFamily="49" charset="0"/>
              </a:rPr>
              <a:t>)</a:t>
            </a:r>
            <a:r>
              <a:rPr lang="en-US" altLang="en-US" sz="1600" smtClean="0">
                <a:latin typeface="Consolas" panose="020B0609020204030204" pitchFamily="49" charset="0"/>
                <a:cs typeface="Consolas" panose="020B0609020204030204" pitchFamily="49" charset="0"/>
              </a:rPr>
              <a:t> </a:t>
            </a:r>
          </a:p>
          <a:p>
            <a:pPr lvl="2" eaLnBrk="1" hangingPunct="1">
              <a:buFontTx/>
              <a:buNone/>
              <a:tabLst>
                <a:tab pos="1254125" algn="l"/>
              </a:tabLst>
            </a:pPr>
            <a:r>
              <a:rPr lang="en-US" altLang="en-US" sz="1600" b="1" smtClean="0">
                <a:solidFill>
                  <a:srgbClr val="FF0000"/>
                </a:solidFill>
                <a:latin typeface="Consolas" panose="020B0609020204030204" pitchFamily="49" charset="0"/>
                <a:cs typeface="Consolas" panose="020B0609020204030204" pitchFamily="49" charset="0"/>
              </a:rPr>
              <a:t>float(</a:t>
            </a:r>
            <a:r>
              <a:rPr lang="en-US" altLang="en-US" sz="1600" smtClean="0">
                <a:latin typeface="Consolas" panose="020B0609020204030204" pitchFamily="49" charset="0"/>
                <a:cs typeface="Consolas" panose="020B0609020204030204" pitchFamily="49" charset="0"/>
              </a:rPr>
              <a:t>&lt;</a:t>
            </a:r>
            <a:r>
              <a:rPr lang="en-US" altLang="en-US" sz="1600" i="1" smtClean="0">
                <a:latin typeface="Consolas" panose="020B0609020204030204" pitchFamily="49" charset="0"/>
                <a:cs typeface="Consolas" panose="020B0609020204030204" pitchFamily="49" charset="0"/>
              </a:rPr>
              <a:t>value to convert</a:t>
            </a:r>
            <a:r>
              <a:rPr lang="en-US" altLang="en-US" sz="1600" smtClean="0">
                <a:latin typeface="Consolas" panose="020B0609020204030204" pitchFamily="49" charset="0"/>
                <a:cs typeface="Consolas" panose="020B0609020204030204" pitchFamily="49" charset="0"/>
              </a:rPr>
              <a:t>&gt;</a:t>
            </a:r>
            <a:r>
              <a:rPr lang="en-US" altLang="en-US" sz="1600" b="1" smtClean="0">
                <a:solidFill>
                  <a:srgbClr val="FF0000"/>
                </a:solidFill>
                <a:latin typeface="Consolas" panose="020B0609020204030204" pitchFamily="49" charset="0"/>
                <a:cs typeface="Consolas" panose="020B0609020204030204" pitchFamily="49" charset="0"/>
              </a:rPr>
              <a:t>)</a:t>
            </a:r>
          </a:p>
          <a:p>
            <a:pPr lvl="2" eaLnBrk="1" hangingPunct="1">
              <a:buFontTx/>
              <a:buNone/>
              <a:tabLst>
                <a:tab pos="1254125" algn="l"/>
              </a:tabLst>
            </a:pPr>
            <a:r>
              <a:rPr lang="en-US" altLang="en-US" sz="1600" b="1" smtClean="0">
                <a:solidFill>
                  <a:srgbClr val="FF0000"/>
                </a:solidFill>
                <a:latin typeface="Consolas" panose="020B0609020204030204" pitchFamily="49" charset="0"/>
                <a:cs typeface="Consolas" panose="020B0609020204030204" pitchFamily="49" charset="0"/>
              </a:rPr>
              <a:t>str(</a:t>
            </a:r>
            <a:r>
              <a:rPr lang="en-US" altLang="en-US" sz="1600" i="1" smtClean="0">
                <a:latin typeface="Consolas" panose="020B0609020204030204" pitchFamily="49" charset="0"/>
                <a:cs typeface="Consolas" panose="020B0609020204030204" pitchFamily="49" charset="0"/>
              </a:rPr>
              <a:t>&lt;value to convert</a:t>
            </a:r>
            <a:r>
              <a:rPr lang="en-US" altLang="en-US" sz="1600" smtClean="0">
                <a:latin typeface="Consolas" panose="020B0609020204030204" pitchFamily="49" charset="0"/>
                <a:cs typeface="Consolas" panose="020B0609020204030204" pitchFamily="49" charset="0"/>
              </a:rPr>
              <a:t>&gt;</a:t>
            </a:r>
            <a:r>
              <a:rPr lang="en-US" altLang="en-US" sz="1600" b="1" smtClean="0">
                <a:solidFill>
                  <a:srgbClr val="FF0000"/>
                </a:solidFill>
                <a:latin typeface="Consolas" panose="020B0609020204030204" pitchFamily="49" charset="0"/>
                <a:cs typeface="Consolas" panose="020B0609020204030204" pitchFamily="49" charset="0"/>
              </a:rPr>
              <a:t>)</a:t>
            </a:r>
            <a:r>
              <a:rPr lang="en-US" altLang="en-US" sz="1600" smtClean="0">
                <a:latin typeface="Consolas" panose="020B0609020204030204" pitchFamily="49" charset="0"/>
                <a:cs typeface="Consolas" panose="020B0609020204030204" pitchFamily="49" charset="0"/>
              </a:rPr>
              <a:t> </a:t>
            </a:r>
          </a:p>
          <a:p>
            <a:pPr lvl="2" eaLnBrk="1" hangingPunct="1">
              <a:buFontTx/>
              <a:buNone/>
              <a:tabLst>
                <a:tab pos="1254125" algn="l"/>
              </a:tabLst>
            </a:pPr>
            <a:endParaRPr lang="en-US" altLang="en-US" smtClean="0"/>
          </a:p>
          <a:p>
            <a:pPr lvl="1" eaLnBrk="1" hangingPunct="1">
              <a:buFont typeface="Times New Roman" panose="02020603050405020304" pitchFamily="18" charset="0"/>
              <a:buNone/>
              <a:tabLst>
                <a:tab pos="1254125" algn="l"/>
              </a:tabLst>
            </a:pPr>
            <a:r>
              <a:rPr lang="en-US" altLang="en-US" b="1" smtClean="0"/>
              <a:t>Examples</a:t>
            </a:r>
            <a:r>
              <a:rPr lang="en-US" altLang="en-US" smtClean="0"/>
              <a:t>:</a:t>
            </a:r>
          </a:p>
          <a:p>
            <a:pPr lvl="1" eaLnBrk="1" hangingPunct="1">
              <a:buFont typeface="Times New Roman" panose="02020603050405020304" pitchFamily="18" charset="0"/>
              <a:buNone/>
              <a:tabLst>
                <a:tab pos="1254125" algn="l"/>
              </a:tabLst>
            </a:pPr>
            <a:r>
              <a:rPr lang="en-US" altLang="en-US" sz="1800" smtClean="0"/>
              <a:t>Program name:</a:t>
            </a:r>
            <a:r>
              <a:rPr lang="en-US" altLang="en-US" sz="1400" smtClean="0"/>
              <a:t> </a:t>
            </a:r>
            <a:r>
              <a:rPr lang="en-US" altLang="en-US" sz="1600" smtClean="0">
                <a:latin typeface="Consolas" panose="020B0609020204030204" pitchFamily="49" charset="0"/>
                <a:cs typeface="Consolas" panose="020B0609020204030204" pitchFamily="49" charset="0"/>
              </a:rPr>
              <a:t>convert1.py</a:t>
            </a:r>
          </a:p>
          <a:p>
            <a:pPr lvl="1" eaLnBrk="1" hangingPunct="1">
              <a:buFont typeface="Times New Roman" panose="02020603050405020304" pitchFamily="18" charset="0"/>
              <a:buNone/>
              <a:tabLst>
                <a:tab pos="1254125" algn="l"/>
              </a:tabLst>
            </a:pPr>
            <a:r>
              <a:rPr lang="en-US" altLang="en-US" sz="1600" smtClean="0">
                <a:latin typeface="Consolas" panose="020B0609020204030204" pitchFamily="49" charset="0"/>
                <a:cs typeface="Consolas" panose="020B0609020204030204" pitchFamily="49" charset="0"/>
              </a:rPr>
              <a:t>x = 10.9</a:t>
            </a:r>
          </a:p>
          <a:p>
            <a:pPr lvl="1" eaLnBrk="1" hangingPunct="1">
              <a:buFont typeface="Times New Roman" panose="02020603050405020304" pitchFamily="18" charset="0"/>
              <a:buNone/>
              <a:tabLst>
                <a:tab pos="1254125" algn="l"/>
              </a:tabLst>
            </a:pPr>
            <a:r>
              <a:rPr lang="en-US" altLang="en-US" sz="1600" smtClean="0">
                <a:latin typeface="Consolas" panose="020B0609020204030204" pitchFamily="49" charset="0"/>
                <a:cs typeface="Consolas" panose="020B0609020204030204" pitchFamily="49" charset="0"/>
              </a:rPr>
              <a:t>y = </a:t>
            </a:r>
            <a:r>
              <a:rPr lang="en-US" altLang="en-US" sz="1600" b="1" smtClean="0">
                <a:solidFill>
                  <a:srgbClr val="FF0000"/>
                </a:solidFill>
                <a:latin typeface="Consolas" panose="020B0609020204030204" pitchFamily="49" charset="0"/>
                <a:cs typeface="Consolas" panose="020B0609020204030204" pitchFamily="49" charset="0"/>
              </a:rPr>
              <a:t>int(</a:t>
            </a:r>
            <a:r>
              <a:rPr lang="en-US" altLang="en-US" sz="1600" smtClean="0">
                <a:latin typeface="Consolas" panose="020B0609020204030204" pitchFamily="49" charset="0"/>
                <a:cs typeface="Consolas" panose="020B0609020204030204" pitchFamily="49" charset="0"/>
              </a:rPr>
              <a:t>x</a:t>
            </a:r>
            <a:r>
              <a:rPr lang="en-US" altLang="en-US" sz="1600" b="1" smtClean="0">
                <a:solidFill>
                  <a:srgbClr val="FF0000"/>
                </a:solidFill>
                <a:latin typeface="Consolas" panose="020B0609020204030204" pitchFamily="49" charset="0"/>
                <a:cs typeface="Consolas" panose="020B0609020204030204" pitchFamily="49" charset="0"/>
              </a:rPr>
              <a:t>)</a:t>
            </a:r>
          </a:p>
          <a:p>
            <a:pPr lvl="1" eaLnBrk="1" hangingPunct="1">
              <a:buFont typeface="Times New Roman" panose="02020603050405020304" pitchFamily="18" charset="0"/>
              <a:buNone/>
              <a:tabLst>
                <a:tab pos="1254125" algn="l"/>
              </a:tabLst>
            </a:pPr>
            <a:r>
              <a:rPr lang="en-US" altLang="en-US" sz="1600" smtClean="0">
                <a:latin typeface="Consolas" panose="020B0609020204030204" pitchFamily="49" charset="0"/>
                <a:cs typeface="Consolas" panose="020B0609020204030204" pitchFamily="49" charset="0"/>
              </a:rPr>
              <a:t>print(x,y)</a:t>
            </a:r>
          </a:p>
        </p:txBody>
      </p:sp>
      <p:pic>
        <p:nvPicPr>
          <p:cNvPr id="6144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67188" y="5486400"/>
            <a:ext cx="1624012" cy="406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1" name="Group 10"/>
          <p:cNvGrpSpPr>
            <a:grpSpLocks/>
          </p:cNvGrpSpPr>
          <p:nvPr/>
        </p:nvGrpSpPr>
        <p:grpSpPr bwMode="auto">
          <a:xfrm>
            <a:off x="5943600" y="3138488"/>
            <a:ext cx="3048000" cy="1997075"/>
            <a:chOff x="5943600" y="3138606"/>
            <a:chExt cx="3048000" cy="1997154"/>
          </a:xfrm>
        </p:grpSpPr>
        <p:sp>
          <p:nvSpPr>
            <p:cNvPr id="2" name="Rectangle 1"/>
            <p:cNvSpPr/>
            <p:nvPr/>
          </p:nvSpPr>
          <p:spPr>
            <a:xfrm>
              <a:off x="5943600" y="3897461"/>
              <a:ext cx="3048000" cy="49532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rgbClr val="FF0000"/>
                  </a:solidFill>
                  <a:latin typeface="Consolas" panose="020B0609020204030204" pitchFamily="49" charset="0"/>
                  <a:cs typeface="Consolas" panose="020B0609020204030204" pitchFamily="49" charset="0"/>
                </a:rPr>
                <a:t>Conversion function</a:t>
              </a:r>
            </a:p>
          </p:txBody>
        </p:sp>
        <p:sp>
          <p:nvSpPr>
            <p:cNvPr id="75783" name="TextBox 2"/>
            <p:cNvSpPr txBox="1">
              <a:spLocks noChangeArrowheads="1"/>
            </p:cNvSpPr>
            <p:nvPr/>
          </p:nvSpPr>
          <p:spPr bwMode="auto">
            <a:xfrm>
              <a:off x="6934200" y="3579852"/>
              <a:ext cx="990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Consolas" panose="020B0609020204030204" pitchFamily="49" charset="0"/>
                  <a:cs typeface="Consolas" panose="020B0609020204030204" pitchFamily="49" charset="0"/>
                </a:rPr>
                <a:t>(    )</a:t>
              </a:r>
            </a:p>
          </p:txBody>
        </p:sp>
        <p:sp>
          <p:nvSpPr>
            <p:cNvPr id="75784" name="TextBox 3"/>
            <p:cNvSpPr txBox="1">
              <a:spLocks noChangeArrowheads="1"/>
            </p:cNvSpPr>
            <p:nvPr/>
          </p:nvSpPr>
          <p:spPr bwMode="auto">
            <a:xfrm>
              <a:off x="6324600" y="3138606"/>
              <a:ext cx="2438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Consolas" panose="020B0609020204030204" pitchFamily="49" charset="0"/>
                  <a:cs typeface="Consolas" panose="020B0609020204030204" pitchFamily="49" charset="0"/>
                </a:rPr>
                <a:t>Value to convert</a:t>
              </a:r>
            </a:p>
          </p:txBody>
        </p:sp>
        <p:cxnSp>
          <p:nvCxnSpPr>
            <p:cNvPr id="6" name="Straight Arrow Connector 5"/>
            <p:cNvCxnSpPr/>
            <p:nvPr/>
          </p:nvCxnSpPr>
          <p:spPr>
            <a:xfrm>
              <a:off x="7429500" y="3410079"/>
              <a:ext cx="0" cy="396891"/>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5786" name="TextBox 12"/>
            <p:cNvSpPr txBox="1">
              <a:spLocks noChangeArrowheads="1"/>
            </p:cNvSpPr>
            <p:nvPr/>
          </p:nvSpPr>
          <p:spPr bwMode="auto">
            <a:xfrm>
              <a:off x="6311900" y="4766428"/>
              <a:ext cx="2438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Consolas" panose="020B0609020204030204" pitchFamily="49" charset="0"/>
                  <a:cs typeface="Consolas" panose="020B0609020204030204" pitchFamily="49" charset="0"/>
                </a:rPr>
                <a:t>Converted result</a:t>
              </a:r>
            </a:p>
          </p:txBody>
        </p:sp>
        <p:cxnSp>
          <p:nvCxnSpPr>
            <p:cNvPr id="16" name="Straight Arrow Connector 15"/>
            <p:cNvCxnSpPr/>
            <p:nvPr/>
          </p:nvCxnSpPr>
          <p:spPr>
            <a:xfrm>
              <a:off x="7429500" y="4392781"/>
              <a:ext cx="0" cy="396891"/>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877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8771">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88771">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88771">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88771">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88771">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88771">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88771">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88771">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88771">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88771">
                                            <p:txEl>
                                              <p:pRg st="11" end="11"/>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nodeType="clickEffect">
                                  <p:stCondLst>
                                    <p:cond delay="0"/>
                                  </p:stCondLst>
                                  <p:childTnLst>
                                    <p:set>
                                      <p:cBhvr>
                                        <p:cTn id="32" dur="1" fill="hold">
                                          <p:stCondLst>
                                            <p:cond delay="0"/>
                                          </p:stCondLst>
                                        </p:cTn>
                                        <p:tgtEl>
                                          <p:spTgt spid="61445"/>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1" fill="hold"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wipe(up)">
                                      <p:cBhvr>
                                        <p:cTn id="3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8771" grpId="0"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57200" y="260350"/>
            <a:ext cx="8229600" cy="730250"/>
          </a:xfrm>
        </p:spPr>
        <p:txBody>
          <a:bodyPr rtlCol="0">
            <a:normAutofit fontScale="90000"/>
          </a:bodyPr>
          <a:lstStyle/>
          <a:p>
            <a:pPr eaLnBrk="1" fontAlgn="auto" hangingPunct="1">
              <a:spcAft>
                <a:spcPts val="0"/>
              </a:spcAft>
              <a:defRPr/>
            </a:pPr>
            <a:r>
              <a:rPr lang="en-US" dirty="0" smtClean="0"/>
              <a:t>Converting Between Different Types Of Information (2)</a:t>
            </a:r>
          </a:p>
        </p:txBody>
      </p:sp>
      <p:sp>
        <p:nvSpPr>
          <p:cNvPr id="76803" name="Rectangle 3"/>
          <p:cNvSpPr>
            <a:spLocks noGrp="1" noChangeArrowheads="1"/>
          </p:cNvSpPr>
          <p:nvPr>
            <p:ph idx="1"/>
          </p:nvPr>
        </p:nvSpPr>
        <p:spPr/>
        <p:txBody>
          <a:bodyPr/>
          <a:lstStyle/>
          <a:p>
            <a:pPr eaLnBrk="1" hangingPunct="1">
              <a:buFont typeface="Times New Roman" panose="02020603050405020304" pitchFamily="18" charset="0"/>
              <a:buNone/>
              <a:tabLst>
                <a:tab pos="1254125" algn="l"/>
              </a:tabLst>
            </a:pPr>
            <a:r>
              <a:rPr lang="en-US" altLang="en-US" sz="2000" b="1" dirty="0" smtClean="0"/>
              <a:t>Examples</a:t>
            </a:r>
            <a:r>
              <a:rPr lang="en-US" altLang="en-US" sz="2000" dirty="0" smtClean="0"/>
              <a:t>:</a:t>
            </a:r>
          </a:p>
          <a:p>
            <a:pPr eaLnBrk="1" hangingPunct="1">
              <a:buFont typeface="Times New Roman" panose="02020603050405020304" pitchFamily="18" charset="0"/>
              <a:buNone/>
              <a:tabLst>
                <a:tab pos="1254125" algn="l"/>
              </a:tabLst>
            </a:pPr>
            <a:r>
              <a:rPr lang="en-US" altLang="en-US" sz="1800" dirty="0" smtClean="0"/>
              <a:t>Program name: </a:t>
            </a:r>
            <a:r>
              <a:rPr lang="en-US" altLang="en-US" sz="1800" dirty="0" smtClean="0">
                <a:latin typeface="Consolas" panose="020B0609020204030204" pitchFamily="49" charset="0"/>
                <a:cs typeface="Consolas" panose="020B0609020204030204" pitchFamily="49" charset="0"/>
              </a:rPr>
              <a:t>convert2.py</a:t>
            </a:r>
          </a:p>
          <a:p>
            <a:pPr eaLnBrk="1" hangingPunct="1">
              <a:buFont typeface="Times New Roman" panose="02020603050405020304" pitchFamily="18" charset="0"/>
              <a:buNone/>
              <a:tabLst>
                <a:tab pos="1254125" algn="l"/>
              </a:tabLst>
            </a:pPr>
            <a:r>
              <a:rPr lang="en-US" altLang="en-US" sz="1800" dirty="0" smtClean="0">
                <a:latin typeface="Consolas" panose="020B0609020204030204" pitchFamily="49" charset="0"/>
                <a:cs typeface="Consolas" panose="020B0609020204030204" pitchFamily="49" charset="0"/>
              </a:rPr>
              <a:t>x = </a:t>
            </a:r>
            <a:r>
              <a:rPr lang="en-US" altLang="en-US" sz="1800" dirty="0">
                <a:latin typeface="Consolas" panose="020B0609020204030204" pitchFamily="49" charset="0"/>
                <a:cs typeface="Consolas" panose="020B0609020204030204" pitchFamily="49" charset="0"/>
              </a:rPr>
              <a:t>"</a:t>
            </a:r>
            <a:r>
              <a:rPr lang="en-US" altLang="en-US" sz="1800" dirty="0" smtClean="0">
                <a:latin typeface="Consolas" panose="020B0609020204030204" pitchFamily="49" charset="0"/>
                <a:cs typeface="Consolas" panose="020B0609020204030204" pitchFamily="49" charset="0"/>
              </a:rPr>
              <a:t>100"</a:t>
            </a:r>
          </a:p>
          <a:p>
            <a:pPr eaLnBrk="1" hangingPunct="1">
              <a:buFont typeface="Times New Roman" panose="02020603050405020304" pitchFamily="18" charset="0"/>
              <a:buNone/>
              <a:tabLst>
                <a:tab pos="1254125" algn="l"/>
              </a:tabLst>
            </a:pPr>
            <a:r>
              <a:rPr lang="en-US" altLang="en-US" sz="1800" dirty="0" smtClean="0">
                <a:latin typeface="Consolas" panose="020B0609020204030204" pitchFamily="49" charset="0"/>
                <a:cs typeface="Consolas" panose="020B0609020204030204" pitchFamily="49" charset="0"/>
              </a:rPr>
              <a:t>y </a:t>
            </a:r>
            <a:r>
              <a:rPr lang="en-US" altLang="en-US" sz="1800" smtClean="0">
                <a:latin typeface="Consolas" panose="020B0609020204030204" pitchFamily="49" charset="0"/>
                <a:cs typeface="Consolas" panose="020B0609020204030204" pitchFamily="49" charset="0"/>
              </a:rPr>
              <a:t>= "-10.5"</a:t>
            </a:r>
            <a:endParaRPr lang="en-US" altLang="en-US" sz="1800" dirty="0" smtClean="0">
              <a:latin typeface="Consolas" panose="020B0609020204030204" pitchFamily="49" charset="0"/>
              <a:cs typeface="Consolas" panose="020B0609020204030204" pitchFamily="49" charset="0"/>
            </a:endParaRPr>
          </a:p>
          <a:p>
            <a:pPr eaLnBrk="1" hangingPunct="1">
              <a:buFont typeface="Times New Roman" panose="02020603050405020304" pitchFamily="18" charset="0"/>
              <a:buNone/>
              <a:tabLst>
                <a:tab pos="1254125" algn="l"/>
              </a:tabLst>
            </a:pPr>
            <a:r>
              <a:rPr lang="en-US" altLang="en-US" sz="1800" dirty="0" smtClean="0">
                <a:latin typeface="Consolas" panose="020B0609020204030204" pitchFamily="49" charset="0"/>
                <a:cs typeface="Consolas" panose="020B0609020204030204" pitchFamily="49" charset="0"/>
              </a:rPr>
              <a:t>print(x + y)</a:t>
            </a:r>
          </a:p>
          <a:p>
            <a:pPr eaLnBrk="1" hangingPunct="1">
              <a:buFont typeface="Times New Roman" panose="02020603050405020304" pitchFamily="18" charset="0"/>
              <a:buNone/>
              <a:tabLst>
                <a:tab pos="1254125" algn="l"/>
              </a:tabLst>
            </a:pPr>
            <a:r>
              <a:rPr lang="en-US" altLang="en-US" sz="1800" dirty="0" smtClean="0">
                <a:latin typeface="Consolas" panose="020B0609020204030204" pitchFamily="49" charset="0"/>
                <a:cs typeface="Consolas" panose="020B0609020204030204" pitchFamily="49" charset="0"/>
              </a:rPr>
              <a:t>print(</a:t>
            </a:r>
            <a:r>
              <a:rPr lang="en-US" altLang="en-US" sz="1800" b="1" dirty="0" err="1" smtClean="0">
                <a:solidFill>
                  <a:srgbClr val="FF0000"/>
                </a:solidFill>
                <a:latin typeface="Consolas" panose="020B0609020204030204" pitchFamily="49" charset="0"/>
                <a:cs typeface="Consolas" panose="020B0609020204030204" pitchFamily="49" charset="0"/>
              </a:rPr>
              <a:t>int</a:t>
            </a:r>
            <a:r>
              <a:rPr lang="en-US" altLang="en-US" sz="1800" b="1" dirty="0" smtClean="0">
                <a:solidFill>
                  <a:srgbClr val="FF0000"/>
                </a:solidFill>
                <a:latin typeface="Consolas" panose="020B0609020204030204" pitchFamily="49" charset="0"/>
                <a:cs typeface="Consolas" panose="020B0609020204030204" pitchFamily="49" charset="0"/>
              </a:rPr>
              <a:t>(</a:t>
            </a:r>
            <a:r>
              <a:rPr lang="en-US" altLang="en-US" sz="1800" dirty="0" smtClean="0">
                <a:latin typeface="Consolas" panose="020B0609020204030204" pitchFamily="49" charset="0"/>
                <a:cs typeface="Consolas" panose="020B0609020204030204" pitchFamily="49" charset="0"/>
              </a:rPr>
              <a:t>x</a:t>
            </a:r>
            <a:r>
              <a:rPr lang="en-US" altLang="en-US" sz="1800" b="1" dirty="0" smtClean="0">
                <a:solidFill>
                  <a:srgbClr val="FF0000"/>
                </a:solidFill>
                <a:latin typeface="Consolas" panose="020B0609020204030204" pitchFamily="49" charset="0"/>
                <a:cs typeface="Consolas" panose="020B0609020204030204" pitchFamily="49" charset="0"/>
              </a:rPr>
              <a:t>)</a:t>
            </a:r>
            <a:r>
              <a:rPr lang="en-US" altLang="en-US" sz="1800" dirty="0" smtClean="0">
                <a:latin typeface="Consolas" panose="020B0609020204030204" pitchFamily="49" charset="0"/>
                <a:cs typeface="Consolas" panose="020B0609020204030204" pitchFamily="49" charset="0"/>
              </a:rPr>
              <a:t> + </a:t>
            </a:r>
            <a:r>
              <a:rPr lang="en-US" altLang="en-US" sz="1800" b="1" dirty="0" smtClean="0">
                <a:solidFill>
                  <a:srgbClr val="FF0000"/>
                </a:solidFill>
                <a:latin typeface="Consolas" panose="020B0609020204030204" pitchFamily="49" charset="0"/>
                <a:cs typeface="Consolas" panose="020B0609020204030204" pitchFamily="49" charset="0"/>
              </a:rPr>
              <a:t>float(</a:t>
            </a:r>
            <a:r>
              <a:rPr lang="en-US" altLang="en-US" sz="1800" dirty="0" smtClean="0">
                <a:latin typeface="Consolas" panose="020B0609020204030204" pitchFamily="49" charset="0"/>
                <a:cs typeface="Consolas" panose="020B0609020204030204" pitchFamily="49" charset="0"/>
              </a:rPr>
              <a:t>y</a:t>
            </a:r>
            <a:r>
              <a:rPr lang="en-US" altLang="en-US" sz="1800" b="1" dirty="0" smtClean="0">
                <a:solidFill>
                  <a:srgbClr val="FF0000"/>
                </a:solidFill>
                <a:latin typeface="Consolas" panose="020B0609020204030204" pitchFamily="49" charset="0"/>
                <a:cs typeface="Consolas" panose="020B0609020204030204" pitchFamily="49" charset="0"/>
              </a:rPr>
              <a:t>)</a:t>
            </a:r>
            <a:r>
              <a:rPr lang="en-US" altLang="en-US" sz="1800" dirty="0" smtClean="0">
                <a:latin typeface="Consolas" panose="020B0609020204030204" pitchFamily="49" charset="0"/>
                <a:cs typeface="Consolas" panose="020B0609020204030204" pitchFamily="49" charset="0"/>
              </a:rPr>
              <a:t>)</a:t>
            </a:r>
          </a:p>
          <a:p>
            <a:pPr lvl="1" eaLnBrk="1" hangingPunct="1">
              <a:buFont typeface="Times New Roman" panose="02020603050405020304" pitchFamily="18" charset="0"/>
              <a:buNone/>
              <a:tabLst>
                <a:tab pos="1254125" algn="l"/>
              </a:tabLst>
            </a:pPr>
            <a:endParaRPr lang="en-US" altLang="en-US" sz="1400" dirty="0" smtClean="0"/>
          </a:p>
          <a:p>
            <a:pPr lvl="1" eaLnBrk="1" hangingPunct="1">
              <a:buFont typeface="Times New Roman" panose="02020603050405020304" pitchFamily="18" charset="0"/>
              <a:buNone/>
              <a:tabLst>
                <a:tab pos="1254125" algn="l"/>
              </a:tabLst>
            </a:pPr>
            <a:endParaRPr lang="en-US" altLang="en-US" sz="1400" dirty="0" smtClean="0"/>
          </a:p>
          <a:p>
            <a:pPr eaLnBrk="1" hangingPunct="1">
              <a:tabLst>
                <a:tab pos="1254125" algn="l"/>
              </a:tabLst>
            </a:pPr>
            <a:endParaRPr lang="en-US" altLang="en-US" sz="1000" dirty="0" smtClean="0"/>
          </a:p>
        </p:txBody>
      </p:sp>
      <p:pic>
        <p:nvPicPr>
          <p:cNvPr id="6246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1000" y="1600200"/>
            <a:ext cx="1905000" cy="7096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24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1"/>
          <p:cNvSpPr>
            <a:spLocks noGrp="1"/>
          </p:cNvSpPr>
          <p:nvPr>
            <p:ph type="title"/>
          </p:nvPr>
        </p:nvSpPr>
        <p:spPr/>
        <p:txBody>
          <a:bodyPr/>
          <a:lstStyle/>
          <a:p>
            <a:r>
              <a:rPr lang="en-US" altLang="en-US" dirty="0" smtClean="0"/>
              <a:t>Converting Types: Extra Practice</a:t>
            </a:r>
          </a:p>
        </p:txBody>
      </p:sp>
      <p:sp>
        <p:nvSpPr>
          <p:cNvPr id="77827" name="Content Placeholder 2"/>
          <p:cNvSpPr>
            <a:spLocks noGrp="1"/>
          </p:cNvSpPr>
          <p:nvPr>
            <p:ph idx="1"/>
          </p:nvPr>
        </p:nvSpPr>
        <p:spPr/>
        <p:txBody>
          <a:bodyPr/>
          <a:lstStyle/>
          <a:p>
            <a:r>
              <a:rPr lang="en-US" altLang="en-US" dirty="0" smtClean="0"/>
              <a:t>Determine the output of the following program:</a:t>
            </a:r>
          </a:p>
          <a:p>
            <a:pPr marL="342900" lvl="1"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print(12+33)</a:t>
            </a:r>
          </a:p>
          <a:p>
            <a:pPr marL="342900" lvl="1"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print('12'+'33')</a:t>
            </a:r>
          </a:p>
          <a:p>
            <a:pPr marL="342900" lvl="1"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x = 12</a:t>
            </a:r>
          </a:p>
          <a:p>
            <a:pPr marL="342900" lvl="1"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y = 21</a:t>
            </a:r>
          </a:p>
          <a:p>
            <a:pPr marL="342900" lvl="1"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print(</a:t>
            </a:r>
            <a:r>
              <a:rPr lang="en-US" altLang="en-US" dirty="0" err="1" smtClean="0">
                <a:latin typeface="Consolas" panose="020B0609020204030204" pitchFamily="49" charset="0"/>
                <a:cs typeface="Consolas" panose="020B0609020204030204" pitchFamily="49" charset="0"/>
              </a:rPr>
              <a:t>x+y</a:t>
            </a:r>
            <a:r>
              <a:rPr lang="en-US" altLang="en-US" dirty="0" smtClean="0">
                <a:latin typeface="Consolas" panose="020B0609020204030204" pitchFamily="49" charset="0"/>
                <a:cs typeface="Consolas" panose="020B0609020204030204" pitchFamily="49" charset="0"/>
              </a:rPr>
              <a:t>)</a:t>
            </a:r>
          </a:p>
          <a:p>
            <a:pPr marL="342900" lvl="1"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print(</a:t>
            </a:r>
            <a:r>
              <a:rPr lang="en-US" altLang="en-US" dirty="0" err="1" smtClean="0">
                <a:latin typeface="Consolas" panose="020B0609020204030204" pitchFamily="49" charset="0"/>
                <a:cs typeface="Consolas" panose="020B0609020204030204" pitchFamily="49" charset="0"/>
              </a:rPr>
              <a:t>str</a:t>
            </a:r>
            <a:r>
              <a:rPr lang="en-US" altLang="en-US" dirty="0" smtClean="0">
                <a:latin typeface="Consolas" panose="020B0609020204030204" pitchFamily="49" charset="0"/>
                <a:cs typeface="Consolas" panose="020B0609020204030204" pitchFamily="49" charset="0"/>
              </a:rPr>
              <a:t>(x)+</a:t>
            </a:r>
            <a:r>
              <a:rPr lang="en-US" altLang="en-US" dirty="0" err="1" smtClean="0">
                <a:latin typeface="Consolas" panose="020B0609020204030204" pitchFamily="49" charset="0"/>
                <a:cs typeface="Consolas" panose="020B0609020204030204" pitchFamily="49" charset="0"/>
              </a:rPr>
              <a:t>str</a:t>
            </a:r>
            <a:r>
              <a:rPr lang="en-US" altLang="en-US" smtClean="0">
                <a:latin typeface="Consolas" panose="020B0609020204030204" pitchFamily="49" charset="0"/>
                <a:cs typeface="Consolas" panose="020B0609020204030204" pitchFamily="49" charset="0"/>
              </a:rPr>
              <a:t>(y))</a:t>
            </a:r>
            <a:endParaRPr lang="en-US" altLang="en-US" dirty="0" smtClean="0">
              <a:latin typeface="Consolas" panose="020B0609020204030204" pitchFamily="49" charset="0"/>
              <a:cs typeface="Consolas" panose="020B0609020204030204" pitchFamily="49" charset="0"/>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57200" y="260350"/>
            <a:ext cx="8229600" cy="730250"/>
          </a:xfrm>
        </p:spPr>
        <p:txBody>
          <a:bodyPr rtlCol="0">
            <a:normAutofit fontScale="90000"/>
          </a:bodyPr>
          <a:lstStyle/>
          <a:p>
            <a:pPr eaLnBrk="1" fontAlgn="auto" hangingPunct="1">
              <a:spcAft>
                <a:spcPts val="0"/>
              </a:spcAft>
              <a:defRPr/>
            </a:pPr>
            <a:r>
              <a:rPr lang="en-US" dirty="0" smtClean="0"/>
              <a:t>Converting Between Different Types Of Information: Getting Numeric Input</a:t>
            </a:r>
            <a:endParaRPr lang="en-US" sz="2500" dirty="0" smtClean="0"/>
          </a:p>
        </p:txBody>
      </p:sp>
      <p:sp>
        <p:nvSpPr>
          <p:cNvPr id="353283" name="Rectangle 3"/>
          <p:cNvSpPr>
            <a:spLocks noGrp="1" noChangeArrowheads="1"/>
          </p:cNvSpPr>
          <p:nvPr>
            <p:ph idx="1"/>
          </p:nvPr>
        </p:nvSpPr>
        <p:spPr/>
        <p:txBody>
          <a:bodyPr/>
          <a:lstStyle/>
          <a:p>
            <a:pPr eaLnBrk="1" hangingPunct="1">
              <a:tabLst>
                <a:tab pos="1254125" algn="l"/>
              </a:tabLst>
            </a:pPr>
            <a:r>
              <a:rPr lang="en-US" altLang="en-US" smtClean="0"/>
              <a:t>The ‘</a:t>
            </a:r>
            <a:r>
              <a:rPr lang="en-US" altLang="en-US" smtClean="0">
                <a:latin typeface="Consolas" panose="020B0609020204030204" pitchFamily="49" charset="0"/>
                <a:cs typeface="Consolas" panose="020B0609020204030204" pitchFamily="49" charset="0"/>
              </a:rPr>
              <a:t>input()</a:t>
            </a:r>
            <a:r>
              <a:rPr lang="en-US" altLang="en-US" smtClean="0"/>
              <a:t>’ function only returns string information so the  value returned must be converted to the appropriate type as needed.</a:t>
            </a:r>
          </a:p>
          <a:p>
            <a:pPr lvl="1" eaLnBrk="1" hangingPunct="1">
              <a:tabLst>
                <a:tab pos="1254125" algn="l"/>
              </a:tabLst>
            </a:pPr>
            <a:r>
              <a:rPr lang="en-US" altLang="en-US" b="1" smtClean="0"/>
              <a:t>Example</a:t>
            </a:r>
            <a:br>
              <a:rPr lang="en-US" altLang="en-US" b="1" smtClean="0"/>
            </a:br>
            <a:r>
              <a:rPr lang="en-US" altLang="en-US" sz="1800" smtClean="0"/>
              <a:t>Program name: </a:t>
            </a:r>
            <a:r>
              <a:rPr lang="en-US" altLang="en-US" sz="1800" smtClean="0">
                <a:latin typeface="Consolas" panose="020B0609020204030204" pitchFamily="49" charset="0"/>
                <a:cs typeface="Consolas" panose="020B0609020204030204" pitchFamily="49" charset="0"/>
              </a:rPr>
              <a:t>convert3.py</a:t>
            </a:r>
          </a:p>
          <a:p>
            <a:pPr lvl="1" eaLnBrk="1" hangingPunct="1">
              <a:buFont typeface="Times New Roman" panose="02020603050405020304" pitchFamily="18" charset="0"/>
              <a:buNone/>
              <a:tabLst>
                <a:tab pos="1254125" algn="l"/>
              </a:tabLst>
            </a:pPr>
            <a:r>
              <a:rPr lang="en-US" altLang="en-US" sz="1800" b="1" u="sng" smtClean="0">
                <a:latin typeface="Consolas" panose="020B0609020204030204" pitchFamily="49" charset="0"/>
                <a:cs typeface="Consolas" panose="020B0609020204030204" pitchFamily="49" charset="0"/>
              </a:rPr>
              <a:t># No conversion performed: problem!</a:t>
            </a:r>
          </a:p>
          <a:p>
            <a:pPr lvl="1" eaLnBrk="1" hangingPunct="1">
              <a:buFont typeface="Times New Roman" panose="02020603050405020304" pitchFamily="18" charset="0"/>
              <a:buNone/>
              <a:tabLst>
                <a:tab pos="1254125" algn="l"/>
              </a:tabLst>
            </a:pPr>
            <a:r>
              <a:rPr lang="en-US" altLang="en-US" sz="1800" smtClean="0">
                <a:latin typeface="Consolas" panose="020B0609020204030204" pitchFamily="49" charset="0"/>
                <a:cs typeface="Consolas" panose="020B0609020204030204" pitchFamily="49" charset="0"/>
              </a:rPr>
              <a:t>HUMAN_CAT_AGE_RATIO = 7</a:t>
            </a:r>
          </a:p>
          <a:p>
            <a:pPr lvl="1" eaLnBrk="1" hangingPunct="1">
              <a:buFont typeface="Times New Roman" panose="02020603050405020304" pitchFamily="18" charset="0"/>
              <a:buNone/>
              <a:tabLst>
                <a:tab pos="1254125" algn="l"/>
              </a:tabLst>
            </a:pPr>
            <a:r>
              <a:rPr lang="en-US" altLang="en-US" sz="1800" smtClean="0">
                <a:latin typeface="Consolas" panose="020B0609020204030204" pitchFamily="49" charset="0"/>
                <a:cs typeface="Consolas" panose="020B0609020204030204" pitchFamily="49" charset="0"/>
              </a:rPr>
              <a:t>age = input("What is your age in years: ")</a:t>
            </a:r>
          </a:p>
          <a:p>
            <a:pPr lvl="1" eaLnBrk="1" hangingPunct="1">
              <a:buFont typeface="Times New Roman" panose="02020603050405020304" pitchFamily="18" charset="0"/>
              <a:buNone/>
              <a:tabLst>
                <a:tab pos="1254125" algn="l"/>
              </a:tabLst>
            </a:pPr>
            <a:r>
              <a:rPr lang="en-US" altLang="en-US" sz="1800" smtClean="0">
                <a:latin typeface="Consolas" panose="020B0609020204030204" pitchFamily="49" charset="0"/>
                <a:cs typeface="Consolas" panose="020B0609020204030204" pitchFamily="49" charset="0"/>
              </a:rPr>
              <a:t>catAge = age * HUMAN_CAT_AGE_RATIO</a:t>
            </a:r>
          </a:p>
          <a:p>
            <a:pPr lvl="1" eaLnBrk="1" hangingPunct="1">
              <a:buFont typeface="Times New Roman" panose="02020603050405020304" pitchFamily="18" charset="0"/>
              <a:buNone/>
              <a:tabLst>
                <a:tab pos="1254125" algn="l"/>
              </a:tabLst>
            </a:pPr>
            <a:r>
              <a:rPr lang="en-US" altLang="en-US" sz="1800" smtClean="0">
                <a:latin typeface="Consolas" panose="020B0609020204030204" pitchFamily="49" charset="0"/>
                <a:cs typeface="Consolas" panose="020B0609020204030204" pitchFamily="49" charset="0"/>
              </a:rPr>
              <a:t>print ("Age in cat years: ", catAge)</a:t>
            </a:r>
          </a:p>
          <a:p>
            <a:pPr lvl="1" eaLnBrk="1" hangingPunct="1">
              <a:tabLst>
                <a:tab pos="1254125" algn="l"/>
              </a:tabLst>
            </a:pPr>
            <a:endParaRPr lang="en-US" altLang="en-US" sz="1800" smtClean="0">
              <a:latin typeface="Arial" panose="020B0604020202020204" pitchFamily="34" charset="0"/>
              <a:cs typeface="Arial" panose="020B0604020202020204" pitchFamily="34" charset="0"/>
            </a:endParaRPr>
          </a:p>
        </p:txBody>
      </p:sp>
      <p:grpSp>
        <p:nvGrpSpPr>
          <p:cNvPr id="4" name="Group 3"/>
          <p:cNvGrpSpPr>
            <a:grpSpLocks/>
          </p:cNvGrpSpPr>
          <p:nvPr/>
        </p:nvGrpSpPr>
        <p:grpSpPr bwMode="auto">
          <a:xfrm>
            <a:off x="6170613" y="3519488"/>
            <a:ext cx="2720975" cy="1524000"/>
            <a:chOff x="6170885" y="3519993"/>
            <a:chExt cx="2721412" cy="1523494"/>
          </a:xfrm>
        </p:grpSpPr>
        <p:sp>
          <p:nvSpPr>
            <p:cNvPr id="78854" name="AutoShape 5"/>
            <p:cNvSpPr>
              <a:spLocks/>
            </p:cNvSpPr>
            <p:nvPr/>
          </p:nvSpPr>
          <p:spPr bwMode="auto">
            <a:xfrm>
              <a:off x="6170885" y="3810000"/>
              <a:ext cx="279400" cy="736600"/>
            </a:xfrm>
            <a:prstGeom prst="rightBrace">
              <a:avLst>
                <a:gd name="adj1" fmla="val 21970"/>
                <a:gd name="adj2" fmla="val 50000"/>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CA" altLang="en-US" sz="1800"/>
            </a:p>
          </p:txBody>
        </p:sp>
        <p:sp>
          <p:nvSpPr>
            <p:cNvPr id="78855" name="Text Box 6"/>
            <p:cNvSpPr txBox="1">
              <a:spLocks noChangeArrowheads="1"/>
            </p:cNvSpPr>
            <p:nvPr/>
          </p:nvSpPr>
          <p:spPr bwMode="auto">
            <a:xfrm>
              <a:off x="6450285" y="3519993"/>
              <a:ext cx="2442012" cy="1523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14300" indent="-114300"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Char char="•"/>
              </a:pPr>
              <a:r>
                <a:rPr lang="en-US" altLang="en-US" sz="1600" b="1" dirty="0">
                  <a:solidFill>
                    <a:srgbClr val="FF0000"/>
                  </a:solidFill>
                  <a:latin typeface="Arial" panose="020B0604020202020204" pitchFamily="34" charset="0"/>
                </a:rPr>
                <a:t>‘</a:t>
              </a:r>
              <a:r>
                <a:rPr lang="en-US" altLang="en-US" sz="1800" b="1" dirty="0">
                  <a:solidFill>
                    <a:srgbClr val="FF0000"/>
                  </a:solidFill>
                  <a:latin typeface="Consolas" panose="020B0609020204030204" pitchFamily="49" charset="0"/>
                  <a:cs typeface="Consolas" panose="020B0609020204030204" pitchFamily="49" charset="0"/>
                </a:rPr>
                <a:t>Age</a:t>
              </a:r>
              <a:r>
                <a:rPr lang="en-US" altLang="en-US" sz="1600" b="1" dirty="0">
                  <a:solidFill>
                    <a:srgbClr val="FF0000"/>
                  </a:solidFill>
                  <a:latin typeface="Arial" panose="020B0604020202020204" pitchFamily="34" charset="0"/>
                </a:rPr>
                <a:t>’ refers to a string not a number.</a:t>
              </a:r>
            </a:p>
            <a:p>
              <a:pPr eaLnBrk="1" hangingPunct="1">
                <a:spcBef>
                  <a:spcPct val="50000"/>
                </a:spcBef>
                <a:buFontTx/>
                <a:buChar char="•"/>
              </a:pPr>
              <a:r>
                <a:rPr lang="en-US" altLang="en-US" sz="1600" b="1" dirty="0">
                  <a:solidFill>
                    <a:srgbClr val="FF0000"/>
                  </a:solidFill>
                  <a:latin typeface="Arial" panose="020B0604020202020204" pitchFamily="34" charset="0"/>
                </a:rPr>
                <a:t>The ‘</a:t>
              </a:r>
              <a:r>
                <a:rPr lang="en-US" altLang="en-US" sz="1800" b="1" dirty="0">
                  <a:solidFill>
                    <a:srgbClr val="FF0000"/>
                  </a:solidFill>
                  <a:latin typeface="Consolas" panose="020B0609020204030204" pitchFamily="49" charset="0"/>
                  <a:cs typeface="Consolas" panose="020B0609020204030204" pitchFamily="49" charset="0"/>
                </a:rPr>
                <a:t>*</a:t>
              </a:r>
              <a:r>
                <a:rPr lang="en-US" altLang="en-US" sz="1600" b="1" dirty="0">
                  <a:solidFill>
                    <a:srgbClr val="FF0000"/>
                  </a:solidFill>
                  <a:latin typeface="Arial" panose="020B0604020202020204" pitchFamily="34" charset="0"/>
                </a:rPr>
                <a:t>’ is not mathematical multiplication</a:t>
              </a:r>
              <a:r>
                <a:rPr lang="en-US" altLang="en-US" sz="1600" dirty="0">
                  <a:solidFill>
                    <a:srgbClr val="FF0000"/>
                  </a:solidFill>
                  <a:latin typeface="Arial" panose="020B0604020202020204" pitchFamily="34" charset="0"/>
                </a:rPr>
                <a:t> </a:t>
              </a:r>
            </a:p>
          </p:txBody>
        </p:sp>
      </p:grpSp>
      <p:pic>
        <p:nvPicPr>
          <p:cNvPr id="60426" name="Picture 10"/>
          <p:cNvPicPr>
            <a:picLocks noChangeAspect="1" noChangeArrowheads="1"/>
          </p:cNvPicPr>
          <p:nvPr/>
        </p:nvPicPr>
        <p:blipFill>
          <a:blip r:embed="rId3">
            <a:extLst>
              <a:ext uri="{28A0092B-C50C-407E-A947-70E740481C1C}">
                <a14:useLocalDpi xmlns:a14="http://schemas.microsoft.com/office/drawing/2010/main" val="0"/>
              </a:ext>
            </a:extLst>
          </a:blip>
          <a:srcRect b="50000"/>
          <a:stretch>
            <a:fillRect/>
          </a:stretch>
        </p:blipFill>
        <p:spPr bwMode="auto">
          <a:xfrm>
            <a:off x="847725" y="4724400"/>
            <a:ext cx="4879975" cy="638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328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5328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5328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5328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5328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5328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53283">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4" presetClass="entr" presetSubtype="1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randombar(horizontal)">
                                      <p:cBhvr>
                                        <p:cTn id="23" dur="500"/>
                                        <p:tgtEl>
                                          <p:spTgt spid="4"/>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nodeType="clickEffect">
                                  <p:stCondLst>
                                    <p:cond delay="0"/>
                                  </p:stCondLst>
                                  <p:childTnLst>
                                    <p:set>
                                      <p:cBhvr>
                                        <p:cTn id="27" dur="1" fill="hold">
                                          <p:stCondLst>
                                            <p:cond delay="0"/>
                                          </p:stCondLst>
                                        </p:cTn>
                                        <p:tgtEl>
                                          <p:spTgt spid="604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3283" grpId="0" build="p"/>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p:txBody>
          <a:bodyPr>
            <a:normAutofit fontScale="90000"/>
          </a:bodyPr>
          <a:lstStyle/>
          <a:p>
            <a:pPr eaLnBrk="1" hangingPunct="1">
              <a:defRPr/>
            </a:pPr>
            <a:r>
              <a:rPr lang="en-US" altLang="en-US" dirty="0" smtClean="0"/>
              <a:t>Converting Between Different Types Of Information: Getting Numeric Input  (2)</a:t>
            </a:r>
          </a:p>
        </p:txBody>
      </p:sp>
      <p:sp>
        <p:nvSpPr>
          <p:cNvPr id="79875" name="Content Placeholder 2"/>
          <p:cNvSpPr>
            <a:spLocks noGrp="1"/>
          </p:cNvSpPr>
          <p:nvPr>
            <p:ph idx="1"/>
          </p:nvPr>
        </p:nvSpPr>
        <p:spPr>
          <a:xfrm>
            <a:off x="152400" y="1143000"/>
            <a:ext cx="6629400" cy="5410200"/>
          </a:xfrm>
        </p:spPr>
        <p:txBody>
          <a:bodyPr/>
          <a:lstStyle/>
          <a:p>
            <a:pPr lvl="1" eaLnBrk="1" hangingPunct="1">
              <a:buFont typeface="Times New Roman" panose="02020603050405020304" pitchFamily="18" charset="0"/>
              <a:buNone/>
              <a:tabLst>
                <a:tab pos="1254125" algn="l"/>
              </a:tabLst>
            </a:pPr>
            <a:r>
              <a:rPr lang="en-US" altLang="en-US" sz="1800" b="1" u="sng" smtClean="0">
                <a:latin typeface="Consolas" panose="020B0609020204030204" pitchFamily="49" charset="0"/>
                <a:cs typeface="Consolas" panose="020B0609020204030204" pitchFamily="49" charset="0"/>
              </a:rPr>
              <a:t># Input converted: Problem solved!</a:t>
            </a:r>
          </a:p>
          <a:p>
            <a:pPr lvl="1" eaLnBrk="1" hangingPunct="1">
              <a:buFont typeface="Times New Roman" panose="02020603050405020304" pitchFamily="18" charset="0"/>
              <a:buNone/>
              <a:tabLst>
                <a:tab pos="1254125" algn="l"/>
              </a:tabLst>
            </a:pPr>
            <a:r>
              <a:rPr lang="en-US" altLang="en-US" sz="1800" smtClean="0">
                <a:latin typeface="Consolas" panose="020B0609020204030204" pitchFamily="49" charset="0"/>
                <a:cs typeface="Consolas" panose="020B0609020204030204" pitchFamily="49" charset="0"/>
              </a:rPr>
              <a:t>HUMAN_CAT_AGE_RATIO = 7</a:t>
            </a:r>
          </a:p>
          <a:p>
            <a:pPr lvl="1" eaLnBrk="1" hangingPunct="1">
              <a:buFont typeface="Times New Roman" panose="02020603050405020304" pitchFamily="18" charset="0"/>
              <a:buNone/>
              <a:tabLst>
                <a:tab pos="1254125" algn="l"/>
              </a:tabLst>
            </a:pPr>
            <a:r>
              <a:rPr lang="en-US" altLang="en-US" sz="1800" smtClean="0">
                <a:latin typeface="Consolas" panose="020B0609020204030204" pitchFamily="49" charset="0"/>
                <a:cs typeface="Consolas" panose="020B0609020204030204" pitchFamily="49" charset="0"/>
              </a:rPr>
              <a:t>age = int(input("What is your age in years: "))</a:t>
            </a:r>
          </a:p>
          <a:p>
            <a:pPr lvl="1" eaLnBrk="1" hangingPunct="1">
              <a:buFont typeface="Times New Roman" panose="02020603050405020304" pitchFamily="18" charset="0"/>
              <a:buNone/>
              <a:tabLst>
                <a:tab pos="1254125" algn="l"/>
              </a:tabLst>
            </a:pPr>
            <a:r>
              <a:rPr lang="en-US" altLang="en-US" sz="1800" smtClean="0">
                <a:latin typeface="Consolas" panose="020B0609020204030204" pitchFamily="49" charset="0"/>
                <a:cs typeface="Consolas" panose="020B0609020204030204" pitchFamily="49" charset="0"/>
              </a:rPr>
              <a:t>catAge = age * HUMAN_CAT_AGE_RATIO</a:t>
            </a:r>
          </a:p>
          <a:p>
            <a:pPr lvl="1" eaLnBrk="1" hangingPunct="1">
              <a:buFont typeface="Times New Roman" panose="02020603050405020304" pitchFamily="18" charset="0"/>
              <a:buNone/>
              <a:tabLst>
                <a:tab pos="1254125" algn="l"/>
              </a:tabLst>
            </a:pPr>
            <a:r>
              <a:rPr lang="en-US" altLang="en-US" sz="1800" smtClean="0">
                <a:latin typeface="Consolas" panose="020B0609020204030204" pitchFamily="49" charset="0"/>
                <a:cs typeface="Consolas" panose="020B0609020204030204" pitchFamily="49" charset="0"/>
              </a:rPr>
              <a:t>print("Age in cat years: ", catAge)</a:t>
            </a:r>
          </a:p>
          <a:p>
            <a:pPr eaLnBrk="1" hangingPunct="1">
              <a:tabLst>
                <a:tab pos="1254125" algn="l"/>
              </a:tabLst>
            </a:pPr>
            <a:endParaRPr lang="en-US" altLang="en-US" smtClean="0"/>
          </a:p>
        </p:txBody>
      </p:sp>
      <p:grpSp>
        <p:nvGrpSpPr>
          <p:cNvPr id="3" name="Group 2"/>
          <p:cNvGrpSpPr>
            <a:grpSpLocks/>
          </p:cNvGrpSpPr>
          <p:nvPr/>
        </p:nvGrpSpPr>
        <p:grpSpPr bwMode="auto">
          <a:xfrm>
            <a:off x="6503988" y="1620838"/>
            <a:ext cx="2354262" cy="1787525"/>
            <a:chOff x="6503276" y="1620991"/>
            <a:chExt cx="2354317" cy="1787217"/>
          </a:xfrm>
        </p:grpSpPr>
        <p:sp>
          <p:nvSpPr>
            <p:cNvPr id="79878" name="AutoShape 9"/>
            <p:cNvSpPr>
              <a:spLocks/>
            </p:cNvSpPr>
            <p:nvPr/>
          </p:nvSpPr>
          <p:spPr bwMode="auto">
            <a:xfrm>
              <a:off x="6503276" y="1895782"/>
              <a:ext cx="279400" cy="618818"/>
            </a:xfrm>
            <a:prstGeom prst="rightBrace">
              <a:avLst>
                <a:gd name="adj1" fmla="val 21974"/>
                <a:gd name="adj2" fmla="val 50000"/>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CA" altLang="en-US" sz="1800"/>
            </a:p>
          </p:txBody>
        </p:sp>
        <p:sp>
          <p:nvSpPr>
            <p:cNvPr id="79879" name="Text Box 10"/>
            <p:cNvSpPr txBox="1">
              <a:spLocks noChangeArrowheads="1"/>
            </p:cNvSpPr>
            <p:nvPr/>
          </p:nvSpPr>
          <p:spPr bwMode="auto">
            <a:xfrm>
              <a:off x="6774793" y="1620991"/>
              <a:ext cx="2082800" cy="1787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14300" indent="-114300"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ts val="600"/>
                </a:spcBef>
                <a:buFontTx/>
                <a:buChar char="•"/>
              </a:pPr>
              <a:r>
                <a:rPr lang="en-US" altLang="en-US" sz="1600" b="1">
                  <a:solidFill>
                    <a:srgbClr val="FF0000"/>
                  </a:solidFill>
                  <a:latin typeface="Arial" panose="020B0604020202020204" pitchFamily="34" charset="0"/>
                </a:rPr>
                <a:t>‘</a:t>
              </a:r>
              <a:r>
                <a:rPr lang="en-US" altLang="en-US" sz="1800" b="1">
                  <a:solidFill>
                    <a:srgbClr val="FF0000"/>
                  </a:solidFill>
                  <a:latin typeface="Consolas" panose="020B0609020204030204" pitchFamily="49" charset="0"/>
                  <a:cs typeface="Consolas" panose="020B0609020204030204" pitchFamily="49" charset="0"/>
                </a:rPr>
                <a:t>Age</a:t>
              </a:r>
              <a:r>
                <a:rPr lang="en-US" altLang="en-US" sz="1600" b="1">
                  <a:solidFill>
                    <a:srgbClr val="FF0000"/>
                  </a:solidFill>
                  <a:latin typeface="Arial" panose="020B0604020202020204" pitchFamily="34" charset="0"/>
                </a:rPr>
                <a:t>’ converted to an integer.</a:t>
              </a:r>
            </a:p>
            <a:p>
              <a:pPr eaLnBrk="1" hangingPunct="1">
                <a:spcBef>
                  <a:spcPts val="600"/>
                </a:spcBef>
                <a:buFontTx/>
                <a:buChar char="•"/>
              </a:pPr>
              <a:r>
                <a:rPr lang="en-US" altLang="en-US" sz="1600" b="1">
                  <a:solidFill>
                    <a:srgbClr val="FF0000"/>
                  </a:solidFill>
                  <a:latin typeface="Arial" panose="020B0604020202020204" pitchFamily="34" charset="0"/>
                </a:rPr>
                <a:t>The ‘</a:t>
              </a:r>
              <a:r>
                <a:rPr lang="en-US" altLang="en-US" sz="1800" b="1">
                  <a:solidFill>
                    <a:srgbClr val="FF0000"/>
                  </a:solidFill>
                  <a:latin typeface="Consolas" panose="020B0609020204030204" pitchFamily="49" charset="0"/>
                  <a:cs typeface="Consolas" panose="020B0609020204030204" pitchFamily="49" charset="0"/>
                </a:rPr>
                <a:t>*</a:t>
              </a:r>
              <a:r>
                <a:rPr lang="en-US" altLang="en-US" sz="1600" b="1">
                  <a:solidFill>
                    <a:srgbClr val="FF0000"/>
                  </a:solidFill>
                  <a:latin typeface="Arial" panose="020B0604020202020204" pitchFamily="34" charset="0"/>
                </a:rPr>
                <a:t>’ now multiplies a numeric value.</a:t>
              </a:r>
              <a:endParaRPr lang="en-US" altLang="en-US" sz="1400">
                <a:solidFill>
                  <a:srgbClr val="FF0000"/>
                </a:solidFill>
                <a:latin typeface="Arial" panose="020B0604020202020204" pitchFamily="34" charset="0"/>
              </a:endParaRPr>
            </a:p>
          </p:txBody>
        </p:sp>
      </p:grpSp>
      <p:pic>
        <p:nvPicPr>
          <p:cNvPr id="1863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2846388"/>
            <a:ext cx="4735513" cy="68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0"/>
                                          </p:stCondLst>
                                        </p:cTn>
                                        <p:tgtEl>
                                          <p:spTgt spid="1863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p:cNvSpPr>
            <a:spLocks noGrp="1"/>
          </p:cNvSpPr>
          <p:nvPr>
            <p:ph type="title"/>
          </p:nvPr>
        </p:nvSpPr>
        <p:spPr/>
        <p:txBody>
          <a:bodyPr/>
          <a:lstStyle/>
          <a:p>
            <a:pPr eaLnBrk="1" hangingPunct="1"/>
            <a:r>
              <a:rPr lang="en-US" altLang="en-US" smtClean="0"/>
              <a:t>Section Summary: Input, Representations</a:t>
            </a:r>
          </a:p>
        </p:txBody>
      </p:sp>
      <p:sp>
        <p:nvSpPr>
          <p:cNvPr id="80899" name="Content Placeholder 2"/>
          <p:cNvSpPr>
            <a:spLocks noGrp="1"/>
          </p:cNvSpPr>
          <p:nvPr>
            <p:ph idx="1"/>
          </p:nvPr>
        </p:nvSpPr>
        <p:spPr/>
        <p:txBody>
          <a:bodyPr/>
          <a:lstStyle/>
          <a:p>
            <a:pPr eaLnBrk="1" hangingPunct="1"/>
            <a:r>
              <a:rPr lang="en-US" altLang="en-US" smtClean="0"/>
              <a:t>How to get user input in Python</a:t>
            </a:r>
          </a:p>
          <a:p>
            <a:pPr eaLnBrk="1" hangingPunct="1"/>
            <a:r>
              <a:rPr lang="en-US" altLang="en-US" smtClean="0"/>
              <a:t>How do the different types of variables store/represent information (optional/extra for now)</a:t>
            </a:r>
          </a:p>
          <a:p>
            <a:pPr eaLnBrk="1" hangingPunct="1"/>
            <a:r>
              <a:rPr lang="en-US" altLang="en-US" smtClean="0"/>
              <a:t>How/why to convert between different types </a:t>
            </a: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457200" y="260350"/>
            <a:ext cx="8229600" cy="730250"/>
          </a:xfrm>
        </p:spPr>
        <p:txBody>
          <a:bodyPr/>
          <a:lstStyle/>
          <a:p>
            <a:pPr eaLnBrk="1" hangingPunct="1"/>
            <a:r>
              <a:rPr lang="en-US" altLang="en-US" smtClean="0"/>
              <a:t>Program Documentation</a:t>
            </a:r>
          </a:p>
        </p:txBody>
      </p:sp>
      <p:sp>
        <p:nvSpPr>
          <p:cNvPr id="342019" name="Rectangle 3"/>
          <p:cNvSpPr>
            <a:spLocks noGrp="1" noChangeArrowheads="1"/>
          </p:cNvSpPr>
          <p:nvPr>
            <p:ph idx="1"/>
          </p:nvPr>
        </p:nvSpPr>
        <p:spPr/>
        <p:txBody>
          <a:bodyPr/>
          <a:lstStyle/>
          <a:p>
            <a:pPr eaLnBrk="1" hangingPunct="1">
              <a:tabLst>
                <a:tab pos="1254125" algn="l"/>
              </a:tabLst>
            </a:pPr>
            <a:r>
              <a:rPr lang="en-US" altLang="en-US" i="1" dirty="0" smtClean="0"/>
              <a:t>Program documentation</a:t>
            </a:r>
            <a:r>
              <a:rPr lang="en-US" altLang="en-US" dirty="0" smtClean="0"/>
              <a:t>: Used to provide information about a computer program to </a:t>
            </a:r>
            <a:r>
              <a:rPr lang="en-US" altLang="en-US" b="1" dirty="0" smtClean="0"/>
              <a:t>another programmer </a:t>
            </a:r>
            <a:r>
              <a:rPr lang="en-US" altLang="en-US" dirty="0" smtClean="0"/>
              <a:t>(writes or modifies the program).</a:t>
            </a:r>
          </a:p>
          <a:p>
            <a:pPr eaLnBrk="1" hangingPunct="1">
              <a:tabLst>
                <a:tab pos="1254125" algn="l"/>
              </a:tabLst>
            </a:pPr>
            <a:r>
              <a:rPr lang="en-US" altLang="en-US" dirty="0" smtClean="0"/>
              <a:t>This is different from a </a:t>
            </a:r>
            <a:r>
              <a:rPr lang="en-US" altLang="en-US" i="1" dirty="0" smtClean="0"/>
              <a:t>user manual </a:t>
            </a:r>
            <a:r>
              <a:rPr lang="en-US" altLang="en-US" dirty="0" smtClean="0"/>
              <a:t>which is written for people who will </a:t>
            </a:r>
            <a:r>
              <a:rPr lang="en-US" altLang="en-US" b="1" dirty="0" smtClean="0"/>
              <a:t>use the program</a:t>
            </a:r>
            <a:r>
              <a:rPr lang="en-US" altLang="en-US" dirty="0" smtClean="0"/>
              <a:t>.</a:t>
            </a:r>
          </a:p>
          <a:p>
            <a:pPr eaLnBrk="1" hangingPunct="1">
              <a:spcBef>
                <a:spcPct val="50000"/>
              </a:spcBef>
              <a:tabLst>
                <a:tab pos="1254125" algn="l"/>
              </a:tabLst>
            </a:pPr>
            <a:r>
              <a:rPr lang="en-US" altLang="en-US" dirty="0" smtClean="0"/>
              <a:t>Documentation is written inside the same file as the computer program (when you see the computer program you can see the documentation).</a:t>
            </a:r>
          </a:p>
          <a:p>
            <a:pPr eaLnBrk="1" hangingPunct="1">
              <a:spcBef>
                <a:spcPct val="50000"/>
              </a:spcBef>
              <a:tabLst>
                <a:tab pos="1254125" algn="l"/>
              </a:tabLst>
            </a:pPr>
            <a:r>
              <a:rPr lang="en-US" altLang="en-US" dirty="0" smtClean="0"/>
              <a:t>The purpose is to help other programmers understand the program: what the different parts of the program do, what are some of it’s limitations etc.</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201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4201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4201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4201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2019"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a:xfrm>
            <a:off x="457200" y="260350"/>
            <a:ext cx="8229600" cy="730250"/>
          </a:xfrm>
        </p:spPr>
        <p:txBody>
          <a:bodyPr/>
          <a:lstStyle/>
          <a:p>
            <a:pPr eaLnBrk="1" hangingPunct="1"/>
            <a:r>
              <a:rPr lang="en-US" altLang="en-US" smtClean="0"/>
              <a:t>Program Documentation (2)</a:t>
            </a:r>
          </a:p>
        </p:txBody>
      </p:sp>
      <p:sp>
        <p:nvSpPr>
          <p:cNvPr id="343043" name="Rectangle 3"/>
          <p:cNvSpPr>
            <a:spLocks noGrp="1" noChangeArrowheads="1"/>
          </p:cNvSpPr>
          <p:nvPr>
            <p:ph idx="1"/>
          </p:nvPr>
        </p:nvSpPr>
        <p:spPr/>
        <p:txBody>
          <a:bodyPr/>
          <a:lstStyle/>
          <a:p>
            <a:pPr eaLnBrk="1" hangingPunct="1">
              <a:spcBef>
                <a:spcPct val="10000"/>
              </a:spcBef>
              <a:tabLst>
                <a:tab pos="1254125" algn="l"/>
              </a:tabLst>
            </a:pPr>
            <a:r>
              <a:rPr lang="en-CA" altLang="en-US" smtClean="0"/>
              <a:t>Doesn’t contain instructions for the computer to execute.</a:t>
            </a:r>
          </a:p>
          <a:p>
            <a:pPr eaLnBrk="1" hangingPunct="1">
              <a:spcBef>
                <a:spcPct val="10000"/>
              </a:spcBef>
              <a:tabLst>
                <a:tab pos="1254125" algn="l"/>
              </a:tabLst>
            </a:pPr>
            <a:r>
              <a:rPr lang="en-CA" altLang="en-US" smtClean="0"/>
              <a:t>Not translated into machine language.</a:t>
            </a:r>
          </a:p>
          <a:p>
            <a:pPr eaLnBrk="1" hangingPunct="1">
              <a:spcBef>
                <a:spcPct val="10000"/>
              </a:spcBef>
              <a:tabLst>
                <a:tab pos="1254125" algn="l"/>
              </a:tabLst>
            </a:pPr>
            <a:r>
              <a:rPr lang="en-CA" altLang="en-US" smtClean="0"/>
              <a:t>Consists of information for the reader of the program:</a:t>
            </a:r>
          </a:p>
          <a:p>
            <a:pPr lvl="1" eaLnBrk="1" hangingPunct="1">
              <a:tabLst>
                <a:tab pos="1254125" algn="l"/>
              </a:tabLst>
            </a:pPr>
            <a:r>
              <a:rPr lang="en-CA" altLang="en-US" b="1" smtClean="0"/>
              <a:t>What does</a:t>
            </a:r>
            <a:r>
              <a:rPr lang="en-CA" altLang="en-US" smtClean="0"/>
              <a:t> the program as a while do e.g., calculate taxes.</a:t>
            </a:r>
          </a:p>
          <a:p>
            <a:pPr lvl="1" eaLnBrk="1" hangingPunct="1">
              <a:tabLst>
                <a:tab pos="1254125" algn="l"/>
              </a:tabLst>
            </a:pPr>
            <a:r>
              <a:rPr lang="en-CA" altLang="en-US" smtClean="0"/>
              <a:t>What are the </a:t>
            </a:r>
            <a:r>
              <a:rPr lang="en-CA" altLang="en-US" b="1" smtClean="0"/>
              <a:t>specific features</a:t>
            </a:r>
            <a:r>
              <a:rPr lang="en-CA" altLang="en-US" smtClean="0"/>
              <a:t> of the program e.g., it calculates personal or small business tax.</a:t>
            </a:r>
          </a:p>
          <a:p>
            <a:pPr lvl="1" eaLnBrk="1" hangingPunct="1">
              <a:tabLst>
                <a:tab pos="1254125" algn="l"/>
              </a:tabLst>
            </a:pPr>
            <a:r>
              <a:rPr lang="en-CA" altLang="en-US" smtClean="0"/>
              <a:t>What are it’s </a:t>
            </a:r>
            <a:r>
              <a:rPr lang="en-CA" altLang="en-US" b="1" smtClean="0"/>
              <a:t>limitations </a:t>
            </a:r>
            <a:r>
              <a:rPr lang="en-CA" altLang="en-US" smtClean="0"/>
              <a:t>e.g., it only follows Canadian tax laws and cannot be used in the US. In Canada it doesn’t calculate taxes for organizations with yearly gross earnings over $1 billion.</a:t>
            </a:r>
          </a:p>
          <a:p>
            <a:pPr lvl="1" eaLnBrk="1" hangingPunct="1">
              <a:tabLst>
                <a:tab pos="1254125" algn="l"/>
              </a:tabLst>
            </a:pPr>
            <a:r>
              <a:rPr lang="en-CA" altLang="en-US" smtClean="0"/>
              <a:t>What is the </a:t>
            </a:r>
            <a:r>
              <a:rPr lang="en-CA" altLang="en-US" b="1" smtClean="0"/>
              <a:t>version </a:t>
            </a:r>
            <a:r>
              <a:rPr lang="en-CA" altLang="en-US" smtClean="0"/>
              <a:t>of the program</a:t>
            </a:r>
          </a:p>
          <a:p>
            <a:pPr lvl="2" eaLnBrk="1" hangingPunct="1">
              <a:tabLst>
                <a:tab pos="1254125" algn="l"/>
              </a:tabLst>
            </a:pPr>
            <a:r>
              <a:rPr lang="en-CA" altLang="en-US" sz="2000" smtClean="0"/>
              <a:t>If you don’t use numbers for the different versions of your program then simply use dates (tie versions with program features – more on this in a moment “Program versioning and backups”).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304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4304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4304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4304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4304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43043">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43043">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4304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3043" grpId="0" build="p" bldLvl="3"/>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a:xfrm>
            <a:off x="457200" y="260350"/>
            <a:ext cx="8229600" cy="730250"/>
          </a:xfrm>
        </p:spPr>
        <p:txBody>
          <a:bodyPr/>
          <a:lstStyle/>
          <a:p>
            <a:pPr eaLnBrk="1" hangingPunct="1"/>
            <a:r>
              <a:rPr lang="en-US" altLang="en-US" dirty="0" smtClean="0">
                <a:solidFill>
                  <a:srgbClr val="00B0F0"/>
                </a:solidFill>
              </a:rPr>
              <a:t>Program Documentation </a:t>
            </a:r>
            <a:r>
              <a:rPr lang="en-US" altLang="en-US" dirty="0" smtClean="0"/>
              <a:t>(3)</a:t>
            </a:r>
          </a:p>
        </p:txBody>
      </p:sp>
      <p:sp>
        <p:nvSpPr>
          <p:cNvPr id="61443" name="Rectangle 3"/>
          <p:cNvSpPr>
            <a:spLocks noGrp="1" noChangeArrowheads="1"/>
          </p:cNvSpPr>
          <p:nvPr>
            <p:ph idx="1"/>
          </p:nvPr>
        </p:nvSpPr>
        <p:spPr>
          <a:xfrm>
            <a:off x="228600" y="1143000"/>
            <a:ext cx="8686800" cy="5410200"/>
          </a:xfrm>
        </p:spPr>
        <p:txBody>
          <a:bodyPr rtlCol="0">
            <a:normAutofit/>
          </a:bodyPr>
          <a:lstStyle/>
          <a:p>
            <a:pPr eaLnBrk="1" fontAlgn="auto" hangingPunct="1">
              <a:spcAft>
                <a:spcPts val="0"/>
              </a:spcAft>
              <a:tabLst>
                <a:tab pos="1254125" algn="l"/>
              </a:tabLst>
              <a:defRPr/>
            </a:pPr>
            <a:r>
              <a:rPr lang="en-US" b="1" dirty="0" smtClean="0"/>
              <a:t>Format (single line documentation):</a:t>
            </a:r>
          </a:p>
          <a:p>
            <a:pPr marL="0" indent="0" eaLnBrk="1" fontAlgn="auto" hangingPunct="1">
              <a:spcAft>
                <a:spcPts val="0"/>
              </a:spcAft>
              <a:buFont typeface="Arial" panose="020B0604020202020204" pitchFamily="34" charset="0"/>
              <a:buNone/>
              <a:tabLst>
                <a:tab pos="1254125" algn="l"/>
              </a:tabLst>
              <a:defRPr/>
            </a:pPr>
            <a:r>
              <a:rPr lang="en-US" sz="1800" i="1" dirty="0" smtClean="0">
                <a:solidFill>
                  <a:srgbClr val="00B0F0"/>
                </a:solidFill>
                <a:latin typeface="Consolas" pitchFamily="49" charset="0"/>
                <a:cs typeface="Consolas" pitchFamily="49" charset="0"/>
              </a:rPr>
              <a:t>  # </a:t>
            </a:r>
            <a:r>
              <a:rPr lang="en-US" sz="1800" dirty="0" smtClean="0">
                <a:solidFill>
                  <a:srgbClr val="00B0F0"/>
                </a:solidFill>
                <a:latin typeface="Consolas" pitchFamily="49" charset="0"/>
                <a:cs typeface="Consolas" pitchFamily="49" charset="0"/>
              </a:rPr>
              <a:t>&lt;</a:t>
            </a:r>
            <a:r>
              <a:rPr lang="en-US" sz="1800" i="1" dirty="0" smtClean="0">
                <a:solidFill>
                  <a:srgbClr val="00B0F0"/>
                </a:solidFill>
                <a:latin typeface="Consolas" pitchFamily="49" charset="0"/>
                <a:cs typeface="Consolas" pitchFamily="49" charset="0"/>
              </a:rPr>
              <a:t>Documentation</a:t>
            </a:r>
            <a:r>
              <a:rPr lang="en-US" sz="1800" dirty="0" smtClean="0">
                <a:solidFill>
                  <a:srgbClr val="00B0F0"/>
                </a:solidFill>
                <a:latin typeface="Consolas" pitchFamily="49" charset="0"/>
                <a:cs typeface="Consolas" pitchFamily="49" charset="0"/>
              </a:rPr>
              <a:t>&gt;</a:t>
            </a:r>
            <a:r>
              <a:rPr lang="en-US" dirty="0" smtClean="0">
                <a:solidFill>
                  <a:srgbClr val="00B0F0"/>
                </a:solidFill>
                <a:latin typeface="Consolas" pitchFamily="49" charset="0"/>
                <a:cs typeface="Consolas" pitchFamily="49" charset="0"/>
              </a:rPr>
              <a:t> </a:t>
            </a:r>
          </a:p>
          <a:p>
            <a:pPr lvl="1" eaLnBrk="1" fontAlgn="auto" hangingPunct="1">
              <a:spcAft>
                <a:spcPts val="0"/>
              </a:spcAft>
              <a:buFont typeface="Times New Roman" pitchFamily="18" charset="0"/>
              <a:buNone/>
              <a:tabLst>
                <a:tab pos="1254125" algn="l"/>
              </a:tabLst>
              <a:defRPr/>
            </a:pPr>
            <a:endParaRPr lang="en-US" sz="2400" dirty="0" smtClean="0"/>
          </a:p>
          <a:p>
            <a:pPr eaLnBrk="1" fontAlgn="auto" hangingPunct="1">
              <a:spcAft>
                <a:spcPts val="0"/>
              </a:spcAft>
              <a:tabLst>
                <a:tab pos="1254125" algn="l"/>
              </a:tabLst>
              <a:defRPr/>
            </a:pPr>
            <a:endParaRPr lang="en-US" b="1" dirty="0" smtClean="0"/>
          </a:p>
          <a:p>
            <a:pPr eaLnBrk="1" fontAlgn="auto" hangingPunct="1">
              <a:spcAft>
                <a:spcPts val="0"/>
              </a:spcAft>
              <a:tabLst>
                <a:tab pos="1254125" algn="l"/>
              </a:tabLst>
              <a:defRPr/>
            </a:pPr>
            <a:endParaRPr lang="en-US" b="1" dirty="0" smtClean="0"/>
          </a:p>
          <a:p>
            <a:pPr eaLnBrk="1" fontAlgn="auto" hangingPunct="1">
              <a:spcAft>
                <a:spcPts val="0"/>
              </a:spcAft>
              <a:tabLst>
                <a:tab pos="1254125" algn="l"/>
              </a:tabLst>
              <a:defRPr/>
            </a:pPr>
            <a:r>
              <a:rPr lang="en-US" b="1" dirty="0" smtClean="0"/>
              <a:t>Examples:</a:t>
            </a:r>
          </a:p>
          <a:p>
            <a:pPr lvl="2" indent="-509588" eaLnBrk="1" fontAlgn="auto" hangingPunct="1">
              <a:spcAft>
                <a:spcPts val="0"/>
              </a:spcAft>
              <a:buFontTx/>
              <a:buNone/>
              <a:tabLst>
                <a:tab pos="1254125" algn="l"/>
              </a:tabLst>
              <a:defRPr/>
            </a:pPr>
            <a:r>
              <a:rPr lang="en-CA" dirty="0" smtClean="0">
                <a:solidFill>
                  <a:srgbClr val="00B0F0"/>
                </a:solidFill>
                <a:latin typeface="Consolas" pitchFamily="49" charset="0"/>
                <a:cs typeface="Consolas" pitchFamily="49" charset="0"/>
              </a:rPr>
              <a:t># Tax-It v1.0: This program will electronically calculate </a:t>
            </a:r>
          </a:p>
          <a:p>
            <a:pPr lvl="2" indent="-509588" eaLnBrk="1" fontAlgn="auto" hangingPunct="1">
              <a:spcAft>
                <a:spcPts val="0"/>
              </a:spcAft>
              <a:buFontTx/>
              <a:buNone/>
              <a:tabLst>
                <a:tab pos="1254125" algn="l"/>
              </a:tabLst>
              <a:defRPr/>
            </a:pPr>
            <a:r>
              <a:rPr lang="en-CA" dirty="0" smtClean="0">
                <a:solidFill>
                  <a:srgbClr val="00B0F0"/>
                </a:solidFill>
                <a:latin typeface="Consolas" pitchFamily="49" charset="0"/>
                <a:cs typeface="Consolas" pitchFamily="49" charset="0"/>
              </a:rPr>
              <a:t># your tax return. This program will only allow you to complete</a:t>
            </a:r>
          </a:p>
          <a:p>
            <a:pPr lvl="2" indent="-509588" eaLnBrk="1" fontAlgn="auto" hangingPunct="1">
              <a:spcAft>
                <a:spcPts val="0"/>
              </a:spcAft>
              <a:buFontTx/>
              <a:buNone/>
              <a:tabLst>
                <a:tab pos="1254125" algn="l"/>
              </a:tabLst>
              <a:defRPr/>
            </a:pPr>
            <a:r>
              <a:rPr lang="en-CA" dirty="0" smtClean="0">
                <a:solidFill>
                  <a:srgbClr val="00B0F0"/>
                </a:solidFill>
                <a:latin typeface="Consolas" pitchFamily="49" charset="0"/>
                <a:cs typeface="Consolas" pitchFamily="49" charset="0"/>
              </a:rPr>
              <a:t># a Canadian tax return.</a:t>
            </a:r>
            <a:endParaRPr lang="en-US" dirty="0" smtClean="0">
              <a:solidFill>
                <a:srgbClr val="00B0F0"/>
              </a:solidFill>
              <a:latin typeface="Consolas" pitchFamily="49" charset="0"/>
              <a:cs typeface="Consolas" pitchFamily="49" charset="0"/>
            </a:endParaRPr>
          </a:p>
        </p:txBody>
      </p:sp>
      <p:sp>
        <p:nvSpPr>
          <p:cNvPr id="83972" name="AutoShape 5"/>
          <p:cNvSpPr>
            <a:spLocks/>
          </p:cNvSpPr>
          <p:nvPr/>
        </p:nvSpPr>
        <p:spPr bwMode="auto">
          <a:xfrm rot="5400000">
            <a:off x="1663700" y="1257300"/>
            <a:ext cx="330200" cy="1828800"/>
          </a:xfrm>
          <a:prstGeom prst="rightBrace">
            <a:avLst>
              <a:gd name="adj1" fmla="val 46154"/>
              <a:gd name="adj2" fmla="val 50000"/>
            </a:avLst>
          </a:prstGeom>
          <a:noFill/>
          <a:ln w="254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CA" altLang="en-US" sz="1800"/>
          </a:p>
        </p:txBody>
      </p:sp>
      <p:sp>
        <p:nvSpPr>
          <p:cNvPr id="83973" name="Text Box 6"/>
          <p:cNvSpPr txBox="1">
            <a:spLocks noChangeArrowheads="1"/>
          </p:cNvSpPr>
          <p:nvPr/>
        </p:nvSpPr>
        <p:spPr bwMode="auto">
          <a:xfrm>
            <a:off x="533400" y="2260600"/>
            <a:ext cx="3886200" cy="833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600" b="1" dirty="0">
                <a:solidFill>
                  <a:srgbClr val="00B0F0"/>
                </a:solidFill>
                <a:latin typeface="Arial" panose="020B0604020202020204" pitchFamily="34" charset="0"/>
              </a:rPr>
              <a:t>The number sign ‘#” flags the translator that the remainder of the line is documentation.</a:t>
            </a: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a:xfrm>
            <a:off x="457200" y="260350"/>
            <a:ext cx="8229600" cy="730250"/>
          </a:xfrm>
        </p:spPr>
        <p:txBody>
          <a:bodyPr/>
          <a:lstStyle/>
          <a:p>
            <a:pPr eaLnBrk="1" hangingPunct="1"/>
            <a:r>
              <a:rPr lang="en-US" altLang="en-US" dirty="0" smtClean="0">
                <a:solidFill>
                  <a:srgbClr val="00B0F0"/>
                </a:solidFill>
              </a:rPr>
              <a:t>Program Documentation </a:t>
            </a:r>
            <a:r>
              <a:rPr lang="en-US" altLang="en-US" dirty="0" smtClean="0"/>
              <a:t>(4)</a:t>
            </a:r>
          </a:p>
        </p:txBody>
      </p:sp>
      <p:sp>
        <p:nvSpPr>
          <p:cNvPr id="61443" name="Rectangle 3"/>
          <p:cNvSpPr>
            <a:spLocks noGrp="1" noChangeArrowheads="1"/>
          </p:cNvSpPr>
          <p:nvPr>
            <p:ph idx="1"/>
          </p:nvPr>
        </p:nvSpPr>
        <p:spPr>
          <a:xfrm>
            <a:off x="228600" y="1143000"/>
            <a:ext cx="8686800" cy="5410200"/>
          </a:xfrm>
        </p:spPr>
        <p:txBody>
          <a:bodyPr rtlCol="0">
            <a:normAutofit/>
          </a:bodyPr>
          <a:lstStyle/>
          <a:p>
            <a:pPr eaLnBrk="1" fontAlgn="auto" hangingPunct="1">
              <a:spcAft>
                <a:spcPts val="0"/>
              </a:spcAft>
              <a:tabLst>
                <a:tab pos="1254125" algn="l"/>
              </a:tabLst>
              <a:defRPr/>
            </a:pPr>
            <a:r>
              <a:rPr lang="en-US" b="1" dirty="0" smtClean="0"/>
              <a:t>Format (multiline documentation):</a:t>
            </a:r>
          </a:p>
          <a:p>
            <a:pPr marL="0" indent="0" eaLnBrk="1" fontAlgn="auto" hangingPunct="1">
              <a:spcAft>
                <a:spcPts val="0"/>
              </a:spcAft>
              <a:buNone/>
              <a:tabLst>
                <a:tab pos="1254125" algn="l"/>
              </a:tabLst>
              <a:defRPr/>
            </a:pPr>
            <a:r>
              <a:rPr lang="en-US" sz="1800" dirty="0" smtClean="0">
                <a:solidFill>
                  <a:srgbClr val="00B0F0"/>
                </a:solidFill>
                <a:latin typeface="Consolas" pitchFamily="49" charset="0"/>
                <a:cs typeface="Consolas" pitchFamily="49" charset="0"/>
              </a:rPr>
              <a:t>  </a:t>
            </a:r>
            <a:r>
              <a:rPr lang="en-US" sz="1800" dirty="0">
                <a:solidFill>
                  <a:srgbClr val="00B0F0"/>
                </a:solidFill>
                <a:latin typeface="Consolas" pitchFamily="49" charset="0"/>
                <a:cs typeface="Consolas" pitchFamily="49" charset="0"/>
              </a:rPr>
              <a:t>""" </a:t>
            </a:r>
            <a:r>
              <a:rPr lang="en-US" sz="1800" dirty="0" smtClean="0">
                <a:solidFill>
                  <a:srgbClr val="00B0F0"/>
                </a:solidFill>
                <a:latin typeface="Consolas" pitchFamily="49" charset="0"/>
                <a:cs typeface="Consolas" pitchFamily="49" charset="0"/>
              </a:rPr>
              <a:t>&lt;</a:t>
            </a:r>
            <a:r>
              <a:rPr lang="en-US" sz="1800" i="1" dirty="0" smtClean="0">
                <a:solidFill>
                  <a:srgbClr val="00B0F0"/>
                </a:solidFill>
                <a:latin typeface="Consolas" pitchFamily="49" charset="0"/>
                <a:cs typeface="Consolas" pitchFamily="49" charset="0"/>
              </a:rPr>
              <a:t>Start of documentation</a:t>
            </a:r>
            <a:r>
              <a:rPr lang="en-US" sz="1800" dirty="0" smtClean="0">
                <a:solidFill>
                  <a:srgbClr val="00B0F0"/>
                </a:solidFill>
                <a:latin typeface="Consolas" pitchFamily="49" charset="0"/>
                <a:cs typeface="Consolas" pitchFamily="49" charset="0"/>
              </a:rPr>
              <a:t>&gt;</a:t>
            </a:r>
            <a:r>
              <a:rPr lang="en-US" dirty="0" smtClean="0">
                <a:solidFill>
                  <a:srgbClr val="00B0F0"/>
                </a:solidFill>
                <a:latin typeface="Consolas" pitchFamily="49" charset="0"/>
                <a:cs typeface="Consolas" pitchFamily="49" charset="0"/>
              </a:rPr>
              <a:t> </a:t>
            </a:r>
          </a:p>
          <a:p>
            <a:pPr marL="342900" lvl="1" indent="0" eaLnBrk="1" fontAlgn="auto" hangingPunct="1">
              <a:spcAft>
                <a:spcPts val="0"/>
              </a:spcAft>
              <a:buNone/>
              <a:tabLst>
                <a:tab pos="1254125" algn="l"/>
              </a:tabLst>
              <a:defRPr/>
            </a:pPr>
            <a:r>
              <a:rPr lang="en-US" dirty="0" smtClean="0">
                <a:solidFill>
                  <a:srgbClr val="00B0F0"/>
                </a:solidFill>
                <a:latin typeface="Consolas" pitchFamily="49" charset="0"/>
                <a:cs typeface="Consolas" pitchFamily="49" charset="0"/>
              </a:rPr>
              <a:t>...</a:t>
            </a:r>
          </a:p>
          <a:p>
            <a:pPr lvl="1" eaLnBrk="1" fontAlgn="auto" hangingPunct="1">
              <a:spcAft>
                <a:spcPts val="0"/>
              </a:spcAft>
              <a:buFont typeface="Times New Roman" pitchFamily="18" charset="0"/>
              <a:buNone/>
              <a:tabLst>
                <a:tab pos="1254125" algn="l"/>
              </a:tabLst>
              <a:defRPr/>
            </a:pPr>
            <a:r>
              <a:rPr lang="en-US" dirty="0" smtClean="0">
                <a:solidFill>
                  <a:srgbClr val="00B0F0"/>
                </a:solidFill>
                <a:latin typeface="Consolas" pitchFamily="49" charset="0"/>
                <a:cs typeface="Consolas" pitchFamily="49" charset="0"/>
              </a:rPr>
              <a:t>&lt;</a:t>
            </a:r>
            <a:r>
              <a:rPr lang="en-US" i="1" dirty="0" smtClean="0">
                <a:solidFill>
                  <a:srgbClr val="00B0F0"/>
                </a:solidFill>
                <a:latin typeface="Consolas" pitchFamily="49" charset="0"/>
                <a:cs typeface="Consolas" pitchFamily="49" charset="0"/>
              </a:rPr>
              <a:t>End </a:t>
            </a:r>
            <a:r>
              <a:rPr lang="en-US" i="1" dirty="0">
                <a:solidFill>
                  <a:srgbClr val="00B0F0"/>
                </a:solidFill>
                <a:latin typeface="Consolas" pitchFamily="49" charset="0"/>
                <a:cs typeface="Consolas" pitchFamily="49" charset="0"/>
              </a:rPr>
              <a:t>of documentation</a:t>
            </a:r>
            <a:r>
              <a:rPr lang="en-US" dirty="0">
                <a:solidFill>
                  <a:srgbClr val="00B0F0"/>
                </a:solidFill>
                <a:latin typeface="Consolas" pitchFamily="49" charset="0"/>
                <a:cs typeface="Consolas" pitchFamily="49" charset="0"/>
              </a:rPr>
              <a:t>&gt;</a:t>
            </a:r>
            <a:r>
              <a:rPr lang="en-US" i="1" dirty="0" smtClean="0">
                <a:solidFill>
                  <a:srgbClr val="00B0F0"/>
                </a:solidFill>
                <a:latin typeface="Consolas" pitchFamily="49" charset="0"/>
                <a:cs typeface="Consolas" pitchFamily="49" charset="0"/>
              </a:rPr>
              <a:t> """</a:t>
            </a:r>
            <a:endParaRPr lang="en-US" dirty="0" smtClean="0">
              <a:solidFill>
                <a:srgbClr val="00B0F0"/>
              </a:solidFill>
            </a:endParaRPr>
          </a:p>
          <a:p>
            <a:pPr eaLnBrk="1" fontAlgn="auto" hangingPunct="1">
              <a:spcAft>
                <a:spcPts val="0"/>
              </a:spcAft>
              <a:tabLst>
                <a:tab pos="1254125" algn="l"/>
              </a:tabLst>
              <a:defRPr/>
            </a:pPr>
            <a:endParaRPr lang="en-US" b="1" dirty="0" smtClean="0"/>
          </a:p>
          <a:p>
            <a:pPr eaLnBrk="1" fontAlgn="auto" hangingPunct="1">
              <a:spcAft>
                <a:spcPts val="0"/>
              </a:spcAft>
              <a:tabLst>
                <a:tab pos="1254125" algn="l"/>
              </a:tabLst>
              <a:defRPr/>
            </a:pPr>
            <a:endParaRPr lang="en-US" b="1" dirty="0" smtClean="0"/>
          </a:p>
          <a:p>
            <a:pPr eaLnBrk="1" fontAlgn="auto" hangingPunct="1">
              <a:spcAft>
                <a:spcPts val="0"/>
              </a:spcAft>
              <a:tabLst>
                <a:tab pos="1254125" algn="l"/>
              </a:tabLst>
              <a:defRPr/>
            </a:pPr>
            <a:r>
              <a:rPr lang="en-US" b="1" dirty="0" smtClean="0"/>
              <a:t>Examples:</a:t>
            </a:r>
          </a:p>
          <a:p>
            <a:pPr lvl="2" indent="-509588" eaLnBrk="1" fontAlgn="auto" hangingPunct="1">
              <a:spcAft>
                <a:spcPts val="0"/>
              </a:spcAft>
              <a:buFontTx/>
              <a:buNone/>
              <a:tabLst>
                <a:tab pos="1254125" algn="l"/>
              </a:tabLst>
              <a:defRPr/>
            </a:pPr>
            <a:r>
              <a:rPr lang="en-US" dirty="0" smtClean="0">
                <a:solidFill>
                  <a:srgbClr val="00B0F0"/>
                </a:solidFill>
                <a:latin typeface="Consolas" pitchFamily="49" charset="0"/>
                <a:cs typeface="Consolas" pitchFamily="49" charset="0"/>
              </a:rPr>
              <a:t>""" </a:t>
            </a:r>
          </a:p>
          <a:p>
            <a:pPr lvl="2" indent="-509588" eaLnBrk="1" fontAlgn="auto" hangingPunct="1">
              <a:spcAft>
                <a:spcPts val="0"/>
              </a:spcAft>
              <a:buFontTx/>
              <a:buNone/>
              <a:tabLst>
                <a:tab pos="1254125" algn="l"/>
              </a:tabLst>
              <a:defRPr/>
            </a:pPr>
            <a:r>
              <a:rPr lang="en-CA" dirty="0" smtClean="0">
                <a:solidFill>
                  <a:srgbClr val="00B0F0"/>
                </a:solidFill>
                <a:latin typeface="Consolas" pitchFamily="49" charset="0"/>
                <a:cs typeface="Consolas" pitchFamily="49" charset="0"/>
              </a:rPr>
              <a:t>Tax-It v1.0: This program will electronically calculate </a:t>
            </a:r>
          </a:p>
          <a:p>
            <a:pPr lvl="2" indent="-509588" eaLnBrk="1" fontAlgn="auto" hangingPunct="1">
              <a:spcAft>
                <a:spcPts val="0"/>
              </a:spcAft>
              <a:buFontTx/>
              <a:buNone/>
              <a:tabLst>
                <a:tab pos="1254125" algn="l"/>
              </a:tabLst>
              <a:defRPr/>
            </a:pPr>
            <a:r>
              <a:rPr lang="en-CA" dirty="0" smtClean="0">
                <a:solidFill>
                  <a:srgbClr val="00B0F0"/>
                </a:solidFill>
                <a:latin typeface="Consolas" pitchFamily="49" charset="0"/>
                <a:cs typeface="Consolas" pitchFamily="49" charset="0"/>
              </a:rPr>
              <a:t># your tax return. This program will only allow you to complete</a:t>
            </a:r>
          </a:p>
          <a:p>
            <a:pPr lvl="2" indent="-509588" eaLnBrk="1" fontAlgn="auto" hangingPunct="1">
              <a:spcAft>
                <a:spcPts val="0"/>
              </a:spcAft>
              <a:buFontTx/>
              <a:buNone/>
              <a:tabLst>
                <a:tab pos="1254125" algn="l"/>
              </a:tabLst>
              <a:defRPr/>
            </a:pPr>
            <a:r>
              <a:rPr lang="en-CA" dirty="0" smtClean="0">
                <a:solidFill>
                  <a:srgbClr val="00B0F0"/>
                </a:solidFill>
                <a:latin typeface="Consolas" pitchFamily="49" charset="0"/>
                <a:cs typeface="Consolas" pitchFamily="49" charset="0"/>
              </a:rPr>
              <a:t># a Canadian tax return. </a:t>
            </a:r>
          </a:p>
          <a:p>
            <a:pPr lvl="2" indent="-509588" eaLnBrk="1" fontAlgn="auto" hangingPunct="1">
              <a:spcAft>
                <a:spcPts val="0"/>
              </a:spcAft>
              <a:buFontTx/>
              <a:buNone/>
              <a:tabLst>
                <a:tab pos="1254125" algn="l"/>
              </a:tabLst>
              <a:defRPr/>
            </a:pPr>
            <a:r>
              <a:rPr lang="en-US" dirty="0" smtClean="0">
                <a:solidFill>
                  <a:srgbClr val="00B0F0"/>
                </a:solidFill>
                <a:latin typeface="Consolas" pitchFamily="49" charset="0"/>
                <a:cs typeface="Consolas" pitchFamily="49" charset="0"/>
              </a:rPr>
              <a:t>""" </a:t>
            </a:r>
          </a:p>
        </p:txBody>
      </p:sp>
    </p:spTree>
    <p:extLst>
      <p:ext uri="{BB962C8B-B14F-4D97-AF65-F5344CB8AC3E}">
        <p14:creationId xmlns:p14="http://schemas.microsoft.com/office/powerpoint/2010/main" val="4262669017"/>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le 1"/>
          <p:cNvSpPr>
            <a:spLocks noGrp="1"/>
          </p:cNvSpPr>
          <p:nvPr>
            <p:ph type="title"/>
          </p:nvPr>
        </p:nvSpPr>
        <p:spPr>
          <a:xfrm>
            <a:off x="457200" y="260350"/>
            <a:ext cx="8229600" cy="730250"/>
          </a:xfrm>
        </p:spPr>
        <p:txBody>
          <a:bodyPr/>
          <a:lstStyle/>
          <a:p>
            <a:pPr eaLnBrk="1" hangingPunct="1"/>
            <a:r>
              <a:rPr lang="en-US" altLang="en-US" smtClean="0"/>
              <a:t>Program Versioning And Back Ups</a:t>
            </a:r>
          </a:p>
        </p:txBody>
      </p:sp>
      <p:sp>
        <p:nvSpPr>
          <p:cNvPr id="84995" name="Content Placeholder 2"/>
          <p:cNvSpPr>
            <a:spLocks noGrp="1"/>
          </p:cNvSpPr>
          <p:nvPr>
            <p:ph idx="1"/>
          </p:nvPr>
        </p:nvSpPr>
        <p:spPr/>
        <p:txBody>
          <a:bodyPr/>
          <a:lstStyle/>
          <a:p>
            <a:pPr eaLnBrk="1" hangingPunct="1">
              <a:tabLst>
                <a:tab pos="1254125" algn="l"/>
              </a:tabLst>
            </a:pPr>
            <a:r>
              <a:rPr lang="en-US" altLang="en-US" smtClean="0"/>
              <a:t>As significant program features have been completed (tested and the errors removed/debugged) a new version should be saved in a separate file.</a:t>
            </a:r>
          </a:p>
        </p:txBody>
      </p:sp>
      <p:grpSp>
        <p:nvGrpSpPr>
          <p:cNvPr id="57361" name="Group 17"/>
          <p:cNvGrpSpPr>
            <a:grpSpLocks/>
          </p:cNvGrpSpPr>
          <p:nvPr/>
        </p:nvGrpSpPr>
        <p:grpSpPr bwMode="auto">
          <a:xfrm>
            <a:off x="4648200" y="4876800"/>
            <a:ext cx="2733675" cy="1925638"/>
            <a:chOff x="2838" y="3107"/>
            <a:chExt cx="1722" cy="1213"/>
          </a:xfrm>
        </p:grpSpPr>
        <p:sp>
          <p:nvSpPr>
            <p:cNvPr id="85003" name="TextBox 8"/>
            <p:cNvSpPr txBox="1">
              <a:spLocks noChangeArrowheads="1"/>
            </p:cNvSpPr>
            <p:nvPr/>
          </p:nvSpPr>
          <p:spPr bwMode="auto">
            <a:xfrm>
              <a:off x="2838" y="3340"/>
              <a:ext cx="1722" cy="98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600">
                  <a:latin typeface="Consolas" panose="020B0609020204030204" pitchFamily="49" charset="0"/>
                  <a:cs typeface="Consolas" panose="020B0609020204030204" pitchFamily="49" charset="0"/>
                </a:rPr>
                <a:t># Version: Sept 20, 2012</a:t>
              </a:r>
            </a:p>
            <a:p>
              <a:pPr eaLnBrk="1" hangingPunct="1">
                <a:spcBef>
                  <a:spcPct val="0"/>
                </a:spcBef>
                <a:buFontTx/>
                <a:buNone/>
              </a:pPr>
              <a:r>
                <a:rPr lang="en-US" altLang="en-US" sz="1600">
                  <a:latin typeface="Consolas" panose="020B0609020204030204" pitchFamily="49" charset="0"/>
                  <a:cs typeface="Consolas" panose="020B0609020204030204" pitchFamily="49" charset="0"/>
                </a:rPr>
                <a:t># Program features:</a:t>
              </a:r>
            </a:p>
            <a:p>
              <a:pPr eaLnBrk="1" hangingPunct="1">
                <a:spcBef>
                  <a:spcPct val="0"/>
                </a:spcBef>
                <a:buFontTx/>
                <a:buNone/>
              </a:pPr>
              <a:r>
                <a:rPr lang="en-US" altLang="en-US" sz="1600" b="1">
                  <a:latin typeface="Consolas" panose="020B0609020204030204" pitchFamily="49" charset="0"/>
                  <a:cs typeface="Consolas" panose="020B0609020204030204" pitchFamily="49" charset="0"/>
                </a:rPr>
                <a:t># (1) Load game</a:t>
              </a:r>
            </a:p>
            <a:p>
              <a:pPr eaLnBrk="1" hangingPunct="1">
                <a:spcBef>
                  <a:spcPct val="0"/>
                </a:spcBef>
                <a:buFontTx/>
                <a:buNone/>
              </a:pPr>
              <a:r>
                <a:rPr lang="en-US" altLang="en-US" sz="1600" b="1">
                  <a:latin typeface="Consolas" panose="020B0609020204030204" pitchFamily="49" charset="0"/>
                  <a:cs typeface="Consolas" panose="020B0609020204030204" pitchFamily="49" charset="0"/>
                </a:rPr>
                <a:t># (2) Show game world</a:t>
              </a:r>
            </a:p>
            <a:p>
              <a:pPr eaLnBrk="1" hangingPunct="1">
                <a:spcBef>
                  <a:spcPct val="0"/>
                </a:spcBef>
                <a:buFontTx/>
                <a:buNone/>
              </a:pPr>
              <a:endParaRPr lang="en-US" altLang="en-US" sz="1800"/>
            </a:p>
          </p:txBody>
        </p:sp>
        <p:sp>
          <p:nvSpPr>
            <p:cNvPr id="85004" name="TextBox 9"/>
            <p:cNvSpPr txBox="1">
              <a:spLocks noChangeArrowheads="1"/>
            </p:cNvSpPr>
            <p:nvPr/>
          </p:nvSpPr>
          <p:spPr bwMode="auto">
            <a:xfrm>
              <a:off x="2838" y="3107"/>
              <a:ext cx="100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a:latin typeface="Consolas" panose="020B0609020204030204" pitchFamily="49" charset="0"/>
                  <a:cs typeface="Consolas" panose="020B0609020204030204" pitchFamily="49" charset="0"/>
                </a:rPr>
                <a:t>Game.Sept20</a:t>
              </a:r>
            </a:p>
          </p:txBody>
        </p:sp>
      </p:grpSp>
      <p:grpSp>
        <p:nvGrpSpPr>
          <p:cNvPr id="57360" name="Group 16"/>
          <p:cNvGrpSpPr>
            <a:grpSpLocks/>
          </p:cNvGrpSpPr>
          <p:nvPr/>
        </p:nvGrpSpPr>
        <p:grpSpPr bwMode="auto">
          <a:xfrm>
            <a:off x="142875" y="4745038"/>
            <a:ext cx="2514600" cy="2057400"/>
            <a:chOff x="0" y="3024"/>
            <a:chExt cx="1584" cy="1296"/>
          </a:xfrm>
        </p:grpSpPr>
        <p:sp>
          <p:nvSpPr>
            <p:cNvPr id="85001" name="TextBox 12"/>
            <p:cNvSpPr txBox="1">
              <a:spLocks noChangeArrowheads="1"/>
            </p:cNvSpPr>
            <p:nvPr/>
          </p:nvSpPr>
          <p:spPr bwMode="auto">
            <a:xfrm>
              <a:off x="0" y="3257"/>
              <a:ext cx="1584" cy="10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600">
                  <a:latin typeface="Consolas" panose="020B0609020204030204" pitchFamily="49" charset="0"/>
                  <a:cs typeface="Consolas" panose="020B0609020204030204" pitchFamily="49" charset="0"/>
                </a:rPr>
                <a:t># Version: Sept 20, 2012</a:t>
              </a:r>
            </a:p>
            <a:p>
              <a:pPr eaLnBrk="1" hangingPunct="1">
                <a:spcBef>
                  <a:spcPct val="0"/>
                </a:spcBef>
                <a:buFontTx/>
                <a:buNone/>
              </a:pPr>
              <a:r>
                <a:rPr lang="en-US" altLang="en-US" sz="1600">
                  <a:latin typeface="Consolas" panose="020B0609020204030204" pitchFamily="49" charset="0"/>
                  <a:cs typeface="Consolas" panose="020B0609020204030204" pitchFamily="49" charset="0"/>
                </a:rPr>
                <a:t># Program features:</a:t>
              </a:r>
            </a:p>
            <a:p>
              <a:pPr eaLnBrk="1" hangingPunct="1">
                <a:spcBef>
                  <a:spcPct val="0"/>
                </a:spcBef>
                <a:buFontTx/>
                <a:buNone/>
              </a:pPr>
              <a:r>
                <a:rPr lang="en-US" altLang="en-US" sz="1600">
                  <a:latin typeface="Consolas" panose="020B0609020204030204" pitchFamily="49" charset="0"/>
                  <a:cs typeface="Consolas" panose="020B0609020204030204" pitchFamily="49" charset="0"/>
                </a:rPr>
                <a:t># (1) Load game</a:t>
              </a:r>
            </a:p>
            <a:p>
              <a:pPr eaLnBrk="1" hangingPunct="1">
                <a:spcBef>
                  <a:spcPct val="0"/>
                </a:spcBef>
                <a:buFontTx/>
                <a:buNone/>
              </a:pPr>
              <a:r>
                <a:rPr lang="en-US" altLang="en-US" sz="1600">
                  <a:latin typeface="Consolas" panose="020B0609020204030204" pitchFamily="49" charset="0"/>
                  <a:cs typeface="Consolas" panose="020B0609020204030204" pitchFamily="49" charset="0"/>
                </a:rPr>
                <a:t># (2) Show game world</a:t>
              </a:r>
            </a:p>
          </p:txBody>
        </p:sp>
        <p:sp>
          <p:nvSpPr>
            <p:cNvPr id="85002" name="TextBox 13"/>
            <p:cNvSpPr txBox="1">
              <a:spLocks noChangeArrowheads="1"/>
            </p:cNvSpPr>
            <p:nvPr/>
          </p:nvSpPr>
          <p:spPr bwMode="auto">
            <a:xfrm>
              <a:off x="0" y="3024"/>
              <a:ext cx="100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Consolas" panose="020B0609020204030204" pitchFamily="49" charset="0"/>
                  <a:cs typeface="Consolas" panose="020B0609020204030204" pitchFamily="49" charset="0"/>
                </a:rPr>
                <a:t>Game.py</a:t>
              </a:r>
            </a:p>
          </p:txBody>
        </p:sp>
      </p:grpSp>
      <p:grpSp>
        <p:nvGrpSpPr>
          <p:cNvPr id="18" name="Group 17"/>
          <p:cNvGrpSpPr>
            <a:grpSpLocks/>
          </p:cNvGrpSpPr>
          <p:nvPr/>
        </p:nvGrpSpPr>
        <p:grpSpPr bwMode="auto">
          <a:xfrm>
            <a:off x="2581275" y="5187950"/>
            <a:ext cx="2066925" cy="395288"/>
            <a:chOff x="2505222" y="5548477"/>
            <a:chExt cx="2066778" cy="395123"/>
          </a:xfrm>
        </p:grpSpPr>
        <p:cxnSp>
          <p:nvCxnSpPr>
            <p:cNvPr id="16" name="Straight Arrow Connector 15"/>
            <p:cNvCxnSpPr/>
            <p:nvPr/>
          </p:nvCxnSpPr>
          <p:spPr>
            <a:xfrm>
              <a:off x="2505222" y="5943600"/>
              <a:ext cx="2066778"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5000" name="TextBox 16"/>
            <p:cNvSpPr txBox="1">
              <a:spLocks noChangeArrowheads="1"/>
            </p:cNvSpPr>
            <p:nvPr/>
          </p:nvSpPr>
          <p:spPr bwMode="auto">
            <a:xfrm>
              <a:off x="2514746" y="5548477"/>
              <a:ext cx="2057254" cy="366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t>Make backup file</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736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73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le 1"/>
          <p:cNvSpPr>
            <a:spLocks noGrp="1"/>
          </p:cNvSpPr>
          <p:nvPr>
            <p:ph type="title"/>
          </p:nvPr>
        </p:nvSpPr>
        <p:spPr>
          <a:xfrm>
            <a:off x="457200" y="260350"/>
            <a:ext cx="8229600" cy="730250"/>
          </a:xfrm>
        </p:spPr>
        <p:txBody>
          <a:bodyPr/>
          <a:lstStyle/>
          <a:p>
            <a:pPr eaLnBrk="1" hangingPunct="1"/>
            <a:r>
              <a:rPr lang="en-US" altLang="en-US" smtClean="0"/>
              <a:t>Program Versioning And Back Ups</a:t>
            </a:r>
          </a:p>
        </p:txBody>
      </p:sp>
      <p:sp>
        <p:nvSpPr>
          <p:cNvPr id="86019" name="Content Placeholder 2"/>
          <p:cNvSpPr>
            <a:spLocks noGrp="1"/>
          </p:cNvSpPr>
          <p:nvPr>
            <p:ph idx="1"/>
          </p:nvPr>
        </p:nvSpPr>
        <p:spPr/>
        <p:txBody>
          <a:bodyPr/>
          <a:lstStyle/>
          <a:p>
            <a:pPr eaLnBrk="1" hangingPunct="1">
              <a:tabLst>
                <a:tab pos="1254125" algn="l"/>
              </a:tabLst>
            </a:pPr>
            <a:r>
              <a:rPr lang="en-US" altLang="en-US" smtClean="0"/>
              <a:t>As significant program features have been completed (tested and the errors removed/debugged) a new version should be saved in a separate file.</a:t>
            </a:r>
          </a:p>
        </p:txBody>
      </p:sp>
      <p:sp>
        <p:nvSpPr>
          <p:cNvPr id="86020" name="TextBox 3"/>
          <p:cNvSpPr txBox="1">
            <a:spLocks noChangeArrowheads="1"/>
          </p:cNvSpPr>
          <p:nvPr/>
        </p:nvSpPr>
        <p:spPr bwMode="auto">
          <a:xfrm>
            <a:off x="152400" y="3821113"/>
            <a:ext cx="2514600" cy="30368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600">
                <a:latin typeface="Consolas" panose="020B0609020204030204" pitchFamily="49" charset="0"/>
                <a:cs typeface="Consolas" panose="020B0609020204030204" pitchFamily="49" charset="0"/>
              </a:rPr>
              <a:t># Version: Oct 2, 2012</a:t>
            </a:r>
          </a:p>
          <a:p>
            <a:pPr eaLnBrk="1" hangingPunct="1">
              <a:spcBef>
                <a:spcPct val="0"/>
              </a:spcBef>
              <a:buFontTx/>
              <a:buNone/>
            </a:pPr>
            <a:r>
              <a:rPr lang="en-US" altLang="en-US" sz="1600">
                <a:latin typeface="Consolas" panose="020B0609020204030204" pitchFamily="49" charset="0"/>
                <a:cs typeface="Consolas" panose="020B0609020204030204" pitchFamily="49" charset="0"/>
              </a:rPr>
              <a:t># Program features:</a:t>
            </a:r>
          </a:p>
          <a:p>
            <a:pPr eaLnBrk="1" hangingPunct="1">
              <a:spcBef>
                <a:spcPct val="0"/>
              </a:spcBef>
              <a:buFontTx/>
              <a:buNone/>
            </a:pPr>
            <a:r>
              <a:rPr lang="en-US" altLang="en-US" sz="1600">
                <a:latin typeface="Consolas" panose="020B0609020204030204" pitchFamily="49" charset="0"/>
                <a:cs typeface="Consolas" panose="020B0609020204030204" pitchFamily="49" charset="0"/>
              </a:rPr>
              <a:t># (1) Save game</a:t>
            </a:r>
          </a:p>
          <a:p>
            <a:pPr eaLnBrk="1" hangingPunct="1">
              <a:spcBef>
                <a:spcPct val="0"/>
              </a:spcBef>
              <a:buFontTx/>
              <a:buNone/>
            </a:pPr>
            <a:endParaRPr lang="en-US" altLang="en-US" sz="1600">
              <a:latin typeface="Consolas" panose="020B0609020204030204" pitchFamily="49" charset="0"/>
              <a:cs typeface="Consolas" panose="020B0609020204030204" pitchFamily="49" charset="0"/>
            </a:endParaRPr>
          </a:p>
          <a:p>
            <a:pPr eaLnBrk="1" hangingPunct="1">
              <a:spcBef>
                <a:spcPct val="0"/>
              </a:spcBef>
              <a:buFontTx/>
              <a:buNone/>
            </a:pPr>
            <a:r>
              <a:rPr lang="en-US" altLang="en-US" sz="1600">
                <a:latin typeface="Consolas" panose="020B0609020204030204" pitchFamily="49" charset="0"/>
                <a:cs typeface="Consolas" panose="020B0609020204030204" pitchFamily="49" charset="0"/>
              </a:rPr>
              <a:t># Version: Sept 20, 2012</a:t>
            </a:r>
          </a:p>
          <a:p>
            <a:pPr eaLnBrk="1" hangingPunct="1">
              <a:spcBef>
                <a:spcPct val="0"/>
              </a:spcBef>
              <a:buFontTx/>
              <a:buNone/>
            </a:pPr>
            <a:r>
              <a:rPr lang="en-US" altLang="en-US" sz="1600">
                <a:latin typeface="Consolas" panose="020B0609020204030204" pitchFamily="49" charset="0"/>
                <a:cs typeface="Consolas" panose="020B0609020204030204" pitchFamily="49" charset="0"/>
              </a:rPr>
              <a:t># Program features:</a:t>
            </a:r>
          </a:p>
          <a:p>
            <a:pPr eaLnBrk="1" hangingPunct="1">
              <a:spcBef>
                <a:spcPct val="0"/>
              </a:spcBef>
              <a:buFontTx/>
              <a:buNone/>
            </a:pPr>
            <a:r>
              <a:rPr lang="en-US" altLang="en-US" sz="1600">
                <a:latin typeface="Consolas" panose="020B0609020204030204" pitchFamily="49" charset="0"/>
                <a:cs typeface="Consolas" panose="020B0609020204030204" pitchFamily="49" charset="0"/>
              </a:rPr>
              <a:t># (1) Load game</a:t>
            </a:r>
          </a:p>
          <a:p>
            <a:pPr eaLnBrk="1" hangingPunct="1">
              <a:spcBef>
                <a:spcPct val="0"/>
              </a:spcBef>
              <a:buFontTx/>
              <a:buNone/>
            </a:pPr>
            <a:r>
              <a:rPr lang="en-US" altLang="en-US" sz="1600">
                <a:latin typeface="Consolas" panose="020B0609020204030204" pitchFamily="49" charset="0"/>
                <a:cs typeface="Consolas" panose="020B0609020204030204" pitchFamily="49" charset="0"/>
              </a:rPr>
              <a:t># (2) Show game world</a:t>
            </a:r>
          </a:p>
          <a:p>
            <a:pPr eaLnBrk="1" hangingPunct="1">
              <a:spcBef>
                <a:spcPct val="0"/>
              </a:spcBef>
              <a:buFontTx/>
              <a:buNone/>
            </a:pPr>
            <a:endParaRPr lang="en-US" altLang="en-US" sz="1800"/>
          </a:p>
        </p:txBody>
      </p:sp>
      <p:sp>
        <p:nvSpPr>
          <p:cNvPr id="86021" name="TextBox 5"/>
          <p:cNvSpPr txBox="1">
            <a:spLocks noChangeArrowheads="1"/>
          </p:cNvSpPr>
          <p:nvPr/>
        </p:nvSpPr>
        <p:spPr bwMode="auto">
          <a:xfrm>
            <a:off x="152400" y="3429000"/>
            <a:ext cx="1143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Consolas" panose="020B0609020204030204" pitchFamily="49" charset="0"/>
                <a:cs typeface="Consolas" panose="020B0609020204030204" pitchFamily="49" charset="0"/>
              </a:rPr>
              <a:t>Game.py</a:t>
            </a:r>
          </a:p>
        </p:txBody>
      </p:sp>
      <p:grpSp>
        <p:nvGrpSpPr>
          <p:cNvPr id="16" name="Group 15"/>
          <p:cNvGrpSpPr>
            <a:grpSpLocks/>
          </p:cNvGrpSpPr>
          <p:nvPr/>
        </p:nvGrpSpPr>
        <p:grpSpPr bwMode="auto">
          <a:xfrm>
            <a:off x="4495800" y="2057400"/>
            <a:ext cx="3429000" cy="2711450"/>
            <a:chOff x="4572000" y="2089501"/>
            <a:chExt cx="2438400" cy="2711099"/>
          </a:xfrm>
        </p:grpSpPr>
        <p:sp>
          <p:nvSpPr>
            <p:cNvPr id="86029" name="TextBox 4"/>
            <p:cNvSpPr txBox="1">
              <a:spLocks noChangeArrowheads="1"/>
            </p:cNvSpPr>
            <p:nvPr/>
          </p:nvSpPr>
          <p:spPr bwMode="auto">
            <a:xfrm>
              <a:off x="4572000" y="2457606"/>
              <a:ext cx="2438400" cy="234299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600">
                  <a:latin typeface="Consolas" panose="020B0609020204030204" pitchFamily="49" charset="0"/>
                  <a:cs typeface="Consolas" panose="020B0609020204030204" pitchFamily="49" charset="0"/>
                </a:rPr>
                <a:t># Version: Oct 2, 2012</a:t>
              </a:r>
            </a:p>
            <a:p>
              <a:pPr eaLnBrk="1" hangingPunct="1">
                <a:spcBef>
                  <a:spcPct val="0"/>
                </a:spcBef>
                <a:buFontTx/>
                <a:buNone/>
              </a:pPr>
              <a:r>
                <a:rPr lang="en-US" altLang="en-US" sz="1600">
                  <a:latin typeface="Consolas" panose="020B0609020204030204" pitchFamily="49" charset="0"/>
                  <a:cs typeface="Consolas" panose="020B0609020204030204" pitchFamily="49" charset="0"/>
                </a:rPr>
                <a:t># Program features:</a:t>
              </a:r>
            </a:p>
            <a:p>
              <a:pPr eaLnBrk="1" hangingPunct="1">
                <a:spcBef>
                  <a:spcPct val="0"/>
                </a:spcBef>
                <a:buFontTx/>
                <a:buNone/>
              </a:pPr>
              <a:r>
                <a:rPr lang="en-US" altLang="en-US" sz="1600" b="1">
                  <a:latin typeface="Consolas" panose="020B0609020204030204" pitchFamily="49" charset="0"/>
                  <a:cs typeface="Consolas" panose="020B0609020204030204" pitchFamily="49" charset="0"/>
                </a:rPr>
                <a:t># (1) Save game</a:t>
              </a:r>
            </a:p>
            <a:p>
              <a:pPr eaLnBrk="1" hangingPunct="1">
                <a:spcBef>
                  <a:spcPct val="0"/>
                </a:spcBef>
                <a:buFontTx/>
                <a:buNone/>
              </a:pPr>
              <a:endParaRPr lang="en-US" altLang="en-US" sz="1600">
                <a:latin typeface="Consolas" panose="020B0609020204030204" pitchFamily="49" charset="0"/>
                <a:cs typeface="Consolas" panose="020B0609020204030204" pitchFamily="49" charset="0"/>
              </a:endParaRPr>
            </a:p>
            <a:p>
              <a:pPr eaLnBrk="1" hangingPunct="1">
                <a:spcBef>
                  <a:spcPct val="0"/>
                </a:spcBef>
                <a:buFontTx/>
                <a:buNone/>
              </a:pPr>
              <a:r>
                <a:rPr lang="en-US" altLang="en-US" sz="1600">
                  <a:latin typeface="Consolas" panose="020B0609020204030204" pitchFamily="49" charset="0"/>
                  <a:cs typeface="Consolas" panose="020B0609020204030204" pitchFamily="49" charset="0"/>
                </a:rPr>
                <a:t># Version: Sept 20, 2012</a:t>
              </a:r>
            </a:p>
            <a:p>
              <a:pPr eaLnBrk="1" hangingPunct="1">
                <a:spcBef>
                  <a:spcPct val="0"/>
                </a:spcBef>
                <a:buFontTx/>
                <a:buNone/>
              </a:pPr>
              <a:r>
                <a:rPr lang="en-US" altLang="en-US" sz="1600">
                  <a:latin typeface="Consolas" panose="020B0609020204030204" pitchFamily="49" charset="0"/>
                  <a:cs typeface="Consolas" panose="020B0609020204030204" pitchFamily="49" charset="0"/>
                </a:rPr>
                <a:t># Program features:</a:t>
              </a:r>
            </a:p>
            <a:p>
              <a:pPr eaLnBrk="1" hangingPunct="1">
                <a:spcBef>
                  <a:spcPct val="0"/>
                </a:spcBef>
                <a:buFontTx/>
                <a:buNone/>
              </a:pPr>
              <a:r>
                <a:rPr lang="en-US" altLang="en-US" sz="1600">
                  <a:latin typeface="Consolas" panose="020B0609020204030204" pitchFamily="49" charset="0"/>
                  <a:cs typeface="Consolas" panose="020B0609020204030204" pitchFamily="49" charset="0"/>
                </a:rPr>
                <a:t># (1) Load game</a:t>
              </a:r>
            </a:p>
            <a:p>
              <a:pPr eaLnBrk="1" hangingPunct="1">
                <a:spcBef>
                  <a:spcPct val="0"/>
                </a:spcBef>
                <a:buFontTx/>
                <a:buNone/>
              </a:pPr>
              <a:r>
                <a:rPr lang="en-US" altLang="en-US" sz="1600">
                  <a:latin typeface="Consolas" panose="020B0609020204030204" pitchFamily="49" charset="0"/>
                  <a:cs typeface="Consolas" panose="020B0609020204030204" pitchFamily="49" charset="0"/>
                </a:rPr>
                <a:t># (2) Show game world</a:t>
              </a:r>
            </a:p>
            <a:p>
              <a:pPr eaLnBrk="1" hangingPunct="1">
                <a:spcBef>
                  <a:spcPct val="0"/>
                </a:spcBef>
                <a:buFontTx/>
                <a:buNone/>
              </a:pPr>
              <a:endParaRPr lang="en-US" altLang="en-US" sz="1800"/>
            </a:p>
          </p:txBody>
        </p:sp>
        <p:sp>
          <p:nvSpPr>
            <p:cNvPr id="86030" name="TextBox 6"/>
            <p:cNvSpPr txBox="1">
              <a:spLocks noChangeArrowheads="1"/>
            </p:cNvSpPr>
            <p:nvPr/>
          </p:nvSpPr>
          <p:spPr bwMode="auto">
            <a:xfrm>
              <a:off x="4572000" y="2089501"/>
              <a:ext cx="1143564" cy="366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a:latin typeface="Consolas" panose="020B0609020204030204" pitchFamily="49" charset="0"/>
                  <a:cs typeface="Consolas" panose="020B0609020204030204" pitchFamily="49" charset="0"/>
                </a:rPr>
                <a:t>Game.Oct2</a:t>
              </a:r>
            </a:p>
          </p:txBody>
        </p:sp>
      </p:grpSp>
      <p:grpSp>
        <p:nvGrpSpPr>
          <p:cNvPr id="15" name="Group 14"/>
          <p:cNvGrpSpPr>
            <a:grpSpLocks/>
          </p:cNvGrpSpPr>
          <p:nvPr/>
        </p:nvGrpSpPr>
        <p:grpSpPr bwMode="auto">
          <a:xfrm>
            <a:off x="2590800" y="3525838"/>
            <a:ext cx="1981200" cy="1801812"/>
            <a:chOff x="2590800" y="3526246"/>
            <a:chExt cx="1981200" cy="1801306"/>
          </a:xfrm>
        </p:grpSpPr>
        <p:cxnSp>
          <p:nvCxnSpPr>
            <p:cNvPr id="13" name="Straight Arrow Connector 12"/>
            <p:cNvCxnSpPr>
              <a:stCxn id="86020" idx="3"/>
            </p:cNvCxnSpPr>
            <p:nvPr/>
          </p:nvCxnSpPr>
          <p:spPr>
            <a:xfrm flipV="1">
              <a:off x="2590800" y="3526246"/>
              <a:ext cx="1981200" cy="180130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6028" name="TextBox 13"/>
            <p:cNvSpPr txBox="1">
              <a:spLocks noChangeArrowheads="1"/>
            </p:cNvSpPr>
            <p:nvPr/>
          </p:nvSpPr>
          <p:spPr bwMode="auto">
            <a:xfrm>
              <a:off x="3048000" y="4099700"/>
              <a:ext cx="139856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t>Make new backup file</a:t>
              </a:r>
            </a:p>
          </p:txBody>
        </p:sp>
      </p:grpSp>
      <p:grpSp>
        <p:nvGrpSpPr>
          <p:cNvPr id="86024" name="Group 17"/>
          <p:cNvGrpSpPr>
            <a:grpSpLocks/>
          </p:cNvGrpSpPr>
          <p:nvPr/>
        </p:nvGrpSpPr>
        <p:grpSpPr bwMode="auto">
          <a:xfrm>
            <a:off x="4505325" y="4932363"/>
            <a:ext cx="2733675" cy="1925637"/>
            <a:chOff x="2838" y="3107"/>
            <a:chExt cx="1722" cy="1213"/>
          </a:xfrm>
        </p:grpSpPr>
        <p:sp>
          <p:nvSpPr>
            <p:cNvPr id="86025" name="TextBox 8"/>
            <p:cNvSpPr txBox="1">
              <a:spLocks noChangeArrowheads="1"/>
            </p:cNvSpPr>
            <p:nvPr/>
          </p:nvSpPr>
          <p:spPr bwMode="auto">
            <a:xfrm>
              <a:off x="2838" y="3340"/>
              <a:ext cx="1722" cy="98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600">
                  <a:latin typeface="Consolas" panose="020B0609020204030204" pitchFamily="49" charset="0"/>
                  <a:cs typeface="Consolas" panose="020B0609020204030204" pitchFamily="49" charset="0"/>
                </a:rPr>
                <a:t># Version: Sept 20, 2012</a:t>
              </a:r>
            </a:p>
            <a:p>
              <a:pPr eaLnBrk="1" hangingPunct="1">
                <a:spcBef>
                  <a:spcPct val="0"/>
                </a:spcBef>
                <a:buFontTx/>
                <a:buNone/>
              </a:pPr>
              <a:r>
                <a:rPr lang="en-US" altLang="en-US" sz="1600">
                  <a:latin typeface="Consolas" panose="020B0609020204030204" pitchFamily="49" charset="0"/>
                  <a:cs typeface="Consolas" panose="020B0609020204030204" pitchFamily="49" charset="0"/>
                </a:rPr>
                <a:t># Program features:</a:t>
              </a:r>
            </a:p>
            <a:p>
              <a:pPr eaLnBrk="1" hangingPunct="1">
                <a:spcBef>
                  <a:spcPct val="0"/>
                </a:spcBef>
                <a:buFontTx/>
                <a:buNone/>
              </a:pPr>
              <a:r>
                <a:rPr lang="en-US" altLang="en-US" sz="1600" b="1">
                  <a:latin typeface="Consolas" panose="020B0609020204030204" pitchFamily="49" charset="0"/>
                  <a:cs typeface="Consolas" panose="020B0609020204030204" pitchFamily="49" charset="0"/>
                </a:rPr>
                <a:t># (1) Load game</a:t>
              </a:r>
            </a:p>
            <a:p>
              <a:pPr eaLnBrk="1" hangingPunct="1">
                <a:spcBef>
                  <a:spcPct val="0"/>
                </a:spcBef>
                <a:buFontTx/>
                <a:buNone/>
              </a:pPr>
              <a:r>
                <a:rPr lang="en-US" altLang="en-US" sz="1600" b="1">
                  <a:latin typeface="Consolas" panose="020B0609020204030204" pitchFamily="49" charset="0"/>
                  <a:cs typeface="Consolas" panose="020B0609020204030204" pitchFamily="49" charset="0"/>
                </a:rPr>
                <a:t># (2) Show game world</a:t>
              </a:r>
            </a:p>
            <a:p>
              <a:pPr eaLnBrk="1" hangingPunct="1">
                <a:spcBef>
                  <a:spcPct val="0"/>
                </a:spcBef>
                <a:buFontTx/>
                <a:buNone/>
              </a:pPr>
              <a:endParaRPr lang="en-US" altLang="en-US" sz="1800"/>
            </a:p>
          </p:txBody>
        </p:sp>
        <p:sp>
          <p:nvSpPr>
            <p:cNvPr id="86026" name="TextBox 9"/>
            <p:cNvSpPr txBox="1">
              <a:spLocks noChangeArrowheads="1"/>
            </p:cNvSpPr>
            <p:nvPr/>
          </p:nvSpPr>
          <p:spPr bwMode="auto">
            <a:xfrm>
              <a:off x="2838" y="3107"/>
              <a:ext cx="100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a:latin typeface="Consolas" panose="020B0609020204030204" pitchFamily="49" charset="0"/>
                  <a:cs typeface="Consolas" panose="020B0609020204030204" pitchFamily="49" charset="0"/>
                </a:rPr>
                <a:t>Game.Sept20</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itle 1"/>
          <p:cNvSpPr>
            <a:spLocks noGrp="1"/>
          </p:cNvSpPr>
          <p:nvPr>
            <p:ph type="title"/>
          </p:nvPr>
        </p:nvSpPr>
        <p:spPr>
          <a:xfrm>
            <a:off x="457200" y="260350"/>
            <a:ext cx="8229600" cy="730250"/>
          </a:xfrm>
        </p:spPr>
        <p:txBody>
          <a:bodyPr/>
          <a:lstStyle/>
          <a:p>
            <a:pPr eaLnBrk="1" hangingPunct="1"/>
            <a:r>
              <a:rPr lang="en-US" altLang="en-US" smtClean="0"/>
              <a:t>Backing Up Your Work</a:t>
            </a:r>
          </a:p>
        </p:txBody>
      </p:sp>
      <p:sp>
        <p:nvSpPr>
          <p:cNvPr id="3" name="Content Placeholder 2"/>
          <p:cNvSpPr>
            <a:spLocks noGrp="1"/>
          </p:cNvSpPr>
          <p:nvPr>
            <p:ph idx="1"/>
          </p:nvPr>
        </p:nvSpPr>
        <p:spPr/>
        <p:txBody>
          <a:bodyPr/>
          <a:lstStyle/>
          <a:p>
            <a:pPr eaLnBrk="1" hangingPunct="1">
              <a:lnSpc>
                <a:spcPct val="90000"/>
              </a:lnSpc>
              <a:tabLst>
                <a:tab pos="1254125" algn="l"/>
              </a:tabLst>
            </a:pPr>
            <a:r>
              <a:rPr lang="en-US" altLang="en-US" smtClean="0"/>
              <a:t>Do this every time that you have completed a significant milestone in your program.</a:t>
            </a:r>
          </a:p>
          <a:p>
            <a:pPr lvl="1" eaLnBrk="1" hangingPunct="1">
              <a:lnSpc>
                <a:spcPct val="90000"/>
              </a:lnSpc>
              <a:tabLst>
                <a:tab pos="1254125" algn="l"/>
              </a:tabLst>
            </a:pPr>
            <a:r>
              <a:rPr lang="en-US" altLang="en-US" smtClean="0"/>
              <a:t>What is ‘significant’ will vary between people but make sure you do this periodically.</a:t>
            </a:r>
          </a:p>
          <a:p>
            <a:pPr eaLnBrk="1" hangingPunct="1">
              <a:lnSpc>
                <a:spcPct val="90000"/>
              </a:lnSpc>
              <a:tabLst>
                <a:tab pos="1254125" algn="l"/>
              </a:tabLst>
            </a:pPr>
            <a:r>
              <a:rPr lang="en-US" altLang="en-US" smtClean="0"/>
              <a:t>Ideally the backup file should be stored in a separate directory/folder (better yet on a separate device and/or using an online method such as an email attachment or ‘cloud’ storage).</a:t>
            </a:r>
          </a:p>
          <a:p>
            <a:pPr eaLnBrk="1" hangingPunct="1">
              <a:lnSpc>
                <a:spcPct val="90000"/>
              </a:lnSpc>
              <a:tabLst>
                <a:tab pos="1254125" algn="l"/>
              </a:tabLst>
            </a:pPr>
            <a:r>
              <a:rPr lang="en-US" altLang="en-US" smtClean="0"/>
              <a:t>Common student reason for not making copies: “</a:t>
            </a:r>
            <a:r>
              <a:rPr lang="en-US" altLang="en-US" sz="2000" smtClean="0">
                <a:latin typeface="Arial" panose="020B0604020202020204" pitchFamily="34" charset="0"/>
                <a:cs typeface="Arial" panose="020B0604020202020204" pitchFamily="34" charset="0"/>
              </a:rPr>
              <a:t>Backing up files takes time!”</a:t>
            </a:r>
          </a:p>
          <a:p>
            <a:pPr eaLnBrk="1" hangingPunct="1">
              <a:lnSpc>
                <a:spcPct val="90000"/>
              </a:lnSpc>
              <a:tabLst>
                <a:tab pos="1254125" algn="l"/>
              </a:tabLst>
            </a:pPr>
            <a:r>
              <a:rPr lang="en-US" altLang="en-US" smtClean="0"/>
              <a:t>Compare: </a:t>
            </a:r>
          </a:p>
          <a:p>
            <a:pPr lvl="1" eaLnBrk="1" hangingPunct="1">
              <a:lnSpc>
                <a:spcPct val="90000"/>
              </a:lnSpc>
              <a:tabLst>
                <a:tab pos="1254125" algn="l"/>
              </a:tabLst>
            </a:pPr>
            <a:r>
              <a:rPr lang="en-US" altLang="en-US" smtClean="0"/>
              <a:t>Time to copy a file: ~10 seconds (generous in some cases).</a:t>
            </a:r>
          </a:p>
          <a:p>
            <a:pPr lvl="1" eaLnBrk="1" hangingPunct="1">
              <a:lnSpc>
                <a:spcPct val="90000"/>
              </a:lnSpc>
              <a:tabLst>
                <a:tab pos="1254125" algn="l"/>
              </a:tabLst>
            </a:pPr>
            <a:r>
              <a:rPr lang="en-US" altLang="en-US" smtClean="0"/>
              <a:t>Time to re-write your program to implement the feature again: 10 minutes (might be overly conservative in some cases).</a:t>
            </a:r>
          </a:p>
          <a:p>
            <a:pPr eaLnBrk="1" hangingPunct="1">
              <a:lnSpc>
                <a:spcPct val="90000"/>
              </a:lnSpc>
              <a:tabLst>
                <a:tab pos="1254125" algn="l"/>
              </a:tabLst>
            </a:pPr>
            <a:r>
              <a:rPr lang="en-US" altLang="en-US" b="1" smtClean="0"/>
              <a:t>Failing to backup your work is not a sufficient reason for receiving an extension</a:t>
            </a:r>
            <a:r>
              <a:rPr lang="en-US" altLang="en-US" smtClean="0"/>
              <a:t>.</a:t>
            </a:r>
          </a:p>
          <a:p>
            <a:pPr eaLnBrk="1" hangingPunct="1">
              <a:lnSpc>
                <a:spcPct val="90000"/>
              </a:lnSpc>
              <a:buFont typeface="Arial" panose="020B0604020202020204" pitchFamily="34" charset="0"/>
              <a:buNone/>
              <a:tabLst>
                <a:tab pos="1254125" algn="l"/>
              </a:tabLst>
            </a:pPr>
            <a:endParaRPr lang="en-US" alt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25"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 calcmode="lin" valueType="num">
                                      <p:cBhvr>
                                        <p:cTn id="35" dur="500" decel="50000" fill="hold">
                                          <p:stCondLst>
                                            <p:cond delay="0"/>
                                          </p:stCondLst>
                                        </p:cTn>
                                        <p:tgtEl>
                                          <p:spTgt spid="3">
                                            <p:txEl>
                                              <p:pRg st="7" end="7"/>
                                            </p:txEl>
                                          </p:spTgt>
                                        </p:tgtEl>
                                        <p:attrNameLst>
                                          <p:attrName>style.rotation</p:attrName>
                                        </p:attrNameLst>
                                      </p:cBhvr>
                                      <p:tavLst>
                                        <p:tav tm="0">
                                          <p:val>
                                            <p:fltVal val="-90"/>
                                          </p:val>
                                        </p:tav>
                                        <p:tav tm="100000">
                                          <p:val>
                                            <p:fltVal val="0"/>
                                          </p:val>
                                        </p:tav>
                                      </p:tavLst>
                                    </p:anim>
                                    <p:anim calcmode="lin" valueType="num">
                                      <p:cBhvr>
                                        <p:cTn id="36" dur="500" decel="50000" fill="hold">
                                          <p:stCondLst>
                                            <p:cond delay="0"/>
                                          </p:stCondLst>
                                        </p:cTn>
                                        <p:tgtEl>
                                          <p:spTgt spid="3">
                                            <p:txEl>
                                              <p:pRg st="7" end="7"/>
                                            </p:txEl>
                                          </p:spTgt>
                                        </p:tgtEl>
                                        <p:attrNameLst>
                                          <p:attrName>ppt_w</p:attrName>
                                        </p:attrNameLst>
                                      </p:cBhvr>
                                      <p:tavLst>
                                        <p:tav tm="0">
                                          <p:val>
                                            <p:strVal val="#ppt_w"/>
                                          </p:val>
                                        </p:tav>
                                        <p:tav tm="100000">
                                          <p:val>
                                            <p:strVal val="#ppt_w*.05"/>
                                          </p:val>
                                        </p:tav>
                                      </p:tavLst>
                                    </p:anim>
                                    <p:anim calcmode="lin" valueType="num">
                                      <p:cBhvr>
                                        <p:cTn id="37" dur="500" accel="50000" fill="hold">
                                          <p:stCondLst>
                                            <p:cond delay="500"/>
                                          </p:stCondLst>
                                        </p:cTn>
                                        <p:tgtEl>
                                          <p:spTgt spid="3">
                                            <p:txEl>
                                              <p:pRg st="7" end="7"/>
                                            </p:txEl>
                                          </p:spTgt>
                                        </p:tgtEl>
                                        <p:attrNameLst>
                                          <p:attrName>ppt_w</p:attrName>
                                        </p:attrNameLst>
                                      </p:cBhvr>
                                      <p:tavLst>
                                        <p:tav tm="0">
                                          <p:val>
                                            <p:strVal val="#ppt_w*.05"/>
                                          </p:val>
                                        </p:tav>
                                        <p:tav tm="100000">
                                          <p:val>
                                            <p:strVal val="#ppt_w"/>
                                          </p:val>
                                        </p:tav>
                                      </p:tavLst>
                                    </p:anim>
                                    <p:anim calcmode="lin" valueType="num">
                                      <p:cBhvr>
                                        <p:cTn id="38" dur="1000" fill="hold"/>
                                        <p:tgtEl>
                                          <p:spTgt spid="3">
                                            <p:txEl>
                                              <p:pRg st="7" end="7"/>
                                            </p:txEl>
                                          </p:spTgt>
                                        </p:tgtEl>
                                        <p:attrNameLst>
                                          <p:attrName>ppt_h</p:attrName>
                                        </p:attrNameLst>
                                      </p:cBhvr>
                                      <p:tavLst>
                                        <p:tav tm="0">
                                          <p:val>
                                            <p:strVal val="#ppt_h"/>
                                          </p:val>
                                        </p:tav>
                                        <p:tav tm="100000">
                                          <p:val>
                                            <p:strVal val="#ppt_h"/>
                                          </p:val>
                                        </p:tav>
                                      </p:tavLst>
                                    </p:anim>
                                    <p:anim calcmode="lin" valueType="num">
                                      <p:cBhvr>
                                        <p:cTn id="39" dur="500" decel="50000" fill="hold">
                                          <p:stCondLst>
                                            <p:cond delay="0"/>
                                          </p:stCondLst>
                                        </p:cTn>
                                        <p:tgtEl>
                                          <p:spTgt spid="3">
                                            <p:txEl>
                                              <p:pRg st="7" end="7"/>
                                            </p:txEl>
                                          </p:spTgt>
                                        </p:tgtEl>
                                        <p:attrNameLst>
                                          <p:attrName>ppt_x</p:attrName>
                                        </p:attrNameLst>
                                      </p:cBhvr>
                                      <p:tavLst>
                                        <p:tav tm="0">
                                          <p:val>
                                            <p:strVal val="#ppt_x+.4"/>
                                          </p:val>
                                        </p:tav>
                                        <p:tav tm="100000">
                                          <p:val>
                                            <p:strVal val="#ppt_x"/>
                                          </p:val>
                                        </p:tav>
                                      </p:tavLst>
                                    </p:anim>
                                    <p:anim calcmode="lin" valueType="num">
                                      <p:cBhvr>
                                        <p:cTn id="40" dur="500" decel="50000" fill="hold">
                                          <p:stCondLst>
                                            <p:cond delay="0"/>
                                          </p:stCondLst>
                                        </p:cTn>
                                        <p:tgtEl>
                                          <p:spTgt spid="3">
                                            <p:txEl>
                                              <p:pRg st="7" end="7"/>
                                            </p:txEl>
                                          </p:spTgt>
                                        </p:tgtEl>
                                        <p:attrNameLst>
                                          <p:attrName>ppt_y</p:attrName>
                                        </p:attrNameLst>
                                      </p:cBhvr>
                                      <p:tavLst>
                                        <p:tav tm="0">
                                          <p:val>
                                            <p:strVal val="#ppt_y-.2"/>
                                          </p:val>
                                        </p:tav>
                                        <p:tav tm="100000">
                                          <p:val>
                                            <p:strVal val="#ppt_y+.1"/>
                                          </p:val>
                                        </p:tav>
                                      </p:tavLst>
                                    </p:anim>
                                    <p:anim calcmode="lin" valueType="num">
                                      <p:cBhvr>
                                        <p:cTn id="41" dur="500" accel="50000" fill="hold">
                                          <p:stCondLst>
                                            <p:cond delay="500"/>
                                          </p:stCondLst>
                                        </p:cTn>
                                        <p:tgtEl>
                                          <p:spTgt spid="3">
                                            <p:txEl>
                                              <p:pRg st="7" end="7"/>
                                            </p:txEl>
                                          </p:spTgt>
                                        </p:tgtEl>
                                        <p:attrNameLst>
                                          <p:attrName>ppt_y</p:attrName>
                                        </p:attrNameLst>
                                      </p:cBhvr>
                                      <p:tavLst>
                                        <p:tav tm="0">
                                          <p:val>
                                            <p:strVal val="#ppt_y+.1"/>
                                          </p:val>
                                        </p:tav>
                                        <p:tav tm="100000">
                                          <p:val>
                                            <p:strVal val="#ppt_y"/>
                                          </p:val>
                                        </p:tav>
                                      </p:tavLst>
                                    </p:anim>
                                    <p:animEffect transition="in" filter="fade">
                                      <p:cBhvr>
                                        <p:cTn id="42" dur="1000" decel="50000">
                                          <p:stCondLst>
                                            <p:cond delay="0"/>
                                          </p:stCondLst>
                                        </p:cTn>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xfrm>
            <a:off x="457200" y="260350"/>
            <a:ext cx="8229600" cy="730250"/>
          </a:xfrm>
        </p:spPr>
        <p:txBody>
          <a:bodyPr/>
          <a:lstStyle/>
          <a:p>
            <a:pPr eaLnBrk="1" hangingPunct="1"/>
            <a:r>
              <a:rPr lang="en-US" altLang="en-US" smtClean="0"/>
              <a:t>Types Of Documentation</a:t>
            </a:r>
          </a:p>
        </p:txBody>
      </p:sp>
      <p:sp>
        <p:nvSpPr>
          <p:cNvPr id="88067" name="Rectangle 3"/>
          <p:cNvSpPr>
            <a:spLocks noGrp="1" noChangeArrowheads="1"/>
          </p:cNvSpPr>
          <p:nvPr>
            <p:ph idx="1"/>
          </p:nvPr>
        </p:nvSpPr>
        <p:spPr/>
        <p:txBody>
          <a:bodyPr/>
          <a:lstStyle/>
          <a:p>
            <a:pPr eaLnBrk="1" hangingPunct="1">
              <a:tabLst>
                <a:tab pos="1254125" algn="l"/>
              </a:tabLst>
            </a:pPr>
            <a:r>
              <a:rPr lang="en-US" altLang="en-US" smtClean="0"/>
              <a:t>Header documentation</a:t>
            </a:r>
          </a:p>
          <a:p>
            <a:pPr eaLnBrk="1" hangingPunct="1">
              <a:tabLst>
                <a:tab pos="1254125" algn="l"/>
              </a:tabLst>
            </a:pPr>
            <a:r>
              <a:rPr lang="en-US" altLang="en-US" smtClean="0"/>
              <a:t>Inline documentation</a:t>
            </a: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xfrm>
            <a:off x="457200" y="260350"/>
            <a:ext cx="8229600" cy="730250"/>
          </a:xfrm>
        </p:spPr>
        <p:txBody>
          <a:bodyPr/>
          <a:lstStyle/>
          <a:p>
            <a:pPr eaLnBrk="1" hangingPunct="1"/>
            <a:r>
              <a:rPr lang="en-US" altLang="en-US" smtClean="0"/>
              <a:t>Header Documentation</a:t>
            </a:r>
          </a:p>
        </p:txBody>
      </p:sp>
      <p:sp>
        <p:nvSpPr>
          <p:cNvPr id="347139" name="Rectangle 3"/>
          <p:cNvSpPr>
            <a:spLocks noGrp="1" noChangeArrowheads="1"/>
          </p:cNvSpPr>
          <p:nvPr>
            <p:ph idx="1"/>
          </p:nvPr>
        </p:nvSpPr>
        <p:spPr/>
        <p:txBody>
          <a:bodyPr/>
          <a:lstStyle/>
          <a:p>
            <a:pPr eaLnBrk="1" hangingPunct="1">
              <a:tabLst>
                <a:tab pos="1254125" algn="l"/>
              </a:tabLst>
            </a:pPr>
            <a:r>
              <a:rPr lang="en-US" altLang="en-US" smtClean="0"/>
              <a:t>Provided at the beginning of the program.</a:t>
            </a:r>
          </a:p>
          <a:p>
            <a:pPr eaLnBrk="1" hangingPunct="1">
              <a:tabLst>
                <a:tab pos="1254125" algn="l"/>
              </a:tabLst>
            </a:pPr>
            <a:r>
              <a:rPr lang="en-US" altLang="en-US" smtClean="0"/>
              <a:t>It describes in a high-level fashion the features of the program as a whole (major features without a great deal of detail).</a:t>
            </a:r>
          </a:p>
          <a:p>
            <a:pPr eaLnBrk="1" hangingPunct="1">
              <a:tabLst>
                <a:tab pos="1254125" algn="l"/>
              </a:tabLst>
            </a:pPr>
            <a:endParaRPr lang="en-US" altLang="en-US" smtClean="0"/>
          </a:p>
          <a:p>
            <a:pPr eaLnBrk="1" hangingPunct="1">
              <a:tabLst>
                <a:tab pos="1254125" algn="l"/>
              </a:tabLst>
            </a:pPr>
            <a:endParaRPr lang="en-US" altLang="en-US" sz="1800" smtClean="0"/>
          </a:p>
          <a:p>
            <a:pPr eaLnBrk="1" hangingPunct="1">
              <a:tabLst>
                <a:tab pos="1254125" algn="l"/>
              </a:tabLst>
            </a:pPr>
            <a:endParaRPr lang="en-US" altLang="en-US" sz="1800" smtClean="0"/>
          </a:p>
        </p:txBody>
      </p:sp>
      <p:sp>
        <p:nvSpPr>
          <p:cNvPr id="347140" name="Rectangle 4"/>
          <p:cNvSpPr>
            <a:spLocks noChangeArrowheads="1"/>
          </p:cNvSpPr>
          <p:nvPr/>
        </p:nvSpPr>
        <p:spPr bwMode="auto">
          <a:xfrm>
            <a:off x="762000" y="2590800"/>
            <a:ext cx="8151813" cy="15700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600">
                <a:latin typeface="Consolas" panose="020B0609020204030204" pitchFamily="49" charset="0"/>
                <a:cs typeface="Consolas" panose="020B0609020204030204" pitchFamily="49" charset="0"/>
              </a:rPr>
              <a:t># HEADER DOCUMENTATION</a:t>
            </a:r>
          </a:p>
          <a:p>
            <a:pPr eaLnBrk="1" hangingPunct="1">
              <a:spcBef>
                <a:spcPct val="0"/>
              </a:spcBef>
              <a:buFontTx/>
              <a:buNone/>
            </a:pPr>
            <a:r>
              <a:rPr lang="en-US" altLang="en-US" sz="1600">
                <a:latin typeface="Consolas" panose="020B0609020204030204" pitchFamily="49" charset="0"/>
                <a:cs typeface="Consolas" panose="020B0609020204030204" pitchFamily="49" charset="0"/>
              </a:rPr>
              <a:t># Word Processor features: print, save, spell check, insert images etc.</a:t>
            </a:r>
          </a:p>
          <a:p>
            <a:pPr eaLnBrk="1" hangingPunct="1">
              <a:spcBef>
                <a:spcPct val="0"/>
              </a:spcBef>
              <a:buFontTx/>
              <a:buNone/>
            </a:pPr>
            <a:endParaRPr lang="en-US" altLang="en-US" sz="1600">
              <a:latin typeface="Consolas" panose="020B0609020204030204" pitchFamily="49" charset="0"/>
              <a:cs typeface="Consolas" panose="020B0609020204030204" pitchFamily="49" charset="0"/>
            </a:endParaRPr>
          </a:p>
          <a:p>
            <a:pPr eaLnBrk="1" hangingPunct="1">
              <a:spcBef>
                <a:spcPct val="0"/>
              </a:spcBef>
              <a:buFontTx/>
              <a:buNone/>
            </a:pPr>
            <a:r>
              <a:rPr lang="en-US" altLang="en-US" sz="1600">
                <a:latin typeface="Consolas" panose="020B0609020204030204" pitchFamily="49" charset="0"/>
                <a:cs typeface="Consolas" panose="020B0609020204030204" pitchFamily="49" charset="0"/>
              </a:rPr>
              <a:t>&lt;program statement&gt;</a:t>
            </a:r>
          </a:p>
          <a:p>
            <a:pPr eaLnBrk="1" hangingPunct="1">
              <a:spcBef>
                <a:spcPct val="0"/>
              </a:spcBef>
              <a:buFontTx/>
              <a:buNone/>
            </a:pPr>
            <a:r>
              <a:rPr lang="en-US" altLang="en-US" sz="1600">
                <a:latin typeface="Consolas" panose="020B0609020204030204" pitchFamily="49" charset="0"/>
                <a:cs typeface="Consolas" panose="020B0609020204030204" pitchFamily="49" charset="0"/>
              </a:rPr>
              <a:t>&lt;program statement&gt;</a:t>
            </a:r>
          </a:p>
          <a:p>
            <a:pPr eaLnBrk="1" hangingPunct="1">
              <a:spcBef>
                <a:spcPct val="0"/>
              </a:spcBef>
              <a:buFontTx/>
              <a:buNone/>
            </a:pPr>
            <a:endParaRPr lang="en-US" altLang="en-US" sz="16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713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4713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471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7139" grpId="0" build="p"/>
      <p:bldP spid="347140"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457200" y="260350"/>
            <a:ext cx="8229600" cy="730250"/>
          </a:xfrm>
        </p:spPr>
        <p:txBody>
          <a:bodyPr/>
          <a:lstStyle/>
          <a:p>
            <a:pPr eaLnBrk="1" hangingPunct="1"/>
            <a:r>
              <a:rPr lang="en-US" altLang="en-US" smtClean="0"/>
              <a:t>Inline Documentation</a:t>
            </a:r>
          </a:p>
        </p:txBody>
      </p:sp>
      <p:sp>
        <p:nvSpPr>
          <p:cNvPr id="348163" name="Rectangle 3"/>
          <p:cNvSpPr>
            <a:spLocks noGrp="1" noChangeArrowheads="1"/>
          </p:cNvSpPr>
          <p:nvPr>
            <p:ph idx="1"/>
          </p:nvPr>
        </p:nvSpPr>
        <p:spPr/>
        <p:txBody>
          <a:bodyPr/>
          <a:lstStyle/>
          <a:p>
            <a:pPr eaLnBrk="1" hangingPunct="1">
              <a:tabLst>
                <a:tab pos="1254125" algn="l"/>
              </a:tabLst>
            </a:pPr>
            <a:r>
              <a:rPr lang="en-US" altLang="en-US" smtClean="0"/>
              <a:t>Provided throughout the program.</a:t>
            </a:r>
          </a:p>
          <a:p>
            <a:pPr eaLnBrk="1" hangingPunct="1">
              <a:tabLst>
                <a:tab pos="1254125" algn="l"/>
              </a:tabLst>
            </a:pPr>
            <a:r>
              <a:rPr lang="en-US" altLang="en-US" smtClean="0"/>
              <a:t>It describes in greater detail the specific features of a part of the program (function, loop, branch, group of related statements).</a:t>
            </a:r>
          </a:p>
          <a:p>
            <a:pPr eaLnBrk="1" hangingPunct="1">
              <a:tabLst>
                <a:tab pos="1254125" algn="l"/>
              </a:tabLst>
            </a:pPr>
            <a:endParaRPr lang="en-US" altLang="en-US" smtClean="0"/>
          </a:p>
        </p:txBody>
      </p:sp>
      <p:sp>
        <p:nvSpPr>
          <p:cNvPr id="348164" name="Rectangle 4"/>
          <p:cNvSpPr>
            <a:spLocks noChangeArrowheads="1"/>
          </p:cNvSpPr>
          <p:nvPr/>
        </p:nvSpPr>
        <p:spPr bwMode="auto">
          <a:xfrm>
            <a:off x="152400" y="2895600"/>
            <a:ext cx="8824913" cy="30464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600">
                <a:latin typeface="Consolas" panose="020B0609020204030204" pitchFamily="49" charset="0"/>
                <a:cs typeface="Consolas" panose="020B0609020204030204" pitchFamily="49" charset="0"/>
              </a:rPr>
              <a:t># Documentation: Saving documents</a:t>
            </a:r>
          </a:p>
          <a:p>
            <a:pPr eaLnBrk="1" hangingPunct="1">
              <a:spcBef>
                <a:spcPct val="0"/>
              </a:spcBef>
              <a:buFontTx/>
              <a:buNone/>
            </a:pPr>
            <a:r>
              <a:rPr lang="en-US" altLang="en-US" sz="1600">
                <a:latin typeface="Consolas" panose="020B0609020204030204" pitchFamily="49" charset="0"/>
                <a:cs typeface="Consolas" panose="020B0609020204030204" pitchFamily="49" charset="0"/>
              </a:rPr>
              <a:t># ‘save’: save document under the current name</a:t>
            </a:r>
          </a:p>
          <a:p>
            <a:pPr eaLnBrk="1" hangingPunct="1">
              <a:spcBef>
                <a:spcPct val="0"/>
              </a:spcBef>
              <a:buFontTx/>
              <a:buNone/>
            </a:pPr>
            <a:r>
              <a:rPr lang="en-US" altLang="en-US" sz="1600">
                <a:latin typeface="Consolas" panose="020B0609020204030204" pitchFamily="49" charset="0"/>
                <a:cs typeface="Consolas" panose="020B0609020204030204" pitchFamily="49" charset="0"/>
              </a:rPr>
              <a:t># ‘save as’ rename the document to a new name</a:t>
            </a:r>
          </a:p>
          <a:p>
            <a:pPr eaLnBrk="1" hangingPunct="1">
              <a:spcBef>
                <a:spcPct val="0"/>
              </a:spcBef>
              <a:buFontTx/>
              <a:buNone/>
            </a:pPr>
            <a:r>
              <a:rPr lang="en-US" altLang="en-US" sz="1600">
                <a:latin typeface="Consolas" panose="020B0609020204030204" pitchFamily="49" charset="0"/>
                <a:cs typeface="Consolas" panose="020B0609020204030204" pitchFamily="49" charset="0"/>
              </a:rPr>
              <a:t>&lt;program statement&gt;</a:t>
            </a:r>
          </a:p>
          <a:p>
            <a:pPr eaLnBrk="1" hangingPunct="1">
              <a:spcBef>
                <a:spcPct val="0"/>
              </a:spcBef>
              <a:buFontTx/>
              <a:buNone/>
            </a:pPr>
            <a:r>
              <a:rPr lang="en-US" altLang="en-US" sz="1600">
                <a:latin typeface="Consolas" panose="020B0609020204030204" pitchFamily="49" charset="0"/>
                <a:cs typeface="Consolas" panose="020B0609020204030204" pitchFamily="49" charset="0"/>
              </a:rPr>
              <a:t>&lt;program statement&gt;</a:t>
            </a:r>
          </a:p>
          <a:p>
            <a:pPr eaLnBrk="1" hangingPunct="1">
              <a:spcBef>
                <a:spcPct val="0"/>
              </a:spcBef>
              <a:buFontTx/>
              <a:buNone/>
            </a:pPr>
            <a:endParaRPr lang="en-US" altLang="en-US" sz="1600">
              <a:latin typeface="Consolas" panose="020B0609020204030204" pitchFamily="49" charset="0"/>
              <a:cs typeface="Consolas" panose="020B0609020204030204" pitchFamily="49" charset="0"/>
            </a:endParaRPr>
          </a:p>
          <a:p>
            <a:pPr eaLnBrk="1" hangingPunct="1">
              <a:spcBef>
                <a:spcPct val="0"/>
              </a:spcBef>
              <a:buFontTx/>
              <a:buNone/>
            </a:pPr>
            <a:r>
              <a:rPr lang="en-US" altLang="en-US" sz="1600">
                <a:latin typeface="Consolas" panose="020B0609020204030204" pitchFamily="49" charset="0"/>
                <a:cs typeface="Consolas" panose="020B0609020204030204" pitchFamily="49" charset="0"/>
              </a:rPr>
              <a:t># Documentation: Spell checking</a:t>
            </a:r>
          </a:p>
          <a:p>
            <a:pPr eaLnBrk="1" hangingPunct="1">
              <a:spcBef>
                <a:spcPct val="0"/>
              </a:spcBef>
              <a:buFontTx/>
              <a:buNone/>
            </a:pPr>
            <a:r>
              <a:rPr lang="en-US" altLang="en-US" sz="1600">
                <a:latin typeface="Consolas" panose="020B0609020204030204" pitchFamily="49" charset="0"/>
                <a:cs typeface="Consolas" panose="020B0609020204030204" pitchFamily="49" charset="0"/>
              </a:rPr>
              <a:t># The program can spell check documents using the following English variants:</a:t>
            </a:r>
          </a:p>
          <a:p>
            <a:pPr eaLnBrk="1" hangingPunct="1">
              <a:spcBef>
                <a:spcPct val="0"/>
              </a:spcBef>
              <a:buFontTx/>
              <a:buNone/>
            </a:pPr>
            <a:r>
              <a:rPr lang="en-US" altLang="en-US" sz="1600">
                <a:latin typeface="Consolas" panose="020B0609020204030204" pitchFamily="49" charset="0"/>
                <a:cs typeface="Consolas" panose="020B0609020204030204" pitchFamily="49" charset="0"/>
              </a:rPr>
              <a:t># English (British), English (American), English (Canadian)</a:t>
            </a:r>
          </a:p>
          <a:p>
            <a:pPr eaLnBrk="1" hangingPunct="1">
              <a:spcBef>
                <a:spcPct val="0"/>
              </a:spcBef>
              <a:buFontTx/>
              <a:buNone/>
            </a:pPr>
            <a:r>
              <a:rPr lang="en-US" altLang="en-US" sz="1600">
                <a:latin typeface="Consolas" panose="020B0609020204030204" pitchFamily="49" charset="0"/>
                <a:cs typeface="Consolas" panose="020B0609020204030204" pitchFamily="49" charset="0"/>
              </a:rPr>
              <a:t>&lt;program statement&gt;</a:t>
            </a:r>
          </a:p>
          <a:p>
            <a:pPr eaLnBrk="1" hangingPunct="1">
              <a:spcBef>
                <a:spcPct val="0"/>
              </a:spcBef>
              <a:buFontTx/>
              <a:buNone/>
            </a:pPr>
            <a:r>
              <a:rPr lang="en-US" altLang="en-US" sz="1600">
                <a:latin typeface="Consolas" panose="020B0609020204030204" pitchFamily="49" charset="0"/>
                <a:cs typeface="Consolas" panose="020B0609020204030204" pitchFamily="49" charset="0"/>
              </a:rPr>
              <a:t>&lt;program statement&gt;</a:t>
            </a:r>
          </a:p>
          <a:p>
            <a:pPr eaLnBrk="1" hangingPunct="1">
              <a:spcBef>
                <a:spcPct val="0"/>
              </a:spcBef>
              <a:buFontTx/>
              <a:buNone/>
            </a:pPr>
            <a:endParaRPr lang="en-US" altLang="en-US" sz="16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816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4816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481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63" grpId="0" build="p"/>
      <p:bldP spid="348164"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Title 1"/>
          <p:cNvSpPr>
            <a:spLocks noGrp="1"/>
          </p:cNvSpPr>
          <p:nvPr>
            <p:ph type="title"/>
          </p:nvPr>
        </p:nvSpPr>
        <p:spPr/>
        <p:txBody>
          <a:bodyPr/>
          <a:lstStyle/>
          <a:p>
            <a:r>
              <a:rPr lang="en-US" altLang="en-US" smtClean="0"/>
              <a:t>Over-Documenting A Program</a:t>
            </a:r>
          </a:p>
        </p:txBody>
      </p:sp>
      <p:sp>
        <p:nvSpPr>
          <p:cNvPr id="91139" name="Content Placeholder 2"/>
          <p:cNvSpPr>
            <a:spLocks noGrp="1"/>
          </p:cNvSpPr>
          <p:nvPr>
            <p:ph idx="1"/>
          </p:nvPr>
        </p:nvSpPr>
        <p:spPr/>
        <p:txBody>
          <a:bodyPr/>
          <a:lstStyle/>
          <a:p>
            <a:r>
              <a:rPr lang="en-US" altLang="en-US" dirty="0" smtClean="0"/>
              <a:t>Except for very small programs documentation should be included</a:t>
            </a:r>
          </a:p>
          <a:p>
            <a:r>
              <a:rPr lang="en-US" altLang="en-US" dirty="0" smtClean="0"/>
              <a:t>However it is </a:t>
            </a:r>
            <a:r>
              <a:rPr lang="en-US" altLang="en-US" i="1" dirty="0" smtClean="0"/>
              <a:t>possible</a:t>
            </a:r>
            <a:r>
              <a:rPr lang="en-US" altLang="en-US" dirty="0" smtClean="0"/>
              <a:t> to over-document a program</a:t>
            </a:r>
          </a:p>
          <a:p>
            <a:r>
              <a:rPr lang="en-US" altLang="en-US" dirty="0" smtClean="0"/>
              <a:t>(Stating the obvious)</a:t>
            </a:r>
          </a:p>
          <a:p>
            <a:pPr marL="342900" lvl="1" indent="0">
              <a:buFont typeface="Arial" panose="020B0604020202020204" pitchFamily="34" charset="0"/>
              <a:buNone/>
            </a:pPr>
            <a:r>
              <a:rPr lang="en-US" altLang="en-US" dirty="0" err="1" smtClean="0">
                <a:latin typeface="Consolas" panose="020B0609020204030204" pitchFamily="49" charset="0"/>
                <a:cs typeface="Consolas" panose="020B0609020204030204" pitchFamily="49" charset="0"/>
              </a:rPr>
              <a:t>num</a:t>
            </a:r>
            <a:r>
              <a:rPr lang="en-US" altLang="en-US" dirty="0" smtClean="0">
                <a:latin typeface="Consolas" panose="020B0609020204030204" pitchFamily="49" charset="0"/>
                <a:cs typeface="Consolas" panose="020B0609020204030204" pitchFamily="49" charset="0"/>
              </a:rPr>
              <a:t> = </a:t>
            </a:r>
            <a:r>
              <a:rPr lang="en-US" altLang="en-US" dirty="0" err="1" smtClean="0">
                <a:latin typeface="Consolas" panose="020B0609020204030204" pitchFamily="49" charset="0"/>
                <a:cs typeface="Consolas" panose="020B0609020204030204" pitchFamily="49" charset="0"/>
              </a:rPr>
              <a:t>num</a:t>
            </a:r>
            <a:r>
              <a:rPr lang="en-US" altLang="en-US" dirty="0" smtClean="0">
                <a:latin typeface="Consolas" panose="020B0609020204030204" pitchFamily="49" charset="0"/>
                <a:cs typeface="Consolas" panose="020B0609020204030204" pitchFamily="49" charset="0"/>
              </a:rPr>
              <a:t> + 1  </a:t>
            </a:r>
            <a:r>
              <a:rPr lang="en-US" altLang="en-US" dirty="0" smtClean="0">
                <a:solidFill>
                  <a:srgbClr val="00B0F0"/>
                </a:solidFill>
                <a:latin typeface="Consolas" panose="020B0609020204030204" pitchFamily="49" charset="0"/>
                <a:cs typeface="Consolas" panose="020B0609020204030204" pitchFamily="49" charset="0"/>
              </a:rPr>
              <a:t># Variable </a:t>
            </a:r>
            <a:r>
              <a:rPr lang="en-US" altLang="en-US" dirty="0" err="1" smtClean="0">
                <a:solidFill>
                  <a:srgbClr val="00B0F0"/>
                </a:solidFill>
                <a:latin typeface="Consolas" panose="020B0609020204030204" pitchFamily="49" charset="0"/>
                <a:cs typeface="Consolas" panose="020B0609020204030204" pitchFamily="49" charset="0"/>
              </a:rPr>
              <a:t>num</a:t>
            </a:r>
            <a:r>
              <a:rPr lang="en-US" altLang="en-US" dirty="0" smtClean="0">
                <a:solidFill>
                  <a:srgbClr val="00B0F0"/>
                </a:solidFill>
                <a:latin typeface="Consolas" panose="020B0609020204030204" pitchFamily="49" charset="0"/>
                <a:cs typeface="Consolas" panose="020B0609020204030204" pitchFamily="49" charset="0"/>
              </a:rPr>
              <a:t> increased by one</a:t>
            </a:r>
          </a:p>
          <a:p>
            <a:r>
              <a:rPr lang="en-US" altLang="en-US" dirty="0" smtClean="0"/>
              <a:t>(Documentation can be useful in this case)</a:t>
            </a:r>
          </a:p>
          <a:p>
            <a:pPr marL="342900" lvl="1" indent="0">
              <a:buFont typeface="Arial" panose="020B0604020202020204" pitchFamily="34" charset="0"/>
              <a:buNone/>
            </a:pPr>
            <a:r>
              <a:rPr lang="en-US" altLang="en-US" dirty="0" err="1" smtClean="0">
                <a:latin typeface="Consolas" panose="020B0609020204030204" pitchFamily="49" charset="0"/>
                <a:cs typeface="Consolas" panose="020B0609020204030204" pitchFamily="49" charset="0"/>
              </a:rPr>
              <a:t>lastRow</a:t>
            </a:r>
            <a:r>
              <a:rPr lang="en-US" altLang="en-US" dirty="0" smtClean="0">
                <a:latin typeface="Consolas" panose="020B0609020204030204" pitchFamily="49" charset="0"/>
                <a:cs typeface="Consolas" panose="020B0609020204030204" pitchFamily="49" charset="0"/>
              </a:rPr>
              <a:t> = SIZE – 1  </a:t>
            </a:r>
            <a:r>
              <a:rPr lang="en-US" altLang="en-US" dirty="0" smtClean="0">
                <a:solidFill>
                  <a:srgbClr val="00B0F0"/>
                </a:solidFill>
                <a:latin typeface="Consolas" panose="020B0609020204030204" pitchFamily="49" charset="0"/>
                <a:cs typeface="Consolas" panose="020B0609020204030204" pitchFamily="49" charset="0"/>
              </a:rPr>
              <a:t># Row numbering begins at zero</a:t>
            </a:r>
          </a:p>
          <a:p>
            <a:pPr marL="342900" lvl="1" indent="0">
              <a:buFont typeface="Arial" panose="020B0604020202020204" pitchFamily="34" charset="0"/>
              <a:buNone/>
            </a:pPr>
            <a:endParaRPr lang="en-US" altLang="en-US" dirty="0">
              <a:solidFill>
                <a:srgbClr val="00B0F0"/>
              </a:solidFill>
              <a:latin typeface="Consolas" panose="020B0609020204030204" pitchFamily="49" charset="0"/>
              <a:cs typeface="Consolas" panose="020B0609020204030204" pitchFamily="49" charset="0"/>
            </a:endParaRPr>
          </a:p>
          <a:p>
            <a:pPr marL="342900" lvl="1" indent="0">
              <a:buFont typeface="Arial" panose="020B0604020202020204" pitchFamily="34" charset="0"/>
              <a:buNone/>
            </a:pPr>
            <a:r>
              <a:rPr lang="en-US" altLang="en-US" dirty="0" smtClean="0">
                <a:latin typeface="Calibri" panose="020F0502020204030204" pitchFamily="34" charset="0"/>
                <a:cs typeface="Consolas" panose="020B0609020204030204" pitchFamily="49" charset="0"/>
              </a:rPr>
              <a:t>Example: there are 3 rows in a list (size = 3)</a:t>
            </a:r>
          </a:p>
          <a:p>
            <a:pPr lvl="1"/>
            <a:r>
              <a:rPr lang="en-US" altLang="en-US" dirty="0">
                <a:latin typeface="Calibri" panose="020F0502020204030204" pitchFamily="34" charset="0"/>
                <a:cs typeface="Consolas" panose="020B0609020204030204" pitchFamily="49" charset="0"/>
              </a:rPr>
              <a:t>F</a:t>
            </a:r>
            <a:r>
              <a:rPr lang="en-US" altLang="en-US" smtClean="0">
                <a:latin typeface="Calibri" panose="020F0502020204030204" pitchFamily="34" charset="0"/>
                <a:cs typeface="Consolas" panose="020B0609020204030204" pitchFamily="49" charset="0"/>
              </a:rPr>
              <a:t>irst </a:t>
            </a:r>
            <a:r>
              <a:rPr lang="en-US" altLang="en-US" dirty="0" smtClean="0">
                <a:latin typeface="Calibri" panose="020F0502020204030204" pitchFamily="34" charset="0"/>
                <a:cs typeface="Consolas" panose="020B0609020204030204" pitchFamily="49" charset="0"/>
              </a:rPr>
              <a:t>row = 0</a:t>
            </a:r>
          </a:p>
          <a:p>
            <a:pPr lvl="1"/>
            <a:r>
              <a:rPr lang="en-US" altLang="en-US" dirty="0" smtClean="0">
                <a:latin typeface="Calibri" panose="020F0502020204030204" pitchFamily="34" charset="0"/>
                <a:cs typeface="Consolas" panose="020B0609020204030204" pitchFamily="49" charset="0"/>
              </a:rPr>
              <a:t>Second row = 1</a:t>
            </a:r>
          </a:p>
          <a:p>
            <a:pPr lvl="1"/>
            <a:r>
              <a:rPr lang="en-US" altLang="en-US" dirty="0" smtClean="0">
                <a:latin typeface="Calibri" panose="020F0502020204030204" pitchFamily="34" charset="0"/>
                <a:cs typeface="Consolas" panose="020B0609020204030204" pitchFamily="49" charset="0"/>
              </a:rPr>
              <a:t>Third (and last) row = 2 (equals 3-1 = 2)</a:t>
            </a:r>
          </a:p>
          <a:p>
            <a:pPr marL="342900" lvl="1" indent="0">
              <a:buFont typeface="Arial" panose="020B0604020202020204" pitchFamily="34" charset="0"/>
              <a:buNone/>
            </a:pPr>
            <a:r>
              <a:rPr lang="en-US" altLang="en-US" dirty="0" smtClean="0">
                <a:latin typeface="Calibri" panose="020F0502020204030204" pitchFamily="34" charset="0"/>
                <a:cs typeface="Consolas" panose="020B0609020204030204" pitchFamily="49" charset="0"/>
              </a:rPr>
              <a:t>  </a:t>
            </a: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itle 1"/>
          <p:cNvSpPr>
            <a:spLocks noGrp="1"/>
          </p:cNvSpPr>
          <p:nvPr>
            <p:ph type="title"/>
          </p:nvPr>
        </p:nvSpPr>
        <p:spPr/>
        <p:txBody>
          <a:bodyPr/>
          <a:lstStyle/>
          <a:p>
            <a:pPr eaLnBrk="1" hangingPunct="1"/>
            <a:r>
              <a:rPr lang="en-US" altLang="en-US" smtClean="0"/>
              <a:t>Section Summary: Documentation</a:t>
            </a:r>
          </a:p>
        </p:txBody>
      </p:sp>
      <p:sp>
        <p:nvSpPr>
          <p:cNvPr id="92163" name="Content Placeholder 2"/>
          <p:cNvSpPr>
            <a:spLocks noGrp="1"/>
          </p:cNvSpPr>
          <p:nvPr>
            <p:ph idx="1"/>
          </p:nvPr>
        </p:nvSpPr>
        <p:spPr/>
        <p:txBody>
          <a:bodyPr/>
          <a:lstStyle/>
          <a:p>
            <a:pPr eaLnBrk="1" hangingPunct="1"/>
            <a:r>
              <a:rPr lang="en-US" altLang="en-US" smtClean="0"/>
              <a:t>What is program documentation</a:t>
            </a:r>
          </a:p>
          <a:p>
            <a:pPr eaLnBrk="1" hangingPunct="1"/>
            <a:r>
              <a:rPr lang="en-US" altLang="en-US" smtClean="0"/>
              <a:t>What sort of documentation should be written for your programs</a:t>
            </a:r>
          </a:p>
          <a:p>
            <a:pPr eaLnBrk="1" hangingPunct="1"/>
            <a:r>
              <a:rPr lang="en-US" altLang="en-US" smtClean="0"/>
              <a:t>How program documentation ties into program versioning and backups</a:t>
            </a: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457200" y="260350"/>
            <a:ext cx="8229600" cy="730250"/>
          </a:xfrm>
        </p:spPr>
        <p:txBody>
          <a:bodyPr/>
          <a:lstStyle/>
          <a:p>
            <a:pPr eaLnBrk="1" hangingPunct="1"/>
            <a:r>
              <a:rPr lang="en-US" altLang="en-US" smtClean="0"/>
              <a:t>Prewritten Python Functions</a:t>
            </a:r>
          </a:p>
        </p:txBody>
      </p:sp>
      <p:sp>
        <p:nvSpPr>
          <p:cNvPr id="292867" name="Rectangle 3"/>
          <p:cNvSpPr>
            <a:spLocks noGrp="1" noChangeArrowheads="1"/>
          </p:cNvSpPr>
          <p:nvPr>
            <p:ph idx="1"/>
          </p:nvPr>
        </p:nvSpPr>
        <p:spPr/>
        <p:txBody>
          <a:bodyPr/>
          <a:lstStyle/>
          <a:p>
            <a:pPr eaLnBrk="1" hangingPunct="1">
              <a:tabLst>
                <a:tab pos="1254125" algn="l"/>
              </a:tabLst>
            </a:pPr>
            <a:r>
              <a:rPr lang="en-US" altLang="en-US" dirty="0">
                <a:ea typeface="ＭＳ Ｐゴシック" panose="020B0600070205080204" pitchFamily="34" charset="-128"/>
              </a:rPr>
              <a:t>Python comes with many functions that are a built in part of the language e.g., </a:t>
            </a:r>
            <a:r>
              <a:rPr lang="en-US" altLang="en-US" dirty="0">
                <a:latin typeface="Arial" panose="020B0604020202020204" pitchFamily="34" charset="0"/>
                <a:ea typeface="ＭＳ Ｐゴシック" panose="020B0600070205080204" pitchFamily="34" charset="-128"/>
                <a:cs typeface="Arial" panose="020B0604020202020204" pitchFamily="34" charset="0"/>
              </a:rPr>
              <a:t>‘</a:t>
            </a:r>
            <a:r>
              <a:rPr lang="en-US" altLang="ja-JP" sz="2000" dirty="0">
                <a:latin typeface="Consolas" panose="020B0609020204030204" pitchFamily="49" charset="0"/>
                <a:cs typeface="Consolas" panose="020B0609020204030204" pitchFamily="49" charset="0"/>
              </a:rPr>
              <a:t>print()</a:t>
            </a:r>
            <a:r>
              <a:rPr lang="en-US" altLang="en-US" dirty="0">
                <a:latin typeface="Arial" panose="020B0604020202020204" pitchFamily="34" charset="0"/>
                <a:ea typeface="ＭＳ Ｐゴシック" panose="020B0600070205080204" pitchFamily="34" charset="-128"/>
                <a:cs typeface="Arial" panose="020B0604020202020204" pitchFamily="34" charset="0"/>
              </a:rPr>
              <a:t>’</a:t>
            </a:r>
            <a:r>
              <a:rPr lang="en-US" altLang="ja-JP" dirty="0">
                <a:latin typeface="Arial" panose="020B0604020202020204" pitchFamily="34" charset="0"/>
                <a:cs typeface="Arial" panose="020B0604020202020204" pitchFamily="34" charset="0"/>
              </a:rPr>
              <a:t>, </a:t>
            </a:r>
            <a:r>
              <a:rPr lang="en-US" altLang="en-US" dirty="0">
                <a:latin typeface="Arial" panose="020B0604020202020204" pitchFamily="34" charset="0"/>
                <a:ea typeface="ＭＳ Ｐゴシック" panose="020B0600070205080204" pitchFamily="34" charset="-128"/>
                <a:cs typeface="Arial" panose="020B0604020202020204" pitchFamily="34" charset="0"/>
              </a:rPr>
              <a:t>‘</a:t>
            </a:r>
            <a:r>
              <a:rPr lang="en-US" altLang="ja-JP" sz="2000" dirty="0">
                <a:latin typeface="Consolas" panose="020B0609020204030204" pitchFamily="49" charset="0"/>
                <a:cs typeface="Consolas" panose="020B0609020204030204" pitchFamily="49" charset="0"/>
              </a:rPr>
              <a:t>input()</a:t>
            </a:r>
            <a:r>
              <a:rPr lang="en-US" altLang="en-US" dirty="0">
                <a:latin typeface="Arial" panose="020B0604020202020204" pitchFamily="34" charset="0"/>
                <a:ea typeface="ＭＳ Ｐゴシック" panose="020B0600070205080204" pitchFamily="34" charset="-128"/>
                <a:cs typeface="Arial" panose="020B0604020202020204" pitchFamily="34" charset="0"/>
              </a:rPr>
              <a:t>’</a:t>
            </a:r>
            <a:endParaRPr lang="en-US" altLang="ja-JP" dirty="0">
              <a:latin typeface="Arial" panose="020B0604020202020204" pitchFamily="34" charset="0"/>
              <a:cs typeface="Arial" panose="020B0604020202020204" pitchFamily="34" charset="0"/>
            </a:endParaRPr>
          </a:p>
          <a:p>
            <a:pPr eaLnBrk="1" hangingPunct="1">
              <a:tabLst>
                <a:tab pos="1254125" algn="l"/>
              </a:tabLst>
            </a:pPr>
            <a:r>
              <a:rPr lang="en-US" altLang="en-US" dirty="0">
                <a:ea typeface="ＭＳ Ｐゴシック" panose="020B0600070205080204" pitchFamily="34" charset="-128"/>
              </a:rPr>
              <a:t>(If a program needs to perform a common task e.g., finding the absolute value of a number, then you should first check if the function has already been implemented).</a:t>
            </a:r>
          </a:p>
          <a:p>
            <a:pPr eaLnBrk="1" hangingPunct="1">
              <a:tabLst>
                <a:tab pos="1254125" algn="l"/>
              </a:tabLst>
            </a:pPr>
            <a:r>
              <a:rPr lang="en-US" altLang="en-US" dirty="0">
                <a:ea typeface="ＭＳ Ｐゴシック" panose="020B0600070205080204" pitchFamily="34" charset="-128"/>
              </a:rPr>
              <a:t>For a list of all prewritten Python functions.</a:t>
            </a:r>
          </a:p>
          <a:p>
            <a:pPr lvl="1" eaLnBrk="1" hangingPunct="1">
              <a:tabLst>
                <a:tab pos="1254125" algn="l"/>
              </a:tabLst>
            </a:pPr>
            <a:r>
              <a:rPr lang="en-US" altLang="en-US" dirty="0">
                <a:ea typeface="ＭＳ Ｐゴシック" panose="020B0600070205080204" pitchFamily="34" charset="-128"/>
                <a:hlinkClick r:id="rId3"/>
              </a:rPr>
              <a:t>https://docs.python.org/3/library/functions.html</a:t>
            </a:r>
            <a:endParaRPr lang="en-US" altLang="en-US" dirty="0">
              <a:ea typeface="ＭＳ Ｐゴシック" panose="020B0600070205080204" pitchFamily="34" charset="-128"/>
            </a:endParaRPr>
          </a:p>
          <a:p>
            <a:pPr lvl="1" eaLnBrk="1" hangingPunct="1">
              <a:tabLst>
                <a:tab pos="1254125" algn="l"/>
              </a:tabLst>
            </a:pPr>
            <a:r>
              <a:rPr lang="en-US" altLang="en-US" dirty="0">
                <a:ea typeface="ＭＳ Ｐゴシック" panose="020B0600070205080204" pitchFamily="34" charset="-128"/>
              </a:rPr>
              <a:t>Note: some assignments may have specific instructions which list functions you are allowed to use (</a:t>
            </a:r>
            <a:r>
              <a:rPr lang="en-US" altLang="en-US" b="1" dirty="0">
                <a:ea typeface="ＭＳ Ｐゴシック" panose="020B0600070205080204" pitchFamily="34" charset="-128"/>
              </a:rPr>
              <a:t>assume that you cannot use a function </a:t>
            </a:r>
            <a:r>
              <a:rPr lang="en-US" altLang="en-US" dirty="0">
                <a:ea typeface="ＭＳ Ｐゴシック" panose="020B0600070205080204" pitchFamily="34" charset="-128"/>
              </a:rPr>
              <a:t>unless: (1) it’s extremely common e.g., input and output  (2) it’s explicitly allowed )</a:t>
            </a:r>
          </a:p>
          <a:p>
            <a:pPr lvl="1" eaLnBrk="1" hangingPunct="1">
              <a:tabLst>
                <a:tab pos="1254125" algn="l"/>
              </a:tabLst>
            </a:pPr>
            <a:r>
              <a:rPr lang="en-US" altLang="en-US" dirty="0">
                <a:ea typeface="ＭＳ Ｐゴシック" panose="020B0600070205080204" pitchFamily="34" charset="-128"/>
              </a:rPr>
              <a:t>Read the requirements specific to each assignment</a:t>
            </a:r>
          </a:p>
          <a:p>
            <a:pPr lvl="1" eaLnBrk="1" hangingPunct="1">
              <a:tabLst>
                <a:tab pos="1254125" algn="l"/>
              </a:tabLst>
            </a:pPr>
            <a:r>
              <a:rPr lang="en-US" altLang="en-US" dirty="0">
                <a:ea typeface="ＭＳ Ｐゴシック" panose="020B0600070205080204" pitchFamily="34" charset="-128"/>
              </a:rPr>
              <a:t>When in doubt don’t use the pre-created code either ask or don’t use it and write the code yourself. (</a:t>
            </a:r>
            <a:r>
              <a:rPr lang="en-US" altLang="en-US" b="1" dirty="0">
                <a:ea typeface="ＭＳ Ｐゴシック" panose="020B0600070205080204" pitchFamily="34" charset="-128"/>
              </a:rPr>
              <a:t>If you end up using a pre-created function rather than writing the code yourself you could receive no credit</a:t>
            </a:r>
            <a:r>
              <a:rPr lang="en-US" altLang="en-US" dirty="0">
                <a:ea typeface="ＭＳ Ｐゴシック" panose="020B0600070205080204" pitchFamily="34" charset="-128"/>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286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9286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92867">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92867">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92867">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92867">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9286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2867" grpId="0" build="p"/>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a:xfrm>
            <a:off x="457200" y="260350"/>
            <a:ext cx="8229600" cy="730250"/>
          </a:xfrm>
        </p:spPr>
        <p:txBody>
          <a:bodyPr/>
          <a:lstStyle/>
          <a:p>
            <a:pPr eaLnBrk="1" hangingPunct="1"/>
            <a:r>
              <a:rPr lang="en-CA" altLang="en-US" smtClean="0"/>
              <a:t>Types Of Programming Errors</a:t>
            </a:r>
          </a:p>
        </p:txBody>
      </p:sp>
      <p:sp>
        <p:nvSpPr>
          <p:cNvPr id="94211" name="Rectangle 3"/>
          <p:cNvSpPr>
            <a:spLocks noGrp="1" noChangeArrowheads="1"/>
          </p:cNvSpPr>
          <p:nvPr>
            <p:ph idx="1"/>
          </p:nvPr>
        </p:nvSpPr>
        <p:spPr/>
        <p:txBody>
          <a:bodyPr/>
          <a:lstStyle/>
          <a:p>
            <a:pPr marL="457200" indent="-457200" eaLnBrk="1" hangingPunct="1">
              <a:buFontTx/>
              <a:buAutoNum type="arabicPeriod"/>
              <a:tabLst>
                <a:tab pos="1254125" algn="l"/>
              </a:tabLst>
            </a:pPr>
            <a:r>
              <a:rPr lang="en-CA" altLang="en-US" smtClean="0"/>
              <a:t>Syntax/translation errors</a:t>
            </a:r>
          </a:p>
          <a:p>
            <a:pPr marL="457200" indent="-457200" eaLnBrk="1" hangingPunct="1">
              <a:buFontTx/>
              <a:buAutoNum type="arabicPeriod"/>
              <a:tabLst>
                <a:tab pos="1254125" algn="l"/>
              </a:tabLst>
            </a:pPr>
            <a:r>
              <a:rPr lang="en-CA" altLang="en-US" smtClean="0"/>
              <a:t>Runtime errors</a:t>
            </a:r>
          </a:p>
          <a:p>
            <a:pPr marL="457200" indent="-457200" eaLnBrk="1" hangingPunct="1">
              <a:buFontTx/>
              <a:buAutoNum type="arabicPeriod"/>
              <a:tabLst>
                <a:tab pos="1254125" algn="l"/>
              </a:tabLst>
            </a:pPr>
            <a:r>
              <a:rPr lang="en-CA" altLang="en-US" smtClean="0"/>
              <a:t>Logic errors</a:t>
            </a: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a:xfrm>
            <a:off x="457200" y="260350"/>
            <a:ext cx="8229600" cy="730250"/>
          </a:xfrm>
        </p:spPr>
        <p:txBody>
          <a:bodyPr/>
          <a:lstStyle/>
          <a:p>
            <a:pPr marL="533400" indent="-533400" eaLnBrk="1" hangingPunct="1">
              <a:buFontTx/>
              <a:buAutoNum type="arabicPeriod"/>
            </a:pPr>
            <a:r>
              <a:rPr lang="en-US" altLang="en-US" smtClean="0"/>
              <a:t>Syntax/ Translation Errors</a:t>
            </a:r>
          </a:p>
        </p:txBody>
      </p:sp>
      <p:sp>
        <p:nvSpPr>
          <p:cNvPr id="253955" name="Rectangle 3"/>
          <p:cNvSpPr>
            <a:spLocks noGrp="1" noChangeArrowheads="1"/>
          </p:cNvSpPr>
          <p:nvPr>
            <p:ph idx="1"/>
          </p:nvPr>
        </p:nvSpPr>
        <p:spPr/>
        <p:txBody>
          <a:bodyPr/>
          <a:lstStyle/>
          <a:p>
            <a:pPr eaLnBrk="1" hangingPunct="1">
              <a:tabLst>
                <a:tab pos="1254125" algn="l"/>
              </a:tabLst>
            </a:pPr>
            <a:r>
              <a:rPr lang="en-US" altLang="en-US" smtClean="0"/>
              <a:t>Each language has rules about how statements are to be structured.</a:t>
            </a:r>
          </a:p>
          <a:p>
            <a:pPr eaLnBrk="1" hangingPunct="1">
              <a:tabLst>
                <a:tab pos="1254125" algn="l"/>
              </a:tabLst>
            </a:pPr>
            <a:r>
              <a:rPr lang="en-US" altLang="en-US" smtClean="0"/>
              <a:t>An English sentence is structured by the </a:t>
            </a:r>
            <a:r>
              <a:rPr lang="en-US" altLang="en-US" i="1" smtClean="0"/>
              <a:t>grammar</a:t>
            </a:r>
            <a:r>
              <a:rPr lang="en-US" altLang="en-US" smtClean="0"/>
              <a:t> of the English language:</a:t>
            </a:r>
          </a:p>
          <a:p>
            <a:pPr lvl="1" eaLnBrk="1" hangingPunct="1">
              <a:tabLst>
                <a:tab pos="1254125" algn="l"/>
              </a:tabLst>
            </a:pPr>
            <a:r>
              <a:rPr lang="en-US" altLang="en-US" smtClean="0"/>
              <a:t>My cat sleeps the sofa.</a:t>
            </a:r>
          </a:p>
          <a:p>
            <a:pPr lvl="1" eaLnBrk="1" hangingPunct="1">
              <a:tabLst>
                <a:tab pos="1254125" algn="l"/>
              </a:tabLst>
            </a:pPr>
            <a:endParaRPr lang="en-US" altLang="en-US" smtClean="0"/>
          </a:p>
          <a:p>
            <a:pPr lvl="1" eaLnBrk="1" hangingPunct="1">
              <a:tabLst>
                <a:tab pos="1254125" algn="l"/>
              </a:tabLst>
            </a:pPr>
            <a:endParaRPr lang="en-US" altLang="en-US" sz="1600" smtClean="0"/>
          </a:p>
          <a:p>
            <a:pPr lvl="1" eaLnBrk="1" hangingPunct="1">
              <a:tabLst>
                <a:tab pos="1254125" algn="l"/>
              </a:tabLst>
            </a:pPr>
            <a:endParaRPr lang="en-US" altLang="en-US" sz="1600" smtClean="0"/>
          </a:p>
          <a:p>
            <a:pPr eaLnBrk="1" hangingPunct="1">
              <a:tabLst>
                <a:tab pos="1254125" algn="l"/>
              </a:tabLst>
            </a:pPr>
            <a:r>
              <a:rPr lang="en-US" altLang="en-US" smtClean="0"/>
              <a:t>Python statements are structured by the </a:t>
            </a:r>
            <a:r>
              <a:rPr lang="en-US" altLang="en-US" i="1" smtClean="0"/>
              <a:t>syntax</a:t>
            </a:r>
            <a:r>
              <a:rPr lang="en-US" altLang="en-US" smtClean="0"/>
              <a:t> of Python:</a:t>
            </a:r>
          </a:p>
          <a:p>
            <a:pPr lvl="1" eaLnBrk="1" hangingPunct="1">
              <a:buFont typeface="Arial" panose="020B0604020202020204" pitchFamily="34" charset="0"/>
              <a:buNone/>
              <a:tabLst>
                <a:tab pos="1254125" algn="l"/>
              </a:tabLst>
            </a:pPr>
            <a:r>
              <a:rPr lang="en-US" altLang="en-US" smtClean="0">
                <a:latin typeface="Consolas" panose="020B0609020204030204" pitchFamily="49" charset="0"/>
                <a:cs typeface="Consolas" panose="020B0609020204030204" pitchFamily="49" charset="0"/>
              </a:rPr>
              <a:t>5 = num</a:t>
            </a:r>
          </a:p>
        </p:txBody>
      </p:sp>
      <p:grpSp>
        <p:nvGrpSpPr>
          <p:cNvPr id="6" name="Group 5"/>
          <p:cNvGrpSpPr>
            <a:grpSpLocks/>
          </p:cNvGrpSpPr>
          <p:nvPr/>
        </p:nvGrpSpPr>
        <p:grpSpPr bwMode="auto">
          <a:xfrm>
            <a:off x="1358900" y="2971800"/>
            <a:ext cx="5270500" cy="946150"/>
            <a:chOff x="1358462" y="2971800"/>
            <a:chExt cx="5270938" cy="945895"/>
          </a:xfrm>
        </p:grpSpPr>
        <p:sp>
          <p:nvSpPr>
            <p:cNvPr id="95241" name="Text Box 6"/>
            <p:cNvSpPr txBox="1">
              <a:spLocks noChangeArrowheads="1"/>
            </p:cNvSpPr>
            <p:nvPr/>
          </p:nvSpPr>
          <p:spPr bwMode="auto">
            <a:xfrm>
              <a:off x="1358462" y="3392294"/>
              <a:ext cx="5270938" cy="525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400" b="1">
                  <a:solidFill>
                    <a:srgbClr val="FF0000"/>
                  </a:solidFill>
                  <a:latin typeface="Arial" panose="020B0604020202020204" pitchFamily="34" charset="0"/>
                </a:rPr>
                <a:t>Grammatically incorrect (FYI: missing the preposition to introduce the prepositional phrase ‘the sofa’)</a:t>
              </a:r>
            </a:p>
          </p:txBody>
        </p:sp>
        <p:cxnSp>
          <p:nvCxnSpPr>
            <p:cNvPr id="5" name="Straight Arrow Connector 4"/>
            <p:cNvCxnSpPr/>
            <p:nvPr/>
          </p:nvCxnSpPr>
          <p:spPr>
            <a:xfrm flipV="1">
              <a:off x="2209433" y="2971800"/>
              <a:ext cx="381032" cy="533256"/>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11" name="Group 10"/>
          <p:cNvGrpSpPr>
            <a:grpSpLocks/>
          </p:cNvGrpSpPr>
          <p:nvPr/>
        </p:nvGrpSpPr>
        <p:grpSpPr bwMode="auto">
          <a:xfrm>
            <a:off x="895350" y="4813300"/>
            <a:ext cx="6197600" cy="1579563"/>
            <a:chOff x="914400" y="4800600"/>
            <a:chExt cx="6197600" cy="1579045"/>
          </a:xfrm>
        </p:grpSpPr>
        <p:sp>
          <p:nvSpPr>
            <p:cNvPr id="95238" name="Text Box 9"/>
            <p:cNvSpPr txBox="1">
              <a:spLocks noChangeArrowheads="1"/>
            </p:cNvSpPr>
            <p:nvPr/>
          </p:nvSpPr>
          <p:spPr bwMode="auto">
            <a:xfrm>
              <a:off x="1270000" y="5638800"/>
              <a:ext cx="5842000" cy="740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400" b="1">
                  <a:solidFill>
                    <a:srgbClr val="FF0000"/>
                  </a:solidFill>
                  <a:latin typeface="Arial" panose="020B0604020202020204" pitchFamily="34" charset="0"/>
                </a:rPr>
                <a:t>Syntactically incorrect: the left hand side of an assignment statement cannot be a literal (unnamed) constant (or variable names cannot begin with a number)</a:t>
              </a:r>
            </a:p>
          </p:txBody>
        </p:sp>
        <p:cxnSp>
          <p:nvCxnSpPr>
            <p:cNvPr id="8" name="Straight Connector 7"/>
            <p:cNvCxnSpPr/>
            <p:nvPr/>
          </p:nvCxnSpPr>
          <p:spPr>
            <a:xfrm>
              <a:off x="914400" y="4800600"/>
              <a:ext cx="8382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flipV="1">
              <a:off x="1270000" y="4800600"/>
              <a:ext cx="1397000" cy="956949"/>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395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3955">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3955">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53955">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53955">
                                            <p:txEl>
                                              <p:pRg st="7" end="7"/>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3955" grpId="0" build="p"/>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457200" y="260350"/>
            <a:ext cx="8229600" cy="730250"/>
          </a:xfrm>
        </p:spPr>
        <p:txBody>
          <a:bodyPr/>
          <a:lstStyle/>
          <a:p>
            <a:pPr marL="533400" indent="-533400" eaLnBrk="1" hangingPunct="1">
              <a:buFontTx/>
              <a:buAutoNum type="arabicPeriod"/>
            </a:pPr>
            <a:r>
              <a:rPr lang="en-US" altLang="en-US" smtClean="0"/>
              <a:t>Syntax/ Translation Errors (2)</a:t>
            </a:r>
          </a:p>
        </p:txBody>
      </p:sp>
      <p:sp>
        <p:nvSpPr>
          <p:cNvPr id="254979" name="Rectangle 3"/>
          <p:cNvSpPr>
            <a:spLocks noGrp="1" noChangeArrowheads="1"/>
          </p:cNvSpPr>
          <p:nvPr>
            <p:ph idx="1"/>
          </p:nvPr>
        </p:nvSpPr>
        <p:spPr/>
        <p:txBody>
          <a:bodyPr/>
          <a:lstStyle/>
          <a:p>
            <a:pPr eaLnBrk="1" hangingPunct="1">
              <a:tabLst>
                <a:tab pos="1254125" algn="l"/>
              </a:tabLst>
            </a:pPr>
            <a:r>
              <a:rPr lang="en-US" altLang="en-US" smtClean="0"/>
              <a:t>The translator checks for these errors when a computer program is translated to machine language.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497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4979" grpId="0" build="p" bldLvl="2"/>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a:xfrm>
            <a:off x="457200" y="260350"/>
            <a:ext cx="8229600" cy="730250"/>
          </a:xfrm>
        </p:spPr>
        <p:txBody>
          <a:bodyPr/>
          <a:lstStyle/>
          <a:p>
            <a:pPr marL="533400" indent="-533400" eaLnBrk="1" hangingPunct="1">
              <a:buFontTx/>
              <a:buAutoNum type="arabicPeriod"/>
            </a:pPr>
            <a:r>
              <a:rPr lang="en-US" altLang="en-US" smtClean="0"/>
              <a:t>Some Common </a:t>
            </a:r>
            <a:r>
              <a:rPr lang="en-US" altLang="en-US" b="1" smtClean="0">
                <a:solidFill>
                  <a:srgbClr val="FF0000"/>
                </a:solidFill>
              </a:rPr>
              <a:t>Syntax Errors</a:t>
            </a:r>
          </a:p>
        </p:txBody>
      </p:sp>
      <p:sp>
        <p:nvSpPr>
          <p:cNvPr id="256003" name="Rectangle 3"/>
          <p:cNvSpPr>
            <a:spLocks noGrp="1" noChangeArrowheads="1"/>
          </p:cNvSpPr>
          <p:nvPr>
            <p:ph idx="1"/>
          </p:nvPr>
        </p:nvSpPr>
        <p:spPr/>
        <p:txBody>
          <a:bodyPr/>
          <a:lstStyle/>
          <a:p>
            <a:pPr eaLnBrk="1" hangingPunct="1">
              <a:tabLst>
                <a:tab pos="1254125" algn="l"/>
              </a:tabLst>
            </a:pPr>
            <a:r>
              <a:rPr lang="en-US" altLang="en-US" dirty="0" smtClean="0"/>
              <a:t>Miss-spelling names of keywords</a:t>
            </a:r>
          </a:p>
          <a:p>
            <a:pPr lvl="1" eaLnBrk="1" hangingPunct="1">
              <a:tabLst>
                <a:tab pos="1254125" algn="l"/>
              </a:tabLst>
            </a:pPr>
            <a:r>
              <a:rPr lang="en-US" altLang="en-US" sz="1800" dirty="0" smtClean="0"/>
              <a:t>e.g., ‘</a:t>
            </a:r>
            <a:r>
              <a:rPr lang="en-US" altLang="en-US" sz="1800" b="1" dirty="0" err="1" smtClean="0">
                <a:solidFill>
                  <a:srgbClr val="FF0000"/>
                </a:solidFill>
                <a:latin typeface="Consolas" panose="020B0609020204030204" pitchFamily="49" charset="0"/>
                <a:cs typeface="Consolas" panose="020B0609020204030204" pitchFamily="49" charset="0"/>
              </a:rPr>
              <a:t>primt</a:t>
            </a:r>
            <a:r>
              <a:rPr lang="en-US" altLang="en-US" sz="1800" b="1" dirty="0" smtClean="0">
                <a:solidFill>
                  <a:srgbClr val="FF0000"/>
                </a:solidFill>
                <a:latin typeface="Consolas" panose="020B0609020204030204" pitchFamily="49" charset="0"/>
                <a:cs typeface="Consolas" panose="020B0609020204030204" pitchFamily="49" charset="0"/>
              </a:rPr>
              <a:t>()</a:t>
            </a:r>
            <a:r>
              <a:rPr lang="en-US" altLang="en-US" sz="1800" dirty="0" smtClean="0"/>
              <a:t>’ instead of ‘</a:t>
            </a:r>
            <a:r>
              <a:rPr lang="en-US" altLang="en-US" sz="1800" dirty="0" smtClean="0">
                <a:latin typeface="Consolas" panose="020B0609020204030204" pitchFamily="49" charset="0"/>
                <a:cs typeface="Consolas" panose="020B0609020204030204" pitchFamily="49" charset="0"/>
              </a:rPr>
              <a:t>print()</a:t>
            </a:r>
            <a:r>
              <a:rPr lang="en-US" altLang="en-US" sz="1800" dirty="0" smtClean="0"/>
              <a:t>’</a:t>
            </a:r>
          </a:p>
          <a:p>
            <a:pPr eaLnBrk="1" hangingPunct="1">
              <a:tabLst>
                <a:tab pos="1254125" algn="l"/>
              </a:tabLst>
            </a:pPr>
            <a:r>
              <a:rPr lang="en-US" altLang="en-US" smtClean="0"/>
              <a:t>Forgetting to match closing quotes or brackets to opening quotes or brackets e.g., </a:t>
            </a:r>
            <a:r>
              <a:rPr lang="en-US" altLang="en-US" b="1">
                <a:solidFill>
                  <a:srgbClr val="FF0000"/>
                </a:solidFill>
              </a:rPr>
              <a:t>print</a:t>
            </a:r>
            <a:r>
              <a:rPr lang="en-US" altLang="en-US" b="1" smtClean="0">
                <a:solidFill>
                  <a:srgbClr val="FF0000"/>
                </a:solidFill>
              </a:rPr>
              <a:t>("hello)</a:t>
            </a:r>
          </a:p>
          <a:p>
            <a:pPr eaLnBrk="1" hangingPunct="1">
              <a:tabLst>
                <a:tab pos="1254125" algn="l"/>
              </a:tabLst>
            </a:pPr>
            <a:r>
              <a:rPr lang="en-US" altLang="en-US" dirty="0" smtClean="0"/>
              <a:t>Using variables before they’ve been named (allocated in memory).</a:t>
            </a:r>
            <a:r>
              <a:rPr lang="en-US" altLang="en-US" sz="1800" dirty="0" smtClean="0"/>
              <a:t> </a:t>
            </a:r>
          </a:p>
          <a:p>
            <a:pPr eaLnBrk="1" hangingPunct="1">
              <a:tabLst>
                <a:tab pos="1254125" algn="l"/>
              </a:tabLst>
            </a:pPr>
            <a:r>
              <a:rPr lang="en-US" altLang="en-US" dirty="0" smtClean="0"/>
              <a:t>Program name: </a:t>
            </a:r>
            <a:r>
              <a:rPr lang="en-US" altLang="en-US" sz="2000" dirty="0" smtClean="0">
                <a:latin typeface="Consolas" panose="020B0609020204030204" pitchFamily="49" charset="0"/>
                <a:cs typeface="Consolas" panose="020B0609020204030204" pitchFamily="49" charset="0"/>
              </a:rPr>
              <a:t>error_</a:t>
            </a:r>
            <a:r>
              <a:rPr lang="en-CA" altLang="en-US" sz="2000" dirty="0" smtClean="0">
                <a:latin typeface="Consolas" panose="020B0609020204030204" pitchFamily="49" charset="0"/>
                <a:cs typeface="Consolas" panose="020B0609020204030204" pitchFamily="49" charset="0"/>
              </a:rPr>
              <a:t>syntax.py</a:t>
            </a:r>
            <a:endParaRPr lang="en-CA" altLang="en-US" sz="2000" dirty="0" smtClean="0"/>
          </a:p>
          <a:p>
            <a:pPr eaLnBrk="1" hangingPunct="1">
              <a:buFontTx/>
              <a:buNone/>
              <a:tabLst>
                <a:tab pos="1254125" algn="l"/>
              </a:tabLst>
            </a:pPr>
            <a:r>
              <a:rPr lang="en-CA" altLang="en-US" sz="1800" dirty="0" smtClean="0">
                <a:latin typeface="Consolas" panose="020B0609020204030204" pitchFamily="49" charset="0"/>
                <a:cs typeface="Consolas" panose="020B0609020204030204" pitchFamily="49" charset="0"/>
              </a:rPr>
              <a:t>   </a:t>
            </a:r>
            <a:r>
              <a:rPr lang="en-CA" altLang="en-US" sz="1800" b="1" dirty="0" smtClean="0">
                <a:solidFill>
                  <a:srgbClr val="FF0000"/>
                </a:solidFill>
                <a:latin typeface="Consolas" panose="020B0609020204030204" pitchFamily="49" charset="0"/>
                <a:cs typeface="Consolas" panose="020B0609020204030204" pitchFamily="49" charset="0"/>
              </a:rPr>
              <a:t>print(</a:t>
            </a:r>
            <a:r>
              <a:rPr lang="en-CA" altLang="en-US" sz="1800" b="1" dirty="0" err="1" smtClean="0">
                <a:solidFill>
                  <a:srgbClr val="FF0000"/>
                </a:solidFill>
                <a:latin typeface="Consolas" panose="020B0609020204030204" pitchFamily="49" charset="0"/>
                <a:cs typeface="Consolas" panose="020B0609020204030204" pitchFamily="49" charset="0"/>
              </a:rPr>
              <a:t>num</a:t>
            </a:r>
            <a:r>
              <a:rPr lang="en-CA" altLang="en-US" sz="1800" b="1" dirty="0" smtClean="0">
                <a:solidFill>
                  <a:srgbClr val="FF0000"/>
                </a:solidFill>
                <a:latin typeface="Consolas" panose="020B0609020204030204" pitchFamily="49" charset="0"/>
                <a:cs typeface="Consolas" panose="020B0609020204030204" pitchFamily="49" charset="0"/>
              </a:rPr>
              <a:t>)</a:t>
            </a:r>
          </a:p>
          <a:p>
            <a:pPr eaLnBrk="1" hangingPunct="1">
              <a:buFontTx/>
              <a:buNone/>
              <a:tabLst>
                <a:tab pos="1254125" algn="l"/>
              </a:tabLst>
            </a:pPr>
            <a:r>
              <a:rPr lang="en-CA" altLang="en-US" sz="1800" dirty="0" smtClean="0">
                <a:latin typeface="Consolas" panose="020B0609020204030204" pitchFamily="49" charset="0"/>
                <a:cs typeface="Consolas" panose="020B0609020204030204" pitchFamily="49" charset="0"/>
              </a:rPr>
              <a:t>   </a:t>
            </a:r>
            <a:r>
              <a:rPr lang="en-CA" altLang="en-US" sz="1800" dirty="0" err="1" smtClean="0">
                <a:latin typeface="Consolas" panose="020B0609020204030204" pitchFamily="49" charset="0"/>
                <a:cs typeface="Consolas" panose="020B0609020204030204" pitchFamily="49" charset="0"/>
              </a:rPr>
              <a:t>num</a:t>
            </a:r>
            <a:r>
              <a:rPr lang="en-CA" altLang="en-US" sz="1800" dirty="0" smtClean="0">
                <a:latin typeface="Consolas" panose="020B0609020204030204" pitchFamily="49" charset="0"/>
                <a:cs typeface="Consolas" panose="020B0609020204030204" pitchFamily="49" charset="0"/>
              </a:rPr>
              <a:t> = 123</a:t>
            </a:r>
          </a:p>
        </p:txBody>
      </p:sp>
      <p:pic>
        <p:nvPicPr>
          <p:cNvPr id="9318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6600" y="4038600"/>
            <a:ext cx="5335588" cy="838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600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6003">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56003">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56003">
                                            <p:txEl>
                                              <p:pRg st="3" end="3"/>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56003">
                                            <p:txEl>
                                              <p:pRg st="4" end="4"/>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56003">
                                            <p:txEl>
                                              <p:pRg st="5" end="5"/>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56003">
                                            <p:txEl>
                                              <p:pRg st="6" end="6"/>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931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03" grpId="0" build="p"/>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a:xfrm>
            <a:off x="457200" y="260350"/>
            <a:ext cx="8229600" cy="730250"/>
          </a:xfrm>
        </p:spPr>
        <p:txBody>
          <a:bodyPr/>
          <a:lstStyle/>
          <a:p>
            <a:pPr marL="533400" indent="-533400" eaLnBrk="1" hangingPunct="1">
              <a:buFontTx/>
              <a:buAutoNum type="arabicPeriod" startAt="2"/>
            </a:pPr>
            <a:r>
              <a:rPr lang="en-US" altLang="en-US" smtClean="0"/>
              <a:t>Runtime Errors</a:t>
            </a:r>
          </a:p>
        </p:txBody>
      </p:sp>
      <p:sp>
        <p:nvSpPr>
          <p:cNvPr id="258051" name="Rectangle 3"/>
          <p:cNvSpPr>
            <a:spLocks noGrp="1" noChangeArrowheads="1"/>
          </p:cNvSpPr>
          <p:nvPr>
            <p:ph idx="1"/>
          </p:nvPr>
        </p:nvSpPr>
        <p:spPr/>
        <p:txBody>
          <a:bodyPr/>
          <a:lstStyle/>
          <a:p>
            <a:pPr eaLnBrk="1" hangingPunct="1">
              <a:tabLst>
                <a:tab pos="1254125" algn="l"/>
              </a:tabLst>
            </a:pPr>
            <a:r>
              <a:rPr lang="en-US" altLang="en-US" smtClean="0"/>
              <a:t>Occur as a program is executing (running).</a:t>
            </a:r>
          </a:p>
          <a:p>
            <a:pPr eaLnBrk="1" hangingPunct="1">
              <a:tabLst>
                <a:tab pos="1254125" algn="l"/>
              </a:tabLst>
            </a:pPr>
            <a:r>
              <a:rPr lang="en-US" altLang="en-US" smtClean="0"/>
              <a:t>The syntax of the language has </a:t>
            </a:r>
            <a:r>
              <a:rPr lang="en-US" altLang="en-US" i="1" smtClean="0"/>
              <a:t>not</a:t>
            </a:r>
            <a:r>
              <a:rPr lang="en-US" altLang="en-US" smtClean="0"/>
              <a:t> been violated (each statement follows the rules/syntax).</a:t>
            </a:r>
          </a:p>
          <a:p>
            <a:pPr eaLnBrk="1" hangingPunct="1">
              <a:tabLst>
                <a:tab pos="1254125" algn="l"/>
              </a:tabLst>
            </a:pPr>
            <a:r>
              <a:rPr lang="en-US" altLang="en-US" smtClean="0"/>
              <a:t>During execution a serious error is encountered that causes the execution (running) of the program to cease.</a:t>
            </a:r>
          </a:p>
          <a:p>
            <a:pPr eaLnBrk="1" hangingPunct="1">
              <a:tabLst>
                <a:tab pos="1254125" algn="l"/>
              </a:tabLst>
            </a:pPr>
            <a:r>
              <a:rPr lang="en-US" altLang="en-US" smtClean="0"/>
              <a:t>With a language like Python where translation occurs just before execution (interpreted) the timing of when runtime errors appear won’t seem different from a syntax error.</a:t>
            </a:r>
          </a:p>
          <a:p>
            <a:pPr eaLnBrk="1" hangingPunct="1">
              <a:tabLst>
                <a:tab pos="1254125" algn="l"/>
              </a:tabLst>
            </a:pPr>
            <a:r>
              <a:rPr lang="en-US" altLang="en-US" smtClean="0"/>
              <a:t>But for languages where translation occurs well before execution (compiled) the difference will be quite noticeable.</a:t>
            </a:r>
          </a:p>
          <a:p>
            <a:pPr eaLnBrk="1" hangingPunct="1">
              <a:tabLst>
                <a:tab pos="1254125" algn="l"/>
              </a:tabLst>
            </a:pPr>
            <a:r>
              <a:rPr lang="en-US" altLang="en-US" smtClean="0"/>
              <a:t>A common example of a runtime error is a division by zero error.</a:t>
            </a:r>
          </a:p>
          <a:p>
            <a:pPr marL="454025" lvl="1" eaLnBrk="1" hangingPunct="1">
              <a:tabLst>
                <a:tab pos="1254125" algn="l"/>
              </a:tabLst>
            </a:pPr>
            <a:r>
              <a:rPr lang="en-US" altLang="en-US" smtClean="0"/>
              <a:t>We will talk about other run time errors later.</a:t>
            </a:r>
          </a:p>
        </p:txBody>
      </p:sp>
      <p:pic>
        <p:nvPicPr>
          <p:cNvPr id="98308" name="Picture 9" descr="C:\Users\tamj\AppData\Local\Microsoft\Windows\Temporary Internet Files\Content.IE5\5BWAU42G\MC900383638[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15200" y="0"/>
            <a:ext cx="1828800" cy="159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805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805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8051">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58051">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58051">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58051">
                                            <p:txEl>
                                              <p:pRg st="5" end="5"/>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5805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8051" grpId="0" build="p"/>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a:xfrm>
            <a:off x="457200" y="260350"/>
            <a:ext cx="8229600" cy="730250"/>
          </a:xfrm>
        </p:spPr>
        <p:txBody>
          <a:bodyPr/>
          <a:lstStyle/>
          <a:p>
            <a:pPr marL="533400" indent="-533400" eaLnBrk="1" hangingPunct="1">
              <a:buFontTx/>
              <a:buAutoNum type="arabicPeriod" startAt="2"/>
            </a:pPr>
            <a:r>
              <a:rPr lang="en-US" altLang="en-US" b="1" smtClean="0">
                <a:solidFill>
                  <a:srgbClr val="FF0000"/>
                </a:solidFill>
              </a:rPr>
              <a:t>Runtime Error</a:t>
            </a:r>
            <a:r>
              <a:rPr lang="en-US" altLang="en-US" b="1" baseline="30000" smtClean="0">
                <a:solidFill>
                  <a:srgbClr val="FF0000"/>
                </a:solidFill>
              </a:rPr>
              <a:t>1</a:t>
            </a:r>
            <a:r>
              <a:rPr lang="en-US" altLang="en-US" smtClean="0"/>
              <a:t>: An Example</a:t>
            </a:r>
          </a:p>
        </p:txBody>
      </p:sp>
      <p:sp>
        <p:nvSpPr>
          <p:cNvPr id="99331" name="Rectangle 3"/>
          <p:cNvSpPr>
            <a:spLocks noGrp="1" noChangeArrowheads="1"/>
          </p:cNvSpPr>
          <p:nvPr>
            <p:ph idx="1"/>
          </p:nvPr>
        </p:nvSpPr>
        <p:spPr/>
        <p:txBody>
          <a:bodyPr/>
          <a:lstStyle/>
          <a:p>
            <a:pPr eaLnBrk="1" hangingPunct="1">
              <a:tabLst>
                <a:tab pos="1254125" algn="l"/>
              </a:tabLst>
            </a:pPr>
            <a:r>
              <a:rPr lang="en-CA" altLang="en-US" dirty="0" smtClean="0"/>
              <a:t>Program name:</a:t>
            </a:r>
            <a:r>
              <a:rPr lang="en-CA" altLang="en-US" sz="1800" dirty="0" smtClean="0"/>
              <a:t> </a:t>
            </a:r>
            <a:r>
              <a:rPr lang="en-CA" altLang="en-US" sz="2000" dirty="0" smtClean="0">
                <a:latin typeface="Consolas" panose="020B0609020204030204" pitchFamily="49" charset="0"/>
                <a:cs typeface="Consolas" panose="020B0609020204030204" pitchFamily="49" charset="0"/>
              </a:rPr>
              <a:t>error_runtime.py</a:t>
            </a:r>
          </a:p>
          <a:p>
            <a:pPr eaLnBrk="1" hangingPunct="1">
              <a:tabLst>
                <a:tab pos="1254125" algn="l"/>
              </a:tabLst>
            </a:pPr>
            <a:endParaRPr lang="en-CA" altLang="en-US" sz="2000" dirty="0" smtClean="0">
              <a:latin typeface="Consolas" panose="020B0609020204030204" pitchFamily="49" charset="0"/>
              <a:cs typeface="Consolas" panose="020B0609020204030204" pitchFamily="49" charset="0"/>
            </a:endParaRPr>
          </a:p>
          <a:p>
            <a:pPr lvl="1" eaLnBrk="1" hangingPunct="1">
              <a:buFont typeface="Times New Roman" panose="02020603050405020304" pitchFamily="18" charset="0"/>
              <a:buNone/>
              <a:tabLst>
                <a:tab pos="1254125" algn="l"/>
              </a:tabLst>
            </a:pPr>
            <a:r>
              <a:rPr lang="en-US" altLang="en-US" sz="1800" dirty="0" smtClean="0">
                <a:latin typeface="Consolas" panose="020B0609020204030204" pitchFamily="49" charset="0"/>
                <a:cs typeface="Consolas" panose="020B0609020204030204" pitchFamily="49" charset="0"/>
              </a:rPr>
              <a:t>num2 = </a:t>
            </a:r>
            <a:r>
              <a:rPr lang="en-US" altLang="en-US" sz="1800" dirty="0" err="1" smtClean="0">
                <a:latin typeface="Consolas" panose="020B0609020204030204" pitchFamily="49" charset="0"/>
                <a:cs typeface="Consolas" panose="020B0609020204030204" pitchFamily="49" charset="0"/>
              </a:rPr>
              <a:t>int</a:t>
            </a:r>
            <a:r>
              <a:rPr lang="en-US" altLang="en-US" sz="1800" dirty="0" smtClean="0">
                <a:latin typeface="Consolas" panose="020B0609020204030204" pitchFamily="49" charset="0"/>
                <a:cs typeface="Consolas" panose="020B0609020204030204" pitchFamily="49" charset="0"/>
              </a:rPr>
              <a:t>(input("Type in a number: "))</a:t>
            </a:r>
          </a:p>
          <a:p>
            <a:pPr lvl="1" eaLnBrk="1" hangingPunct="1">
              <a:buFont typeface="Times New Roman" panose="02020603050405020304" pitchFamily="18" charset="0"/>
              <a:buNone/>
              <a:tabLst>
                <a:tab pos="1254125" algn="l"/>
              </a:tabLst>
            </a:pPr>
            <a:r>
              <a:rPr lang="en-US" altLang="en-US" sz="1800" dirty="0" smtClean="0">
                <a:latin typeface="Consolas" panose="020B0609020204030204" pitchFamily="49" charset="0"/>
                <a:cs typeface="Consolas" panose="020B0609020204030204" pitchFamily="49" charset="0"/>
              </a:rPr>
              <a:t>num3 = </a:t>
            </a:r>
            <a:r>
              <a:rPr lang="en-US" altLang="en-US" sz="1800" dirty="0" err="1" smtClean="0">
                <a:latin typeface="Consolas" panose="020B0609020204030204" pitchFamily="49" charset="0"/>
                <a:cs typeface="Consolas" panose="020B0609020204030204" pitchFamily="49" charset="0"/>
              </a:rPr>
              <a:t>int</a:t>
            </a:r>
            <a:r>
              <a:rPr lang="en-US" altLang="en-US" sz="1800" dirty="0" smtClean="0">
                <a:latin typeface="Consolas" panose="020B0609020204030204" pitchFamily="49" charset="0"/>
                <a:cs typeface="Consolas" panose="020B0609020204030204" pitchFamily="49" charset="0"/>
              </a:rPr>
              <a:t>(input("Type in a number: "))</a:t>
            </a:r>
          </a:p>
          <a:p>
            <a:pPr lvl="1" eaLnBrk="1" hangingPunct="1">
              <a:buFont typeface="Times New Roman" panose="02020603050405020304" pitchFamily="18" charset="0"/>
              <a:buNone/>
              <a:tabLst>
                <a:tab pos="1254125" algn="l"/>
              </a:tabLst>
            </a:pPr>
            <a:r>
              <a:rPr lang="en-US" altLang="en-US" sz="1800" dirty="0" smtClean="0">
                <a:latin typeface="Consolas" panose="020B0609020204030204" pitchFamily="49" charset="0"/>
                <a:cs typeface="Consolas" panose="020B0609020204030204" pitchFamily="49" charset="0"/>
              </a:rPr>
              <a:t>num1 = num2 </a:t>
            </a:r>
            <a:r>
              <a:rPr lang="en-US" altLang="en-US" sz="1800" b="1" dirty="0" smtClean="0">
                <a:solidFill>
                  <a:srgbClr val="FF0000"/>
                </a:solidFill>
                <a:latin typeface="Consolas" panose="020B0609020204030204" pitchFamily="49" charset="0"/>
                <a:cs typeface="Consolas" panose="020B0609020204030204" pitchFamily="49" charset="0"/>
              </a:rPr>
              <a:t>/ num3</a:t>
            </a:r>
            <a:r>
              <a:rPr lang="en-US" altLang="en-US" sz="1800" b="1" dirty="0">
                <a:solidFill>
                  <a:srgbClr val="FF0000"/>
                </a:solidFill>
                <a:latin typeface="Consolas" panose="020B0609020204030204" pitchFamily="49" charset="0"/>
                <a:ea typeface="ＭＳ Ｐゴシック" panose="020B0600070205080204" pitchFamily="34" charset="-128"/>
                <a:cs typeface="Consolas" panose="020B0609020204030204" pitchFamily="49" charset="0"/>
              </a:rPr>
              <a:t> </a:t>
            </a:r>
            <a:r>
              <a:rPr lang="en-US" altLang="en-US" sz="1800" b="1" dirty="0">
                <a:solidFill>
                  <a:srgbClr val="00B0F0"/>
                </a:solidFill>
                <a:latin typeface="Consolas" panose="020B0609020204030204" pitchFamily="49" charset="0"/>
                <a:ea typeface="ＭＳ Ｐゴシック" panose="020B0600070205080204" pitchFamily="34" charset="-128"/>
                <a:cs typeface="Consolas" panose="020B0609020204030204" pitchFamily="49" charset="0"/>
              </a:rPr>
              <a:t># When zero is entered </a:t>
            </a:r>
            <a:endParaRPr lang="en-US" altLang="en-US" sz="1800" b="1" dirty="0" smtClean="0">
              <a:solidFill>
                <a:srgbClr val="00B0F0"/>
              </a:solidFill>
              <a:latin typeface="Consolas" panose="020B0609020204030204" pitchFamily="49" charset="0"/>
              <a:ea typeface="ＭＳ Ｐゴシック" panose="020B0600070205080204" pitchFamily="34" charset="-128"/>
              <a:cs typeface="Consolas" panose="020B0609020204030204" pitchFamily="49" charset="0"/>
            </a:endParaRPr>
          </a:p>
          <a:p>
            <a:pPr lvl="1" eaLnBrk="1" hangingPunct="1">
              <a:buFont typeface="Times New Roman" panose="02020603050405020304" pitchFamily="18" charset="0"/>
              <a:buNone/>
              <a:tabLst>
                <a:tab pos="1254125" algn="l"/>
              </a:tabLst>
            </a:pPr>
            <a:r>
              <a:rPr lang="en-US" altLang="en-US" sz="1800" dirty="0" smtClean="0">
                <a:latin typeface="Consolas" panose="020B0609020204030204" pitchFamily="49" charset="0"/>
                <a:cs typeface="Consolas" panose="020B0609020204030204" pitchFamily="49" charset="0"/>
              </a:rPr>
              <a:t>print(num1)</a:t>
            </a:r>
          </a:p>
        </p:txBody>
      </p:sp>
      <p:sp>
        <p:nvSpPr>
          <p:cNvPr id="99332" name="Text Box 4"/>
          <p:cNvSpPr txBox="1">
            <a:spLocks noChangeArrowheads="1"/>
          </p:cNvSpPr>
          <p:nvPr/>
        </p:nvSpPr>
        <p:spPr bwMode="auto">
          <a:xfrm>
            <a:off x="0" y="6553200"/>
            <a:ext cx="45593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400">
                <a:latin typeface="Arial" panose="020B0604020202020204" pitchFamily="34" charset="0"/>
              </a:rPr>
              <a:t>1 When ‘num3’ contains zero</a:t>
            </a:r>
          </a:p>
        </p:txBody>
      </p:sp>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8600" y="4876800"/>
            <a:ext cx="4830763" cy="1562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8600" y="3108325"/>
            <a:ext cx="4614863" cy="1006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29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22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a:xfrm>
            <a:off x="457200" y="260350"/>
            <a:ext cx="8229600" cy="730250"/>
          </a:xfrm>
        </p:spPr>
        <p:txBody>
          <a:bodyPr/>
          <a:lstStyle/>
          <a:p>
            <a:pPr marL="533400" indent="-533400" eaLnBrk="1" hangingPunct="1">
              <a:buFontTx/>
              <a:buAutoNum type="arabicPeriod" startAt="3"/>
            </a:pPr>
            <a:r>
              <a:rPr lang="en-US" altLang="en-US" b="1" smtClean="0">
                <a:solidFill>
                  <a:srgbClr val="FF0000"/>
                </a:solidFill>
              </a:rPr>
              <a:t>Logic Errors</a:t>
            </a:r>
          </a:p>
        </p:txBody>
      </p:sp>
      <p:sp>
        <p:nvSpPr>
          <p:cNvPr id="261123" name="Rectangle 3"/>
          <p:cNvSpPr>
            <a:spLocks noGrp="1" noChangeArrowheads="1"/>
          </p:cNvSpPr>
          <p:nvPr>
            <p:ph idx="1"/>
          </p:nvPr>
        </p:nvSpPr>
        <p:spPr/>
        <p:txBody>
          <a:bodyPr/>
          <a:lstStyle/>
          <a:p>
            <a:pPr eaLnBrk="1" hangingPunct="1">
              <a:lnSpc>
                <a:spcPct val="80000"/>
              </a:lnSpc>
              <a:tabLst>
                <a:tab pos="1254125" algn="l"/>
              </a:tabLst>
            </a:pPr>
            <a:r>
              <a:rPr lang="en-CA" altLang="en-US" smtClean="0"/>
              <a:t>The program has no </a:t>
            </a:r>
            <a:r>
              <a:rPr lang="en-CA" altLang="en-US" i="1" smtClean="0"/>
              <a:t>syntax errors</a:t>
            </a:r>
            <a:r>
              <a:rPr lang="en-CA" altLang="en-US" smtClean="0"/>
              <a:t>.</a:t>
            </a:r>
          </a:p>
          <a:p>
            <a:pPr eaLnBrk="1" hangingPunct="1">
              <a:lnSpc>
                <a:spcPct val="80000"/>
              </a:lnSpc>
              <a:tabLst>
                <a:tab pos="1254125" algn="l"/>
              </a:tabLst>
            </a:pPr>
            <a:r>
              <a:rPr lang="en-CA" altLang="en-US" smtClean="0"/>
              <a:t>The program runs from beginning to end with </a:t>
            </a:r>
            <a:r>
              <a:rPr lang="en-CA" altLang="en-US" i="1" smtClean="0"/>
              <a:t>no runtime errors</a:t>
            </a:r>
            <a:r>
              <a:rPr lang="en-CA" altLang="en-US" smtClean="0"/>
              <a:t>.</a:t>
            </a:r>
          </a:p>
          <a:p>
            <a:pPr eaLnBrk="1" hangingPunct="1">
              <a:lnSpc>
                <a:spcPct val="80000"/>
              </a:lnSpc>
              <a:tabLst>
                <a:tab pos="1254125" algn="l"/>
              </a:tabLst>
            </a:pPr>
            <a:r>
              <a:rPr lang="en-CA" altLang="en-US" smtClean="0"/>
              <a:t>But the logic of the program is incorrect (it doesn’t do what it’s supposed to and may produce an incorrect result).</a:t>
            </a:r>
          </a:p>
          <a:p>
            <a:pPr eaLnBrk="1" hangingPunct="1">
              <a:lnSpc>
                <a:spcPct val="80000"/>
              </a:lnSpc>
              <a:tabLst>
                <a:tab pos="1254125" algn="l"/>
              </a:tabLst>
            </a:pPr>
            <a:r>
              <a:rPr lang="en-CA" altLang="en-US" smtClean="0"/>
              <a:t>Program name: </a:t>
            </a:r>
            <a:r>
              <a:rPr lang="en-CA" altLang="en-US" sz="2000" smtClean="0">
                <a:latin typeface="Consolas" panose="020B0609020204030204" pitchFamily="49" charset="0"/>
                <a:cs typeface="Consolas" panose="020B0609020204030204" pitchFamily="49" charset="0"/>
              </a:rPr>
              <a:t>error_logic.py</a:t>
            </a:r>
          </a:p>
          <a:p>
            <a:pPr eaLnBrk="1" hangingPunct="1">
              <a:lnSpc>
                <a:spcPct val="80000"/>
              </a:lnSpc>
              <a:tabLst>
                <a:tab pos="1254125" algn="l"/>
              </a:tabLst>
            </a:pPr>
            <a:endParaRPr lang="en-CA" altLang="en-US" sz="2000" smtClean="0">
              <a:latin typeface="Consolas" panose="020B0609020204030204" pitchFamily="49" charset="0"/>
              <a:cs typeface="Consolas" panose="020B0609020204030204" pitchFamily="49" charset="0"/>
            </a:endParaRPr>
          </a:p>
          <a:p>
            <a:pPr lvl="1" eaLnBrk="1" hangingPunct="1">
              <a:lnSpc>
                <a:spcPct val="90000"/>
              </a:lnSpc>
              <a:buFont typeface="Times New Roman" panose="02020603050405020304" pitchFamily="18" charset="0"/>
              <a:buNone/>
              <a:tabLst>
                <a:tab pos="1254125" algn="l"/>
              </a:tabLst>
            </a:pPr>
            <a:r>
              <a:rPr lang="en-US" altLang="en-US" sz="1800" smtClean="0">
                <a:latin typeface="Consolas" panose="020B0609020204030204" pitchFamily="49" charset="0"/>
                <a:cs typeface="Consolas" panose="020B0609020204030204" pitchFamily="49" charset="0"/>
              </a:rPr>
              <a:t>print ("This program will calculate the area of a rectangle")</a:t>
            </a:r>
          </a:p>
          <a:p>
            <a:pPr lvl="1" eaLnBrk="1" hangingPunct="1">
              <a:lnSpc>
                <a:spcPct val="90000"/>
              </a:lnSpc>
              <a:buFont typeface="Times New Roman" panose="02020603050405020304" pitchFamily="18" charset="0"/>
              <a:buNone/>
              <a:tabLst>
                <a:tab pos="1254125" algn="l"/>
              </a:tabLst>
            </a:pPr>
            <a:r>
              <a:rPr lang="en-US" altLang="en-US" sz="1800" smtClean="0">
                <a:latin typeface="Consolas" panose="020B0609020204030204" pitchFamily="49" charset="0"/>
                <a:cs typeface="Consolas" panose="020B0609020204030204" pitchFamily="49" charset="0"/>
              </a:rPr>
              <a:t>length = int(input("Enter the length: "))</a:t>
            </a:r>
          </a:p>
          <a:p>
            <a:pPr lvl="1" eaLnBrk="1" hangingPunct="1">
              <a:lnSpc>
                <a:spcPct val="90000"/>
              </a:lnSpc>
              <a:buFont typeface="Times New Roman" panose="02020603050405020304" pitchFamily="18" charset="0"/>
              <a:buNone/>
              <a:tabLst>
                <a:tab pos="1254125" algn="l"/>
              </a:tabLst>
            </a:pPr>
            <a:r>
              <a:rPr lang="en-US" altLang="en-US" sz="1800" smtClean="0">
                <a:latin typeface="Consolas" panose="020B0609020204030204" pitchFamily="49" charset="0"/>
                <a:cs typeface="Consolas" panose="020B0609020204030204" pitchFamily="49" charset="0"/>
              </a:rPr>
              <a:t>width = int(input("Enter the width: "))</a:t>
            </a:r>
          </a:p>
          <a:p>
            <a:pPr lvl="1" eaLnBrk="1" hangingPunct="1">
              <a:lnSpc>
                <a:spcPct val="90000"/>
              </a:lnSpc>
              <a:buFont typeface="Times New Roman" panose="02020603050405020304" pitchFamily="18" charset="0"/>
              <a:buNone/>
              <a:tabLst>
                <a:tab pos="1254125" algn="l"/>
              </a:tabLst>
            </a:pPr>
            <a:r>
              <a:rPr lang="en-US" altLang="en-US" sz="1800" smtClean="0">
                <a:latin typeface="Consolas" panose="020B0609020204030204" pitchFamily="49" charset="0"/>
                <a:cs typeface="Consolas" panose="020B0609020204030204" pitchFamily="49" charset="0"/>
              </a:rPr>
              <a:t>area = length </a:t>
            </a:r>
            <a:r>
              <a:rPr lang="en-US" altLang="en-US" sz="1800" b="1" smtClean="0">
                <a:solidFill>
                  <a:srgbClr val="FF0000"/>
                </a:solidFill>
                <a:latin typeface="Consolas" panose="020B0609020204030204" pitchFamily="49" charset="0"/>
                <a:cs typeface="Consolas" panose="020B0609020204030204" pitchFamily="49" charset="0"/>
              </a:rPr>
              <a:t>+</a:t>
            </a:r>
            <a:r>
              <a:rPr lang="en-US" altLang="en-US" sz="1800" smtClean="0">
                <a:latin typeface="Consolas" panose="020B0609020204030204" pitchFamily="49" charset="0"/>
                <a:cs typeface="Consolas" panose="020B0609020204030204" pitchFamily="49" charset="0"/>
              </a:rPr>
              <a:t> width</a:t>
            </a:r>
          </a:p>
          <a:p>
            <a:pPr lvl="1" eaLnBrk="1" hangingPunct="1">
              <a:lnSpc>
                <a:spcPct val="90000"/>
              </a:lnSpc>
              <a:buFont typeface="Times New Roman" panose="02020603050405020304" pitchFamily="18" charset="0"/>
              <a:buNone/>
              <a:tabLst>
                <a:tab pos="1254125" algn="l"/>
              </a:tabLst>
            </a:pPr>
            <a:r>
              <a:rPr lang="en-US" altLang="en-US" sz="1800" smtClean="0">
                <a:latin typeface="Consolas" panose="020B0609020204030204" pitchFamily="49" charset="0"/>
                <a:cs typeface="Consolas" panose="020B0609020204030204" pitchFamily="49" charset="0"/>
              </a:rPr>
              <a:t>print("Area: ", area)</a:t>
            </a:r>
          </a:p>
        </p:txBody>
      </p:sp>
      <p:pic>
        <p:nvPicPr>
          <p:cNvPr id="133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95625" y="5486400"/>
            <a:ext cx="5762625" cy="981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112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112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6112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6112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6112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6112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6112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6112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61123">
                                            <p:txEl>
                                              <p:pRg st="9" end="9"/>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nodeType="clickEffect">
                                  <p:stCondLst>
                                    <p:cond delay="0"/>
                                  </p:stCondLst>
                                  <p:childTnLst>
                                    <p:set>
                                      <p:cBhvr>
                                        <p:cTn id="32" dur="1" fill="hold">
                                          <p:stCondLst>
                                            <p:cond delay="0"/>
                                          </p:stCondLst>
                                        </p:cTn>
                                        <p:tgtEl>
                                          <p:spTgt spid="133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1123" grpId="0" build="p"/>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itle 1"/>
          <p:cNvSpPr>
            <a:spLocks noGrp="1"/>
          </p:cNvSpPr>
          <p:nvPr>
            <p:ph type="title"/>
          </p:nvPr>
        </p:nvSpPr>
        <p:spPr>
          <a:xfrm>
            <a:off x="457200" y="260350"/>
            <a:ext cx="8229600" cy="730250"/>
          </a:xfrm>
        </p:spPr>
        <p:txBody>
          <a:bodyPr/>
          <a:lstStyle/>
          <a:p>
            <a:pPr eaLnBrk="1" hangingPunct="1"/>
            <a:r>
              <a:rPr lang="en-US" altLang="en-US" smtClean="0"/>
              <a:t>Some Additional Examples Of Errors</a:t>
            </a:r>
          </a:p>
        </p:txBody>
      </p:sp>
      <p:sp>
        <p:nvSpPr>
          <p:cNvPr id="101379" name="Content Placeholder 2"/>
          <p:cNvSpPr>
            <a:spLocks noGrp="1"/>
          </p:cNvSpPr>
          <p:nvPr>
            <p:ph idx="1"/>
          </p:nvPr>
        </p:nvSpPr>
        <p:spPr/>
        <p:txBody>
          <a:bodyPr/>
          <a:lstStyle/>
          <a:p>
            <a:pPr eaLnBrk="1" hangingPunct="1">
              <a:tabLst>
                <a:tab pos="1254125" algn="l"/>
              </a:tabLst>
            </a:pPr>
            <a:r>
              <a:rPr lang="en-US" altLang="en-US" smtClean="0"/>
              <a:t>All external links (not produced by your instructor):</a:t>
            </a:r>
          </a:p>
          <a:p>
            <a:pPr lvl="1" eaLnBrk="1" hangingPunct="1">
              <a:tabLst>
                <a:tab pos="1254125" algn="l"/>
              </a:tabLst>
            </a:pPr>
            <a:r>
              <a:rPr lang="en-US" altLang="en-US" sz="1800" smtClean="0">
                <a:hlinkClick r:id="rId3"/>
              </a:rPr>
              <a:t>http://level1wiki.wikidot.com/syntax-error</a:t>
            </a:r>
            <a:endParaRPr lang="en-US" altLang="en-US" sz="1800" smtClean="0"/>
          </a:p>
          <a:p>
            <a:pPr lvl="1" eaLnBrk="1" hangingPunct="1">
              <a:tabLst>
                <a:tab pos="1254125" algn="l"/>
              </a:tabLst>
            </a:pPr>
            <a:r>
              <a:rPr lang="en-US" altLang="en-US" sz="1800" smtClean="0">
                <a:hlinkClick r:id="rId4"/>
              </a:rPr>
              <a:t>http://www.cs.bu.edu/courses/cs108/guides/debug.html</a:t>
            </a:r>
            <a:endParaRPr lang="en-US" altLang="en-US" sz="1800" smtClean="0"/>
          </a:p>
          <a:p>
            <a:pPr lvl="1" eaLnBrk="1" hangingPunct="1">
              <a:tabLst>
                <a:tab pos="1254125" algn="l"/>
              </a:tabLst>
            </a:pPr>
            <a:r>
              <a:rPr lang="en-US" altLang="en-US" sz="1800" smtClean="0">
                <a:hlinkClick r:id="rId5"/>
              </a:rPr>
              <a:t>http://cscircles.cemc.uwaterloo.ca/1e-errors/</a:t>
            </a:r>
            <a:endParaRPr lang="en-US" altLang="en-US" sz="1800" smtClean="0"/>
          </a:p>
          <a:p>
            <a:pPr lvl="1" eaLnBrk="1" hangingPunct="1">
              <a:tabLst>
                <a:tab pos="1254125" algn="l"/>
              </a:tabLst>
            </a:pPr>
            <a:r>
              <a:rPr lang="en-US" altLang="en-US" sz="1800" smtClean="0">
                <a:hlinkClick r:id="rId6"/>
              </a:rPr>
              <a:t>http://www.greenteapress.com/thinkpython/thinkCSpy/html/app01.html</a:t>
            </a:r>
            <a:endParaRPr lang="en-US" altLang="en-US" sz="1800" smtClean="0"/>
          </a:p>
          <a:p>
            <a:pPr eaLnBrk="1" hangingPunct="1">
              <a:tabLst>
                <a:tab pos="1254125" algn="l"/>
              </a:tabLst>
            </a:pPr>
            <a:endParaRPr lang="en-US" altLang="en-US" sz="2000" smtClean="0"/>
          </a:p>
          <a:p>
            <a:pPr eaLnBrk="1" hangingPunct="1">
              <a:tabLst>
                <a:tab pos="1254125" algn="l"/>
              </a:tabLst>
            </a:pPr>
            <a:endParaRPr lang="en-US" altLang="en-US" sz="1800" smtClean="0"/>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p:cNvSpPr>
          <p:nvPr>
            <p:ph type="title" idx="4294967295"/>
          </p:nvPr>
        </p:nvSpPr>
        <p:spPr/>
        <p:txBody>
          <a:bodyPr/>
          <a:lstStyle/>
          <a:p>
            <a:pPr eaLnBrk="1" hangingPunct="1">
              <a:defRPr/>
            </a:pPr>
            <a:r>
              <a:rPr lang="en-US" sz="3200" dirty="0" smtClean="0">
                <a:latin typeface="+mn-lt"/>
              </a:rPr>
              <a:t>Practice Exercise</a:t>
            </a:r>
          </a:p>
        </p:txBody>
      </p:sp>
      <p:sp>
        <p:nvSpPr>
          <p:cNvPr id="102403" name="Rectangle 3"/>
          <p:cNvSpPr>
            <a:spLocks noGrp="1"/>
          </p:cNvSpPr>
          <p:nvPr>
            <p:ph type="body" idx="4294967295"/>
          </p:nvPr>
        </p:nvSpPr>
        <p:spPr>
          <a:xfrm>
            <a:off x="457200" y="1371600"/>
            <a:ext cx="8229600" cy="5029200"/>
          </a:xfrm>
        </p:spPr>
        <p:txBody>
          <a:bodyPr/>
          <a:lstStyle/>
          <a:p>
            <a:pPr eaLnBrk="1" hangingPunct="1">
              <a:tabLst>
                <a:tab pos="1254125" algn="l"/>
              </a:tabLst>
            </a:pPr>
            <a:r>
              <a:rPr lang="en-US" altLang="en-US" sz="2400" smtClean="0"/>
              <a:t>(This one will be an ongoing task).</a:t>
            </a:r>
          </a:p>
          <a:p>
            <a:pPr eaLnBrk="1" hangingPunct="1">
              <a:tabLst>
                <a:tab pos="1254125" algn="l"/>
              </a:tabLst>
            </a:pPr>
            <a:r>
              <a:rPr lang="en-US" altLang="en-US" sz="2400" smtClean="0"/>
              <a:t>As you write you programs, classify the type of errors that you encounter as: syntax/translation, runtime or logical.</a:t>
            </a: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Title 1"/>
          <p:cNvSpPr>
            <a:spLocks noGrp="1"/>
          </p:cNvSpPr>
          <p:nvPr>
            <p:ph type="title"/>
          </p:nvPr>
        </p:nvSpPr>
        <p:spPr/>
        <p:txBody>
          <a:bodyPr/>
          <a:lstStyle/>
          <a:p>
            <a:pPr eaLnBrk="1" hangingPunct="1"/>
            <a:r>
              <a:rPr lang="en-US" altLang="en-US" smtClean="0"/>
              <a:t>Section Summary: The 3 Error Types</a:t>
            </a:r>
          </a:p>
        </p:txBody>
      </p:sp>
      <p:sp>
        <p:nvSpPr>
          <p:cNvPr id="103427" name="Content Placeholder 2"/>
          <p:cNvSpPr>
            <a:spLocks noGrp="1"/>
          </p:cNvSpPr>
          <p:nvPr>
            <p:ph idx="1"/>
          </p:nvPr>
        </p:nvSpPr>
        <p:spPr/>
        <p:txBody>
          <a:bodyPr/>
          <a:lstStyle/>
          <a:p>
            <a:pPr eaLnBrk="1" hangingPunct="1"/>
            <a:r>
              <a:rPr lang="en-US" altLang="en-US" smtClean="0"/>
              <a:t>What are different categories of errors</a:t>
            </a:r>
          </a:p>
          <a:p>
            <a:pPr eaLnBrk="1" hangingPunct="1"/>
            <a:r>
              <a:rPr lang="en-US" altLang="en-US" smtClean="0"/>
              <a:t>What is the difference between the categories of errors and being able to identify examples of each</a:t>
            </a: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p:cNvSpPr>
          <p:nvPr>
            <p:ph type="title" idx="4294967295"/>
          </p:nvPr>
        </p:nvSpPr>
        <p:spPr/>
        <p:txBody>
          <a:bodyPr/>
          <a:lstStyle/>
          <a:p>
            <a:pPr eaLnBrk="1" hangingPunct="1">
              <a:defRPr/>
            </a:pPr>
            <a:r>
              <a:rPr lang="en-US" sz="3200" dirty="0" smtClean="0">
                <a:latin typeface="+mn-lt"/>
              </a:rPr>
              <a:t>Layout And Formatting</a:t>
            </a:r>
          </a:p>
        </p:txBody>
      </p:sp>
      <p:sp>
        <p:nvSpPr>
          <p:cNvPr id="104451" name="Rectangle 3"/>
          <p:cNvSpPr>
            <a:spLocks noGrp="1"/>
          </p:cNvSpPr>
          <p:nvPr>
            <p:ph type="body" idx="4294967295"/>
          </p:nvPr>
        </p:nvSpPr>
        <p:spPr>
          <a:xfrm>
            <a:off x="457200" y="1600200"/>
            <a:ext cx="8229600" cy="4953000"/>
          </a:xfrm>
        </p:spPr>
        <p:txBody>
          <a:bodyPr/>
          <a:lstStyle/>
          <a:p>
            <a:pPr eaLnBrk="1" hangingPunct="1">
              <a:tabLst>
                <a:tab pos="1254125" algn="l"/>
              </a:tabLst>
            </a:pPr>
            <a:r>
              <a:rPr lang="en-US" altLang="en-US" sz="2400" smtClean="0"/>
              <a:t>Similar to written text: all computers programs (except for the smallest ones) should use white space to group related instructions and to separate different groups.</a:t>
            </a:r>
          </a:p>
          <a:p>
            <a:pPr lvl="1" eaLnBrk="1" hangingPunct="1">
              <a:buFont typeface="Arial" panose="020B0604020202020204" pitchFamily="34" charset="0"/>
              <a:buNone/>
              <a:tabLst>
                <a:tab pos="1254125" algn="l"/>
              </a:tabLst>
            </a:pPr>
            <a:r>
              <a:rPr lang="en-US" altLang="en-US" sz="1800" smtClean="0">
                <a:latin typeface="Consolas" panose="020B0609020204030204" pitchFamily="49" charset="0"/>
                <a:cs typeface="Consolas" panose="020B0609020204030204" pitchFamily="49" charset="0"/>
              </a:rPr>
              <a:t># These are output statements to prompt for user information</a:t>
            </a:r>
          </a:p>
          <a:p>
            <a:pPr lvl="1" eaLnBrk="1" hangingPunct="1">
              <a:buFont typeface="Arial" panose="020B0604020202020204" pitchFamily="34" charset="0"/>
              <a:buNone/>
              <a:tabLst>
                <a:tab pos="1254125" algn="l"/>
              </a:tabLst>
            </a:pPr>
            <a:r>
              <a:rPr lang="en-US" altLang="en-US" sz="1800" smtClean="0">
                <a:latin typeface="Consolas" panose="020B0609020204030204" pitchFamily="49" charset="0"/>
                <a:cs typeface="Consolas" panose="020B0609020204030204" pitchFamily="49" charset="0"/>
              </a:rPr>
              <a:t>Instruction1</a:t>
            </a:r>
          </a:p>
          <a:p>
            <a:pPr lvl="1" eaLnBrk="1" hangingPunct="1">
              <a:buFont typeface="Arial" panose="020B0604020202020204" pitchFamily="34" charset="0"/>
              <a:buNone/>
              <a:tabLst>
                <a:tab pos="1254125" algn="l"/>
              </a:tabLst>
            </a:pPr>
            <a:r>
              <a:rPr lang="en-US" altLang="en-US" sz="1800" smtClean="0">
                <a:latin typeface="Consolas" panose="020B0609020204030204" pitchFamily="49" charset="0"/>
                <a:cs typeface="Consolas" panose="020B0609020204030204" pitchFamily="49" charset="0"/>
              </a:rPr>
              <a:t>Instruction2</a:t>
            </a:r>
          </a:p>
          <a:p>
            <a:pPr lvl="1" eaLnBrk="1" hangingPunct="1">
              <a:buFont typeface="Arial" panose="020B0604020202020204" pitchFamily="34" charset="0"/>
              <a:buNone/>
              <a:tabLst>
                <a:tab pos="1254125" algn="l"/>
              </a:tabLst>
            </a:pPr>
            <a:r>
              <a:rPr lang="en-US" altLang="en-US" sz="1800" smtClean="0">
                <a:latin typeface="Consolas" panose="020B0609020204030204" pitchFamily="49" charset="0"/>
                <a:cs typeface="Consolas" panose="020B0609020204030204" pitchFamily="49" charset="0"/>
              </a:rPr>
              <a:t>Instruction3</a:t>
            </a:r>
          </a:p>
          <a:p>
            <a:pPr lvl="1" eaLnBrk="1" hangingPunct="1">
              <a:buFont typeface="Arial" panose="020B0604020202020204" pitchFamily="34" charset="0"/>
              <a:buNone/>
              <a:tabLst>
                <a:tab pos="1254125" algn="l"/>
              </a:tabLst>
            </a:pPr>
            <a:r>
              <a:rPr lang="en-US" altLang="en-US" sz="1800" smtClean="0">
                <a:latin typeface="Consolas" panose="020B0609020204030204" pitchFamily="49" charset="0"/>
                <a:cs typeface="Consolas" panose="020B0609020204030204" pitchFamily="49" charset="0"/>
              </a:rPr>
              <a:t>Instruction4</a:t>
            </a:r>
          </a:p>
          <a:p>
            <a:pPr lvl="1" eaLnBrk="1" hangingPunct="1">
              <a:buFont typeface="Arial" panose="020B0604020202020204" pitchFamily="34" charset="0"/>
              <a:buNone/>
              <a:tabLst>
                <a:tab pos="1254125" algn="l"/>
              </a:tabLst>
            </a:pPr>
            <a:endParaRPr lang="en-US" altLang="en-US" sz="1800" smtClean="0">
              <a:latin typeface="Arial" panose="020B0604020202020204" pitchFamily="34" charset="0"/>
            </a:endParaRPr>
          </a:p>
          <a:p>
            <a:pPr lvl="1" eaLnBrk="1" hangingPunct="1">
              <a:buFont typeface="Arial" panose="020B0604020202020204" pitchFamily="34" charset="0"/>
              <a:buNone/>
              <a:tabLst>
                <a:tab pos="1254125" algn="l"/>
              </a:tabLst>
            </a:pPr>
            <a:endParaRPr lang="en-US" altLang="en-US" sz="1800" smtClean="0">
              <a:latin typeface="Arial" panose="020B0604020202020204" pitchFamily="34" charset="0"/>
            </a:endParaRPr>
          </a:p>
          <a:p>
            <a:pPr lvl="1" eaLnBrk="1" hangingPunct="1">
              <a:buFont typeface="Arial" panose="020B0604020202020204" pitchFamily="34" charset="0"/>
              <a:buNone/>
              <a:tabLst>
                <a:tab pos="1254125" algn="l"/>
              </a:tabLst>
            </a:pPr>
            <a:r>
              <a:rPr lang="en-US" altLang="en-US" sz="1800" smtClean="0">
                <a:latin typeface="Consolas" panose="020B0609020204030204" pitchFamily="49" charset="0"/>
                <a:cs typeface="Consolas" panose="020B0609020204030204" pitchFamily="49" charset="0"/>
              </a:rPr>
              <a:t># These are instructions to perform calculations on the user</a:t>
            </a:r>
          </a:p>
          <a:p>
            <a:pPr lvl="1" eaLnBrk="1" hangingPunct="1">
              <a:buFont typeface="Arial" panose="020B0604020202020204" pitchFamily="34" charset="0"/>
              <a:buNone/>
              <a:tabLst>
                <a:tab pos="1254125" algn="l"/>
              </a:tabLst>
            </a:pPr>
            <a:r>
              <a:rPr lang="en-US" altLang="en-US" sz="1800" smtClean="0">
                <a:latin typeface="Consolas" panose="020B0609020204030204" pitchFamily="49" charset="0"/>
                <a:cs typeface="Consolas" panose="020B0609020204030204" pitchFamily="49" charset="0"/>
              </a:rPr>
              <a:t># input and display the results</a:t>
            </a:r>
          </a:p>
          <a:p>
            <a:pPr lvl="1" eaLnBrk="1" hangingPunct="1">
              <a:buFont typeface="Arial" panose="020B0604020202020204" pitchFamily="34" charset="0"/>
              <a:buNone/>
              <a:tabLst>
                <a:tab pos="1254125" algn="l"/>
              </a:tabLst>
            </a:pPr>
            <a:r>
              <a:rPr lang="en-US" altLang="en-US" sz="1800" smtClean="0">
                <a:latin typeface="Consolas" panose="020B0609020204030204" pitchFamily="49" charset="0"/>
                <a:cs typeface="Consolas" panose="020B0609020204030204" pitchFamily="49" charset="0"/>
              </a:rPr>
              <a:t>Instruction5</a:t>
            </a:r>
          </a:p>
          <a:p>
            <a:pPr lvl="1" eaLnBrk="1" hangingPunct="1">
              <a:buFont typeface="Arial" panose="020B0604020202020204" pitchFamily="34" charset="0"/>
              <a:buNone/>
              <a:tabLst>
                <a:tab pos="1254125" algn="l"/>
              </a:tabLst>
            </a:pPr>
            <a:r>
              <a:rPr lang="en-US" altLang="en-US" sz="1800" smtClean="0">
                <a:latin typeface="Consolas" panose="020B0609020204030204" pitchFamily="49" charset="0"/>
                <a:cs typeface="Consolas" panose="020B0609020204030204" pitchFamily="49" charset="0"/>
              </a:rPr>
              <a:t>Instruction6</a:t>
            </a: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Title 1"/>
          <p:cNvSpPr>
            <a:spLocks noGrp="1"/>
          </p:cNvSpPr>
          <p:nvPr>
            <p:ph type="title"/>
          </p:nvPr>
        </p:nvSpPr>
        <p:spPr/>
        <p:txBody>
          <a:bodyPr/>
          <a:lstStyle/>
          <a:p>
            <a:r>
              <a:rPr lang="en-US" altLang="en-US" smtClean="0"/>
              <a:t>Layout And Formatting: Example</a:t>
            </a:r>
          </a:p>
        </p:txBody>
      </p:sp>
      <p:pic>
        <p:nvPicPr>
          <p:cNvPr id="1054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119188"/>
            <a:ext cx="7689850" cy="5076825"/>
          </a:xfrm>
          <a:prstGeom prst="rect">
            <a:avLst/>
          </a:prstGeom>
          <a:noFill/>
          <a:ln w="25400" algn="ctr">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Title 1"/>
          <p:cNvSpPr>
            <a:spLocks noGrp="1"/>
          </p:cNvSpPr>
          <p:nvPr>
            <p:ph type="title"/>
          </p:nvPr>
        </p:nvSpPr>
        <p:spPr/>
        <p:txBody>
          <a:bodyPr/>
          <a:lstStyle/>
          <a:p>
            <a:pPr eaLnBrk="1" hangingPunct="1"/>
            <a:r>
              <a:rPr lang="en-US" altLang="en-US" smtClean="0"/>
              <a:t>Section Summary: Layout And Formatting</a:t>
            </a:r>
          </a:p>
        </p:txBody>
      </p:sp>
      <p:sp>
        <p:nvSpPr>
          <p:cNvPr id="106499" name="Content Placeholder 2"/>
          <p:cNvSpPr>
            <a:spLocks noGrp="1"/>
          </p:cNvSpPr>
          <p:nvPr>
            <p:ph idx="1"/>
          </p:nvPr>
        </p:nvSpPr>
        <p:spPr/>
        <p:txBody>
          <a:bodyPr/>
          <a:lstStyle/>
          <a:p>
            <a:pPr eaLnBrk="1" hangingPunct="1"/>
            <a:r>
              <a:rPr lang="en-US" altLang="en-US" smtClean="0"/>
              <a:t>Why is layout and formatting of programs important, how to do it</a:t>
            </a: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itle 1"/>
          <p:cNvSpPr>
            <a:spLocks noGrp="1"/>
          </p:cNvSpPr>
          <p:nvPr>
            <p:ph type="title"/>
          </p:nvPr>
        </p:nvSpPr>
        <p:spPr/>
        <p:txBody>
          <a:bodyPr/>
          <a:lstStyle/>
          <a:p>
            <a:r>
              <a:rPr lang="en-US" altLang="en-US" smtClean="0"/>
              <a:t>Extra: In Case You’re Interested</a:t>
            </a:r>
          </a:p>
        </p:txBody>
      </p:sp>
      <p:sp>
        <p:nvSpPr>
          <p:cNvPr id="107523" name="Content Placeholder 2"/>
          <p:cNvSpPr>
            <a:spLocks noGrp="1"/>
          </p:cNvSpPr>
          <p:nvPr>
            <p:ph idx="1"/>
          </p:nvPr>
        </p:nvSpPr>
        <p:spPr/>
        <p:txBody>
          <a:bodyPr/>
          <a:lstStyle/>
          <a:p>
            <a:r>
              <a:rPr lang="en-US" altLang="en-US" dirty="0" smtClean="0"/>
              <a:t>Different languages may have unique style guides</a:t>
            </a:r>
          </a:p>
          <a:p>
            <a:r>
              <a:rPr lang="en-US" altLang="en-US" dirty="0" smtClean="0"/>
              <a:t>Here is the style guide for Python:</a:t>
            </a:r>
          </a:p>
          <a:p>
            <a:pPr lvl="1"/>
            <a:r>
              <a:rPr lang="en-US" altLang="en-US" dirty="0" smtClean="0">
                <a:hlinkClick r:id="rId3"/>
              </a:rPr>
              <a:t>http://legacy.python.org/dev/peps/pep-0008/</a:t>
            </a:r>
            <a:endParaRPr lang="en-US" altLang="en-US" dirty="0" smtClean="0"/>
          </a:p>
          <a:p>
            <a:pPr lvl="1"/>
            <a:endParaRPr lang="en-US" altLang="en-US" dirty="0" smtClean="0"/>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457200" y="260350"/>
            <a:ext cx="8229600" cy="730250"/>
          </a:xfrm>
        </p:spPr>
        <p:txBody>
          <a:bodyPr/>
          <a:lstStyle/>
          <a:p>
            <a:pPr eaLnBrk="1" hangingPunct="1"/>
            <a:r>
              <a:rPr lang="en-US" altLang="en-US" smtClean="0"/>
              <a:t>After This Section You Should Now Know</a:t>
            </a:r>
          </a:p>
        </p:txBody>
      </p:sp>
      <p:sp>
        <p:nvSpPr>
          <p:cNvPr id="108547" name="Rectangle 3"/>
          <p:cNvSpPr>
            <a:spLocks noGrp="1" noChangeArrowheads="1"/>
          </p:cNvSpPr>
          <p:nvPr>
            <p:ph idx="1"/>
          </p:nvPr>
        </p:nvSpPr>
        <p:spPr/>
        <p:txBody>
          <a:bodyPr/>
          <a:lstStyle/>
          <a:p>
            <a:pPr eaLnBrk="1" hangingPunct="1">
              <a:tabLst>
                <a:tab pos="1254125" algn="l"/>
              </a:tabLst>
            </a:pPr>
            <a:r>
              <a:rPr lang="en-US" altLang="en-US" smtClean="0"/>
              <a:t>How to create, translate and run Python programs.</a:t>
            </a:r>
          </a:p>
          <a:p>
            <a:pPr eaLnBrk="1" hangingPunct="1">
              <a:tabLst>
                <a:tab pos="1254125" algn="l"/>
              </a:tabLst>
            </a:pPr>
            <a:r>
              <a:rPr lang="en-US" altLang="en-US" smtClean="0"/>
              <a:t>Variables:</a:t>
            </a:r>
          </a:p>
          <a:p>
            <a:pPr lvl="1" eaLnBrk="1" hangingPunct="1">
              <a:tabLst>
                <a:tab pos="1254125" algn="l"/>
              </a:tabLst>
            </a:pPr>
            <a:r>
              <a:rPr lang="en-US" altLang="en-US" smtClean="0"/>
              <a:t>What they are used for</a:t>
            </a:r>
          </a:p>
          <a:p>
            <a:pPr lvl="1" eaLnBrk="1" hangingPunct="1">
              <a:tabLst>
                <a:tab pos="1254125" algn="l"/>
              </a:tabLst>
            </a:pPr>
            <a:r>
              <a:rPr lang="en-US" altLang="en-US" smtClean="0"/>
              <a:t>How to access and change the value of a variable</a:t>
            </a:r>
          </a:p>
          <a:p>
            <a:pPr lvl="1" eaLnBrk="1" hangingPunct="1">
              <a:tabLst>
                <a:tab pos="1254125" algn="l"/>
              </a:tabLst>
            </a:pPr>
            <a:r>
              <a:rPr lang="en-US" altLang="en-US" smtClean="0"/>
              <a:t>Conventions for naming variables</a:t>
            </a:r>
          </a:p>
          <a:p>
            <a:pPr lvl="1" eaLnBrk="1" hangingPunct="1">
              <a:tabLst>
                <a:tab pos="1254125" algn="l"/>
              </a:tabLst>
            </a:pPr>
            <a:r>
              <a:rPr lang="en-US" altLang="en-US" smtClean="0"/>
              <a:t>How information is stored differently with different types of variables, converting between types</a:t>
            </a:r>
          </a:p>
          <a:p>
            <a:pPr eaLnBrk="1" hangingPunct="1">
              <a:lnSpc>
                <a:spcPct val="90000"/>
              </a:lnSpc>
              <a:tabLst>
                <a:tab pos="1254125" algn="l"/>
              </a:tabLst>
            </a:pPr>
            <a:r>
              <a:rPr lang="en-US" altLang="en-US" smtClean="0"/>
              <a:t>Output:</a:t>
            </a:r>
          </a:p>
          <a:p>
            <a:pPr lvl="1" eaLnBrk="1" hangingPunct="1">
              <a:lnSpc>
                <a:spcPct val="90000"/>
              </a:lnSpc>
              <a:tabLst>
                <a:tab pos="1254125" algn="l"/>
              </a:tabLst>
            </a:pPr>
            <a:r>
              <a:rPr lang="en-US" altLang="en-US" smtClean="0"/>
              <a:t>How to display messages that are a constant string or the value stored in a memory location (variable or constant) onscreen with </a:t>
            </a:r>
            <a:r>
              <a:rPr lang="en-US" altLang="en-US" smtClean="0">
                <a:latin typeface="Consolas" panose="020B0609020204030204" pitchFamily="49" charset="0"/>
                <a:cs typeface="Consolas" panose="020B0609020204030204" pitchFamily="49" charset="0"/>
              </a:rPr>
              <a:t>print()</a:t>
            </a:r>
          </a:p>
          <a:p>
            <a:pPr eaLnBrk="1" hangingPunct="1">
              <a:lnSpc>
                <a:spcPct val="90000"/>
              </a:lnSpc>
              <a:tabLst>
                <a:tab pos="1254125" algn="l"/>
              </a:tabLst>
            </a:pPr>
            <a:r>
              <a:rPr lang="en-US" altLang="en-US" smtClean="0"/>
              <a:t>How/why use triple quoted output</a:t>
            </a:r>
          </a:p>
          <a:p>
            <a:pPr eaLnBrk="1" hangingPunct="1">
              <a:lnSpc>
                <a:spcPct val="90000"/>
              </a:lnSpc>
              <a:tabLst>
                <a:tab pos="1254125" algn="l"/>
              </a:tabLst>
            </a:pPr>
            <a:r>
              <a:rPr lang="en-US" altLang="en-US" smtClean="0"/>
              <a:t>How to format output through:</a:t>
            </a:r>
          </a:p>
          <a:p>
            <a:pPr lvl="1" eaLnBrk="1" hangingPunct="1">
              <a:lnSpc>
                <a:spcPct val="90000"/>
              </a:lnSpc>
              <a:tabLst>
                <a:tab pos="1254125" algn="l"/>
              </a:tabLst>
            </a:pPr>
            <a:r>
              <a:rPr lang="en-US" altLang="en-US" smtClean="0"/>
              <a:t>The use of format specifiers</a:t>
            </a:r>
          </a:p>
          <a:p>
            <a:pPr lvl="1" eaLnBrk="1" hangingPunct="1">
              <a:lnSpc>
                <a:spcPct val="90000"/>
              </a:lnSpc>
              <a:tabLst>
                <a:tab pos="1254125" algn="l"/>
              </a:tabLst>
            </a:pPr>
            <a:r>
              <a:rPr lang="en-US" altLang="en-US" smtClean="0"/>
              <a:t>Escape codes</a:t>
            </a:r>
          </a:p>
          <a:p>
            <a:pPr eaLnBrk="1" hangingPunct="1">
              <a:tabLst>
                <a:tab pos="1254125" algn="l"/>
              </a:tabLst>
            </a:pPr>
            <a:endParaRPr lang="en-US" altLang="en-US" smtClean="0"/>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a:xfrm>
            <a:off x="457200" y="260350"/>
            <a:ext cx="8229600" cy="730250"/>
          </a:xfrm>
        </p:spPr>
        <p:txBody>
          <a:bodyPr/>
          <a:lstStyle/>
          <a:p>
            <a:pPr eaLnBrk="1" hangingPunct="1"/>
            <a:r>
              <a:rPr lang="en-US" altLang="en-US" smtClean="0"/>
              <a:t>After This Section You Should Now Know (2)</a:t>
            </a:r>
          </a:p>
        </p:txBody>
      </p:sp>
      <p:sp>
        <p:nvSpPr>
          <p:cNvPr id="109571" name="Rectangle 3"/>
          <p:cNvSpPr>
            <a:spLocks noGrp="1" noChangeArrowheads="1"/>
          </p:cNvSpPr>
          <p:nvPr>
            <p:ph idx="1"/>
          </p:nvPr>
        </p:nvSpPr>
        <p:spPr/>
        <p:txBody>
          <a:bodyPr/>
          <a:lstStyle/>
          <a:p>
            <a:pPr eaLnBrk="1" hangingPunct="1">
              <a:tabLst>
                <a:tab pos="1254125" algn="l"/>
              </a:tabLst>
            </a:pPr>
            <a:r>
              <a:rPr lang="en-US" altLang="en-US" smtClean="0"/>
              <a:t>Named constants:</a:t>
            </a:r>
          </a:p>
          <a:p>
            <a:pPr lvl="1" eaLnBrk="1" hangingPunct="1">
              <a:tabLst>
                <a:tab pos="1254125" algn="l"/>
              </a:tabLst>
            </a:pPr>
            <a:r>
              <a:rPr lang="en-US" altLang="en-US" smtClean="0"/>
              <a:t>What are named constants and how they differ from regular variables</a:t>
            </a:r>
          </a:p>
          <a:p>
            <a:pPr lvl="1" eaLnBrk="1" hangingPunct="1">
              <a:tabLst>
                <a:tab pos="1254125" algn="l"/>
              </a:tabLst>
            </a:pPr>
            <a:r>
              <a:rPr lang="en-US" altLang="en-US" smtClean="0"/>
              <a:t>What are the benefits of using a named constant vs. unnamed constant</a:t>
            </a:r>
          </a:p>
          <a:p>
            <a:pPr eaLnBrk="1" hangingPunct="1">
              <a:tabLst>
                <a:tab pos="1254125" algn="l"/>
              </a:tabLst>
            </a:pPr>
            <a:r>
              <a:rPr lang="en-US" altLang="en-US" smtClean="0"/>
              <a:t>What are the Python operators for common mathematical operations</a:t>
            </a:r>
          </a:p>
          <a:p>
            <a:pPr eaLnBrk="1" hangingPunct="1">
              <a:lnSpc>
                <a:spcPct val="90000"/>
              </a:lnSpc>
              <a:tabLst>
                <a:tab pos="1254125" algn="l"/>
              </a:tabLst>
            </a:pPr>
            <a:r>
              <a:rPr lang="en-US" altLang="en-US" smtClean="0"/>
              <a:t>How do the precedence rules/order of operation work in Python</a:t>
            </a:r>
          </a:p>
          <a:p>
            <a:pPr eaLnBrk="1" hangingPunct="1">
              <a:lnSpc>
                <a:spcPct val="90000"/>
              </a:lnSpc>
              <a:tabLst>
                <a:tab pos="1254125" algn="l"/>
              </a:tabLst>
            </a:pPr>
            <a:r>
              <a:rPr lang="en-US" altLang="en-US" smtClean="0"/>
              <a:t>Input:</a:t>
            </a:r>
          </a:p>
          <a:p>
            <a:pPr lvl="1" eaLnBrk="1" hangingPunct="1">
              <a:lnSpc>
                <a:spcPct val="90000"/>
              </a:lnSpc>
              <a:tabLst>
                <a:tab pos="1254125" algn="l"/>
              </a:tabLst>
            </a:pPr>
            <a:r>
              <a:rPr lang="en-US" altLang="en-US" smtClean="0"/>
              <a:t>How to get a program to acquire and store information from the user of the program</a:t>
            </a:r>
          </a:p>
          <a:p>
            <a:pPr eaLnBrk="1" hangingPunct="1">
              <a:lnSpc>
                <a:spcPct val="90000"/>
              </a:lnSpc>
              <a:tabLst>
                <a:tab pos="1254125" algn="l"/>
              </a:tabLst>
            </a:pPr>
            <a:r>
              <a:rPr lang="en-US" altLang="en-US" smtClean="0"/>
              <a:t>What is program documentation and what are some common things that are included in program documentation</a:t>
            </a:r>
          </a:p>
          <a:p>
            <a:pPr eaLnBrk="1" hangingPunct="1">
              <a:lnSpc>
                <a:spcPct val="90000"/>
              </a:lnSpc>
              <a:tabLst>
                <a:tab pos="1254125" algn="l"/>
              </a:tabLst>
            </a:pPr>
            <a:r>
              <a:rPr lang="en-US" altLang="en-US" smtClean="0"/>
              <a:t>The existence of prewritten Python functions and how to find descriptions of them </a:t>
            </a: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xfrm>
            <a:off x="457200" y="260350"/>
            <a:ext cx="8229600" cy="730250"/>
          </a:xfrm>
        </p:spPr>
        <p:txBody>
          <a:bodyPr/>
          <a:lstStyle/>
          <a:p>
            <a:pPr eaLnBrk="1" hangingPunct="1"/>
            <a:r>
              <a:rPr lang="en-US" altLang="en-US" smtClean="0"/>
              <a:t>After This Section You Should Now Know (3)</a:t>
            </a:r>
          </a:p>
        </p:txBody>
      </p:sp>
      <p:sp>
        <p:nvSpPr>
          <p:cNvPr id="110595" name="Rectangle 3"/>
          <p:cNvSpPr>
            <a:spLocks noGrp="1" noChangeArrowheads="1"/>
          </p:cNvSpPr>
          <p:nvPr>
            <p:ph idx="1"/>
          </p:nvPr>
        </p:nvSpPr>
        <p:spPr/>
        <p:txBody>
          <a:bodyPr/>
          <a:lstStyle/>
          <a:p>
            <a:pPr eaLnBrk="1" hangingPunct="1">
              <a:tabLst>
                <a:tab pos="1254125" algn="l"/>
              </a:tabLst>
            </a:pPr>
            <a:r>
              <a:rPr lang="en-US" altLang="en-US" dirty="0" smtClean="0"/>
              <a:t>What are the three programming errors, when do they occur and what is the difference between each one</a:t>
            </a:r>
          </a:p>
          <a:p>
            <a:pPr eaLnBrk="1" hangingPunct="1">
              <a:tabLst>
                <a:tab pos="1254125" algn="l"/>
              </a:tabLst>
            </a:pPr>
            <a:r>
              <a:rPr lang="en-US" altLang="en-US" dirty="0" smtClean="0"/>
              <a:t>How to use formatting to improve the readability of your program</a:t>
            </a:r>
          </a:p>
          <a:p>
            <a:pPr eaLnBrk="1" hangingPunct="1">
              <a:tabLst>
                <a:tab pos="1254125" algn="l"/>
              </a:tabLst>
            </a:pPr>
            <a:endParaRPr lang="en-US" altLang="en-US" dirty="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CC"/>
        </a:solidFill>
        <a:ln>
          <a:solidFill>
            <a:schemeClr val="tx1"/>
          </a:solidFill>
        </a:ln>
      </a:spPr>
      <a:bodyPr rtlCol="0" anchor="ct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20268</TotalTime>
  <Words>7330</Words>
  <Application>Microsoft Office PowerPoint</Application>
  <PresentationFormat>On-screen Show (4:3)</PresentationFormat>
  <Paragraphs>997</Paragraphs>
  <Slides>98</Slides>
  <Notes>76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98</vt:i4>
      </vt:variant>
    </vt:vector>
  </HeadingPairs>
  <TitlesOfParts>
    <vt:vector size="105" baseType="lpstr">
      <vt:lpstr>ＭＳ Ｐゴシック</vt:lpstr>
      <vt:lpstr>Arial</vt:lpstr>
      <vt:lpstr>Calibri</vt:lpstr>
      <vt:lpstr>Comic Sans MS</vt:lpstr>
      <vt:lpstr>Consolas</vt:lpstr>
      <vt:lpstr>Times New Roman</vt:lpstr>
      <vt:lpstr>Office Theme</vt:lpstr>
      <vt:lpstr>Getting Started With Python Programming</vt:lpstr>
      <vt:lpstr>Reminder!</vt:lpstr>
      <vt:lpstr>Tips For Success: Programming Sections</vt:lpstr>
      <vt:lpstr>Python</vt:lpstr>
      <vt:lpstr>Python History</vt:lpstr>
      <vt:lpstr>Working From Home</vt:lpstr>
      <vt:lpstr>Working From Home (Installing Python)</vt:lpstr>
      <vt:lpstr>Online Help: Official Python Site</vt:lpstr>
      <vt:lpstr>The Process Of Creating A Computer Program</vt:lpstr>
      <vt:lpstr>Types Of Translators</vt:lpstr>
      <vt:lpstr>Location Of My Online Examples</vt:lpstr>
      <vt:lpstr>The First Python Program</vt:lpstr>
      <vt:lpstr>Creating/Running Programs: One Operating System</vt:lpstr>
      <vt:lpstr>Creating/Running Programs: One Operating System (2)</vt:lpstr>
      <vt:lpstr>Important Reminders</vt:lpstr>
      <vt:lpstr>Section Summary: Writing A Small “Hello World” Program</vt:lpstr>
      <vt:lpstr>Variables</vt:lpstr>
      <vt:lpstr>The Assignment Operator: =</vt:lpstr>
      <vt:lpstr>Variable Naming Conventions</vt:lpstr>
      <vt:lpstr>Variable Naming Conventions (2)</vt:lpstr>
      <vt:lpstr>Variable Naming Conventions (2)</vt:lpstr>
      <vt:lpstr>Key Words In Python1</vt:lpstr>
      <vt:lpstr>Variable Naming Conventions: Bottom Line</vt:lpstr>
      <vt:lpstr>Extra Practice</vt:lpstr>
      <vt:lpstr>Section Summary: Variables</vt:lpstr>
      <vt:lpstr>Displaying Output Using The Print() Function</vt:lpstr>
      <vt:lpstr>Print("… ") Vs. Print(&lt;name&gt;)</vt:lpstr>
      <vt:lpstr>Print("… ") Vs. Print(&lt;name&gt;): 2</vt:lpstr>
      <vt:lpstr>Triple Quoted Output</vt:lpstr>
      <vt:lpstr>By Default Output Is Unformatted</vt:lpstr>
      <vt:lpstr>Formatting Output</vt:lpstr>
      <vt:lpstr>Format Specifiers  (If There Is Time)</vt:lpstr>
      <vt:lpstr>Types Of Information That Can Be Formatted Via Format Specifiers (Placeholder) (If There Is Time)</vt:lpstr>
      <vt:lpstr>Formatting Effects Using Format Specifiers  (If There Is Time)</vt:lpstr>
      <vt:lpstr>One Application Of Format Specifiers  (If There Is Time)</vt:lpstr>
      <vt:lpstr>Section Summary: Formatting Output  (If There Is Time)</vt:lpstr>
      <vt:lpstr>Escape Codes/Characters</vt:lpstr>
      <vt:lpstr>Percent Sign1  (If There Is Time)</vt:lpstr>
      <vt:lpstr>Escape Codes (2)</vt:lpstr>
      <vt:lpstr>Escape Codes: Application</vt:lpstr>
      <vt:lpstr>Section Summary: Escape Codes</vt:lpstr>
      <vt:lpstr>Extra Practice</vt:lpstr>
      <vt:lpstr>Reminder: Variables</vt:lpstr>
      <vt:lpstr>Named Constants</vt:lpstr>
      <vt:lpstr>Why Use Named Constants</vt:lpstr>
      <vt:lpstr>Why Use Named Constants (2)</vt:lpstr>
      <vt:lpstr>Purpose Of Named Constants (3)</vt:lpstr>
      <vt:lpstr>Purpose Of Named Constants (4)</vt:lpstr>
      <vt:lpstr>Purpose Of Named Constants (5)</vt:lpstr>
      <vt:lpstr>When To Use A Named Constant?</vt:lpstr>
      <vt:lpstr>Extra Practice</vt:lpstr>
      <vt:lpstr>Section Summary: Named Constants</vt:lpstr>
      <vt:lpstr>Arithmetic Operators</vt:lpstr>
      <vt:lpstr>Order Of Operation</vt:lpstr>
      <vt:lpstr>Order Of Operation And Style</vt:lpstr>
      <vt:lpstr>Input</vt:lpstr>
      <vt:lpstr>Variables: Storing Information (If There Is Time)</vt:lpstr>
      <vt:lpstr>Variables: Storing Information (If There Is Time)</vt:lpstr>
      <vt:lpstr>Storing Integer Information (If There Is Time)</vt:lpstr>
      <vt:lpstr>Storing Real Numbers In The Form Of Floating Point  (If There Is Time)</vt:lpstr>
      <vt:lpstr>Storing Character Information (If There Is Time)</vt:lpstr>
      <vt:lpstr>Storing Information: Bottom Line</vt:lpstr>
      <vt:lpstr>Converting Between Different Types Of Information</vt:lpstr>
      <vt:lpstr>Converting Between Different Types Of Information (2)</vt:lpstr>
      <vt:lpstr>Converting Types: Extra Practice</vt:lpstr>
      <vt:lpstr>Converting Between Different Types Of Information: Getting Numeric Input</vt:lpstr>
      <vt:lpstr>Converting Between Different Types Of Information: Getting Numeric Input  (2)</vt:lpstr>
      <vt:lpstr>Section Summary: Input, Representations</vt:lpstr>
      <vt:lpstr>Program Documentation</vt:lpstr>
      <vt:lpstr>Program Documentation (2)</vt:lpstr>
      <vt:lpstr>Program Documentation (3)</vt:lpstr>
      <vt:lpstr>Program Documentation (4)</vt:lpstr>
      <vt:lpstr>Program Versioning And Back Ups</vt:lpstr>
      <vt:lpstr>Program Versioning And Back Ups</vt:lpstr>
      <vt:lpstr>Backing Up Your Work</vt:lpstr>
      <vt:lpstr>Types Of Documentation</vt:lpstr>
      <vt:lpstr>Header Documentation</vt:lpstr>
      <vt:lpstr>Inline Documentation</vt:lpstr>
      <vt:lpstr>Over-Documenting A Program</vt:lpstr>
      <vt:lpstr>Section Summary: Documentation</vt:lpstr>
      <vt:lpstr>Prewritten Python Functions</vt:lpstr>
      <vt:lpstr>Types Of Programming Errors</vt:lpstr>
      <vt:lpstr>Syntax/ Translation Errors</vt:lpstr>
      <vt:lpstr>Syntax/ Translation Errors (2)</vt:lpstr>
      <vt:lpstr>Some Common Syntax Errors</vt:lpstr>
      <vt:lpstr>Runtime Errors</vt:lpstr>
      <vt:lpstr>Runtime Error1: An Example</vt:lpstr>
      <vt:lpstr>Logic Errors</vt:lpstr>
      <vt:lpstr>Some Additional Examples Of Errors</vt:lpstr>
      <vt:lpstr>Practice Exercise</vt:lpstr>
      <vt:lpstr>Section Summary: The 3 Error Types</vt:lpstr>
      <vt:lpstr>Layout And Formatting</vt:lpstr>
      <vt:lpstr>Layout And Formatting: Example</vt:lpstr>
      <vt:lpstr>Section Summary: Layout And Formatting</vt:lpstr>
      <vt:lpstr>Extra: In Case You’re Interested</vt:lpstr>
      <vt:lpstr>After This Section You Should Now Know</vt:lpstr>
      <vt:lpstr>After This Section You Should Now Know (2)</vt:lpstr>
      <vt:lpstr>After This Section You Should Now Know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Getting Started With Python Programming</dc:title>
  <dc:creator>James Tam</dc:creator>
  <cp:lastModifiedBy>James Tam</cp:lastModifiedBy>
  <cp:revision>407</cp:revision>
  <dcterms:created xsi:type="dcterms:W3CDTF">2013-08-26T22:54:00Z</dcterms:created>
  <dcterms:modified xsi:type="dcterms:W3CDTF">2017-05-16T01:19:53Z</dcterms:modified>
</cp:coreProperties>
</file>