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97" r:id="rId3"/>
    <p:sldId id="296" r:id="rId4"/>
    <p:sldId id="280" r:id="rId5"/>
    <p:sldId id="281" r:id="rId6"/>
    <p:sldId id="260" r:id="rId7"/>
    <p:sldId id="295" r:id="rId8"/>
    <p:sldId id="298"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44" r:id="rId30"/>
    <p:sldId id="335" r:id="rId31"/>
    <p:sldId id="336" r:id="rId32"/>
    <p:sldId id="337" r:id="rId33"/>
    <p:sldId id="338" r:id="rId34"/>
    <p:sldId id="339" r:id="rId35"/>
    <p:sldId id="340" r:id="rId36"/>
    <p:sldId id="341" r:id="rId37"/>
    <p:sldId id="342" r:id="rId38"/>
    <p:sldId id="343"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8"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5149" autoAdjust="0"/>
  </p:normalViewPr>
  <p:slideViewPr>
    <p:cSldViewPr>
      <p:cViewPr varScale="1">
        <p:scale>
          <a:sx n="62" d="100"/>
          <a:sy n="62" d="100"/>
        </p:scale>
        <p:origin x="78" y="58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180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1/4/2018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5121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22426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847858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Tree>
    <p:extLst>
      <p:ext uri="{BB962C8B-B14F-4D97-AF65-F5344CB8AC3E}">
        <p14:creationId xmlns:p14="http://schemas.microsoft.com/office/powerpoint/2010/main" val="2483655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https://support.office.com/en-us/article/Check-a-document-for-compatibility-C5AA52E0-15C8-4DA7-9942-379552795D90</a:t>
            </a:r>
            <a:endParaRPr lang="en-US"/>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496313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11</a:t>
            </a:fld>
            <a:endParaRPr lang="en-US" altLang="en-US" dirty="0" smtClean="0"/>
          </a:p>
        </p:txBody>
      </p:sp>
    </p:spTree>
    <p:extLst>
      <p:ext uri="{BB962C8B-B14F-4D97-AF65-F5344CB8AC3E}">
        <p14:creationId xmlns:p14="http://schemas.microsoft.com/office/powerpoint/2010/main" val="170490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I would make it very clear that late assignments won’t be accepted</a:t>
            </a:r>
          </a:p>
          <a:p>
            <a:pPr marL="171450" indent="-171450">
              <a:buFontTx/>
              <a:buChar char="•"/>
            </a:pPr>
            <a:r>
              <a:rPr lang="en-CA" altLang="en-US" smtClean="0">
                <a:latin typeface="Arial" panose="020B0604020202020204" pitchFamily="34" charset="0"/>
              </a:rPr>
              <a:t>If they screw up for one reason or another (e.g. forgot a file, upload corrupted, submitted the wrong version etc.) then the fault is theirs and whatever is submitted in D2L as of the due time is what will be marked</a:t>
            </a:r>
          </a:p>
          <a:p>
            <a:pPr marL="171450" indent="-171450">
              <a:buFontTx/>
              <a:buChar char="•"/>
            </a:pPr>
            <a:r>
              <a:rPr lang="en-CA" altLang="en-US" smtClean="0">
                <a:latin typeface="Arial" panose="020B0604020202020204" pitchFamily="34" charset="0"/>
              </a:rPr>
              <a:t>Also clearly indicate to them that Tas don’t have discretion for late submissions not even in the case of illness and they need to talk to the course instructor</a:t>
            </a: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776A9BE-5EA7-4ED9-BC85-4F31E41E273B}" type="slidenum">
              <a:rPr lang="en-US" altLang="en-US" sz="1000" smtClean="0">
                <a:latin typeface="Times New Roman" panose="02020603050405020304" pitchFamily="18" charset="0"/>
              </a:rPr>
              <a:pPr>
                <a:lnSpc>
                  <a:spcPct val="100000"/>
                </a:lnSpc>
                <a:spcBef>
                  <a:spcPct val="0"/>
                </a:spcBef>
              </a:pPr>
              <a:t>17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66674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CA" altLang="en-US" smtClean="0">
                <a:latin typeface="Arial" panose="020B0604020202020204" pitchFamily="34" charset="0"/>
              </a:rPr>
              <a:t>Again this may seem obvious but a surprising number don’t back up their work and they only submit for the first time just a few minutes before the due date</a:t>
            </a:r>
          </a:p>
          <a:p>
            <a:pPr marL="171450" indent="-171450">
              <a:buFontTx/>
              <a:buChar char="•"/>
            </a:pPr>
            <a:endParaRPr lang="en-CA" altLang="en-US"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F2710B7-A53D-4B97-9D9D-A1137148D45C}" type="slidenum">
              <a:rPr lang="en-US" altLang="en-US" sz="1000" smtClean="0">
                <a:latin typeface="Times New Roman" panose="02020603050405020304" pitchFamily="18" charset="0"/>
              </a:rPr>
              <a:pPr>
                <a:lnSpc>
                  <a:spcPct val="100000"/>
                </a:lnSpc>
                <a:spcBef>
                  <a:spcPct val="0"/>
                </a:spcBef>
              </a:pPr>
              <a:t>18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501199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20</a:t>
            </a:fld>
            <a:endParaRPr lang="en-US" altLang="en-US" sz="1000" dirty="0" smtClean="0">
              <a:latin typeface="Times New Roman" pitchFamily="18" charset="0"/>
            </a:endParaRPr>
          </a:p>
        </p:txBody>
      </p:sp>
    </p:spTree>
    <p:extLst>
      <p:ext uri="{BB962C8B-B14F-4D97-AF65-F5344CB8AC3E}">
        <p14:creationId xmlns:p14="http://schemas.microsoft.com/office/powerpoint/2010/main" val="2361337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CA" dirty="0" smtClean="0"/>
              <a:t>More incentive for them to come to class and take notes</a:t>
            </a:r>
          </a:p>
          <a:p>
            <a:pPr marL="171450" indent="-171450">
              <a:buFont typeface="Arial" panose="020B0604020202020204" pitchFamily="34" charset="0"/>
              <a:buChar char="•"/>
              <a:defRPr/>
            </a:pPr>
            <a:r>
              <a:rPr lang="en-CA" dirty="0" smtClean="0"/>
              <a:t>Sometimes after teaching a concept e.g. recursion I might go over a sample exam question e.g. error changing an integer to ensure that it is within some range using recursion</a:t>
            </a:r>
          </a:p>
          <a:p>
            <a:pPr marL="171450" indent="-171450">
              <a:buFont typeface="Arial" panose="020B0604020202020204" pitchFamily="34" charset="0"/>
              <a:buChar char="•"/>
              <a:defRPr/>
            </a:pPr>
            <a:r>
              <a:rPr lang="en-CA" dirty="0" smtClean="0"/>
              <a:t>If there’s time I may have them try it in class before I give the solution</a:t>
            </a:r>
          </a:p>
          <a:p>
            <a:pPr>
              <a:buFont typeface="Arial" panose="020B0604020202020204" pitchFamily="34" charset="0"/>
              <a:buNone/>
              <a:defRPr/>
            </a:pPr>
            <a:endParaRPr lang="en-CA"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94F2156-FBE7-4AE4-937D-2103AF5775BB}" type="slidenum">
              <a:rPr lang="en-US" altLang="en-US" sz="1000" smtClean="0">
                <a:latin typeface="Times New Roman" panose="02020603050405020304" pitchFamily="18" charset="0"/>
              </a:rPr>
              <a:pPr>
                <a:lnSpc>
                  <a:spcPct val="100000"/>
                </a:lnSpc>
                <a:spcBef>
                  <a:spcPct val="0"/>
                </a:spcBef>
              </a:pPr>
              <a:t>23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980768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3488043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ndParaRPr>
          </a:p>
        </p:txBody>
      </p:sp>
    </p:spTree>
    <p:extLst>
      <p:ext uri="{BB962C8B-B14F-4D97-AF65-F5344CB8AC3E}">
        <p14:creationId xmlns:p14="http://schemas.microsoft.com/office/powerpoint/2010/main" val="1725269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1/4/2018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1/4/2018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1/4/2018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1/4/2018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1/4/2018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1/4/2018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1/4/2018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1/4/2018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1/4/2018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mailto:tam@ucalgary.ca"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wmf"/><Relationship Id="rId4" Type="http://schemas.openxmlformats.org/officeDocument/2006/relationships/image" Target="../media/image8.wmf"/></Relationships>
</file>

<file path=ppt/slides/_rels/slide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8.w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image" Target="../media/image26.png"/><Relationship Id="rId4"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pages.cpsc.ucalgary.ca/~tamj/resources/Verifying%20D2L%20Submissions.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calgary.ca/it/office365/faq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office365.ucalgary.ca/" TargetMode="External"/><Relationship Id="rId4" Type="http://schemas.openxmlformats.org/officeDocument/2006/relationships/hyperlink" Target="http://www.ucalgary.ca/it/services/office-365"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pages.cpsc.ucalgary.ca/~tamj/2018/203W/grade_calculator.xlsx"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dirty="0"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solidFill>
                  <a:schemeClr val="tx1"/>
                </a:solidFill>
              </a:rPr>
              <a:t>Introduction to practical problem solving</a:t>
            </a:r>
          </a:p>
          <a:p>
            <a:pPr eaLnBrk="1" fontAlgn="auto" hangingPunct="1">
              <a:spcAft>
                <a:spcPts val="0"/>
              </a:spcAft>
              <a:buFont typeface="Arial" panose="020B0604020202020204" pitchFamily="34" charset="0"/>
              <a:buNone/>
              <a:defRPr/>
            </a:pPr>
            <a:r>
              <a:rPr lang="en-US" dirty="0" smtClean="0">
                <a:solidFill>
                  <a:schemeClr val="tx1"/>
                </a:solidFill>
              </a:rPr>
              <a:t>(James Tam)</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0"/>
            <a:ext cx="4572000" cy="1760608"/>
          </a:xfrm>
          <a:prstGeom prst="rect">
            <a:avLst/>
          </a:prstGeom>
        </p:spPr>
      </p:pic>
      <p:pic>
        <p:nvPicPr>
          <p:cNvPr id="1027" name="Picture 3" descr="C:\Users\tamj\Dropbox\PVT\colorbox\databa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3164" y="273414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Dropbox\PVT\colorbox\spreadshe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3521" y="2811663"/>
            <a:ext cx="2044958" cy="1368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7464" y="2534085"/>
            <a:ext cx="12954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Database</a:t>
            </a:r>
            <a:endParaRPr lang="en-US" sz="2000" b="1" dirty="0">
              <a:solidFill>
                <a:srgbClr val="FF0000"/>
              </a:solidFill>
              <a:latin typeface="Silent Hell of Cheryl" pitchFamily="2" charset="0"/>
            </a:endParaRPr>
          </a:p>
        </p:txBody>
      </p:sp>
      <p:sp>
        <p:nvSpPr>
          <p:cNvPr id="18" name="TextBox 17"/>
          <p:cNvSpPr txBox="1"/>
          <p:nvPr/>
        </p:nvSpPr>
        <p:spPr>
          <a:xfrm>
            <a:off x="1143000" y="2388386"/>
            <a:ext cx="2022411"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Spreadsheet</a:t>
            </a:r>
            <a:endParaRPr lang="en-US" sz="2000" b="1" dirty="0">
              <a:solidFill>
                <a:srgbClr val="FF0000"/>
              </a:solidFill>
              <a:latin typeface="Silent Hell of Cheryl" pitchFamily="2" charset="0"/>
            </a:endParaRPr>
          </a:p>
        </p:txBody>
      </p:sp>
      <p:sp>
        <p:nvSpPr>
          <p:cNvPr id="19" name="TextBox 18"/>
          <p:cNvSpPr txBox="1"/>
          <p:nvPr/>
        </p:nvSpPr>
        <p:spPr>
          <a:xfrm>
            <a:off x="3429000" y="1713248"/>
            <a:ext cx="2743200" cy="400110"/>
          </a:xfrm>
          <a:prstGeom prst="rect">
            <a:avLst/>
          </a:prstGeom>
          <a:noFill/>
        </p:spPr>
        <p:txBody>
          <a:bodyPr wrap="square" rtlCol="0">
            <a:spAutoFit/>
          </a:bodyPr>
          <a:lstStyle/>
          <a:p>
            <a:r>
              <a:rPr lang="en-US" sz="2000" b="1" dirty="0" smtClean="0">
                <a:solidFill>
                  <a:srgbClr val="FF0000"/>
                </a:solidFill>
                <a:latin typeface="Silent Hell of Cheryl" pitchFamily="2" charset="0"/>
              </a:rPr>
              <a:t>Computer programming</a:t>
            </a:r>
            <a:endParaRPr lang="en-US" sz="2000" b="1" dirty="0">
              <a:solidFill>
                <a:srgbClr val="FF0000"/>
              </a:solidFill>
              <a:latin typeface="Silent Hell of Cheryl" pitchFamily="2" charset="0"/>
            </a:endParaRPr>
          </a:p>
        </p:txBody>
      </p:sp>
      <p:sp>
        <p:nvSpPr>
          <p:cNvPr id="5" name="TextBox 4"/>
          <p:cNvSpPr txBox="1"/>
          <p:nvPr/>
        </p:nvSpPr>
        <p:spPr>
          <a:xfrm>
            <a:off x="0" y="6230034"/>
            <a:ext cx="2286000" cy="646331"/>
          </a:xfrm>
          <a:prstGeom prst="rect">
            <a:avLst/>
          </a:prstGeom>
          <a:noFill/>
        </p:spPr>
        <p:txBody>
          <a:bodyPr wrap="square" rtlCol="0">
            <a:spAutoFit/>
          </a:bodyPr>
          <a:lstStyle/>
          <a:p>
            <a:r>
              <a:rPr lang="en-US" dirty="0" smtClean="0"/>
              <a:t>Images: Colourbox.com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203’</a:t>
            </a:r>
          </a:p>
          <a:p>
            <a:pPr marL="223838" indent="-223838"/>
            <a:r>
              <a:rPr lang="en-US" altLang="en-US" dirty="0" smtClean="0"/>
              <a:t>Office hours</a:t>
            </a:r>
          </a:p>
          <a:p>
            <a:pPr marL="568325" lvl="1" indent="-171450"/>
            <a:r>
              <a:rPr lang="en-US" altLang="en-US" sz="1800" dirty="0" smtClean="0"/>
              <a:t>Office hours: </a:t>
            </a:r>
          </a:p>
          <a:p>
            <a:pPr marL="857250" lvl="2" indent="-171450"/>
            <a:r>
              <a:rPr lang="en-GB" sz="1600" dirty="0" smtClean="0"/>
              <a:t>M&amp;T</a:t>
            </a:r>
            <a:r>
              <a:rPr lang="en-GB" sz="1600" dirty="0" smtClean="0"/>
              <a:t>: </a:t>
            </a:r>
            <a:r>
              <a:rPr lang="en-GB" sz="1600" dirty="0"/>
              <a:t>14:00 - </a:t>
            </a:r>
            <a:r>
              <a:rPr lang="en-GB" sz="1600" dirty="0" smtClean="0"/>
              <a:t>14:50 (</a:t>
            </a:r>
            <a:r>
              <a:rPr lang="en-US" altLang="en-US" sz="1600" dirty="0"/>
              <a:t>If I’m not in my office give me a few minutes or check the lecture </a:t>
            </a:r>
            <a:r>
              <a:rPr lang="en-US" altLang="en-US" sz="1600" dirty="0" smtClean="0"/>
              <a:t>room</a:t>
            </a:r>
            <a:r>
              <a:rPr lang="en-US" altLang="en-US" sz="1600" dirty="0" smtClean="0"/>
              <a:t>).</a:t>
            </a:r>
          </a:p>
          <a:p>
            <a:pPr marL="857250" lvl="2" indent="-171450"/>
            <a:r>
              <a:rPr lang="en-US" altLang="en-US" sz="1600" dirty="0"/>
              <a:t>Appointments possible at other days/times (subject to availability).</a:t>
            </a:r>
          </a:p>
          <a:p>
            <a:pPr marL="857250" lvl="2" indent="-171450"/>
            <a:r>
              <a:rPr lang="en-US" altLang="en-US" sz="1600" dirty="0"/>
              <a:t>Dropping by outside of office hours without prior notice is “hit and miss”</a:t>
            </a:r>
          </a:p>
          <a:p>
            <a:pPr marL="857250" lvl="2" indent="-171450"/>
            <a:endParaRPr lang="en-US" altLang="en-US" sz="1600" dirty="0" smtClean="0"/>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371600" y="5190078"/>
            <a:ext cx="4281181" cy="1324460"/>
            <a:chOff x="1092200" y="5589699"/>
            <a:chExt cx="4281489" cy="1324460"/>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5589699"/>
              <a:ext cx="1295492" cy="13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364831" y="5841044"/>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544552" y="5825022"/>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158814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t>Course Resources</a:t>
            </a:r>
          </a:p>
        </p:txBody>
      </p:sp>
      <p:sp>
        <p:nvSpPr>
          <p:cNvPr id="352259" name="Rectangle 3"/>
          <p:cNvSpPr>
            <a:spLocks noGrp="1" noChangeArrowheads="1"/>
          </p:cNvSpPr>
          <p:nvPr>
            <p:ph type="body" idx="1"/>
          </p:nvPr>
        </p:nvSpPr>
        <p:spPr/>
        <p:txBody>
          <a:bodyPr rtlCol="0">
            <a:normAutofit lnSpcReduction="10000"/>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 </a:t>
            </a:r>
            <a:r>
              <a:rPr lang="en-US" altLang="en-US" dirty="0"/>
              <a:t>http</a:t>
            </a:r>
            <a:r>
              <a:rPr lang="en-US" altLang="en-US" dirty="0" smtClean="0"/>
              <a:t>://www.cpsc.ucalgary.ca</a:t>
            </a:r>
            <a:r>
              <a:rPr lang="en-US" altLang="en-US" dirty="0"/>
              <a:t>/~</a:t>
            </a:r>
            <a:r>
              <a:rPr lang="en-US" altLang="en-US" dirty="0" smtClean="0"/>
              <a:t>tamj/2018/203W</a:t>
            </a:r>
            <a:endParaRPr lang="en-US" altLang="en-US" dirty="0" smtClean="0"/>
          </a:p>
          <a:p>
            <a:pPr marL="417513" lvl="1" indent="-182563" eaLnBrk="1" fontAlgn="auto" hangingPunct="1">
              <a:spcAft>
                <a:spcPts val="0"/>
              </a:spcAft>
              <a:buFont typeface="Arial" panose="020B0604020202020204" pitchFamily="34" charset="0"/>
              <a:buChar char="–"/>
              <a:defRPr/>
            </a:pPr>
            <a:r>
              <a:rPr lang="en-US" altLang="en-US" dirty="0" smtClean="0"/>
              <a:t>(You must get the slides off the course webpage before lecture so you don’t have to copy them down during class)</a:t>
            </a:r>
          </a:p>
          <a:p>
            <a:pPr marL="182563" indent="-182563" eaLnBrk="1" fontAlgn="auto" hangingPunct="1">
              <a:spcAft>
                <a:spcPts val="0"/>
              </a:spcAft>
              <a:buFont typeface="Arial" panose="020B0604020202020204" pitchFamily="34" charset="0"/>
              <a:buChar char="•"/>
              <a:defRPr/>
            </a:pPr>
            <a:r>
              <a:rPr lang="en-US" altLang="en-US" dirty="0" smtClean="0"/>
              <a:t>Course textbooks (recommended but not a mandatory purchases).</a:t>
            </a:r>
          </a:p>
          <a:p>
            <a:pPr marL="404813" lvl="1" indent="-182563" eaLnBrk="1" fontAlgn="auto" hangingPunct="1">
              <a:spcAft>
                <a:spcPts val="0"/>
              </a:spcAft>
              <a:buFont typeface="Arial" panose="020B0604020202020204" pitchFamily="34" charset="0"/>
              <a:buChar char="•"/>
              <a:defRPr/>
            </a:pPr>
            <a:r>
              <a:rPr lang="en-US" altLang="en-US" dirty="0" smtClean="0"/>
              <a:t>#1: For all assignments but especially helpful for the tougher ones (Assignment 2 &amp; 3)</a:t>
            </a:r>
            <a:endParaRPr lang="en-US" altLang="en-US" dirty="0"/>
          </a:p>
          <a:p>
            <a:pPr marL="522288" lvl="2" indent="-182563" eaLnBrk="1" fontAlgn="auto" hangingPunct="1">
              <a:spcAft>
                <a:spcPts val="0"/>
              </a:spcAft>
              <a:buFont typeface="Arial" panose="020B0604020202020204" pitchFamily="34" charset="0"/>
              <a:buChar char="•"/>
              <a:defRPr/>
            </a:pPr>
            <a:r>
              <a:rPr lang="en-US" altLang="en-US" dirty="0" smtClean="0"/>
              <a:t> </a:t>
            </a:r>
            <a:r>
              <a:rPr lang="en-CA" dirty="0" smtClean="0"/>
              <a:t>“</a:t>
            </a:r>
            <a:r>
              <a:rPr lang="en-CA" b="1" dirty="0" smtClean="0"/>
              <a:t>Computer </a:t>
            </a:r>
            <a:r>
              <a:rPr lang="en-CA" b="1" dirty="0"/>
              <a:t>Science Chop Suey! Computer &amp; software fundamentals, practical problem </a:t>
            </a:r>
            <a:r>
              <a:rPr lang="en-CA" b="1" dirty="0" smtClean="0"/>
              <a:t>solving</a:t>
            </a:r>
            <a:r>
              <a:rPr lang="en-CA" dirty="0" smtClean="0"/>
              <a:t>” </a:t>
            </a:r>
            <a:r>
              <a:rPr lang="en-CA" dirty="0"/>
              <a:t>by James Tam (Published by Wiley</a:t>
            </a:r>
            <a:r>
              <a:rPr lang="en-CA" dirty="0" smtClean="0"/>
              <a:t>)</a:t>
            </a:r>
          </a:p>
          <a:p>
            <a:pPr marL="404813" lvl="1" indent="-182563" eaLnBrk="1" fontAlgn="auto" hangingPunct="1">
              <a:spcAft>
                <a:spcPts val="0"/>
              </a:spcAft>
              <a:buFont typeface="Arial" panose="020B0604020202020204" pitchFamily="34" charset="0"/>
              <a:buChar char="•"/>
              <a:defRPr/>
            </a:pPr>
            <a:r>
              <a:rPr lang="en-US" altLang="en-US" dirty="0" smtClean="0"/>
              <a:t>#2: Just for the VBA programming part of the course (Assignment 3)</a:t>
            </a:r>
          </a:p>
          <a:p>
            <a:pPr lvl="1"/>
            <a:r>
              <a:rPr lang="en-CA" sz="1800" dirty="0" smtClean="0"/>
              <a:t>“</a:t>
            </a:r>
            <a:r>
              <a:rPr lang="en-CA" sz="1800" b="1" dirty="0" smtClean="0"/>
              <a:t>Mastering </a:t>
            </a:r>
            <a:r>
              <a:rPr lang="en-CA" sz="1800" b="1" dirty="0"/>
              <a:t>VBA for Microsoft Office </a:t>
            </a:r>
            <a:r>
              <a:rPr lang="en-CA" sz="1800" b="1" dirty="0" smtClean="0"/>
              <a:t>2013</a:t>
            </a:r>
            <a:r>
              <a:rPr lang="en-CA" sz="1800" dirty="0" smtClean="0"/>
              <a:t>” </a:t>
            </a:r>
            <a:r>
              <a:rPr lang="en-CA" sz="1800" dirty="0"/>
              <a:t>by Richard Mansfield (Published by Wiley)</a:t>
            </a:r>
          </a:p>
          <a:p>
            <a:pPr marL="0" indent="0">
              <a:buNone/>
            </a:pPr>
            <a:r>
              <a:rPr lang="en-CA" dirty="0"/>
              <a:t/>
            </a:r>
            <a:br>
              <a:rPr lang="en-CA" dirty="0"/>
            </a:br>
            <a:endParaRPr lang="en-CA" dirty="0"/>
          </a:p>
          <a:p>
            <a:pPr marL="404813" lvl="1" indent="-182563" eaLnBrk="1" fontAlgn="auto" hangingPunct="1">
              <a:spcAft>
                <a:spcPts val="0"/>
              </a:spcAft>
              <a:buFont typeface="Arial" panose="020B0604020202020204" pitchFamily="34" charset="0"/>
              <a:buChar char="•"/>
              <a:defRPr/>
            </a:pPr>
            <a:endParaRPr lang="en-US" altLang="en-US" sz="1400" dirty="0" smtClean="0"/>
          </a:p>
        </p:txBody>
      </p:sp>
    </p:spTree>
    <p:extLst>
      <p:ext uri="{BB962C8B-B14F-4D97-AF65-F5344CB8AC3E}">
        <p14:creationId xmlns:p14="http://schemas.microsoft.com/office/powerpoint/2010/main" val="237496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225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225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additional details (e.g., explanations) during lecture time</a:t>
            </a:r>
          </a:p>
          <a:p>
            <a:pPr lvl="2">
              <a:spcBef>
                <a:spcPts val="600"/>
              </a:spcBef>
            </a:pPr>
            <a:r>
              <a:rPr lang="en-CA" altLang="en-US" dirty="0" smtClean="0"/>
              <a:t>Take notes!</a:t>
            </a:r>
          </a:p>
          <a:p>
            <a:pPr lvl="2">
              <a:spcBef>
                <a:spcPts val="600"/>
              </a:spcBef>
            </a:pPr>
            <a:r>
              <a:rPr lang="en-CA" altLang="en-US" dirty="0" smtClean="0"/>
              <a:t>If you miss a lecture then get a copy of the in-class notes from another student (who takes detailed notes)</a:t>
            </a:r>
            <a:endParaRPr lang="en-US" altLang="en-US" dirty="0" smtClean="0"/>
          </a:p>
        </p:txBody>
      </p:sp>
    </p:spTree>
    <p:extLst>
      <p:ext uri="{BB962C8B-B14F-4D97-AF65-F5344CB8AC3E}">
        <p14:creationId xmlns:p14="http://schemas.microsoft.com/office/powerpoint/2010/main" val="33980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2" name="Group 1"/>
          <p:cNvGrpSpPr/>
          <p:nvPr/>
        </p:nvGrpSpPr>
        <p:grpSpPr>
          <a:xfrm>
            <a:off x="1" y="5692775"/>
            <a:ext cx="5090954" cy="1146175"/>
            <a:chOff x="1" y="5692775"/>
            <a:chExt cx="5090954" cy="1146175"/>
          </a:xfrm>
        </p:grpSpPr>
        <p:grpSp>
          <p:nvGrpSpPr>
            <p:cNvPr id="41" name="Group 40"/>
            <p:cNvGrpSpPr>
              <a:grpSpLocks/>
            </p:cNvGrpSpPr>
            <p:nvPr/>
          </p:nvGrpSpPr>
          <p:grpSpPr bwMode="auto">
            <a:xfrm>
              <a:off x="1" y="5692775"/>
              <a:ext cx="2079624" cy="1146175"/>
              <a:chOff x="-172" y="5692453"/>
              <a:chExt cx="2079534" cy="1146425"/>
            </a:xfrm>
          </p:grpSpPr>
          <p:sp>
            <p:nvSpPr>
              <p:cNvPr id="7186" name="Documents"/>
              <p:cNvSpPr>
                <a:spLocks noEditPoints="1" noChangeArrowheads="1"/>
              </p:cNvSpPr>
              <p:nvPr/>
            </p:nvSpPr>
            <p:spPr bwMode="auto">
              <a:xfrm>
                <a:off x="-172" y="5692453"/>
                <a:ext cx="1693928"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Create: </a:t>
                </a:r>
                <a:r>
                  <a:rPr lang="en-US" altLang="en-US" sz="1200" dirty="0" smtClean="0">
                    <a:latin typeface="Arial" charset="0"/>
                  </a:rPr>
                  <a:t>spreadsheets, databases</a:t>
                </a:r>
                <a:endParaRPr lang="en-US" altLang="en-US" sz="12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8" y="6186037"/>
                <a:ext cx="186203"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7178" name="Group 20"/>
            <p:cNvGrpSpPr>
              <a:grpSpLocks/>
            </p:cNvGrpSpPr>
            <p:nvPr/>
          </p:nvGrpSpPr>
          <p:grpSpPr bwMode="auto">
            <a:xfrm>
              <a:off x="2519363" y="5840413"/>
              <a:ext cx="2183512" cy="9286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smtClean="0">
                    <a:latin typeface="Arial" charset="0"/>
                  </a:rPr>
                  <a:t>Write:</a:t>
                </a:r>
              </a:p>
              <a:p>
                <a:pPr eaLnBrk="1" hangingPunct="1">
                  <a:spcBef>
                    <a:spcPct val="0"/>
                  </a:spcBef>
                  <a:buFontTx/>
                  <a:buNone/>
                </a:pPr>
                <a:r>
                  <a:rPr lang="en-US" altLang="en-US" sz="1200" dirty="0" smtClean="0">
                    <a:latin typeface="Arial" charset="0"/>
                  </a:rPr>
                  <a:t>Computer programs</a:t>
                </a:r>
                <a:endParaRPr lang="en-US" altLang="en-US" sz="1200" dirty="0">
                  <a:latin typeface="Arial" charset="0"/>
                </a:endParaRPr>
              </a:p>
            </p:txBody>
          </p:sp>
        </p:grpSp>
        <p:sp>
          <p:nvSpPr>
            <p:cNvPr id="32" name="Rectangle 45"/>
            <p:cNvSpPr>
              <a:spLocks noChangeArrowheads="1"/>
            </p:cNvSpPr>
            <p:nvPr/>
          </p:nvSpPr>
          <p:spPr bwMode="auto">
            <a:xfrm>
              <a:off x="4872783" y="6059645"/>
              <a:ext cx="218172" cy="749544"/>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3" name="Rectangle 46"/>
            <p:cNvSpPr>
              <a:spLocks noChangeArrowheads="1"/>
            </p:cNvSpPr>
            <p:nvPr/>
          </p:nvSpPr>
          <p:spPr bwMode="auto">
            <a:xfrm>
              <a:off x="4904743" y="6186251"/>
              <a:ext cx="186211" cy="60488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6" name="Group 5"/>
          <p:cNvGrpSpPr/>
          <p:nvPr/>
        </p:nvGrpSpPr>
        <p:grpSpPr>
          <a:xfrm>
            <a:off x="2480549" y="3873735"/>
            <a:ext cx="1504076" cy="1324196"/>
            <a:chOff x="2480549" y="3873735"/>
            <a:chExt cx="1504076" cy="1324196"/>
          </a:xfrm>
        </p:grpSpPr>
        <p:grpSp>
          <p:nvGrpSpPr>
            <p:cNvPr id="4" name="Group 3"/>
            <p:cNvGrpSpPr/>
            <p:nvPr/>
          </p:nvGrpSpPr>
          <p:grpSpPr>
            <a:xfrm>
              <a:off x="2480549" y="3873735"/>
              <a:ext cx="1504076" cy="1205140"/>
              <a:chOff x="2480549" y="3974299"/>
              <a:chExt cx="1504076" cy="1205140"/>
            </a:xfrm>
          </p:grpSpPr>
          <p:sp>
            <p:nvSpPr>
              <p:cNvPr id="7184"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5" name="TextBox 4"/>
            <p:cNvSpPr txBox="1"/>
            <p:nvPr/>
          </p:nvSpPr>
          <p:spPr>
            <a:xfrm>
              <a:off x="2480549" y="4982487"/>
              <a:ext cx="914400" cy="215444"/>
            </a:xfrm>
            <a:prstGeom prst="rect">
              <a:avLst/>
            </a:prstGeom>
            <a:noFill/>
          </p:spPr>
          <p:txBody>
            <a:bodyPr wrap="square" rtlCol="0">
              <a:spAutoFit/>
            </a:bodyPr>
            <a:lstStyle/>
            <a:p>
              <a:r>
                <a:rPr lang="en-US" sz="800" dirty="0" smtClean="0"/>
                <a:t>colourbox.com</a:t>
              </a:r>
              <a:endParaRPr lang="en-US" sz="800" dirty="0"/>
            </a:p>
          </p:txBody>
        </p:sp>
      </p:grpSp>
    </p:spTree>
    <p:extLst>
      <p:ext uri="{BB962C8B-B14F-4D97-AF65-F5344CB8AC3E}">
        <p14:creationId xmlns:p14="http://schemas.microsoft.com/office/powerpoint/2010/main" val="41438964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dirty="0" smtClean="0"/>
              <a:t>Tam’s “House Rules”</a:t>
            </a:r>
          </a:p>
        </p:txBody>
      </p:sp>
      <p:sp>
        <p:nvSpPr>
          <p:cNvPr id="27" name="Content Placeholder 26"/>
          <p:cNvSpPr>
            <a:spLocks noGrp="1"/>
          </p:cNvSpPr>
          <p:nvPr>
            <p:ph idx="1"/>
          </p:nvPr>
        </p:nvSpPr>
        <p:spPr/>
        <p:txBody>
          <a:bodyPr/>
          <a:lstStyle/>
          <a:p>
            <a:pPr eaLnBrk="1" hangingPunct="1"/>
            <a:r>
              <a:rPr lang="en-US" altLang="en-US" dirty="0" smtClean="0"/>
              <a:t>I always endeavor to keep the lecture within the prescribed time boundaries</a:t>
            </a:r>
          </a:p>
          <a:p>
            <a:pPr eaLnBrk="1" hangingPunct="1"/>
            <a:r>
              <a:rPr lang="en-US" altLang="en-US" dirty="0" smtClean="0"/>
              <a:t>You won’t pack up and leave before time is up</a:t>
            </a:r>
          </a:p>
          <a:p>
            <a:pPr eaLnBrk="1" hangingPunct="1"/>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bldLvl="3"/>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without permission 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p:nvGrpSpPr>
        <p:grpSpPr>
          <a:xfrm>
            <a:off x="573936" y="4492018"/>
            <a:ext cx="5326549" cy="1761474"/>
            <a:chOff x="573936" y="4492018"/>
            <a:chExt cx="5326549" cy="1761474"/>
          </a:xfrm>
        </p:grpSpPr>
        <p:grpSp>
          <p:nvGrpSpPr>
            <p:cNvPr id="13" name="Group 12"/>
            <p:cNvGrpSpPr/>
            <p:nvPr/>
          </p:nvGrpSpPr>
          <p:grpSpPr>
            <a:xfrm>
              <a:off x="693485" y="4492018"/>
              <a:ext cx="5207000" cy="1761474"/>
              <a:chOff x="693485" y="4492018"/>
              <a:chExt cx="5207000" cy="1761474"/>
            </a:xfrm>
          </p:grpSpPr>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6"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Box 13"/>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extLst>
      <p:ext uri="{BB962C8B-B14F-4D97-AF65-F5344CB8AC3E}">
        <p14:creationId xmlns:p14="http://schemas.microsoft.com/office/powerpoint/2010/main" val="212993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86062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457200" y="4800600"/>
            <a:ext cx="2467354" cy="1516966"/>
          </a:xfrm>
          <a:prstGeom prst="rect">
            <a:avLst/>
          </a:prstGeom>
        </p:spPr>
      </p:pic>
      <p:sp>
        <p:nvSpPr>
          <p:cNvPr id="6" name="TextBox 5"/>
          <p:cNvSpPr txBox="1"/>
          <p:nvPr/>
        </p:nvSpPr>
        <p:spPr>
          <a:xfrm>
            <a:off x="9659" y="6312120"/>
            <a:ext cx="2401556" cy="241161"/>
          </a:xfrm>
          <a:prstGeom prst="rect">
            <a:avLst/>
          </a:prstGeom>
          <a:noFill/>
          <a:ln w="0">
            <a:noFill/>
          </a:ln>
        </p:spPr>
        <p:txBody>
          <a:bodyPr wrap="square" lIns="0" rtlCol="0">
            <a:noAutofit/>
          </a:bodyPr>
          <a:lstStyle/>
          <a:p>
            <a:r>
              <a:rPr lang="en-US" dirty="0" smtClean="0"/>
              <a:t>Images from colourbox.com</a:t>
            </a:r>
          </a:p>
        </p:txBody>
      </p:sp>
    </p:spTree>
    <p:extLst>
      <p:ext uri="{BB962C8B-B14F-4D97-AF65-F5344CB8AC3E}">
        <p14:creationId xmlns:p14="http://schemas.microsoft.com/office/powerpoint/2010/main" val="61272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Windows Operating System: This Section</a:t>
            </a:r>
            <a:endParaRPr lang="en-CA" dirty="0"/>
          </a:p>
        </p:txBody>
      </p:sp>
      <p:sp>
        <p:nvSpPr>
          <p:cNvPr id="3" name="Content Placeholder 2"/>
          <p:cNvSpPr>
            <a:spLocks noGrp="1"/>
          </p:cNvSpPr>
          <p:nvPr>
            <p:ph idx="1"/>
          </p:nvPr>
        </p:nvSpPr>
        <p:spPr/>
        <p:txBody>
          <a:bodyPr/>
          <a:lstStyle/>
          <a:p>
            <a:pPr eaLnBrk="1" fontAlgn="auto" hangingPunct="1">
              <a:spcAft>
                <a:spcPts val="0"/>
              </a:spcAft>
              <a:buFont typeface="Arial" panose="020B0604020202020204" pitchFamily="34" charset="0"/>
              <a:buChar char="•"/>
              <a:defRPr/>
            </a:pPr>
            <a:r>
              <a:rPr lang="en-US" dirty="0"/>
              <a:t>Although </a:t>
            </a:r>
            <a:r>
              <a:rPr lang="en-US" dirty="0" smtClean="0"/>
              <a:t>assignments mostly </a:t>
            </a:r>
            <a:r>
              <a:rPr lang="en-US" dirty="0"/>
              <a:t>on MS-Office, this course will </a:t>
            </a:r>
            <a:r>
              <a:rPr lang="en-US" dirty="0" smtClean="0"/>
              <a:t>teach concepts using a version of MS-Windows.</a:t>
            </a:r>
          </a:p>
          <a:p>
            <a:pPr lvl="1" eaLnBrk="1" fontAlgn="auto" hangingPunct="1">
              <a:spcAft>
                <a:spcPts val="0"/>
              </a:spcAft>
              <a:buFont typeface="Arial" panose="020B0604020202020204" pitchFamily="34" charset="0"/>
              <a:buChar char="•"/>
              <a:defRPr/>
            </a:pPr>
            <a:r>
              <a:rPr lang="en-US" dirty="0" smtClean="0"/>
              <a:t>(The MAC-specific lecture is no longer timetabled).</a:t>
            </a:r>
          </a:p>
          <a:p>
            <a:pPr eaLnBrk="1" fontAlgn="auto" hangingPunct="1">
              <a:spcAft>
                <a:spcPts val="0"/>
              </a:spcAft>
              <a:buFont typeface="Arial" panose="020B0604020202020204" pitchFamily="34" charset="0"/>
              <a:buChar char="•"/>
              <a:defRPr/>
            </a:pPr>
            <a:r>
              <a:rPr lang="en-US" dirty="0" smtClean="0"/>
              <a:t>You might be able to implement your work on a MAC (some of these students have completed 203 in the past) but keep in mind available resources are for Windows.</a:t>
            </a:r>
          </a:p>
          <a:p>
            <a:pPr lvl="1" eaLnBrk="1" fontAlgn="auto" hangingPunct="1">
              <a:spcAft>
                <a:spcPts val="0"/>
              </a:spcAft>
              <a:buFont typeface="Arial" panose="020B0604020202020204" pitchFamily="34" charset="0"/>
              <a:buChar char="•"/>
              <a:defRPr/>
            </a:pPr>
            <a:r>
              <a:rPr lang="en-US" dirty="0" smtClean="0"/>
              <a:t>That means if you have an odd technical glitch you might be on your own.</a:t>
            </a:r>
          </a:p>
          <a:p>
            <a:pPr eaLnBrk="1" fontAlgn="auto" hangingPunct="1">
              <a:spcAft>
                <a:spcPts val="0"/>
              </a:spcAft>
              <a:buFont typeface="Arial" panose="020B0604020202020204" pitchFamily="34" charset="0"/>
              <a:buChar char="•"/>
              <a:defRPr/>
            </a:pPr>
            <a:r>
              <a:rPr lang="en-US" dirty="0" smtClean="0"/>
              <a:t>You can </a:t>
            </a:r>
            <a:r>
              <a:rPr lang="en-US" dirty="0" smtClean="0"/>
              <a:t>not only work on assignments in the CPSC 203 computer labs but many of the labs on campus.</a:t>
            </a:r>
          </a:p>
          <a:p>
            <a:pPr lvl="1" eaLnBrk="1" fontAlgn="auto" hangingPunct="1">
              <a:spcAft>
                <a:spcPts val="0"/>
              </a:spcAft>
              <a:buFont typeface="Arial" panose="020B0604020202020204" pitchFamily="34" charset="0"/>
              <a:buChar char="•"/>
              <a:defRPr/>
            </a:pPr>
            <a:r>
              <a:rPr lang="en-US" dirty="0" smtClean="0"/>
              <a:t>Keep in mind some features of MS-Office may (for some reason) be disabled if you use a computer lab other than the 203 lab</a:t>
            </a:r>
          </a:p>
        </p:txBody>
      </p:sp>
    </p:spTree>
    <p:extLst>
      <p:ext uri="{BB962C8B-B14F-4D97-AF65-F5344CB8AC3E}">
        <p14:creationId xmlns:p14="http://schemas.microsoft.com/office/powerpoint/2010/main" val="1702323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t>Practical 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799" y="2209799"/>
            <a:ext cx="2317237"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Spread-sheet</a:t>
            </a:r>
            <a:r>
              <a:rPr lang="en-US" dirty="0"/>
              <a:t>!!!</a:t>
            </a:r>
          </a:p>
        </p:txBody>
      </p:sp>
      <p:sp>
        <p:nvSpPr>
          <p:cNvPr id="7" name="Explosion 2 6"/>
          <p:cNvSpPr/>
          <p:nvPr/>
        </p:nvSpPr>
        <p:spPr>
          <a:xfrm>
            <a:off x="3132137" y="2051049"/>
            <a:ext cx="2049463" cy="16683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Data-base</a:t>
            </a:r>
            <a:r>
              <a:rPr lang="en-US" dirty="0"/>
              <a:t>!!!</a:t>
            </a:r>
          </a:p>
        </p:txBody>
      </p:sp>
      <p:sp>
        <p:nvSpPr>
          <p:cNvPr id="8" name="Explosion 2 7"/>
          <p:cNvSpPr/>
          <p:nvPr/>
        </p:nvSpPr>
        <p:spPr>
          <a:xfrm>
            <a:off x="5181600" y="2105024"/>
            <a:ext cx="3505200" cy="1552575"/>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smtClean="0"/>
              <a:t>Advanced word processing!!!</a:t>
            </a:r>
            <a:endParaRPr lang="en-US" dirty="0"/>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791816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2</a:t>
            </a:r>
            <a:r>
              <a:rPr lang="en-US" altLang="en-US" dirty="0" smtClean="0"/>
              <a:t>)</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dirty="0" smtClean="0"/>
              <a:t>Employer XYZ wants to hire an Access © database developer  or someone familiar with SQL queries now. </a:t>
            </a:r>
          </a:p>
          <a:p>
            <a:pPr marL="234950" lvl="1" indent="-234950" eaLnBrk="1" hangingPunct="1">
              <a:buFont typeface="Arial" charset="0"/>
              <a:buChar char="•"/>
            </a:pPr>
            <a:r>
              <a:rPr lang="en-US" altLang="en-US" sz="2400" dirty="0" smtClean="0"/>
              <a:t>This is what’s hot, hot, hot</a:t>
            </a:r>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endParaRPr lang="en-US" altLang="en-US" sz="2400" dirty="0" smtClean="0"/>
          </a:p>
          <a:p>
            <a:pPr marL="234950" lvl="1" indent="-234950" eaLnBrk="1" hangingPunct="1">
              <a:buFont typeface="Arial" charset="0"/>
              <a:buChar char="•"/>
            </a:pPr>
            <a:r>
              <a:rPr lang="en-US" altLang="en-US" sz="2400" dirty="0" smtClean="0"/>
              <a:t>But what’s hot today may not look so good tomorrow</a:t>
            </a:r>
          </a:p>
          <a:p>
            <a:pPr marL="234950" lvl="1" indent="-234950" eaLnBrk="1" hangingPunct="1">
              <a:buFont typeface="Arial" charset="0"/>
              <a:buChar char="•"/>
            </a:pPr>
            <a:r>
              <a:rPr lang="en-US" altLang="en-US" sz="2400" dirty="0" smtClean="0"/>
              <a:t>Technology changes: get used to it</a:t>
            </a:r>
          </a:p>
          <a:p>
            <a:pPr eaLnBrk="1" hangingPunct="1"/>
            <a:endParaRPr lang="en-US" altLang="en-US" dirty="0"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0606" y="4950619"/>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5">
            <a:extLst>
              <a:ext uri="{28A0092B-C50C-407E-A947-70E740481C1C}">
                <a14:useLocalDpi xmlns:a14="http://schemas.microsoft.com/office/drawing/2010/main" val="0"/>
              </a:ext>
            </a:extLst>
          </a:blip>
          <a:srcRect l="13374" r="13596" b="16379"/>
          <a:stretch>
            <a:fillRect/>
          </a:stretch>
        </p:blipFill>
        <p:spPr bwMode="auto">
          <a:xfrm>
            <a:off x="5861050" y="4887913"/>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4950619"/>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3276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129"/>
                                        </p:tgtEl>
                                        <p:attrNameLst>
                                          <p:attrName>style.visibility</p:attrName>
                                        </p:attrNameLst>
                                      </p:cBhvr>
                                      <p:to>
                                        <p:strVal val="visible"/>
                                      </p:to>
                                    </p:set>
                                    <p:animEffect transition="in" filter="randombar(horizontal)">
                                      <p:cBhvr>
                                        <p:cTn id="27" dur="500"/>
                                        <p:tgtEl>
                                          <p:spTgt spid="51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5127"/>
                                        </p:tgtEl>
                                        <p:attrNameLst>
                                          <p:attrName>style.visibility</p:attrName>
                                        </p:attrNameLst>
                                      </p:cBhvr>
                                      <p:to>
                                        <p:strVal val="visible"/>
                                      </p:to>
                                    </p:set>
                                    <p:animEffect transition="in" filter="randombar(horizontal)">
                                      <p:cBhvr>
                                        <p:cTn id="32" dur="500"/>
                                        <p:tgtEl>
                                          <p:spTgt spid="512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5128"/>
                                        </p:tgtEl>
                                        <p:attrNameLst>
                                          <p:attrName>style.visibility</p:attrName>
                                        </p:attrNameLst>
                                      </p:cBhvr>
                                      <p:to>
                                        <p:strVal val="visible"/>
                                      </p:to>
                                    </p:set>
                                    <p:animEffect transition="in" filter="randombar(horizontal)">
                                      <p:cBhvr>
                                        <p:cTn id="3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dirty="0"/>
              <a:t>Practical Course </a:t>
            </a:r>
            <a:r>
              <a:rPr lang="en-US" altLang="en-US" dirty="0" smtClean="0"/>
              <a:t>Outcomes (</a:t>
            </a:r>
            <a:r>
              <a:rPr lang="en-US" altLang="en-US" dirty="0"/>
              <a:t>3</a:t>
            </a:r>
            <a:r>
              <a:rPr lang="en-US" altLang="en-US" dirty="0" smtClean="0"/>
              <a:t>)</a:t>
            </a:r>
          </a:p>
        </p:txBody>
      </p:sp>
      <p:sp>
        <p:nvSpPr>
          <p:cNvPr id="3" name="Content Placeholder 2"/>
          <p:cNvSpPr>
            <a:spLocks noGrp="1"/>
          </p:cNvSpPr>
          <p:nvPr>
            <p:ph idx="1"/>
          </p:nvPr>
        </p:nvSpPr>
        <p:spPr/>
        <p:txBody>
          <a:bodyPr/>
          <a:lstStyle/>
          <a:p>
            <a:pPr eaLnBrk="1" hangingPunct="1"/>
            <a:r>
              <a:rPr lang="en-US" altLang="en-US" dirty="0" smtClean="0"/>
              <a:t>You will not only learn how to use existing technologies (spreadsheet, database, word processor) but also how to problem solve and even create your own new software.</a:t>
            </a:r>
          </a:p>
          <a:p>
            <a:pPr lvl="1" eaLnBrk="1" hangingPunct="1"/>
            <a:r>
              <a:rPr lang="en-US" altLang="en-US" b="1" dirty="0" smtClean="0">
                <a:solidFill>
                  <a:srgbClr val="FF0000"/>
                </a:solidFill>
              </a:rPr>
              <a:t>Developing your thinking and problem solving skills will improve your ability to adapt to changes in the future</a:t>
            </a:r>
          </a:p>
          <a:p>
            <a:pPr eaLnBrk="1" hangingPunct="1"/>
            <a:r>
              <a:rPr lang="en-US" altLang="en-US" dirty="0" smtClean="0"/>
              <a:t>Problem solving is required in the programming component: writing VBA Word macros (Assignment 3)</a:t>
            </a:r>
          </a:p>
          <a:p>
            <a:pPr eaLnBrk="1" hangingPunct="1"/>
            <a:r>
              <a:rPr lang="en-US" altLang="en-US" dirty="0" smtClean="0"/>
              <a:t>Some corporations have recognized the relationship between problem solving skills and success in the work world:</a:t>
            </a:r>
          </a:p>
          <a:p>
            <a:pPr lvl="1" eaLnBrk="1" hangingPunct="1"/>
            <a:r>
              <a:rPr lang="en-US" altLang="en-US" dirty="0" smtClean="0"/>
              <a:t>E.g., “Killer” interview questions</a:t>
            </a:r>
          </a:p>
          <a:p>
            <a:pPr marL="461963" lvl="2" indent="-115888" eaLnBrk="1" hangingPunct="1"/>
            <a:r>
              <a:rPr lang="en-US" altLang="en-US" sz="1200" b="1" dirty="0" smtClean="0"/>
              <a:t>Google</a:t>
            </a:r>
            <a:endParaRPr lang="en-US" altLang="en-US" sz="1200" b="1" dirty="0" smtClean="0">
              <a:hlinkClick r:id="rId2"/>
            </a:endParaRPr>
          </a:p>
          <a:p>
            <a:pPr marL="461963" lvl="2" indent="-115888" eaLnBrk="1" hangingPunct="1"/>
            <a:r>
              <a:rPr lang="en-US" altLang="en-US" sz="1200" dirty="0" smtClean="0">
                <a:hlinkClick r:id="rId2"/>
              </a:rPr>
              <a:t>http://www.businessinsider.com/15-google-interview-questions-that-will-make-you-feel-stupid-2009-11?op=1</a:t>
            </a:r>
            <a:endParaRPr lang="en-US" altLang="en-US" sz="1200" dirty="0" smtClean="0"/>
          </a:p>
          <a:p>
            <a:pPr marL="461963" lvl="2" indent="-115888" eaLnBrk="1" hangingPunct="1"/>
            <a:r>
              <a:rPr lang="en-US" altLang="en-US" sz="1200" b="1" dirty="0" smtClean="0"/>
              <a:t>Apple</a:t>
            </a:r>
          </a:p>
          <a:p>
            <a:pPr marL="461963" lvl="2" indent="-115888" eaLnBrk="1" hangingPunct="1"/>
            <a:r>
              <a:rPr lang="en-US" altLang="en-US" sz="1200" dirty="0" smtClean="0">
                <a:hlinkClick r:id="rId3"/>
              </a:rPr>
              <a:t>http://www.businessinsider.com/apple-interview-questions-2011-5#how-do-you-test-the-prototype-of-the-vending-machine-5</a:t>
            </a:r>
            <a:endParaRPr lang="en-US" altLang="en-US" sz="1200" dirty="0" smtClean="0"/>
          </a:p>
          <a:p>
            <a:pPr marL="461963" lvl="2" indent="-115888" eaLnBrk="1" hangingPunct="1"/>
            <a:endParaRPr lang="en-US" altLang="en-US" sz="1200" dirty="0" smtClean="0"/>
          </a:p>
        </p:txBody>
      </p:sp>
    </p:spTree>
    <p:extLst>
      <p:ext uri="{BB962C8B-B14F-4D97-AF65-F5344CB8AC3E}">
        <p14:creationId xmlns:p14="http://schemas.microsoft.com/office/powerpoint/2010/main" val="340307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a:t>
            </a:r>
            <a:r>
              <a:rPr lang="en-US" dirty="0" smtClean="0">
                <a:solidFill>
                  <a:schemeClr val="accent2">
                    <a:lumMod val="75000"/>
                  </a:schemeClr>
                </a:solidFill>
              </a:rPr>
              <a:t>This Stuff Will Be On The Exam</a:t>
            </a:r>
            <a:r>
              <a:rPr lang="en-US" dirty="0" smtClean="0"/>
              <a:t>”</a:t>
            </a:r>
            <a:endParaRPr lang="en-US" dirty="0"/>
          </a:p>
        </p:txBody>
      </p:sp>
      <p:sp>
        <p:nvSpPr>
          <p:cNvPr id="3" name="Content Placeholder 2"/>
          <p:cNvSpPr>
            <a:spLocks noGrp="1"/>
          </p:cNvSpPr>
          <p:nvPr>
            <p:ph idx="1"/>
          </p:nvPr>
        </p:nvSpPr>
        <p:spPr/>
        <p:txBody>
          <a:bodyPr/>
          <a:lstStyle/>
          <a:p>
            <a:r>
              <a:rPr lang="en-US" dirty="0" smtClean="0"/>
              <a:t>The administrative notes  contains important information e.g. how your grades are calculated, course policies etc.</a:t>
            </a:r>
          </a:p>
          <a:p>
            <a:r>
              <a:rPr lang="en-US" dirty="0" smtClean="0"/>
              <a:t>To encourage students to pay attention to details (and to reward those who do so):</a:t>
            </a:r>
          </a:p>
          <a:p>
            <a:pPr lvl="1"/>
            <a:r>
              <a:rPr lang="en-US" dirty="0" smtClean="0"/>
              <a:t>Some of your midterm multiple questions will come from this section from this slide to the end</a:t>
            </a:r>
          </a:p>
          <a:p>
            <a:pPr lvl="1"/>
            <a:r>
              <a:rPr lang="en-US" dirty="0" smtClean="0"/>
              <a:t>You may see a question or two from this section on the final exam as well.</a:t>
            </a:r>
            <a:endParaRPr lang="en-US" dirty="0"/>
          </a:p>
        </p:txBody>
      </p:sp>
    </p:spTree>
    <p:extLst>
      <p:ext uri="{BB962C8B-B14F-4D97-AF65-F5344CB8AC3E}">
        <p14:creationId xmlns:p14="http://schemas.microsoft.com/office/powerpoint/2010/main" val="15863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dirty="0" smtClean="0"/>
              <a:t>Evaluation Components</a:t>
            </a:r>
          </a:p>
        </p:txBody>
      </p:sp>
      <p:sp>
        <p:nvSpPr>
          <p:cNvPr id="23555" name="Content Placeholder 2"/>
          <p:cNvSpPr>
            <a:spLocks noGrp="1"/>
          </p:cNvSpPr>
          <p:nvPr>
            <p:ph idx="1"/>
          </p:nvPr>
        </p:nvSpPr>
        <p:spPr/>
        <p:txBody>
          <a:bodyPr/>
          <a:lstStyle/>
          <a:p>
            <a:pPr eaLnBrk="1" hangingPunct="1"/>
            <a:r>
              <a:rPr lang="en-US" altLang="en-US" dirty="0" smtClean="0"/>
              <a:t>Assignments</a:t>
            </a:r>
          </a:p>
          <a:p>
            <a:pPr eaLnBrk="1" hangingPunct="1"/>
            <a:r>
              <a:rPr lang="en-US" altLang="en-US" dirty="0" smtClean="0"/>
              <a:t>Examinations</a:t>
            </a:r>
          </a:p>
        </p:txBody>
      </p:sp>
    </p:spTree>
    <p:extLst>
      <p:ext uri="{BB962C8B-B14F-4D97-AF65-F5344CB8AC3E}">
        <p14:creationId xmlns:p14="http://schemas.microsoft.com/office/powerpoint/2010/main" val="3846870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dirty="0" smtClean="0"/>
              <a:t>Assignments (Proportion Of Term Grade 30/100)</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A1: Spreadsheet (Excel): </a:t>
            </a:r>
            <a:r>
              <a:rPr lang="en-US" i="1" dirty="0"/>
              <a:t> </a:t>
            </a:r>
            <a:r>
              <a:rPr lang="en-US" i="1" dirty="0" smtClean="0"/>
              <a:t>10% proportion of term grade</a:t>
            </a:r>
            <a:endParaRPr lang="en-US" i="1" dirty="0"/>
          </a:p>
          <a:p>
            <a:pPr eaLnBrk="1" fontAlgn="auto" hangingPunct="1">
              <a:spcAft>
                <a:spcPts val="0"/>
              </a:spcAft>
              <a:buFont typeface="Arial" panose="020B0604020202020204" pitchFamily="34" charset="0"/>
              <a:buChar char="•"/>
              <a:defRPr/>
            </a:pPr>
            <a:r>
              <a:rPr lang="en-US" dirty="0" smtClean="0"/>
              <a:t>A2: Database (Access): </a:t>
            </a:r>
            <a:r>
              <a:rPr lang="en-US" i="1" dirty="0" smtClean="0"/>
              <a:t>10% proportion of term grade</a:t>
            </a:r>
          </a:p>
          <a:p>
            <a:pPr eaLnBrk="1" fontAlgn="auto" hangingPunct="1">
              <a:spcAft>
                <a:spcPts val="0"/>
              </a:spcAft>
              <a:buFont typeface="Arial" panose="020B0604020202020204" pitchFamily="34" charset="0"/>
              <a:buChar char="•"/>
              <a:defRPr/>
            </a:pPr>
            <a:r>
              <a:rPr lang="en-US" dirty="0" smtClean="0"/>
              <a:t>A3: Program writing (VBA): </a:t>
            </a:r>
            <a:r>
              <a:rPr lang="en-US" i="1" dirty="0"/>
              <a:t>10% </a:t>
            </a:r>
            <a:r>
              <a:rPr lang="en-US" i="1" dirty="0" smtClean="0"/>
              <a:t>proportion of </a:t>
            </a:r>
            <a:r>
              <a:rPr lang="en-US" i="1" dirty="0"/>
              <a:t>term </a:t>
            </a:r>
            <a:r>
              <a:rPr lang="en-US" i="1" dirty="0" smtClean="0"/>
              <a:t>grade</a:t>
            </a:r>
            <a:endParaRPr lang="en-US" i="1" dirty="0"/>
          </a:p>
          <a:p>
            <a:pPr eaLnBrk="1" fontAlgn="auto" hangingPunct="1">
              <a:spcAft>
                <a:spcPts val="0"/>
              </a:spcAft>
              <a:buFont typeface="Arial" panose="020B0604020202020204" pitchFamily="34" charset="0"/>
              <a:buChar char="•"/>
              <a:defRPr/>
            </a:pPr>
            <a:endParaRPr lang="en-US" i="1" dirty="0"/>
          </a:p>
          <a:p>
            <a:pPr eaLnBrk="1" fontAlgn="auto" hangingPunct="1">
              <a:spcAft>
                <a:spcPts val="0"/>
              </a:spcAft>
              <a:buFont typeface="Arial" panose="020B0604020202020204" pitchFamily="34" charset="0"/>
              <a:buChar char="•"/>
              <a:defRPr/>
            </a:pPr>
            <a:endParaRPr lang="en-US" dirty="0" smtClean="0"/>
          </a:p>
        </p:txBody>
      </p:sp>
    </p:spTree>
    <p:extLst>
      <p:ext uri="{BB962C8B-B14F-4D97-AF65-F5344CB8AC3E}">
        <p14:creationId xmlns:p14="http://schemas.microsoft.com/office/powerpoint/2010/main" val="14939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a:t>
            </a:r>
            <a:r>
              <a:rPr lang="en-US" altLang="en-US" b="1" dirty="0" smtClean="0"/>
              <a:t>should not </a:t>
            </a:r>
            <a:r>
              <a:rPr lang="en-US" altLang="en-US" dirty="0" smtClean="0"/>
              <a:t>see the assignment solutions produced by other students.</a:t>
            </a:r>
          </a:p>
          <a:p>
            <a:r>
              <a:rPr lang="en-US" altLang="en-US" dirty="0" smtClean="0"/>
              <a:t>Assignments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a:t>If you still have questions or issues after contacting your TA then feel free to contact your course instructor</a:t>
            </a:r>
            <a:r>
              <a:rPr lang="en-US" altLang="en-US" dirty="0" smtClean="0"/>
              <a:t>.</a:t>
            </a:r>
            <a:endParaRPr lang="en-US" altLang="en-US" dirty="0"/>
          </a:p>
        </p:txBody>
      </p:sp>
    </p:spTree>
    <p:extLst>
      <p:ext uri="{BB962C8B-B14F-4D97-AF65-F5344CB8AC3E}">
        <p14:creationId xmlns:p14="http://schemas.microsoft.com/office/powerpoint/2010/main" val="23695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program/document was submitted on time.</a:t>
            </a:r>
          </a:p>
          <a:p>
            <a:pPr lvl="1"/>
            <a:r>
              <a:rPr lang="en-US" altLang="en-US" dirty="0"/>
              <a:t>A</a:t>
            </a:r>
            <a:r>
              <a:rPr lang="en-US" altLang="en-US" dirty="0" smtClean="0"/>
              <a:t>lternate submission mechanisms e.g., email, uploads to cloud-based systems such as Google drive, time-stamps, TA memories </a:t>
            </a:r>
            <a:r>
              <a:rPr lang="en-US" altLang="en-US" b="1" dirty="0" smtClean="0"/>
              <a:t>cannot be used </a:t>
            </a:r>
            <a:r>
              <a:rPr lang="en-US" altLang="en-US" dirty="0" smtClean="0"/>
              <a:t>as alternatives if you have not properly submitted into D2L</a:t>
            </a:r>
          </a:p>
          <a:p>
            <a:pPr lvl="1"/>
            <a:r>
              <a:rPr lang="en-US" altLang="en-US" b="1" dirty="0">
                <a:solidFill>
                  <a:srgbClr val="FF0000"/>
                </a:solidFill>
              </a:rPr>
              <a:t>Only files submitted into D2L by the due date is what </a:t>
            </a:r>
            <a:r>
              <a:rPr lang="en-US" altLang="en-US" b="1" dirty="0" smtClean="0">
                <a:solidFill>
                  <a:srgbClr val="FF0000"/>
                </a:solidFill>
              </a:rPr>
              <a:t>will be marked</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p:txBody>
      </p:sp>
    </p:spTree>
    <p:extLst>
      <p:ext uri="{BB962C8B-B14F-4D97-AF65-F5344CB8AC3E}">
        <p14:creationId xmlns:p14="http://schemas.microsoft.com/office/powerpoint/2010/main" val="294119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JT’s On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A virus, hardware failure, you screwed up the submission.</a:t>
            </a:r>
          </a:p>
          <a:p>
            <a:pPr lvl="1"/>
            <a:r>
              <a:rPr lang="en-US" altLang="en-US" b="1" dirty="0" smtClean="0"/>
              <a:t>Backup your work </a:t>
            </a:r>
            <a:r>
              <a:rPr lang="en-US" altLang="en-US" dirty="0" smtClean="0"/>
              <a:t>(not on the same storage device)</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i="1" dirty="0" smtClean="0"/>
              <a:t>Check your D2L Dropbox submission</a:t>
            </a:r>
            <a:r>
              <a:rPr lang="en-US" altLang="en-US" dirty="0" smtClean="0"/>
              <a:t>.</a:t>
            </a:r>
          </a:p>
          <a:p>
            <a:pPr lvl="2"/>
            <a:r>
              <a:rPr lang="en-US" altLang="en-US" dirty="0" smtClean="0"/>
              <a:t>Don’t assume that everything was submitted OK.</a:t>
            </a:r>
          </a:p>
          <a:p>
            <a:pPr lvl="2"/>
            <a:r>
              <a:rPr lang="en-US" altLang="en-US" dirty="0" smtClean="0"/>
              <a:t>Don’t just check file names but at least take a look at the actual file contents (not only to check that the file wasn’t corrupted but also that you submitted the correct version).</a:t>
            </a:r>
          </a:p>
          <a:p>
            <a:pPr lvl="2"/>
            <a:r>
              <a:rPr lang="en-US" altLang="en-US" dirty="0" smtClean="0"/>
              <a:t>Assignment 0: ‘A0’:</a:t>
            </a:r>
          </a:p>
          <a:p>
            <a:pPr lvl="3"/>
            <a:r>
              <a:rPr lang="en-US" altLang="en-US" dirty="0" smtClean="0"/>
              <a:t>An exercise in tutorial where you practice submitting and checking your work</a:t>
            </a:r>
          </a:p>
          <a:p>
            <a:pPr lvl="3"/>
            <a:r>
              <a:rPr lang="en-US" altLang="en-US" dirty="0" smtClean="0"/>
              <a:t>Not directly graded but still important to complete</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307964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How To Check Your Submission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this topic in conjunction with Assignment zero.</a:t>
            </a:r>
          </a:p>
          <a:p>
            <a:pPr lvl="1"/>
            <a:r>
              <a:rPr lang="en-CA" dirty="0" smtClean="0"/>
              <a:t>Not graded but important practice</a:t>
            </a:r>
          </a:p>
          <a:p>
            <a:r>
              <a:rPr lang="en-CA" dirty="0" smtClean="0"/>
              <a:t>Resource file</a:t>
            </a:r>
          </a:p>
          <a:p>
            <a:pPr lvl="1"/>
            <a:r>
              <a:rPr lang="en-CA" sz="1600" dirty="0">
                <a:hlinkClick r:id="rId2"/>
              </a:rPr>
              <a:t>http://pages.cpsc.ucalgary.ca/~</a:t>
            </a:r>
            <a:r>
              <a:rPr lang="en-CA" sz="1600" dirty="0" smtClean="0">
                <a:hlinkClick r:id="rId2"/>
              </a:rPr>
              <a:t>tamj/resources/Verifying%20D2L%20Submissions.pdf</a:t>
            </a:r>
            <a:endParaRPr lang="en-CA" sz="1600" dirty="0"/>
          </a:p>
        </p:txBody>
      </p:sp>
    </p:spTree>
    <p:extLst>
      <p:ext uri="{BB962C8B-B14F-4D97-AF65-F5344CB8AC3E}">
        <p14:creationId xmlns:p14="http://schemas.microsoft.com/office/powerpoint/2010/main" val="35030925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dirty="0" smtClean="0"/>
              <a:t>Assignments: Software Version</a:t>
            </a:r>
            <a:r>
              <a:rPr lang="en-US" altLang="en-US" baseline="30000" dirty="0" smtClean="0"/>
              <a:t>1</a:t>
            </a:r>
            <a:endParaRPr lang="en-US" altLang="en-US" dirty="0" smtClean="0"/>
          </a:p>
        </p:txBody>
      </p:sp>
      <p:sp>
        <p:nvSpPr>
          <p:cNvPr id="25603" name="Content Placeholder 2"/>
          <p:cNvSpPr>
            <a:spLocks noGrp="1"/>
          </p:cNvSpPr>
          <p:nvPr>
            <p:ph idx="1"/>
          </p:nvPr>
        </p:nvSpPr>
        <p:spPr/>
        <p:txBody>
          <a:bodyPr/>
          <a:lstStyle/>
          <a:p>
            <a:pPr eaLnBrk="1" hangingPunct="1"/>
            <a:r>
              <a:rPr lang="en-US" altLang="en-US" dirty="0" smtClean="0"/>
              <a:t>It is your responsibility to ensure compatibility </a:t>
            </a:r>
          </a:p>
          <a:p>
            <a:pPr lvl="1" eaLnBrk="1" hangingPunct="1"/>
            <a:r>
              <a:rPr lang="en-US" altLang="en-US" dirty="0" smtClean="0"/>
              <a:t>A1 – A2 (MS-Office 2016 assignments)</a:t>
            </a:r>
          </a:p>
          <a:p>
            <a:pPr lvl="2" eaLnBrk="1" hangingPunct="1"/>
            <a:r>
              <a:rPr lang="en-US" altLang="en-US" dirty="0" smtClean="0"/>
              <a:t>TAs will </a:t>
            </a:r>
            <a:r>
              <a:rPr lang="en-US" altLang="en-US" dirty="0"/>
              <a:t>use </a:t>
            </a:r>
            <a:r>
              <a:rPr lang="en-US" altLang="en-US" dirty="0" smtClean="0"/>
              <a:t>the 203 lab computers (Windows) to </a:t>
            </a:r>
            <a:r>
              <a:rPr lang="en-US" altLang="en-US" dirty="0"/>
              <a:t>mark whatever you submit</a:t>
            </a:r>
          </a:p>
          <a:p>
            <a:pPr lvl="2" eaLnBrk="1" hangingPunct="1"/>
            <a:r>
              <a:rPr lang="en-US" altLang="en-US" dirty="0" smtClean="0"/>
              <a:t>U of C students should be able to access Office 365 “for free” (while they are current students)</a:t>
            </a:r>
          </a:p>
          <a:p>
            <a:pPr lvl="3" eaLnBrk="1" hangingPunct="1"/>
            <a:r>
              <a:rPr lang="en-US" altLang="en-US" dirty="0" smtClean="0"/>
              <a:t>Info: </a:t>
            </a:r>
            <a:r>
              <a:rPr lang="en-US" altLang="en-US" dirty="0" smtClean="0">
                <a:hlinkClick r:id="rId3"/>
              </a:rPr>
              <a:t>http</a:t>
            </a:r>
            <a:r>
              <a:rPr lang="en-US" altLang="en-US" dirty="0">
                <a:hlinkClick r:id="rId3"/>
              </a:rPr>
              <a:t>://</a:t>
            </a:r>
            <a:r>
              <a:rPr lang="en-US" altLang="en-US" dirty="0" smtClean="0">
                <a:hlinkClick r:id="rId3"/>
              </a:rPr>
              <a:t>www.ucalgary.ca/it/office365/faqs</a:t>
            </a:r>
            <a:endParaRPr lang="en-US" altLang="en-US" dirty="0" smtClean="0"/>
          </a:p>
          <a:p>
            <a:pPr lvl="3" eaLnBrk="1" hangingPunct="1"/>
            <a:r>
              <a:rPr lang="en-US" altLang="en-US" dirty="0" smtClean="0"/>
              <a:t>Accessing (need a UC account): </a:t>
            </a:r>
          </a:p>
          <a:p>
            <a:pPr marL="1255713" lvl="4" indent="-230188" eaLnBrk="1" hangingPunct="1"/>
            <a:r>
              <a:rPr lang="en-US" altLang="en-US" sz="1400" dirty="0">
                <a:hlinkClick r:id="rId4"/>
              </a:rPr>
              <a:t>http://</a:t>
            </a:r>
            <a:r>
              <a:rPr lang="en-US" altLang="en-US" sz="1400" dirty="0" smtClean="0">
                <a:hlinkClick r:id="rId4"/>
              </a:rPr>
              <a:t>www.ucalgary.ca/it/services/office-365 </a:t>
            </a:r>
            <a:r>
              <a:rPr lang="en-US" altLang="en-US" sz="1400" dirty="0" smtClean="0"/>
              <a:t>(click on the link “Access 0365 online”)</a:t>
            </a:r>
            <a:endParaRPr lang="en-US" altLang="en-US" sz="1400" dirty="0">
              <a:hlinkClick r:id="rId5"/>
            </a:endParaRPr>
          </a:p>
          <a:p>
            <a:pPr marL="1255713" lvl="4" indent="-230188" eaLnBrk="1" hangingPunct="1"/>
            <a:r>
              <a:rPr lang="en-US" altLang="en-US" sz="1400" dirty="0" smtClean="0">
                <a:hlinkClick r:id="rId5"/>
              </a:rPr>
              <a:t>http</a:t>
            </a:r>
            <a:r>
              <a:rPr lang="en-US" altLang="en-US" sz="1400" dirty="0">
                <a:hlinkClick r:id="rId5"/>
              </a:rPr>
              <a:t>://office365.ucalgary.ca</a:t>
            </a:r>
            <a:r>
              <a:rPr lang="en-US" altLang="en-US" sz="1400" dirty="0" smtClean="0">
                <a:hlinkClick r:id="rId5"/>
              </a:rPr>
              <a:t>/</a:t>
            </a:r>
            <a:endParaRPr lang="en-US" altLang="en-US" sz="1400" dirty="0"/>
          </a:p>
          <a:p>
            <a:pPr marL="1255713" lvl="4" indent="-230188" eaLnBrk="1" hangingPunct="1"/>
            <a:r>
              <a:rPr lang="en-US" altLang="en-US" sz="1400" dirty="0" smtClean="0"/>
              <a:t>If have trouble accessing: contact university UC-IT</a:t>
            </a:r>
          </a:p>
          <a:p>
            <a:pPr marL="1255713" lvl="4" indent="-230188" eaLnBrk="1" hangingPunct="1"/>
            <a:r>
              <a:rPr lang="en-US" altLang="en-US" sz="1400" dirty="0" smtClean="0"/>
              <a:t>A2 (Access) isn’t part of Office 365 but you should be able to run it from most campus labs (including the 203 lab)</a:t>
            </a:r>
          </a:p>
          <a:p>
            <a:pPr lvl="1" eaLnBrk="1" hangingPunct="1"/>
            <a:r>
              <a:rPr lang="en-US" altLang="en-US" dirty="0" smtClean="0"/>
              <a:t>A3: The VBA program you write must be executable (</a:t>
            </a:r>
            <a:r>
              <a:rPr lang="en-US" altLang="en-US" smtClean="0"/>
              <a:t>you write </a:t>
            </a:r>
            <a:r>
              <a:rPr lang="en-US" altLang="en-US" dirty="0" smtClean="0"/>
              <a:t>a </a:t>
            </a:r>
            <a:r>
              <a:rPr lang="en-US" altLang="en-US" smtClean="0"/>
              <a:t>computer program) on </a:t>
            </a:r>
            <a:r>
              <a:rPr lang="en-US" altLang="en-US" dirty="0" smtClean="0"/>
              <a:t>the lab computers using MS-Word</a:t>
            </a:r>
          </a:p>
        </p:txBody>
      </p:sp>
    </p:spTree>
    <p:extLst>
      <p:ext uri="{BB962C8B-B14F-4D97-AF65-F5344CB8AC3E}">
        <p14:creationId xmlns:p14="http://schemas.microsoft.com/office/powerpoint/2010/main" val="25514224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Examinations (</a:t>
            </a:r>
            <a:r>
              <a:rPr lang="en-US" altLang="en-US" b="1" i="1" dirty="0" smtClean="0"/>
              <a:t>Proportion Of Term Grade: 70%</a:t>
            </a:r>
            <a:r>
              <a:rPr lang="en-US" altLang="en-US" dirty="0" smtClean="0"/>
              <a:t>)</a:t>
            </a:r>
          </a:p>
        </p:txBody>
      </p:sp>
      <p:sp>
        <p:nvSpPr>
          <p:cNvPr id="3" name="Content Placeholder 2"/>
          <p:cNvSpPr>
            <a:spLocks noGrp="1"/>
          </p:cNvSpPr>
          <p:nvPr>
            <p:ph idx="1"/>
          </p:nvPr>
        </p:nvSpPr>
        <p:spPr>
          <a:xfrm>
            <a:off x="457200" y="1600200"/>
            <a:ext cx="8229600" cy="5029200"/>
          </a:xfrm>
        </p:spPr>
        <p:txBody>
          <a:bodyPr/>
          <a:lstStyle/>
          <a:p>
            <a:pPr eaLnBrk="1" hangingPunct="1"/>
            <a:r>
              <a:rPr lang="en-US" altLang="en-US" dirty="0" smtClean="0"/>
              <a:t>A mix of short answer and multiple choice questions</a:t>
            </a:r>
          </a:p>
          <a:p>
            <a:pPr eaLnBrk="1" hangingPunct="1"/>
            <a:r>
              <a:rPr lang="en-US" altLang="en-US" dirty="0" smtClean="0"/>
              <a:t>Closed book (don’t bring anything into the exam: just yourself and writing implements: at least one pen and at least one pencil</a:t>
            </a:r>
          </a:p>
          <a:p>
            <a:pPr eaLnBrk="1" hangingPunct="1"/>
            <a:r>
              <a:rPr lang="en-US" altLang="en-US" dirty="0" smtClean="0"/>
              <a:t>Midterm examination (</a:t>
            </a:r>
            <a:r>
              <a:rPr lang="en-US" altLang="en-US" b="1" i="1" dirty="0" smtClean="0"/>
              <a:t>30% of term grade</a:t>
            </a:r>
            <a:r>
              <a:rPr lang="en-US" altLang="en-US" dirty="0" smtClean="0"/>
              <a:t>)</a:t>
            </a:r>
          </a:p>
          <a:p>
            <a:pPr lvl="1" eaLnBrk="1" hangingPunct="1"/>
            <a:r>
              <a:rPr lang="en-US" altLang="en-US" dirty="0" smtClean="0"/>
              <a:t>Scheduled by your course instructor and will occur during the semester</a:t>
            </a:r>
          </a:p>
          <a:p>
            <a:pPr lvl="2" eaLnBrk="1" hangingPunct="1"/>
            <a:r>
              <a:rPr lang="en-CA" b="1" dirty="0">
                <a:solidFill>
                  <a:srgbClr val="FF0000"/>
                </a:solidFill>
              </a:rPr>
              <a:t>Thursday Feb 15 from 4:30 - 5:45 PM  (Outside of normal lecture time</a:t>
            </a:r>
            <a:r>
              <a:rPr lang="en-CA" b="1" dirty="0" smtClean="0">
                <a:solidFill>
                  <a:srgbClr val="FF0000"/>
                </a:solidFill>
              </a:rPr>
              <a:t>)</a:t>
            </a:r>
          </a:p>
          <a:p>
            <a:pPr lvl="1" eaLnBrk="1" hangingPunct="1"/>
            <a:r>
              <a:rPr lang="en-US" altLang="en-US" dirty="0" smtClean="0"/>
              <a:t>Final </a:t>
            </a:r>
            <a:r>
              <a:rPr lang="en-US" altLang="en-US" dirty="0" smtClean="0"/>
              <a:t>examination (</a:t>
            </a:r>
            <a:r>
              <a:rPr lang="en-US" altLang="en-US" b="1" i="1" dirty="0" smtClean="0"/>
              <a:t>40% of term grade</a:t>
            </a:r>
            <a:r>
              <a:rPr lang="en-US" altLang="en-US" dirty="0" smtClean="0"/>
              <a:t>)</a:t>
            </a:r>
          </a:p>
          <a:p>
            <a:pPr lvl="1" eaLnBrk="1" hangingPunct="1"/>
            <a:r>
              <a:rPr lang="en-US" altLang="en-US" dirty="0" smtClean="0"/>
              <a:t>Cumulative but with a focus on topics covered after the midterm</a:t>
            </a:r>
          </a:p>
          <a:p>
            <a:pPr lvl="1" eaLnBrk="1" hangingPunct="1"/>
            <a:r>
              <a:rPr lang="en-US" altLang="en-US" dirty="0" smtClean="0"/>
              <a:t>The exam occurs during the regular end of term examination period so it will be scheduled by the Office of the Registrar</a:t>
            </a:r>
          </a:p>
          <a:p>
            <a:pPr eaLnBrk="1" hangingPunct="1"/>
            <a:r>
              <a:rPr lang="en-US" altLang="en-US" dirty="0" smtClean="0"/>
              <a:t>If you are awarded a higher grade on the final exam vs. the midterm exam then: your midterm grade = final exam grade</a:t>
            </a:r>
          </a:p>
        </p:txBody>
      </p:sp>
    </p:spTree>
    <p:extLst>
      <p:ext uri="{BB962C8B-B14F-4D97-AF65-F5344CB8AC3E}">
        <p14:creationId xmlns:p14="http://schemas.microsoft.com/office/powerpoint/2010/main" val="115622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1502"/>
          <a:stretch/>
        </p:blipFill>
        <p:spPr>
          <a:xfrm>
            <a:off x="1149927" y="3315862"/>
            <a:ext cx="3651113" cy="855294"/>
          </a:xfrm>
          <a:prstGeom prst="rect">
            <a:avLst/>
          </a:prstGeom>
          <a:ln>
            <a:solidFill>
              <a:schemeClr val="accent1"/>
            </a:solidFill>
          </a:ln>
        </p:spPr>
      </p:pic>
      <p:sp>
        <p:nvSpPr>
          <p:cNvPr id="2" name="Title 1"/>
          <p:cNvSpPr>
            <a:spLocks noGrp="1"/>
          </p:cNvSpPr>
          <p:nvPr>
            <p:ph type="title"/>
          </p:nvPr>
        </p:nvSpPr>
        <p:spPr/>
        <p:txBody>
          <a:bodyPr/>
          <a:lstStyle/>
          <a:p>
            <a:r>
              <a:rPr lang="en-US" dirty="0" smtClean="0"/>
              <a:t>Examinations (2)</a:t>
            </a:r>
            <a:endParaRPr lang="en-US" dirty="0"/>
          </a:p>
        </p:txBody>
      </p:sp>
      <p:sp>
        <p:nvSpPr>
          <p:cNvPr id="3" name="Content Placeholder 2"/>
          <p:cNvSpPr>
            <a:spLocks noGrp="1"/>
          </p:cNvSpPr>
          <p:nvPr>
            <p:ph idx="1"/>
          </p:nvPr>
        </p:nvSpPr>
        <p:spPr/>
        <p:txBody>
          <a:bodyPr/>
          <a:lstStyle/>
          <a:p>
            <a:r>
              <a:rPr lang="en-US" altLang="en-US" dirty="0"/>
              <a:t>Information about the examinations will be available on the main </a:t>
            </a:r>
            <a:r>
              <a:rPr lang="en-US" altLang="en-US" dirty="0" smtClean="0"/>
              <a:t>grid before </a:t>
            </a:r>
            <a:r>
              <a:rPr lang="en-US" altLang="en-US" dirty="0"/>
              <a:t>the respective test:</a:t>
            </a:r>
          </a:p>
          <a:p>
            <a:pPr lvl="1"/>
            <a:r>
              <a:rPr lang="en-US" altLang="en-US" dirty="0"/>
              <a:t>Under the main index:</a:t>
            </a:r>
          </a:p>
          <a:p>
            <a:pPr lvl="2"/>
            <a:r>
              <a:rPr lang="en-US" dirty="0"/>
              <a:t>Main grid: Course topics, lecture </a:t>
            </a:r>
            <a:r>
              <a:rPr lang="en-US" dirty="0" smtClean="0"/>
              <a:t>notes, assignment </a:t>
            </a:r>
            <a:r>
              <a:rPr lang="en-US" dirty="0"/>
              <a:t>descriptions, exam information</a:t>
            </a:r>
            <a:endParaRPr lang="pt-BR" altLang="en-US" dirty="0"/>
          </a:p>
          <a:p>
            <a:endParaRPr lang="en-US" dirty="0"/>
          </a:p>
        </p:txBody>
      </p:sp>
      <p:sp>
        <p:nvSpPr>
          <p:cNvPr id="5" name="Right Arrow 4"/>
          <p:cNvSpPr/>
          <p:nvPr/>
        </p:nvSpPr>
        <p:spPr bwMode="auto">
          <a:xfrm rot="10800000">
            <a:off x="4460715" y="3898130"/>
            <a:ext cx="494270" cy="444844"/>
          </a:xfrm>
          <a:prstGeom prst="rightArrow">
            <a:avLst/>
          </a:prstGeom>
          <a:solidFill>
            <a:schemeClr val="accent2">
              <a:lumMod val="75000"/>
            </a:schemeClr>
          </a:solidFill>
          <a:ln w="38100" cap="flat" cmpd="sng" algn="ctr">
            <a:solidFill>
              <a:schemeClr val="accent2">
                <a:lumMod val="75000"/>
              </a:schemeClr>
            </a:solidFill>
            <a:prstDash val="solid"/>
            <a:round/>
            <a:headEnd type="none" w="sm" len="sm"/>
            <a:tailEnd type="none"/>
          </a:ln>
          <a:effectLst/>
        </p:spPr>
        <p:txBody>
          <a:bodyPr rtlCol="0" anchor="t" anchorCtr="0"/>
          <a:lstStyle/>
          <a:p>
            <a:pPr algn="ctr"/>
            <a:endParaRPr lang="en-US" sz="1600" dirty="0" smtClean="0"/>
          </a:p>
        </p:txBody>
      </p:sp>
      <p:grpSp>
        <p:nvGrpSpPr>
          <p:cNvPr id="11" name="Group 10"/>
          <p:cNvGrpSpPr/>
          <p:nvPr/>
        </p:nvGrpSpPr>
        <p:grpSpPr>
          <a:xfrm>
            <a:off x="692276" y="4449786"/>
            <a:ext cx="7689724" cy="2255814"/>
            <a:chOff x="1705505" y="6141737"/>
            <a:chExt cx="7536873" cy="621696"/>
          </a:xfrm>
        </p:grpSpPr>
        <p:sp>
          <p:nvSpPr>
            <p:cNvPr id="9" name="Left Brace 8"/>
            <p:cNvSpPr/>
            <p:nvPr/>
          </p:nvSpPr>
          <p:spPr bwMode="auto">
            <a:xfrm>
              <a:off x="1705505" y="6145595"/>
              <a:ext cx="259492" cy="617838"/>
            </a:xfrm>
            <a:prstGeom prst="leftBrace">
              <a:avLst/>
            </a:prstGeom>
            <a:noFill/>
            <a:ln w="38100" cap="flat" cmpd="sng" algn="ctr">
              <a:solidFill>
                <a:schemeClr val="accent2">
                  <a:lumMod val="75000"/>
                </a:schemeClr>
              </a:solidFill>
              <a:prstDash val="solid"/>
              <a:round/>
              <a:headEnd type="none" w="sm" len="sm"/>
              <a:tailEnd type="none"/>
            </a:ln>
            <a:effectLst/>
          </p:spPr>
          <p:txBody>
            <a:bodyPr rtlCol="0" anchor="ctr"/>
            <a:lstStyle/>
            <a:p>
              <a:pPr algn="ctr"/>
              <a:endParaRPr lang="en-US"/>
            </a:p>
          </p:txBody>
        </p:sp>
        <p:sp>
          <p:nvSpPr>
            <p:cNvPr id="10" name="Left Brace 9"/>
            <p:cNvSpPr/>
            <p:nvPr/>
          </p:nvSpPr>
          <p:spPr bwMode="auto">
            <a:xfrm rot="10800000">
              <a:off x="8982886" y="6141737"/>
              <a:ext cx="259492" cy="617838"/>
            </a:xfrm>
            <a:prstGeom prst="leftBrace">
              <a:avLst/>
            </a:prstGeom>
            <a:noFill/>
            <a:ln w="38100" cap="flat" cmpd="sng" algn="ctr">
              <a:solidFill>
                <a:schemeClr val="accent2">
                  <a:lumMod val="75000"/>
                </a:schemeClr>
              </a:solidFill>
              <a:prstDash val="solid"/>
              <a:round/>
              <a:headEnd type="none" w="sm" len="sm"/>
              <a:tailEnd type="none"/>
            </a:ln>
            <a:effectLst/>
          </p:spPr>
          <p:txBody>
            <a:bodyPr rtlCol="0" anchor="ctr"/>
            <a:lstStyle/>
            <a:p>
              <a:pPr algn="ctr"/>
              <a:endParaRPr lang="en-US"/>
            </a:p>
          </p:txBody>
        </p:sp>
      </p:grpSp>
      <p:pic>
        <p:nvPicPr>
          <p:cNvPr id="7" name="Picture 6"/>
          <p:cNvPicPr>
            <a:picLocks noChangeAspect="1"/>
          </p:cNvPicPr>
          <p:nvPr/>
        </p:nvPicPr>
        <p:blipFill>
          <a:blip r:embed="rId3"/>
          <a:stretch>
            <a:fillRect/>
          </a:stretch>
        </p:blipFill>
        <p:spPr>
          <a:xfrm>
            <a:off x="1131726" y="4449786"/>
            <a:ext cx="6657975" cy="2171700"/>
          </a:xfrm>
          <a:prstGeom prst="rect">
            <a:avLst/>
          </a:prstGeom>
        </p:spPr>
      </p:pic>
    </p:spTree>
    <p:extLst>
      <p:ext uri="{BB962C8B-B14F-4D97-AF65-F5344CB8AC3E}">
        <p14:creationId xmlns:p14="http://schemas.microsoft.com/office/powerpoint/2010/main" val="161626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Sample Exam Questions</a:t>
            </a:r>
          </a:p>
        </p:txBody>
      </p:sp>
      <p:sp>
        <p:nvSpPr>
          <p:cNvPr id="43011" name="Content Placeholder 2"/>
          <p:cNvSpPr>
            <a:spLocks noGrp="1"/>
          </p:cNvSpPr>
          <p:nvPr>
            <p:ph idx="1"/>
          </p:nvPr>
        </p:nvSpPr>
        <p:spPr/>
        <p:txBody>
          <a:bodyPr/>
          <a:lstStyle/>
          <a:p>
            <a:r>
              <a:rPr lang="en-US" altLang="en-US" dirty="0" smtClean="0"/>
              <a:t>In class (ungraded) quiz questions:</a:t>
            </a:r>
          </a:p>
          <a:p>
            <a:pPr lvl="1"/>
            <a:r>
              <a:rPr lang="en-US" altLang="en-US" dirty="0" err="1" smtClean="0"/>
              <a:t>TopHat</a:t>
            </a:r>
            <a:r>
              <a:rPr lang="en-US" altLang="en-US" dirty="0" smtClean="0"/>
              <a:t> </a:t>
            </a:r>
            <a:r>
              <a:rPr lang="en-US" altLang="en-US" dirty="0" err="1" smtClean="0"/>
              <a:t>Monacle</a:t>
            </a:r>
            <a:r>
              <a:rPr lang="en-US" altLang="en-US" dirty="0" smtClean="0"/>
              <a:t>: information link</a:t>
            </a:r>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grpSp>
        <p:nvGrpSpPr>
          <p:cNvPr id="4" name="Group 3"/>
          <p:cNvGrpSpPr/>
          <p:nvPr/>
        </p:nvGrpSpPr>
        <p:grpSpPr>
          <a:xfrm>
            <a:off x="990600" y="2362200"/>
            <a:ext cx="4419600" cy="2286000"/>
            <a:chOff x="990600" y="2362200"/>
            <a:chExt cx="4419600" cy="2286000"/>
          </a:xfrm>
        </p:grpSpPr>
        <p:pic>
          <p:nvPicPr>
            <p:cNvPr id="2" name="Picture 1"/>
            <p:cNvPicPr>
              <a:picLocks noChangeAspect="1"/>
            </p:cNvPicPr>
            <p:nvPr/>
          </p:nvPicPr>
          <p:blipFill rotWithShape="1">
            <a:blip r:embed="rId3"/>
            <a:srcRect t="31017" r="3730" b="9322"/>
            <a:stretch/>
          </p:blipFill>
          <p:spPr>
            <a:xfrm>
              <a:off x="990600" y="2362200"/>
              <a:ext cx="4107656" cy="2286000"/>
            </a:xfrm>
            <a:prstGeom prst="rect">
              <a:avLst/>
            </a:prstGeom>
          </p:spPr>
        </p:pic>
        <p:sp>
          <p:nvSpPr>
            <p:cNvPr id="3" name="Right Arrow 2"/>
            <p:cNvSpPr/>
            <p:nvPr/>
          </p:nvSpPr>
          <p:spPr>
            <a:xfrm rot="10800000">
              <a:off x="4953000" y="4267200"/>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7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011">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0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r>
              <a:rPr lang="en-US" altLang="en-US" dirty="0"/>
              <a:t>each major component will be awarded a grade point (and not a percentage) </a:t>
            </a:r>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569620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Mapping Raw Scores To Grade Points: Assignments</a:t>
            </a:r>
            <a:endParaRPr lang="en-CA" dirty="0"/>
          </a:p>
        </p:txBody>
      </p:sp>
      <p:sp>
        <p:nvSpPr>
          <p:cNvPr id="3" name="Content Placeholder 2"/>
          <p:cNvSpPr>
            <a:spLocks noGrp="1"/>
          </p:cNvSpPr>
          <p:nvPr>
            <p:ph idx="1"/>
          </p:nvPr>
        </p:nvSpPr>
        <p:spPr/>
        <p:txBody>
          <a:bodyPr/>
          <a:lstStyle/>
          <a:p>
            <a:r>
              <a:rPr lang="en-CA" dirty="0" smtClean="0"/>
              <a:t>For simplicity assignment marking keys will specify grade points only</a:t>
            </a:r>
          </a:p>
          <a:p>
            <a:pPr lvl="1"/>
            <a:r>
              <a:rPr lang="en-CA" dirty="0" smtClean="0"/>
              <a:t>Example (purely for illustration purposes): spreadsheet computes average sales = 0.3 grade points, spreadsheet graphs results = 0.1 grade points</a:t>
            </a:r>
            <a:r>
              <a:rPr lang="en-CA" dirty="0"/>
              <a:t> </a:t>
            </a:r>
            <a:r>
              <a:rPr lang="en-CA" dirty="0" smtClean="0"/>
              <a:t>etc., a macro allows the user to re-run calculations with different data = 1.0 grade points.</a:t>
            </a:r>
          </a:p>
          <a:p>
            <a:pPr lvl="1"/>
            <a:r>
              <a:rPr lang="en-CA" dirty="0" smtClean="0"/>
              <a:t>Sum the grade points for each feature in order to yield the grade point awarded for the assignment e.g., 0.3 + 0.1 + 1.0 = 1.4 GPA earned if only the above features were implemented.</a:t>
            </a:r>
          </a:p>
        </p:txBody>
      </p:sp>
    </p:spTree>
    <p:extLst>
      <p:ext uri="{BB962C8B-B14F-4D97-AF65-F5344CB8AC3E}">
        <p14:creationId xmlns:p14="http://schemas.microsoft.com/office/powerpoint/2010/main" val="3038701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Mapping Raw Scores To Grade Points: </a:t>
            </a:r>
            <a:r>
              <a:rPr lang="en-CA" dirty="0" smtClean="0"/>
              <a:t>Exams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17563339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sz="2000" dirty="0" smtClean="0"/>
              <a:t>To determine your weighted term grade point simply </a:t>
            </a:r>
            <a:r>
              <a:rPr lang="en-US" sz="2000" i="1" dirty="0" smtClean="0"/>
              <a:t>multiply each grade point</a:t>
            </a:r>
            <a:r>
              <a:rPr lang="en-US" sz="2000" dirty="0" smtClean="0"/>
              <a:t> by the weight of each component = weighted component</a:t>
            </a:r>
          </a:p>
          <a:p>
            <a:pPr lvl="1">
              <a:defRPr/>
            </a:pPr>
            <a:r>
              <a:rPr lang="en-US" sz="1800" b="1" dirty="0" smtClean="0">
                <a:solidFill>
                  <a:srgbClr val="FF0000"/>
                </a:solidFill>
              </a:rPr>
              <a:t>Percentages won’t be used to determine the term grade/letter grade</a:t>
            </a:r>
          </a:p>
          <a:p>
            <a:pPr>
              <a:defRPr/>
            </a:pPr>
            <a:r>
              <a:rPr lang="en-US" sz="2000" dirty="0" smtClean="0"/>
              <a:t>Sum the weighted grade points to determine the term grade.</a:t>
            </a:r>
          </a:p>
          <a:p>
            <a:pPr>
              <a:defRPr/>
            </a:pPr>
            <a:r>
              <a:rPr lang="en-US" sz="2000"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a:t>
            </a:r>
            <a:r>
              <a:rPr lang="en-US" b="1" dirty="0" smtClean="0">
                <a:solidFill>
                  <a:schemeClr val="accent3">
                    <a:lumMod val="75000"/>
                  </a:schemeClr>
                </a:solidFill>
                <a:latin typeface="Consolas" panose="020B0609020204030204" pitchFamily="49" charset="0"/>
                <a:cs typeface="Consolas" panose="020B0609020204030204" pitchFamily="49" charset="0"/>
              </a:rPr>
              <a:t>30</a:t>
            </a:r>
            <a:r>
              <a:rPr lang="en-US" dirty="0" smtClean="0">
                <a:latin typeface="Consolas" panose="020B0609020204030204" pitchFamily="49" charset="0"/>
                <a:cs typeface="Consolas" panose="020B0609020204030204" pitchFamily="49" charset="0"/>
              </a:rPr>
              <a:t>%, example score = A/</a:t>
            </a:r>
            <a:r>
              <a:rPr lang="en-US" b="1" dirty="0" smtClean="0">
                <a:solidFill>
                  <a:srgbClr val="C00000"/>
                </a:solidFill>
                <a:latin typeface="Consolas" panose="020B0609020204030204" pitchFamily="49" charset="0"/>
                <a:cs typeface="Consolas" panose="020B0609020204030204" pitchFamily="49" charset="0"/>
              </a:rPr>
              <a:t>4.0</a:t>
            </a:r>
          </a:p>
          <a:p>
            <a:pPr lvl="2">
              <a:defRPr/>
            </a:pPr>
            <a:r>
              <a:rPr lang="en-US" dirty="0" smtClean="0">
                <a:latin typeface="Consolas" panose="020B0609020204030204" pitchFamily="49" charset="0"/>
                <a:cs typeface="Consolas" panose="020B0609020204030204" pitchFamily="49" charset="0"/>
              </a:rPr>
              <a:t>Midterm: weight = </a:t>
            </a:r>
            <a:r>
              <a:rPr lang="en-US" b="1" dirty="0" smtClean="0">
                <a:solidFill>
                  <a:schemeClr val="accent3">
                    <a:lumMod val="75000"/>
                  </a:schemeClr>
                </a:solidFill>
                <a:latin typeface="Consolas" panose="020B0609020204030204" pitchFamily="49" charset="0"/>
                <a:cs typeface="Consolas" panose="020B0609020204030204" pitchFamily="49" charset="0"/>
              </a:rPr>
              <a:t>30</a:t>
            </a:r>
            <a:r>
              <a:rPr lang="en-US" dirty="0" smtClean="0">
                <a:latin typeface="Consolas" panose="020B0609020204030204" pitchFamily="49" charset="0"/>
                <a:cs typeface="Consolas" panose="020B0609020204030204" pitchFamily="49" charset="0"/>
              </a:rPr>
              <a:t>%, example score = B+/</a:t>
            </a:r>
            <a:r>
              <a:rPr lang="en-US" b="1" dirty="0" smtClean="0">
                <a:solidFill>
                  <a:srgbClr val="C00000"/>
                </a:solidFill>
                <a:latin typeface="Consolas" panose="020B0609020204030204" pitchFamily="49" charset="0"/>
                <a:cs typeface="Consolas" panose="020B0609020204030204" pitchFamily="49" charset="0"/>
              </a:rPr>
              <a:t>3.3</a:t>
            </a:r>
          </a:p>
          <a:p>
            <a:pPr lvl="2">
              <a:defRPr/>
            </a:pPr>
            <a:r>
              <a:rPr lang="en-US" dirty="0" smtClean="0">
                <a:latin typeface="Consolas" panose="020B0609020204030204" pitchFamily="49" charset="0"/>
                <a:cs typeface="Consolas" panose="020B0609020204030204" pitchFamily="49" charset="0"/>
              </a:rPr>
              <a:t>Final: weight = </a:t>
            </a:r>
            <a:r>
              <a:rPr lang="en-US" b="1" dirty="0" smtClean="0">
                <a:solidFill>
                  <a:schemeClr val="accent3">
                    <a:lumMod val="75000"/>
                  </a:schemeClr>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example score = C-/</a:t>
            </a:r>
            <a:r>
              <a:rPr lang="en-US" b="1" dirty="0" smtClean="0">
                <a:solidFill>
                  <a:srgbClr val="C00000"/>
                </a:solidFill>
                <a:latin typeface="Consolas" panose="020B0609020204030204" pitchFamily="49" charset="0"/>
                <a:cs typeface="Consolas" panose="020B0609020204030204" pitchFamily="49" charset="0"/>
              </a:rPr>
              <a:t>1.7</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a:t>
            </a:r>
            <a:r>
              <a:rPr lang="en-US" b="1" dirty="0" smtClean="0">
                <a:solidFill>
                  <a:schemeClr val="accent3">
                    <a:lumMod val="75000"/>
                  </a:schemeClr>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b="1" dirty="0" smtClean="0">
                <a:solidFill>
                  <a:srgbClr val="C00000"/>
                </a:solidFill>
                <a:latin typeface="Consolas" panose="020B0609020204030204" pitchFamily="49" charset="0"/>
                <a:cs typeface="Consolas" panose="020B0609020204030204" pitchFamily="49" charset="0"/>
              </a:rPr>
              <a:t>4.0</a:t>
            </a:r>
            <a:r>
              <a:rPr lang="en-US" dirty="0" smtClean="0">
                <a:latin typeface="Consolas" panose="020B0609020204030204" pitchFamily="49" charset="0"/>
                <a:cs typeface="Consolas" panose="020B0609020204030204" pitchFamily="49" charset="0"/>
              </a:rPr>
              <a:t>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a:t>
            </a:r>
            <a:r>
              <a:rPr lang="en-US" b="1" dirty="0" smtClean="0">
                <a:solidFill>
                  <a:schemeClr val="accent3">
                    <a:lumMod val="75000"/>
                  </a:schemeClr>
                </a:solidFill>
                <a:latin typeface="Consolas" panose="020B0609020204030204" pitchFamily="49" charset="0"/>
                <a:cs typeface="Consolas" panose="020B0609020204030204" pitchFamily="49" charset="0"/>
              </a:rPr>
              <a:t>0.3</a:t>
            </a:r>
            <a:r>
              <a:rPr lang="en-US" dirty="0" smtClean="0">
                <a:latin typeface="Consolas" panose="020B0609020204030204" pitchFamily="49" charset="0"/>
                <a:cs typeface="Consolas" panose="020B0609020204030204" pitchFamily="49" charset="0"/>
              </a:rPr>
              <a:t> * </a:t>
            </a:r>
            <a:r>
              <a:rPr lang="en-US" b="1" dirty="0" smtClean="0">
                <a:solidFill>
                  <a:srgbClr val="C00000"/>
                </a:solidFill>
                <a:latin typeface="Consolas" panose="020B0609020204030204" pitchFamily="49" charset="0"/>
                <a:cs typeface="Consolas" panose="020B0609020204030204" pitchFamily="49" charset="0"/>
              </a:rPr>
              <a:t>3.3</a:t>
            </a:r>
            <a:r>
              <a:rPr lang="en-US" dirty="0" smtClean="0">
                <a:latin typeface="Consolas" panose="020B0609020204030204" pitchFamily="49" charset="0"/>
                <a:cs typeface="Consolas" panose="020B0609020204030204" pitchFamily="49" charset="0"/>
              </a:rPr>
              <a:t>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a:t>
            </a:r>
            <a:r>
              <a:rPr lang="en-US" b="1" dirty="0" smtClean="0">
                <a:solidFill>
                  <a:schemeClr val="accent3">
                    <a:lumMod val="75000"/>
                  </a:schemeClr>
                </a:solidFill>
                <a:latin typeface="Consolas" panose="020B0609020204030204" pitchFamily="49" charset="0"/>
                <a:cs typeface="Consolas" panose="020B0609020204030204" pitchFamily="49" charset="0"/>
              </a:rPr>
              <a:t>0.4</a:t>
            </a:r>
            <a:r>
              <a:rPr lang="en-US" dirty="0" smtClean="0">
                <a:latin typeface="Consolas" panose="020B0609020204030204" pitchFamily="49" charset="0"/>
                <a:cs typeface="Consolas" panose="020B0609020204030204" pitchFamily="49" charset="0"/>
              </a:rPr>
              <a:t> * </a:t>
            </a:r>
            <a:r>
              <a:rPr lang="en-US" b="1" dirty="0" smtClean="0">
                <a:solidFill>
                  <a:srgbClr val="C00000"/>
                </a:solidFill>
                <a:latin typeface="Consolas" panose="020B0609020204030204" pitchFamily="49" charset="0"/>
                <a:cs typeface="Consolas" panose="020B0609020204030204" pitchFamily="49" charset="0"/>
              </a:rPr>
              <a:t>1.7</a:t>
            </a:r>
            <a:r>
              <a:rPr lang="en-US" dirty="0" smtClean="0">
                <a:latin typeface="Consolas" panose="020B0609020204030204" pitchFamily="49" charset="0"/>
                <a:cs typeface="Consolas" panose="020B0609020204030204" pitchFamily="49" charset="0"/>
              </a:rPr>
              <a:t>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sz="1800" dirty="0"/>
              <a:t>(In this case the term letter is B</a:t>
            </a:r>
            <a:r>
              <a:rPr lang="en-US" sz="1800" dirty="0" smtClean="0"/>
              <a:t>)</a:t>
            </a:r>
            <a:endParaRPr lang="en-US" sz="1800" dirty="0"/>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sz="2000" dirty="0"/>
          </a:p>
        </p:txBody>
      </p:sp>
    </p:spTree>
    <p:extLst>
      <p:ext uri="{BB962C8B-B14F-4D97-AF65-F5344CB8AC3E}">
        <p14:creationId xmlns:p14="http://schemas.microsoft.com/office/powerpoint/2010/main" val="1754803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tamj/2018/203W/grade_calculator.xlsx</a:t>
            </a:r>
            <a:endParaRPr lang="en-US" dirty="0"/>
          </a:p>
        </p:txBody>
      </p:sp>
    </p:spTree>
    <p:extLst>
      <p:ext uri="{BB962C8B-B14F-4D97-AF65-F5344CB8AC3E}">
        <p14:creationId xmlns:p14="http://schemas.microsoft.com/office/powerpoint/2010/main" val="283531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4"/>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54725"/>
            <a:ext cx="8229600" cy="1143000"/>
          </a:xfrm>
        </p:spPr>
        <p:txBody>
          <a:bodyPr/>
          <a:lstStyle/>
          <a:p>
            <a:r>
              <a:rPr lang="en-US" dirty="0" smtClean="0"/>
              <a:t>Contrast The </a:t>
            </a:r>
            <a:r>
              <a:rPr lang="en-US" dirty="0" smtClean="0"/>
              <a:t>Cut-Offs</a:t>
            </a:r>
            <a:endParaRPr lang="en-US" dirty="0"/>
          </a:p>
        </p:txBody>
      </p:sp>
      <p:sp>
        <p:nvSpPr>
          <p:cNvPr id="3" name="Text Placeholder 2"/>
          <p:cNvSpPr>
            <a:spLocks noGrp="1"/>
          </p:cNvSpPr>
          <p:nvPr>
            <p:ph type="body" idx="1"/>
          </p:nvPr>
        </p:nvSpPr>
        <p:spPr>
          <a:xfrm>
            <a:off x="457201" y="869157"/>
            <a:ext cx="4040188" cy="639762"/>
          </a:xfrm>
        </p:spPr>
        <p:txBody>
          <a:bodyPr/>
          <a:lstStyle/>
          <a:p>
            <a:r>
              <a:rPr lang="en-US" sz="2000" dirty="0" smtClean="0"/>
              <a:t>Official UC cutoffs</a:t>
            </a:r>
            <a:endParaRPr lang="en-US" sz="2000" dirty="0"/>
          </a:p>
        </p:txBody>
      </p:sp>
      <p:sp>
        <p:nvSpPr>
          <p:cNvPr id="5" name="Text Placeholder 4"/>
          <p:cNvSpPr>
            <a:spLocks noGrp="1"/>
          </p:cNvSpPr>
          <p:nvPr>
            <p:ph type="body" sz="quarter" idx="3"/>
          </p:nvPr>
        </p:nvSpPr>
        <p:spPr>
          <a:xfrm>
            <a:off x="4645026" y="869157"/>
            <a:ext cx="4041775" cy="639762"/>
          </a:xfrm>
        </p:spPr>
        <p:txBody>
          <a:bodyPr/>
          <a:lstStyle/>
          <a:p>
            <a:r>
              <a:rPr lang="en-US" sz="2000" dirty="0" smtClean="0"/>
              <a:t>The Tam cutoffs</a:t>
            </a:r>
            <a:endParaRPr lang="en-US" sz="2000" dirty="0"/>
          </a:p>
        </p:txBody>
      </p:sp>
      <p:pic>
        <p:nvPicPr>
          <p:cNvPr id="8" name="Content Placeholder 7"/>
          <p:cNvPicPr>
            <a:picLocks noGrp="1" noChangeAspect="1"/>
          </p:cNvPicPr>
          <p:nvPr>
            <p:ph sz="quarter" idx="4"/>
          </p:nvPr>
        </p:nvPicPr>
        <p:blipFill>
          <a:blip r:embed="rId2"/>
          <a:stretch>
            <a:fillRect/>
          </a:stretch>
        </p:blipFill>
        <p:spPr>
          <a:xfrm>
            <a:off x="4645026" y="1508919"/>
            <a:ext cx="3216912" cy="3253468"/>
          </a:xfrm>
          <a:prstGeom prst="rect">
            <a:avLst/>
          </a:prstGeom>
        </p:spPr>
      </p:pic>
      <p:pic>
        <p:nvPicPr>
          <p:cNvPr id="7" name="Content Placeholder 6"/>
          <p:cNvPicPr>
            <a:picLocks noGrp="1" noChangeAspect="1"/>
          </p:cNvPicPr>
          <p:nvPr>
            <p:ph sz="half" idx="2"/>
          </p:nvPr>
        </p:nvPicPr>
        <p:blipFill>
          <a:blip r:embed="rId3"/>
          <a:stretch>
            <a:fillRect/>
          </a:stretch>
        </p:blipFill>
        <p:spPr>
          <a:xfrm>
            <a:off x="457201" y="1517626"/>
            <a:ext cx="3102755" cy="3245959"/>
          </a:xfrm>
          <a:prstGeom prst="rect">
            <a:avLst/>
          </a:prstGeom>
        </p:spPr>
      </p:pic>
      <p:sp>
        <p:nvSpPr>
          <p:cNvPr id="9" name="TextBox 8"/>
          <p:cNvSpPr txBox="1"/>
          <p:nvPr/>
        </p:nvSpPr>
        <p:spPr>
          <a:xfrm>
            <a:off x="3189841" y="1785257"/>
            <a:ext cx="740229" cy="3251200"/>
          </a:xfrm>
          <a:prstGeom prst="rect">
            <a:avLst/>
          </a:prstGeom>
          <a:noFill/>
          <a:ln w="0">
            <a:noFill/>
          </a:ln>
        </p:spPr>
        <p:txBody>
          <a:bodyPr wrap="square" lIns="0" rtlCol="0">
            <a:noAutofit/>
          </a:bodyPr>
          <a:lstStyle/>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4</a:t>
            </a:r>
          </a:p>
          <a:p>
            <a:pPr>
              <a:spcBef>
                <a:spcPts val="30"/>
              </a:spcBef>
              <a:spcAft>
                <a:spcPts val="30"/>
              </a:spcAft>
            </a:pPr>
            <a:r>
              <a:rPr lang="en-US" sz="1600" b="1" dirty="0" smtClean="0">
                <a:solidFill>
                  <a:srgbClr val="0070C0"/>
                </a:solidFill>
              </a:rPr>
              <a:t>3.7</a:t>
            </a:r>
          </a:p>
          <a:p>
            <a:pPr>
              <a:spcBef>
                <a:spcPts val="30"/>
              </a:spcBef>
              <a:spcAft>
                <a:spcPts val="30"/>
              </a:spcAft>
            </a:pPr>
            <a:r>
              <a:rPr lang="en-US" sz="1600" b="1" dirty="0" smtClean="0">
                <a:solidFill>
                  <a:srgbClr val="0070C0"/>
                </a:solidFill>
              </a:rPr>
              <a:t>3.3</a:t>
            </a:r>
          </a:p>
          <a:p>
            <a:pPr>
              <a:spcBef>
                <a:spcPts val="30"/>
              </a:spcBef>
              <a:spcAft>
                <a:spcPts val="30"/>
              </a:spcAft>
            </a:pPr>
            <a:r>
              <a:rPr lang="en-US" sz="1600" b="1" dirty="0" smtClean="0">
                <a:solidFill>
                  <a:srgbClr val="0070C0"/>
                </a:solidFill>
              </a:rPr>
              <a:t>3.0</a:t>
            </a:r>
          </a:p>
          <a:p>
            <a:pPr>
              <a:spcBef>
                <a:spcPts val="30"/>
              </a:spcBef>
              <a:spcAft>
                <a:spcPts val="30"/>
              </a:spcAft>
            </a:pPr>
            <a:r>
              <a:rPr lang="en-US" sz="1600" b="1" dirty="0" smtClean="0">
                <a:solidFill>
                  <a:srgbClr val="0070C0"/>
                </a:solidFill>
              </a:rPr>
              <a:t>2.7</a:t>
            </a:r>
          </a:p>
          <a:p>
            <a:pPr>
              <a:spcBef>
                <a:spcPts val="30"/>
              </a:spcBef>
              <a:spcAft>
                <a:spcPts val="30"/>
              </a:spcAft>
            </a:pPr>
            <a:r>
              <a:rPr lang="en-US" sz="1600" b="1" dirty="0" smtClean="0">
                <a:solidFill>
                  <a:srgbClr val="0070C0"/>
                </a:solidFill>
              </a:rPr>
              <a:t>2.3</a:t>
            </a:r>
          </a:p>
          <a:p>
            <a:pPr>
              <a:spcBef>
                <a:spcPts val="30"/>
              </a:spcBef>
              <a:spcAft>
                <a:spcPts val="30"/>
              </a:spcAft>
            </a:pPr>
            <a:r>
              <a:rPr lang="en-US" sz="1600" b="1" dirty="0" smtClean="0">
                <a:solidFill>
                  <a:srgbClr val="0070C0"/>
                </a:solidFill>
              </a:rPr>
              <a:t>2.0</a:t>
            </a:r>
          </a:p>
          <a:p>
            <a:pPr>
              <a:spcBef>
                <a:spcPts val="30"/>
              </a:spcBef>
              <a:spcAft>
                <a:spcPts val="30"/>
              </a:spcAft>
            </a:pPr>
            <a:r>
              <a:rPr lang="en-US" sz="1600" b="1" dirty="0" smtClean="0">
                <a:solidFill>
                  <a:srgbClr val="0070C0"/>
                </a:solidFill>
              </a:rPr>
              <a:t>1.7</a:t>
            </a:r>
          </a:p>
          <a:p>
            <a:pPr>
              <a:spcBef>
                <a:spcPts val="30"/>
              </a:spcBef>
              <a:spcAft>
                <a:spcPts val="30"/>
              </a:spcAft>
            </a:pPr>
            <a:r>
              <a:rPr lang="en-US" sz="1600" b="1" dirty="0" smtClean="0">
                <a:solidFill>
                  <a:srgbClr val="0070C0"/>
                </a:solidFill>
              </a:rPr>
              <a:t>1.3</a:t>
            </a:r>
          </a:p>
          <a:p>
            <a:pPr>
              <a:spcBef>
                <a:spcPts val="30"/>
              </a:spcBef>
              <a:spcAft>
                <a:spcPts val="30"/>
              </a:spcAft>
            </a:pPr>
            <a:r>
              <a:rPr lang="en-US" sz="1600" b="1" dirty="0" smtClean="0">
                <a:solidFill>
                  <a:srgbClr val="0070C0"/>
                </a:solidFill>
              </a:rPr>
              <a:t>1.0</a:t>
            </a:r>
          </a:p>
          <a:p>
            <a:pPr>
              <a:spcBef>
                <a:spcPts val="30"/>
              </a:spcBef>
              <a:spcAft>
                <a:spcPts val="30"/>
              </a:spcAft>
            </a:pPr>
            <a:r>
              <a:rPr lang="en-US" sz="1600" b="1" dirty="0">
                <a:solidFill>
                  <a:srgbClr val="0070C0"/>
                </a:solidFill>
              </a:rPr>
              <a:t>0</a:t>
            </a:r>
            <a:endParaRPr lang="en-US" sz="1600" b="1" dirty="0" smtClean="0">
              <a:solidFill>
                <a:srgbClr val="0070C0"/>
              </a:solidFill>
            </a:endParaRPr>
          </a:p>
          <a:p>
            <a:pPr>
              <a:spcBef>
                <a:spcPts val="30"/>
              </a:spcBef>
              <a:spcAft>
                <a:spcPts val="30"/>
              </a:spcAft>
            </a:pPr>
            <a:endParaRPr lang="en-US" sz="1600" b="1" dirty="0" smtClean="0">
              <a:solidFill>
                <a:srgbClr val="0070C0"/>
              </a:solidFill>
            </a:endParaRPr>
          </a:p>
        </p:txBody>
      </p:sp>
      <p:sp>
        <p:nvSpPr>
          <p:cNvPr id="10" name="Rectangle 9"/>
          <p:cNvSpPr/>
          <p:nvPr/>
        </p:nvSpPr>
        <p:spPr>
          <a:xfrm>
            <a:off x="-812345" y="4762387"/>
            <a:ext cx="9956345" cy="2092881"/>
          </a:xfrm>
          <a:prstGeom prst="rect">
            <a:avLst/>
          </a:prstGeom>
        </p:spPr>
        <p:txBody>
          <a:bodyPr wrap="square">
            <a:spAutoFit/>
          </a:bodyPr>
          <a:lstStyle/>
          <a:p>
            <a:pPr marL="1200150" lvl="2" indent="-285750" fontAlgn="auto">
              <a:spcBef>
                <a:spcPts val="0"/>
              </a:spcBef>
              <a:spcAft>
                <a:spcPts val="0"/>
              </a:spcAft>
              <a:buFont typeface="Arial" panose="020B0604020202020204" pitchFamily="34" charset="0"/>
              <a:buChar char="•"/>
              <a:defRPr/>
            </a:pPr>
            <a:r>
              <a:rPr lang="en-US" altLang="en-US" dirty="0"/>
              <a:t>The cutoffs in the spreadsheet are </a:t>
            </a:r>
            <a:r>
              <a:rPr lang="en-US" altLang="en-US" b="1" dirty="0"/>
              <a:t>significantly more lenient </a:t>
            </a:r>
            <a:r>
              <a:rPr lang="en-US" altLang="en-US" dirty="0"/>
              <a:t>(almost everyone “gets a big </a:t>
            </a:r>
            <a:r>
              <a:rPr lang="en-US" altLang="en-US" sz="1400" dirty="0"/>
              <a:t>break” e.g. instead of 3.7 for an A- it’s 3.5 (midpoint between A-/3.7 and B+/3.3 is the higher letter grade)</a:t>
            </a:r>
          </a:p>
          <a:p>
            <a:pPr marL="1200150" lvl="2" indent="-285750" fontAlgn="auto">
              <a:spcBef>
                <a:spcPts val="0"/>
              </a:spcBef>
              <a:spcAft>
                <a:spcPts val="0"/>
              </a:spcAft>
              <a:buFont typeface="Arial" panose="020B0604020202020204" pitchFamily="34" charset="0"/>
              <a:buChar char="•"/>
              <a:defRPr/>
            </a:pPr>
            <a:r>
              <a:rPr lang="en-US" altLang="en-US" sz="1400" dirty="0"/>
              <a:t>Do not expect a further “rounding up” at the end of the term e.g. 3.4999999999999999999999999999999999999999999999999 is </a:t>
            </a:r>
            <a:r>
              <a:rPr lang="en-US" altLang="en-US" sz="1400" dirty="0" err="1"/>
              <a:t>soooooooooooooooooooooooooooooooooooooooooooooooo</a:t>
            </a:r>
            <a:r>
              <a:rPr lang="en-US" altLang="en-US" sz="1400" dirty="0"/>
              <a:t> close to 3.5 can’t you get an “A-</a:t>
            </a:r>
            <a:r>
              <a:rPr lang="en-US" altLang="en-US" sz="1400" dirty="0" smtClean="0"/>
              <a:t>”</a:t>
            </a:r>
          </a:p>
          <a:p>
            <a:pPr marL="1200150" lvl="2" indent="-285750" fontAlgn="auto">
              <a:spcBef>
                <a:spcPts val="0"/>
              </a:spcBef>
              <a:spcAft>
                <a:spcPts val="0"/>
              </a:spcAft>
              <a:buFont typeface="Arial" panose="020B0604020202020204" pitchFamily="34" charset="0"/>
              <a:buChar char="•"/>
              <a:defRPr/>
            </a:pPr>
            <a:r>
              <a:rPr lang="en-US" altLang="en-US" sz="1400" dirty="0" smtClean="0"/>
              <a:t>No or </a:t>
            </a:r>
            <a:r>
              <a:rPr lang="en-US" altLang="en-US" sz="1400" dirty="0"/>
              <a:t>using an Internet </a:t>
            </a:r>
            <a:r>
              <a:rPr lang="en-US" altLang="en-US" sz="1400" dirty="0" smtClean="0"/>
              <a:t>emphasis</a:t>
            </a:r>
          </a:p>
          <a:p>
            <a:pPr marL="1200150" lvl="2" indent="-285750" fontAlgn="auto">
              <a:spcBef>
                <a:spcPts val="0"/>
              </a:spcBef>
              <a:spcAft>
                <a:spcPts val="0"/>
              </a:spcAft>
              <a:buFont typeface="Arial" panose="020B0604020202020204" pitchFamily="34" charset="0"/>
              <a:buChar char="•"/>
              <a:defRPr/>
            </a:pPr>
            <a:r>
              <a:rPr lang="en-US" altLang="en-US" sz="1400" dirty="0" smtClean="0"/>
              <a:t>NOOOOOOOOOOOOOOOOOOOOOOOOOOOOOOOOOOOOOOOOOOOOOOOOOOOOOOOOOOOOOOOOOOOOOOOOOOOOOOOOOOOOOOOOOOOOOOOOO</a:t>
            </a:r>
            <a:r>
              <a:rPr lang="en-US" altLang="en-US" sz="1400" dirty="0"/>
              <a:t>!!!!!!!!!!!!!!!!!!!!!!!!!!!!!!!!!!!!!!!!!!!!!!!!!!!!!!!!!!!!!!!!!!!!!!!!!!!!!!!!!!!!!!!!!!!!!!!!!!!!!!!!!!!!!!!!!!!!!!!!!!!!!</a:t>
            </a:r>
            <a:endParaRPr lang="en-US" sz="1400" dirty="0"/>
          </a:p>
        </p:txBody>
      </p:sp>
    </p:spTree>
    <p:extLst>
      <p:ext uri="{BB962C8B-B14F-4D97-AF65-F5344CB8AC3E}">
        <p14:creationId xmlns:p14="http://schemas.microsoft.com/office/powerpoint/2010/main" val="122222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build="p" bldLvl="3"/>
      <p:bldP spid="9" grpId="0"/>
      <p:bldP spid="10"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Grade Points?</a:t>
            </a:r>
            <a:endParaRPr lang="en-US" dirty="0"/>
          </a:p>
        </p:txBody>
      </p:sp>
      <p:sp>
        <p:nvSpPr>
          <p:cNvPr id="3" name="Content Placeholder 2"/>
          <p:cNvSpPr>
            <a:spLocks noGrp="1"/>
          </p:cNvSpPr>
          <p:nvPr>
            <p:ph idx="1"/>
          </p:nvPr>
        </p:nvSpPr>
        <p:spPr>
          <a:xfrm>
            <a:off x="476794" y="1219200"/>
            <a:ext cx="8229600" cy="5029200"/>
          </a:xfrm>
        </p:spPr>
        <p:txBody>
          <a:bodyPr/>
          <a:lstStyle/>
          <a:p>
            <a:r>
              <a:rPr lang="en-US" dirty="0" smtClean="0"/>
              <a:t>It’s the official university grading system</a:t>
            </a:r>
          </a:p>
          <a:p>
            <a:pPr lvl="1"/>
            <a:r>
              <a:rPr lang="en-US" dirty="0" smtClean="0"/>
              <a:t>Alternatives are possible but require faculty level approval</a:t>
            </a:r>
          </a:p>
          <a:p>
            <a:r>
              <a:rPr lang="en-US" dirty="0"/>
              <a:t>Approval of anything other than a grade point system requires predetermined cutoffs at the start of the term e.g., &gt;= 90% equals ‘A’ etc.</a:t>
            </a:r>
          </a:p>
          <a:p>
            <a:pPr lvl="1"/>
            <a:r>
              <a:rPr lang="en-US" dirty="0"/>
              <a:t>Doesn’t allow for consideration that individual components may be more challenging than others (lower cutoffs</a:t>
            </a:r>
            <a:r>
              <a:rPr lang="en-US" dirty="0" smtClean="0"/>
              <a:t>)</a:t>
            </a:r>
          </a:p>
          <a:p>
            <a:r>
              <a:rPr lang="en-US" dirty="0" smtClean="0"/>
              <a:t>Grade points are more lenient for grades on the lower-middle end of the scale</a:t>
            </a:r>
          </a:p>
          <a:p>
            <a:pPr lvl="1"/>
            <a:r>
              <a:rPr lang="en-US" dirty="0" smtClean="0"/>
              <a:t>Grade points: Getting an “A”/4.0 on the assignment component worth 30% of the term grade yields a minimum term grade of 1.2 (4.0 * 0.3) which equates to a term grade of ‘D’ </a:t>
            </a:r>
            <a:endParaRPr lang="en-US" dirty="0"/>
          </a:p>
          <a:p>
            <a:pPr lvl="1"/>
            <a:r>
              <a:rPr lang="en-US" dirty="0" smtClean="0"/>
              <a:t>Percentages: Getting an “A” may roughly work out to 90% or higher (depending on the scale) which works out to a minimum term percent of 27% = 90% score * 30% weight…almost certainly an “F” for the term grade.</a:t>
            </a:r>
          </a:p>
        </p:txBody>
      </p:sp>
    </p:spTree>
    <p:extLst>
      <p:ext uri="{BB962C8B-B14F-4D97-AF65-F5344CB8AC3E}">
        <p14:creationId xmlns:p14="http://schemas.microsoft.com/office/powerpoint/2010/main" val="41838163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a:t>
            </a:r>
          </a:p>
        </p:txBody>
      </p:sp>
    </p:spTree>
    <p:extLst>
      <p:ext uri="{BB962C8B-B14F-4D97-AF65-F5344CB8AC3E}">
        <p14:creationId xmlns:p14="http://schemas.microsoft.com/office/powerpoint/2010/main" val="2490939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#1 </a:t>
            </a:r>
            <a:r>
              <a:rPr lang="en-US" altLang="en-US" dirty="0"/>
              <a:t>Practice </a:t>
            </a:r>
            <a:r>
              <a:rPr lang="en-US" altLang="en-US" dirty="0" smtClean="0"/>
              <a:t>Things Yourself</a:t>
            </a:r>
            <a:endParaRPr lang="en-US" altLang="en-US" dirty="0"/>
          </a:p>
        </p:txBody>
      </p:sp>
      <p:sp>
        <p:nvSpPr>
          <p:cNvPr id="3" name="Content Placeholder 2"/>
          <p:cNvSpPr>
            <a:spLocks noGrp="1"/>
          </p:cNvSpPr>
          <p:nvPr>
            <p:ph idx="1"/>
          </p:nvPr>
        </p:nvSpPr>
        <p:spPr/>
        <p:txBody>
          <a:bodyPr/>
          <a:lstStyle/>
          <a:p>
            <a:r>
              <a:rPr lang="en-CA" altLang="en-US" dirty="0" smtClean="0"/>
              <a:t>Recall</a:t>
            </a:r>
            <a:r>
              <a:rPr lang="en-CA" altLang="en-US" dirty="0"/>
              <a:t/>
            </a:r>
            <a:br>
              <a:rPr lang="en-CA" altLang="en-US" dirty="0"/>
            </a:br>
            <a:endParaRPr lang="en-CA" dirty="0"/>
          </a:p>
        </p:txBody>
      </p:sp>
      <p:pic>
        <p:nvPicPr>
          <p:cNvPr id="4" name="Picture 3"/>
          <p:cNvPicPr>
            <a:picLocks noChangeAspect="1"/>
          </p:cNvPicPr>
          <p:nvPr/>
        </p:nvPicPr>
        <p:blipFill>
          <a:blip r:embed="rId2"/>
          <a:stretch>
            <a:fillRect/>
          </a:stretch>
        </p:blipFill>
        <p:spPr>
          <a:xfrm>
            <a:off x="762000" y="1881187"/>
            <a:ext cx="5383077" cy="4162425"/>
          </a:xfrm>
          <a:prstGeom prst="rect">
            <a:avLst/>
          </a:prstGeom>
          <a:solidFill>
            <a:schemeClr val="bg1"/>
          </a:solidFill>
          <a:ln>
            <a:solidFill>
              <a:schemeClr val="tx1"/>
            </a:solidFill>
          </a:ln>
        </p:spPr>
      </p:pic>
    </p:spTree>
    <p:extLst>
      <p:ext uri="{BB962C8B-B14F-4D97-AF65-F5344CB8AC3E}">
        <p14:creationId xmlns:p14="http://schemas.microsoft.com/office/powerpoint/2010/main" val="86357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#2 (Programming): Keep Up With The Material</a:t>
            </a:r>
            <a:endParaRPr lang="en-CA" dirty="0"/>
          </a:p>
        </p:txBody>
      </p:sp>
      <p:sp>
        <p:nvSpPr>
          <p:cNvPr id="3" name="Content Placeholder 2"/>
          <p:cNvSpPr>
            <a:spLocks noGrp="1"/>
          </p:cNvSpPr>
          <p:nvPr>
            <p:ph idx="1"/>
          </p:nvPr>
        </p:nvSpPr>
        <p:spPr>
          <a:xfrm>
            <a:off x="457200" y="1447799"/>
            <a:ext cx="8229600" cy="5104765"/>
          </a:xfrm>
        </p:spPr>
        <p:txBody>
          <a:bodyPr/>
          <a:lstStyle/>
          <a:p>
            <a:r>
              <a:rPr lang="en-CA" dirty="0" smtClean="0"/>
              <a:t>(This applies to all topics but is especially pertinent to the VBA program writing section – A3 material - of the course).</a:t>
            </a:r>
          </a:p>
          <a:p>
            <a:r>
              <a:rPr lang="en-CA" dirty="0" smtClean="0"/>
              <a:t>Concepts are cumulative and progressively more challenging</a:t>
            </a:r>
          </a:p>
          <a:p>
            <a:pPr marL="606425" lvl="1" indent="-381000"/>
            <a:r>
              <a:rPr lang="en-US" altLang="en-US" dirty="0" smtClean="0"/>
              <a:t>Many </a:t>
            </a:r>
            <a:r>
              <a:rPr lang="en-US" altLang="en-US" dirty="0"/>
              <a:t>of the concepts taught later depend upon your knowledge of earlier concepts</a:t>
            </a:r>
            <a:r>
              <a:rPr lang="en-US" altLang="en-US" dirty="0" smtClean="0"/>
              <a:t>.</a:t>
            </a:r>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endParaRPr lang="en-US" altLang="en-US" dirty="0" smtClean="0"/>
          </a:p>
          <a:p>
            <a:pPr marL="606425" lvl="1" indent="-381000"/>
            <a:endParaRPr lang="en-US" altLang="en-US" dirty="0"/>
          </a:p>
          <a:p>
            <a:pPr marL="606425" lvl="1" indent="-381000"/>
            <a:r>
              <a:rPr lang="en-US" altLang="en-US" dirty="0" smtClean="0"/>
              <a:t>Don’t let yourself fall behind!</a:t>
            </a:r>
          </a:p>
          <a:p>
            <a:pPr marL="606425" lvl="1" indent="-381000"/>
            <a:r>
              <a:rPr lang="en-US" altLang="en-US" i="1" dirty="0" smtClean="0"/>
              <a:t>At least</a:t>
            </a:r>
            <a:r>
              <a:rPr lang="en-US" altLang="en-US" dirty="0" smtClean="0"/>
              <a:t> attempt the assignment.</a:t>
            </a:r>
          </a:p>
          <a:p>
            <a:endParaRPr lang="en-CA" dirty="0"/>
          </a:p>
        </p:txBody>
      </p:sp>
      <p:grpSp>
        <p:nvGrpSpPr>
          <p:cNvPr id="25" name="Group 17"/>
          <p:cNvGrpSpPr>
            <a:grpSpLocks/>
          </p:cNvGrpSpPr>
          <p:nvPr/>
        </p:nvGrpSpPr>
        <p:grpSpPr bwMode="auto">
          <a:xfrm>
            <a:off x="806450" y="3352800"/>
            <a:ext cx="7531100" cy="2343765"/>
            <a:chOff x="480" y="1907"/>
            <a:chExt cx="4744" cy="1907"/>
          </a:xfrm>
        </p:grpSpPr>
        <p:sp>
          <p:nvSpPr>
            <p:cNvPr id="26" name="AutoShape 5"/>
            <p:cNvSpPr>
              <a:spLocks noChangeArrowheads="1"/>
            </p:cNvSpPr>
            <p:nvPr/>
          </p:nvSpPr>
          <p:spPr bwMode="auto">
            <a:xfrm>
              <a:off x="480" y="1907"/>
              <a:ext cx="4744" cy="1907"/>
            </a:xfrm>
            <a:prstGeom prst="triangle">
              <a:avLst>
                <a:gd name="adj" fmla="val 49807"/>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dirty="0">
                <a:latin typeface="Arial" panose="020B0604020202020204" pitchFamily="34" charset="0"/>
              </a:endParaRPr>
            </a:p>
          </p:txBody>
        </p:sp>
        <p:sp>
          <p:nvSpPr>
            <p:cNvPr id="27" name="Text Box 6"/>
            <p:cNvSpPr txBox="1">
              <a:spLocks noChangeArrowheads="1"/>
            </p:cNvSpPr>
            <p:nvPr/>
          </p:nvSpPr>
          <p:spPr bwMode="auto">
            <a:xfrm>
              <a:off x="2586" y="3213"/>
              <a:ext cx="66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Logic</a:t>
              </a:r>
              <a:endParaRPr lang="en-US" altLang="en-US" sz="1800" dirty="0">
                <a:latin typeface="Consolas" panose="020B0609020204030204" pitchFamily="49" charset="0"/>
                <a:cs typeface="Consolas" panose="020B0609020204030204" pitchFamily="49" charset="0"/>
              </a:endParaRPr>
            </a:p>
          </p:txBody>
        </p:sp>
        <p:sp>
          <p:nvSpPr>
            <p:cNvPr id="28" name="Text Box 7"/>
            <p:cNvSpPr txBox="1">
              <a:spLocks noChangeArrowheads="1"/>
            </p:cNvSpPr>
            <p:nvPr/>
          </p:nvSpPr>
          <p:spPr bwMode="auto">
            <a:xfrm>
              <a:off x="2586" y="2622"/>
              <a:ext cx="536"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dirty="0" smtClean="0">
                  <a:latin typeface="Arial" panose="020B0604020202020204" pitchFamily="34" charset="0"/>
                </a:rPr>
                <a:t>Loops</a:t>
              </a:r>
              <a:endParaRPr lang="en-US" altLang="en-US" sz="1800" dirty="0">
                <a:latin typeface="Consolas" panose="020B0609020204030204" pitchFamily="49" charset="0"/>
                <a:cs typeface="Consolas" panose="020B0609020204030204" pitchFamily="49" charset="0"/>
              </a:endParaRPr>
            </a:p>
          </p:txBody>
        </p:sp>
        <p:sp>
          <p:nvSpPr>
            <p:cNvPr id="29" name="Text Box 8"/>
            <p:cNvSpPr txBox="1">
              <a:spLocks noChangeArrowheads="1"/>
            </p:cNvSpPr>
            <p:nvPr/>
          </p:nvSpPr>
          <p:spPr bwMode="auto">
            <a:xfrm>
              <a:off x="2432" y="2923"/>
              <a:ext cx="840"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Branching</a:t>
              </a:r>
              <a:endParaRPr lang="en-US" altLang="en-US" sz="1800" dirty="0">
                <a:latin typeface="Consolas" panose="020B0609020204030204" pitchFamily="49" charset="0"/>
                <a:cs typeface="Consolas" panose="020B0609020204030204" pitchFamily="49" charset="0"/>
              </a:endParaRPr>
            </a:p>
          </p:txBody>
        </p:sp>
        <p:sp>
          <p:nvSpPr>
            <p:cNvPr id="30" name="Line 10"/>
            <p:cNvSpPr>
              <a:spLocks noChangeShapeType="1"/>
            </p:cNvSpPr>
            <p:nvPr/>
          </p:nvSpPr>
          <p:spPr bwMode="auto">
            <a:xfrm flipV="1">
              <a:off x="892" y="3503"/>
              <a:ext cx="3928"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1" name="Line 11"/>
            <p:cNvSpPr>
              <a:spLocks noChangeShapeType="1"/>
            </p:cNvSpPr>
            <p:nvPr/>
          </p:nvSpPr>
          <p:spPr bwMode="auto">
            <a:xfrm flipV="1">
              <a:off x="1196" y="3213"/>
              <a:ext cx="3288" cy="1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2" name="Text Box 12"/>
            <p:cNvSpPr txBox="1">
              <a:spLocks noChangeArrowheads="1"/>
            </p:cNvSpPr>
            <p:nvPr/>
          </p:nvSpPr>
          <p:spPr bwMode="auto">
            <a:xfrm>
              <a:off x="2416" y="2193"/>
              <a:ext cx="91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smtClean="0">
                  <a:latin typeface="Consolas" panose="020B0609020204030204" pitchFamily="49" charset="0"/>
                  <a:cs typeface="Consolas" panose="020B0609020204030204" pitchFamily="49" charset="0"/>
                </a:rPr>
                <a:t>Libraries</a:t>
              </a:r>
              <a:endParaRPr lang="en-US" altLang="en-US" sz="1800" dirty="0">
                <a:latin typeface="Consolas" panose="020B0609020204030204" pitchFamily="49" charset="0"/>
                <a:cs typeface="Consolas" panose="020B0609020204030204" pitchFamily="49" charset="0"/>
              </a:endParaRPr>
            </a:p>
          </p:txBody>
        </p:sp>
        <p:sp>
          <p:nvSpPr>
            <p:cNvPr id="33" name="Text Box 14"/>
            <p:cNvSpPr txBox="1">
              <a:spLocks noChangeArrowheads="1"/>
            </p:cNvSpPr>
            <p:nvPr/>
          </p:nvSpPr>
          <p:spPr bwMode="auto">
            <a:xfrm>
              <a:off x="1842" y="3514"/>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dirty="0">
                  <a:latin typeface="Consolas" panose="020B0609020204030204" pitchFamily="49" charset="0"/>
                  <a:cs typeface="Consolas" panose="020B0609020204030204" pitchFamily="49" charset="0"/>
                </a:rPr>
                <a:t>Introduction to programming</a:t>
              </a:r>
            </a:p>
          </p:txBody>
        </p:sp>
        <p:sp>
          <p:nvSpPr>
            <p:cNvPr id="34" name="Line 15"/>
            <p:cNvSpPr>
              <a:spLocks noChangeShapeType="1"/>
            </p:cNvSpPr>
            <p:nvPr/>
          </p:nvSpPr>
          <p:spPr bwMode="auto">
            <a:xfrm flipV="1">
              <a:off x="1600" y="2914"/>
              <a:ext cx="2452" cy="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sp>
          <p:nvSpPr>
            <p:cNvPr id="35" name="Line 16"/>
            <p:cNvSpPr>
              <a:spLocks noChangeShapeType="1"/>
            </p:cNvSpPr>
            <p:nvPr/>
          </p:nvSpPr>
          <p:spPr bwMode="auto">
            <a:xfrm flipV="1">
              <a:off x="1985" y="2556"/>
              <a:ext cx="1683" cy="3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600" tIns="46800" rIns="93600" bIns="46800">
              <a:spAutoFit/>
            </a:bodyPr>
            <a:lstStyle/>
            <a:p>
              <a:endParaRPr lang="en-CA" dirty="0"/>
            </a:p>
          </p:txBody>
        </p:sp>
      </p:grpSp>
      <p:grpSp>
        <p:nvGrpSpPr>
          <p:cNvPr id="36" name="Group 35"/>
          <p:cNvGrpSpPr>
            <a:grpSpLocks/>
          </p:cNvGrpSpPr>
          <p:nvPr/>
        </p:nvGrpSpPr>
        <p:grpSpPr bwMode="auto">
          <a:xfrm>
            <a:off x="7233556" y="3141401"/>
            <a:ext cx="1848304" cy="2558794"/>
            <a:chOff x="7004049" y="2678579"/>
            <a:chExt cx="1848304" cy="2558794"/>
          </a:xfrm>
        </p:grpSpPr>
        <p:sp>
          <p:nvSpPr>
            <p:cNvPr id="37" name="Rounded Rectangle 1"/>
            <p:cNvSpPr>
              <a:spLocks noChangeArrowheads="1"/>
            </p:cNvSpPr>
            <p:nvPr/>
          </p:nvSpPr>
          <p:spPr bwMode="auto">
            <a:xfrm>
              <a:off x="7188653" y="3010465"/>
              <a:ext cx="1663700" cy="968732"/>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400" b="1" dirty="0">
                  <a:latin typeface="Arial" panose="020B0604020202020204" pitchFamily="34" charset="0"/>
                </a:rPr>
                <a:t>Rule of thumb: don’t fall behind more than 1 week</a:t>
              </a:r>
            </a:p>
          </p:txBody>
        </p:sp>
        <p:cxnSp>
          <p:nvCxnSpPr>
            <p:cNvPr id="38" name="Straight Connector 3"/>
            <p:cNvCxnSpPr>
              <a:cxnSpLocks noChangeShapeType="1"/>
              <a:stCxn id="39" idx="4"/>
            </p:cNvCxnSpPr>
            <p:nvPr/>
          </p:nvCxnSpPr>
          <p:spPr bwMode="auto">
            <a:xfrm>
              <a:off x="7175499" y="2929404"/>
              <a:ext cx="1" cy="2307969"/>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39" name="Oval 5"/>
            <p:cNvSpPr>
              <a:spLocks noChangeArrowheads="1"/>
            </p:cNvSpPr>
            <p:nvPr/>
          </p:nvSpPr>
          <p:spPr bwMode="auto">
            <a:xfrm>
              <a:off x="7004049" y="2678579"/>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anose="020F0502020204030204" pitchFamily="34"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defRPr>
              </a:lvl3pPr>
              <a:lvl4pPr marL="1600200" indent="-228600" eaLnBrk="0" hangingPunct="0">
                <a:spcBef>
                  <a:spcPct val="10000"/>
                </a:spcBef>
                <a:defRPr>
                  <a:solidFill>
                    <a:schemeClr val="tx1"/>
                  </a:solidFill>
                  <a:latin typeface="Calibri" panose="020F0502020204030204" pitchFamily="34" charset="0"/>
                </a:defRPr>
              </a:lvl4pPr>
              <a:lvl5pPr marL="2057400" indent="-228600" eaLnBrk="0" hangingPunct="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dirty="0">
                <a:latin typeface="Arial" panose="020B0604020202020204" pitchFamily="34" charset="0"/>
              </a:endParaRPr>
            </a:p>
          </p:txBody>
        </p:sp>
      </p:grpSp>
    </p:spTree>
    <p:extLst>
      <p:ext uri="{BB962C8B-B14F-4D97-AF65-F5344CB8AC3E}">
        <p14:creationId xmlns:p14="http://schemas.microsoft.com/office/powerpoint/2010/main" val="359264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#3 Start Assignments Early</a:t>
            </a:r>
            <a:endParaRPr lang="en-CA" dirty="0"/>
          </a:p>
        </p:txBody>
      </p:sp>
      <p:sp>
        <p:nvSpPr>
          <p:cNvPr id="3" name="Content Placeholder 2"/>
          <p:cNvSpPr>
            <a:spLocks noGrp="1"/>
          </p:cNvSpPr>
          <p:nvPr>
            <p:ph idx="1"/>
          </p:nvPr>
        </p:nvSpPr>
        <p:spPr/>
        <p:txBody>
          <a:bodyPr/>
          <a:lstStyle/>
          <a:p>
            <a:pPr marL="384175" indent="-381000"/>
            <a:r>
              <a:rPr lang="en-US" altLang="en-US" dirty="0" smtClean="0"/>
              <a:t>Don't look at the </a:t>
            </a:r>
            <a:r>
              <a:rPr lang="en-US" altLang="en-US" dirty="0"/>
              <a:t>material just before the </a:t>
            </a:r>
            <a:r>
              <a:rPr lang="en-US" altLang="en-US" dirty="0" smtClean="0"/>
              <a:t>due date</a:t>
            </a:r>
          </a:p>
          <a:p>
            <a:pPr marL="606425" lvl="1" indent="-381000"/>
            <a:r>
              <a:rPr lang="en-US" altLang="en-US" dirty="0"/>
              <a:t>S</a:t>
            </a:r>
            <a:r>
              <a:rPr lang="en-US" altLang="en-US" dirty="0" smtClean="0"/>
              <a:t>tudying </a:t>
            </a:r>
            <a:r>
              <a:rPr lang="en-US" altLang="en-US" dirty="0"/>
              <a:t>the concepts as you learn them throughout the term</a:t>
            </a:r>
            <a:r>
              <a:rPr lang="en-US" altLang="en-US" dirty="0" smtClean="0"/>
              <a:t>.</a:t>
            </a:r>
          </a:p>
          <a:p>
            <a:pPr marL="606425" lvl="1" indent="-381000"/>
            <a:r>
              <a:rPr lang="en-US" altLang="en-US" dirty="0" smtClean="0"/>
              <a:t>Programming section (A3) &amp; to a large extent the database section (A2): It’s </a:t>
            </a:r>
            <a:r>
              <a:rPr lang="en-US" altLang="en-US" dirty="0"/>
              <a:t>important to work through and understand concepts *before* you </a:t>
            </a:r>
            <a:r>
              <a:rPr lang="en-US" altLang="en-US" dirty="0" smtClean="0"/>
              <a:t>start</a:t>
            </a:r>
            <a:r>
              <a:rPr lang="en-US" altLang="en-US" dirty="0"/>
              <a:t> </a:t>
            </a:r>
            <a:r>
              <a:rPr lang="en-US" altLang="en-US" dirty="0" smtClean="0"/>
              <a:t>work on the assignment.</a:t>
            </a:r>
            <a:endParaRPr lang="en-US" altLang="en-US" dirty="0"/>
          </a:p>
          <a:p>
            <a:pPr marL="606425" lvl="1" indent="-381000"/>
            <a:r>
              <a:rPr lang="en-US" altLang="en-US" dirty="0"/>
              <a:t>If you try to learn a new concept </a:t>
            </a:r>
            <a:r>
              <a:rPr lang="en-US" altLang="en-US" i="1" dirty="0"/>
              <a:t>and</a:t>
            </a:r>
            <a:r>
              <a:rPr lang="en-US" altLang="en-US" dirty="0"/>
              <a:t> work out a solution for the assignment at the same time then you may become overwhelmed.</a:t>
            </a:r>
          </a:p>
          <a:p>
            <a:pPr marL="384175" indent="-381000"/>
            <a:r>
              <a:rPr lang="en-US" altLang="en-US" dirty="0"/>
              <a:t>Don’t start assignments the night (or day!) that they are due, they may take more time than you first thought </a:t>
            </a:r>
            <a:endParaRPr lang="en-US" altLang="en-US" dirty="0" smtClean="0"/>
          </a:p>
          <a:p>
            <a:pPr marL="606425" lvl="1" indent="-381000"/>
            <a:r>
              <a:rPr lang="en-US" altLang="en-US" dirty="0" smtClean="0"/>
              <a:t>Assignments </a:t>
            </a:r>
            <a:r>
              <a:rPr lang="en-US" altLang="en-US" dirty="0"/>
              <a:t>start getting much challenging later in the course (</a:t>
            </a:r>
            <a:r>
              <a:rPr lang="en-US" altLang="en-US" dirty="0" smtClean="0"/>
              <a:t>A2 </a:t>
            </a:r>
            <a:r>
              <a:rPr lang="en-US" altLang="en-US" dirty="0"/>
              <a:t>&amp; </a:t>
            </a:r>
            <a:r>
              <a:rPr lang="en-US" altLang="en-US" dirty="0" smtClean="0"/>
              <a:t>A3)</a:t>
            </a:r>
            <a:endParaRPr lang="en-US" altLang="en-US" dirty="0"/>
          </a:p>
        </p:txBody>
      </p:sp>
    </p:spTree>
    <p:extLst>
      <p:ext uri="{BB962C8B-B14F-4D97-AF65-F5344CB8AC3E}">
        <p14:creationId xmlns:p14="http://schemas.microsoft.com/office/powerpoint/2010/main" val="25851607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#3 Start Assignments </a:t>
            </a:r>
            <a:r>
              <a:rPr lang="en-US" altLang="en-US" dirty="0" smtClean="0"/>
              <a:t>Early (2)</a:t>
            </a:r>
            <a:endParaRPr lang="en-US" dirty="0"/>
          </a:p>
        </p:txBody>
      </p:sp>
      <p:sp>
        <p:nvSpPr>
          <p:cNvPr id="3" name="Content Placeholder 2"/>
          <p:cNvSpPr>
            <a:spLocks noGrp="1"/>
          </p:cNvSpPr>
          <p:nvPr>
            <p:ph idx="1"/>
          </p:nvPr>
        </p:nvSpPr>
        <p:spPr/>
        <p:txBody>
          <a:bodyPr/>
          <a:lstStyle/>
          <a:p>
            <a:pPr marL="384175" indent="-381000"/>
            <a:r>
              <a:rPr lang="en-US" altLang="en-US" dirty="0"/>
              <a:t>Some assignments may require the application of multiple concepts, not all the concepts have to be completely covered before you start working on an assignment.</a:t>
            </a:r>
          </a:p>
          <a:p>
            <a:pPr marL="711200" lvl="1" indent="-381000"/>
            <a:r>
              <a:rPr lang="en-US" altLang="en-US" dirty="0"/>
              <a:t>Start working based on what’s currently been covered </a:t>
            </a:r>
          </a:p>
          <a:p>
            <a:pPr marL="711200" lvl="1" indent="-381000"/>
            <a:r>
              <a:rPr lang="en-US" altLang="en-US" dirty="0"/>
              <a:t>A good work habit in real life (work on only a part of a problem at a time)</a:t>
            </a:r>
          </a:p>
          <a:p>
            <a:endParaRPr lang="en-US" dirty="0"/>
          </a:p>
        </p:txBody>
      </p:sp>
    </p:spTree>
    <p:extLst>
      <p:ext uri="{BB962C8B-B14F-4D97-AF65-F5344CB8AC3E}">
        <p14:creationId xmlns:p14="http://schemas.microsoft.com/office/powerpoint/2010/main" val="5989247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dirty="0" smtClean="0"/>
              <a:t>#4 Take Good In-Class </a:t>
            </a:r>
            <a:r>
              <a:rPr lang="en-CA" altLang="en-US" dirty="0"/>
              <a:t>N</a:t>
            </a:r>
            <a:r>
              <a:rPr lang="en-CA" altLang="en-US" dirty="0" smtClean="0"/>
              <a:t>otes</a:t>
            </a:r>
            <a:endParaRPr lang="en-CA" dirty="0"/>
          </a:p>
        </p:txBody>
      </p:sp>
      <p:sp>
        <p:nvSpPr>
          <p:cNvPr id="3" name="Content Placeholder 2"/>
          <p:cNvSpPr>
            <a:spLocks noGrp="1"/>
          </p:cNvSpPr>
          <p:nvPr>
            <p:ph idx="1"/>
          </p:nvPr>
        </p:nvSpPr>
        <p:spPr>
          <a:xfrm>
            <a:off x="457200" y="1447800"/>
            <a:ext cx="7086601" cy="5029200"/>
          </a:xfrm>
        </p:spPr>
        <p:txBody>
          <a:bodyPr/>
          <a:lstStyle/>
          <a:p>
            <a:r>
              <a:rPr lang="en-CA" altLang="en-US" dirty="0" smtClean="0"/>
              <a:t>Hierarchy of note taking</a:t>
            </a:r>
          </a:p>
          <a:p>
            <a:pPr lvl="1"/>
            <a:r>
              <a:rPr lang="en-CA" altLang="en-US" dirty="0" smtClean="0"/>
              <a:t>None: just memorize course slides/notes.</a:t>
            </a:r>
          </a:p>
          <a:p>
            <a:pPr lvl="1"/>
            <a:r>
              <a:rPr lang="en-CA" altLang="en-US" dirty="0" smtClean="0"/>
              <a:t>Moderate: write notes when the instructor writes things out (“must be important”).</a:t>
            </a:r>
          </a:p>
          <a:p>
            <a:pPr lvl="1"/>
            <a:r>
              <a:rPr lang="en-CA" altLang="en-US" dirty="0" smtClean="0"/>
              <a:t>Extensive: write notes when the instruction writes things out but also when that person verbally describes things.</a:t>
            </a:r>
          </a:p>
          <a:p>
            <a:pPr lvl="1"/>
            <a:r>
              <a:rPr lang="en-CA" altLang="en-US" dirty="0" smtClean="0"/>
              <a:t>When making notes, paraphrase concepts rewording things using your own terminology and phrases</a:t>
            </a:r>
          </a:p>
          <a:p>
            <a:r>
              <a:rPr lang="en-CA" altLang="en-US" dirty="0" smtClean="0"/>
              <a:t>This is essential when complex technical concepts (e.g. A2 &amp; A3 material) are covered.</a:t>
            </a:r>
            <a:r>
              <a:rPr lang="en-CA" altLang="en-US" dirty="0"/>
              <a:t/>
            </a:r>
            <a:br>
              <a:rPr lang="en-CA" altLang="en-US" dirty="0"/>
            </a:br>
            <a:endParaRPr lang="en-CA" dirty="0"/>
          </a:p>
        </p:txBody>
      </p:sp>
      <p:grpSp>
        <p:nvGrpSpPr>
          <p:cNvPr id="9" name="Group 8"/>
          <p:cNvGrpSpPr/>
          <p:nvPr/>
        </p:nvGrpSpPr>
        <p:grpSpPr>
          <a:xfrm>
            <a:off x="7596211" y="1948934"/>
            <a:ext cx="938189" cy="2198132"/>
            <a:chOff x="7596211" y="1948934"/>
            <a:chExt cx="938189" cy="2198132"/>
          </a:xfrm>
        </p:grpSpPr>
        <p:cxnSp>
          <p:nvCxnSpPr>
            <p:cNvPr id="5" name="Straight Arrow Connector 4"/>
            <p:cNvCxnSpPr/>
            <p:nvPr/>
          </p:nvCxnSpPr>
          <p:spPr>
            <a:xfrm flipH="1">
              <a:off x="7596211" y="1948934"/>
              <a:ext cx="23790" cy="21948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696200" y="1948934"/>
              <a:ext cx="838200" cy="369332"/>
            </a:xfrm>
            <a:prstGeom prst="rect">
              <a:avLst/>
            </a:prstGeom>
            <a:noFill/>
          </p:spPr>
          <p:txBody>
            <a:bodyPr wrap="square" rtlCol="0">
              <a:spAutoFit/>
            </a:bodyPr>
            <a:lstStyle/>
            <a:p>
              <a:r>
                <a:rPr lang="en-CA" dirty="0" smtClean="0"/>
                <a:t>Worse</a:t>
              </a:r>
              <a:endParaRPr lang="en-CA" dirty="0"/>
            </a:p>
          </p:txBody>
        </p:sp>
        <p:sp>
          <p:nvSpPr>
            <p:cNvPr id="8" name="TextBox 7"/>
            <p:cNvSpPr txBox="1"/>
            <p:nvPr/>
          </p:nvSpPr>
          <p:spPr>
            <a:xfrm>
              <a:off x="7696200" y="3777734"/>
              <a:ext cx="838200" cy="369332"/>
            </a:xfrm>
            <a:prstGeom prst="rect">
              <a:avLst/>
            </a:prstGeom>
            <a:noFill/>
          </p:spPr>
          <p:txBody>
            <a:bodyPr wrap="square" rtlCol="0">
              <a:spAutoFit/>
            </a:bodyPr>
            <a:lstStyle/>
            <a:p>
              <a:r>
                <a:rPr lang="en-CA" dirty="0" smtClean="0"/>
                <a:t>Better</a:t>
              </a:r>
              <a:endParaRPr lang="en-CA" dirty="0"/>
            </a:p>
          </p:txBody>
        </p:sp>
      </p:grpSp>
    </p:spTree>
    <p:extLst>
      <p:ext uri="{BB962C8B-B14F-4D97-AF65-F5344CB8AC3E}">
        <p14:creationId xmlns:p14="http://schemas.microsoft.com/office/powerpoint/2010/main" val="278543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(Programming section): Make sure that you keep up with the material</a:t>
            </a:r>
          </a:p>
          <a:p>
            <a:pPr marL="457200" indent="-457200">
              <a:buFontTx/>
              <a:buAutoNum type="arabicPeriod"/>
            </a:pPr>
            <a:r>
              <a:rPr lang="en-US" altLang="en-US" dirty="0" smtClean="0"/>
              <a:t>Start assignments early</a:t>
            </a:r>
          </a:p>
          <a:p>
            <a:pPr marL="457200" indent="-457200">
              <a:buFontTx/>
              <a:buAutoNum type="arabicPeriod"/>
            </a:pPr>
            <a:r>
              <a:rPr lang="en-CA" altLang="en-US" dirty="0" smtClean="0"/>
              <a:t>Take good in-class notes, not just what I write but also what I say writing things in your own words</a:t>
            </a:r>
          </a:p>
        </p:txBody>
      </p:sp>
    </p:spTree>
    <p:extLst>
      <p:ext uri="{BB962C8B-B14F-4D97-AF65-F5344CB8AC3E}">
        <p14:creationId xmlns:p14="http://schemas.microsoft.com/office/powerpoint/2010/main" val="25635376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38</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806762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7978</TotalTime>
  <Words>3089</Words>
  <Application>Microsoft Office PowerPoint</Application>
  <PresentationFormat>On-screen Show (4:3)</PresentationFormat>
  <Paragraphs>322</Paragraphs>
  <Slides>38</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ＭＳ Ｐゴシック</vt:lpstr>
      <vt:lpstr>Arial</vt:lpstr>
      <vt:lpstr>Calibri</vt:lpstr>
      <vt:lpstr>Comic Sans MS</vt:lpstr>
      <vt:lpstr>Consolas</vt:lpstr>
      <vt:lpstr>Silent Hell of Cheryl</vt:lpstr>
      <vt:lpstr>Times New Roman</vt:lpstr>
      <vt:lpstr>Office Theme</vt:lpstr>
      <vt:lpstr>CPSC 203</vt:lpstr>
      <vt:lpstr>Administrative (James Tam)</vt:lpstr>
      <vt:lpstr>Course Resources</vt:lpstr>
      <vt:lpstr>How To Use The Course Resources</vt:lpstr>
      <vt:lpstr>Your Engagement Level ---&gt; Your Learning</vt:lpstr>
      <vt:lpstr>Tam’s “House Rules”</vt:lpstr>
      <vt:lpstr>Tam’s “House Rules”</vt:lpstr>
      <vt:lpstr>Tam’s “House Rules”</vt:lpstr>
      <vt:lpstr>Windows Operating System: This Section</vt:lpstr>
      <vt:lpstr>Practical Course Outcomes</vt:lpstr>
      <vt:lpstr>Practical Course Outcomes (2)</vt:lpstr>
      <vt:lpstr>Practical Course Outcomes (3)</vt:lpstr>
      <vt:lpstr>Yes: “This Stuff Will Be On The Exam”</vt:lpstr>
      <vt:lpstr>Evaluation Components</vt:lpstr>
      <vt:lpstr>Assignments (Proportion Of Term Grade 30/100)</vt:lpstr>
      <vt:lpstr>Assignments</vt:lpstr>
      <vt:lpstr>Submitting Assignments</vt:lpstr>
      <vt:lpstr>JT’s On Electronically Submitting Work</vt:lpstr>
      <vt:lpstr>How To Check Your Submission In DropBox</vt:lpstr>
      <vt:lpstr>Assignments: Software Version1</vt:lpstr>
      <vt:lpstr>Examinations (Proportion Of Term Grade: 70%)</vt:lpstr>
      <vt:lpstr>Examinations (2)</vt:lpstr>
      <vt:lpstr>Sample Exam Questions</vt:lpstr>
      <vt:lpstr>Grades For Each Component</vt:lpstr>
      <vt:lpstr>Mapping Raw Scores To Grade Points: Assignments</vt:lpstr>
      <vt:lpstr>Mapping Raw Scores To Grade Points: Exams</vt:lpstr>
      <vt:lpstr>Estimating Your Overall Term Grade Point</vt:lpstr>
      <vt:lpstr>Estimating Your Overall Term Grade Point (2)</vt:lpstr>
      <vt:lpstr>Contrast The Cut-Offs</vt:lpstr>
      <vt:lpstr>Why Grade Points?</vt:lpstr>
      <vt:lpstr>How To Succeed In This Course: A Summary</vt:lpstr>
      <vt:lpstr>#1 Practice Things Yourself</vt:lpstr>
      <vt:lpstr>#2 (Programming): Keep Up With The Material</vt:lpstr>
      <vt:lpstr>#3 Start Assignments Early</vt:lpstr>
      <vt:lpstr>#3 Start Assignments Early (2)</vt:lpstr>
      <vt:lpstr>#4 Take Good In-Class Notes</vt:lpstr>
      <vt:lpstr>How To Succeed In This Course: A Summary</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CPSC 203: Administration and course introduction</dc:title>
  <dc:creator>James Tam</dc:creator>
  <cp:lastModifiedBy>James Tam</cp:lastModifiedBy>
  <cp:revision>355</cp:revision>
  <dcterms:created xsi:type="dcterms:W3CDTF">2014-05-13T22:22:53Z</dcterms:created>
  <dcterms:modified xsi:type="dcterms:W3CDTF">2018-01-04T23:15:58Z</dcterms:modified>
</cp:coreProperties>
</file>