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9"/>
  </p:notesMasterIdLst>
  <p:handoutMasterIdLst>
    <p:handoutMasterId r:id="rId100"/>
  </p:handout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357" r:id="rId13"/>
    <p:sldId id="270" r:id="rId14"/>
    <p:sldId id="268" r:id="rId15"/>
    <p:sldId id="277" r:id="rId16"/>
    <p:sldId id="276" r:id="rId17"/>
    <p:sldId id="272" r:id="rId18"/>
    <p:sldId id="290" r:id="rId19"/>
    <p:sldId id="362" r:id="rId20"/>
    <p:sldId id="421" r:id="rId21"/>
    <p:sldId id="429" r:id="rId22"/>
    <p:sldId id="422" r:id="rId23"/>
    <p:sldId id="363" r:id="rId24"/>
    <p:sldId id="273" r:id="rId25"/>
    <p:sldId id="274" r:id="rId26"/>
    <p:sldId id="278" r:id="rId27"/>
    <p:sldId id="279" r:id="rId28"/>
    <p:sldId id="280" r:id="rId29"/>
    <p:sldId id="281" r:id="rId30"/>
    <p:sldId id="282" r:id="rId31"/>
    <p:sldId id="427" r:id="rId32"/>
    <p:sldId id="283" r:id="rId33"/>
    <p:sldId id="284" r:id="rId34"/>
    <p:sldId id="359" r:id="rId35"/>
    <p:sldId id="285" r:id="rId36"/>
    <p:sldId id="286" r:id="rId37"/>
    <p:sldId id="287" r:id="rId38"/>
    <p:sldId id="288" r:id="rId39"/>
    <p:sldId id="309" r:id="rId40"/>
    <p:sldId id="310" r:id="rId41"/>
    <p:sldId id="311" r:id="rId42"/>
    <p:sldId id="313" r:id="rId43"/>
    <p:sldId id="314" r:id="rId44"/>
    <p:sldId id="315" r:id="rId45"/>
    <p:sldId id="317" r:id="rId46"/>
    <p:sldId id="316" r:id="rId47"/>
    <p:sldId id="318" r:id="rId48"/>
    <p:sldId id="319" r:id="rId49"/>
    <p:sldId id="420" r:id="rId50"/>
    <p:sldId id="298" r:id="rId51"/>
    <p:sldId id="378" r:id="rId52"/>
    <p:sldId id="423" r:id="rId53"/>
    <p:sldId id="424" r:id="rId54"/>
    <p:sldId id="425" r:id="rId55"/>
    <p:sldId id="426" r:id="rId56"/>
    <p:sldId id="430" r:id="rId57"/>
    <p:sldId id="299" r:id="rId58"/>
    <p:sldId id="301" r:id="rId59"/>
    <p:sldId id="303" r:id="rId60"/>
    <p:sldId id="302" r:id="rId61"/>
    <p:sldId id="428" r:id="rId62"/>
    <p:sldId id="380" r:id="rId63"/>
    <p:sldId id="381" r:id="rId64"/>
    <p:sldId id="382" r:id="rId65"/>
    <p:sldId id="383" r:id="rId66"/>
    <p:sldId id="304" r:id="rId67"/>
    <p:sldId id="300" r:id="rId68"/>
    <p:sldId id="345" r:id="rId69"/>
    <p:sldId id="365" r:id="rId70"/>
    <p:sldId id="385" r:id="rId71"/>
    <p:sldId id="389" r:id="rId72"/>
    <p:sldId id="388" r:id="rId73"/>
    <p:sldId id="386" r:id="rId74"/>
    <p:sldId id="391" r:id="rId75"/>
    <p:sldId id="392" r:id="rId76"/>
    <p:sldId id="387" r:id="rId77"/>
    <p:sldId id="306" r:id="rId78"/>
    <p:sldId id="393" r:id="rId79"/>
    <p:sldId id="394" r:id="rId80"/>
    <p:sldId id="358" r:id="rId81"/>
    <p:sldId id="417" r:id="rId82"/>
    <p:sldId id="367" r:id="rId83"/>
    <p:sldId id="400" r:id="rId84"/>
    <p:sldId id="401" r:id="rId85"/>
    <p:sldId id="402" r:id="rId86"/>
    <p:sldId id="403" r:id="rId87"/>
    <p:sldId id="404" r:id="rId88"/>
    <p:sldId id="405" r:id="rId89"/>
    <p:sldId id="406" r:id="rId90"/>
    <p:sldId id="407" r:id="rId91"/>
    <p:sldId id="408" r:id="rId92"/>
    <p:sldId id="409" r:id="rId93"/>
    <p:sldId id="410" r:id="rId94"/>
    <p:sldId id="411" r:id="rId95"/>
    <p:sldId id="412" r:id="rId96"/>
    <p:sldId id="355" r:id="rId97"/>
    <p:sldId id="356" r:id="rId98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4" userDrawn="1">
          <p15:clr>
            <a:srgbClr val="A4A3A4"/>
          </p15:clr>
        </p15:guide>
        <p15:guide id="2" pos="2168" userDrawn="1">
          <p15:clr>
            <a:srgbClr val="A4A3A4"/>
          </p15:clr>
        </p15:guide>
        <p15:guide id="3" orient="horz" pos="2928" userDrawn="1">
          <p15:clr>
            <a:srgbClr val="A4A3A4"/>
          </p15:clr>
        </p15:guide>
        <p15:guide id="4" pos="220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mes Tam" initials="JT" lastIdx="36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D0D8E8"/>
    <a:srgbClr val="E9EDF4"/>
    <a:srgbClr val="3F2415"/>
    <a:srgbClr val="5F361F"/>
    <a:srgbClr val="5F4615"/>
    <a:srgbClr val="74561A"/>
    <a:srgbClr val="3C240A"/>
    <a:srgbClr val="99CC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533" autoAdjust="0"/>
    <p:restoredTop sz="95434" autoAdjust="0"/>
  </p:normalViewPr>
  <p:slideViewPr>
    <p:cSldViewPr>
      <p:cViewPr varScale="1">
        <p:scale>
          <a:sx n="87" d="100"/>
          <a:sy n="87" d="100"/>
        </p:scale>
        <p:origin x="630" y="9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-1512" y="-102"/>
      </p:cViewPr>
      <p:guideLst>
        <p:guide orient="horz" pos="2884"/>
        <p:guide pos="2168"/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handoutMaster" Target="handoutMasters/handoutMaster1.xml"/><Relationship Id="rId105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notesMaster" Target="notesMasters/notesMaster1.xml"/><Relationship Id="rId10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7-02-09T11:53:30.432" idx="32">
    <p:pos x="5692" y="144"/>
    <p:text>Change tutorial example from SIN to custom employee number</p:text>
    <p:extLst>
      <p:ext uri="{C676402C-5697-4E1C-873F-D02D1690AC5C}">
        <p15:threadingInfo xmlns:p15="http://schemas.microsoft.com/office/powerpoint/2012/main" timeZoneBias="42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1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C8F5F55-D563-4ECD-A54E-CB0576638D2A}" type="datetimeFigureOut">
              <a:rPr lang="en-US"/>
              <a:pPr>
                <a:defRPr/>
              </a:pPr>
              <a:t>1/26/2018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Databases: storing and retrieving information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CB07625-2B3F-429B-81FA-E1271FD8F1A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6728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3D3AB2D-9B2F-44A8-A39C-161117D20690}" type="datetimeFigureOut">
              <a:rPr lang="en-US"/>
              <a:pPr>
                <a:defRPr/>
              </a:pPr>
              <a:t>1/26/2018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8500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6" rIns="93172" bIns="46586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</p:spPr>
        <p:txBody>
          <a:bodyPr vert="horz" lIns="93172" tIns="46586" rIns="93172" bIns="46586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B4E02C4-9896-428F-9970-3367E6A460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0703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40181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169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6065" indent="-275410" defTabSz="95169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101639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42294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82950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23606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64262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304917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45573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2941C7E1-E7C4-4DF9-9808-054116629416}" type="slidenum">
              <a:rPr lang="en-US" altLang="en-US" sz="900" b="0">
                <a:latin typeface="Times New Roman" pitchFamily="18" charset="0"/>
              </a:rPr>
              <a:pPr/>
              <a:t>2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99922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169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6065" indent="-275410" defTabSz="95169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101639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42294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82950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23606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64262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304917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45573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2941C7E1-E7C4-4DF9-9808-054116629416}" type="slidenum">
              <a:rPr lang="en-US" altLang="en-US" sz="900" b="0">
                <a:latin typeface="Times New Roman" pitchFamily="18" charset="0"/>
              </a:rPr>
              <a:pPr/>
              <a:t>3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54190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62460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697" indent="-174697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97501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169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6065" indent="-275410" defTabSz="95169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101639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42294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82950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23606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64262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304917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45573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0D2B2ADE-4E36-41C8-9072-1FB581337CBA}" type="slidenum">
              <a:rPr lang="en-US" altLang="en-US" sz="900" b="0">
                <a:latin typeface="Times New Roman" pitchFamily="18" charset="0"/>
              </a:rPr>
              <a:pPr/>
              <a:t>6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47657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169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6065" indent="-275410" defTabSz="95169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101639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42294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82950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23606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64262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304917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45573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27412A17-D480-4D20-B009-02AE0324C600}" type="slidenum">
              <a:rPr lang="en-US" altLang="en-US" sz="900" b="0">
                <a:latin typeface="Times New Roman" pitchFamily="18" charset="0"/>
              </a:rPr>
              <a:pPr/>
              <a:t>7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64421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169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6065" indent="-275410" defTabSz="95169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101639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42294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82950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23606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64262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304917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45573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AA31BC86-DC74-4609-84C8-A2A38EFDB300}" type="slidenum">
              <a:rPr lang="en-US" altLang="en-US" sz="900" b="0">
                <a:latin typeface="Times New Roman" pitchFamily="18" charset="0"/>
              </a:rPr>
              <a:pPr/>
              <a:t>8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21398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169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6065" indent="-275410" defTabSz="95169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101639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42294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82950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23606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64262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304917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45573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6C5545C4-5CD2-4582-A53E-0B7843F75739}" type="slidenum">
              <a:rPr lang="en-US" altLang="en-US" sz="900" b="0">
                <a:latin typeface="Times New Roman" pitchFamily="18" charset="0"/>
              </a:rPr>
              <a:pPr/>
              <a:t>9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81207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169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6065" indent="-275410" defTabSz="95169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101639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42294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82950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23606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64262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304917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45573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908E0A49-728F-4C2F-ADF5-BF918570EC7D}" type="slidenum">
              <a:rPr lang="en-US" altLang="en-US" sz="900" b="0">
                <a:latin typeface="Times New Roman" pitchFamily="18" charset="0"/>
              </a:rPr>
              <a:pPr/>
              <a:t>10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85889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169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6065" indent="-275410" defTabSz="95169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101639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42294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82950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23606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64262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304917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45573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2380C521-209E-4AF3-B0C8-DA5078168B70}" type="slidenum">
              <a:rPr lang="en-US" altLang="en-US" sz="900" b="0">
                <a:latin typeface="Times New Roman" pitchFamily="18" charset="0"/>
              </a:rPr>
              <a:pPr/>
              <a:t>11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61451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169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6065" indent="-275410" defTabSz="95169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101639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42294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82950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23606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64262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304917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45573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B145FB56-3F74-4961-9DC0-62ABF2CEF7F4}" type="slidenum">
              <a:rPr lang="en-US" altLang="en-US" sz="900" b="0">
                <a:latin typeface="Times New Roman" pitchFamily="18" charset="0"/>
              </a:rPr>
              <a:pPr/>
              <a:t>12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23231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7052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25637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36975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4268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86100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169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6065" indent="-275410" defTabSz="95169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101639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42294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82950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23606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64262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304917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45573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52BFE7A9-56AE-4CCF-9A26-49C6D7E58D6C}" type="slidenum">
              <a:rPr lang="en-US" altLang="en-US" sz="900" b="0">
                <a:latin typeface="Times New Roman" pitchFamily="18" charset="0"/>
              </a:rPr>
              <a:pPr/>
              <a:t>18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z="9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57943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169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6065" indent="-275410" defTabSz="95169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101639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42294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82950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23606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64262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304917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45573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9C95D688-DF93-437F-9321-B0D0C1042B42}" type="slidenum">
              <a:rPr lang="en-US" altLang="en-US" sz="900" b="0">
                <a:latin typeface="Times New Roman" pitchFamily="18" charset="0"/>
              </a:rPr>
              <a:pPr/>
              <a:t>19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220328" indent="-220328"/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15156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169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6065" indent="-275410" defTabSz="95169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101639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42294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82950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23606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64262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304917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45573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0ABFBFA1-D47F-4DAC-8030-06666144ACB5}" type="slidenum">
              <a:rPr lang="en-US" altLang="en-US" sz="900" b="0">
                <a:latin typeface="Times New Roman" pitchFamily="18" charset="0"/>
              </a:rPr>
              <a:pPr/>
              <a:t>23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buFontTx/>
              <a:buNone/>
            </a:pPr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329405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666939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130572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37773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930558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930558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6287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22589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167854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19837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615265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272620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306436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83404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528915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052731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513544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169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6065" indent="-275410" defTabSz="95169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101639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42294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82950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23606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64262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304917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45573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D8036835-8898-4E2D-A902-3D3DFD9373BB}" type="slidenum">
              <a:rPr lang="en-US" altLang="en-US" sz="900" b="0">
                <a:latin typeface="Times New Roman" pitchFamily="18" charset="0"/>
              </a:rPr>
              <a:pPr/>
              <a:t>40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75225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169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6065" indent="-275410" defTabSz="95169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101639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42294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82950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23606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64262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304917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45573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E2E62699-9E6E-4FD6-8276-5A3A2AFAE2EE}" type="slidenum">
              <a:rPr lang="en-US" altLang="en-US" sz="900" b="0">
                <a:latin typeface="Times New Roman" pitchFamily="18" charset="0"/>
              </a:rPr>
              <a:pPr/>
              <a:t>41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198485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30368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721119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515092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57463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169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6065" indent="-275410" defTabSz="95169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101639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42294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82950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23606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64262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304917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45573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B1ACFDBE-E417-4A19-9D2F-86727F56E2F2}" type="slidenum">
              <a:rPr lang="en-US" altLang="en-US" sz="900" b="0">
                <a:latin typeface="Times New Roman" pitchFamily="18" charset="0"/>
              </a:rPr>
              <a:pPr/>
              <a:t>46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39278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649061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975582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169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6065" indent="-275410" defTabSz="95169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101639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42294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82950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23606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64262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304917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45573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9F3E3245-9128-49F3-8824-6A00799BD078}" type="slidenum">
              <a:rPr lang="en-US" altLang="en-US" sz="900" b="0">
                <a:latin typeface="Times New Roman" pitchFamily="18" charset="0"/>
              </a:rPr>
              <a:pPr/>
              <a:t>50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538605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14828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514518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87139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169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6065" indent="-275410" defTabSz="95169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101639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42294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82950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23606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64262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304917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45573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3D1E5DAD-31A8-43EE-9965-E61E93D16ED3}" type="slidenum">
              <a:rPr lang="en-US" altLang="en-US" sz="900" b="0">
                <a:latin typeface="Times New Roman" pitchFamily="18" charset="0"/>
              </a:rPr>
              <a:pPr/>
              <a:t>57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664618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617152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58170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6573697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37987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857910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63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3778962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64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372842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65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084752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66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0665580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169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6065" indent="-275410" defTabSz="95169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101639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42294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82950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23606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64262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304917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45573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9DBFE9E1-9E69-4B92-B724-3B73B7CEA060}" type="slidenum">
              <a:rPr lang="en-US" altLang="en-US" sz="900" b="0">
                <a:latin typeface="Times New Roman" pitchFamily="18" charset="0"/>
              </a:rPr>
              <a:pPr/>
              <a:t>67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buFontTx/>
              <a:buNone/>
            </a:pPr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298920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68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516495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69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377490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70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6113915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71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395608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72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7844675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73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4061409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74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638245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75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621724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76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3297665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77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669990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78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08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79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087028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80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2686266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81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000878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615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4372" indent="-270913" defTabSz="93615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3651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7110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50571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8403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749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5095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84412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6445E29A-571C-40A2-BF61-4FCA97D098FD}" type="slidenum">
              <a:rPr lang="en-US" altLang="en-US" sz="900" b="0">
                <a:latin typeface="Times New Roman" pitchFamily="18" charset="0"/>
              </a:rPr>
              <a:pPr/>
              <a:t>82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1891799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615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4372" indent="-270913" defTabSz="93615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3651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7110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50571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8403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749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5095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84412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3C32C6DD-84ED-4EF2-8220-8639C88B27F2}" type="slidenum">
              <a:rPr lang="en-US" altLang="en-US" sz="900" b="0">
                <a:latin typeface="Times New Roman" pitchFamily="18" charset="0"/>
              </a:rPr>
              <a:pPr/>
              <a:t>83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8948269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615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4372" indent="-270913" defTabSz="93615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3651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7110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50571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8403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749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5095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84412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D2937AE3-A2E1-4F11-BEB1-1A22913DA366}" type="slidenum">
              <a:rPr lang="en-US" altLang="en-US" sz="900" b="0">
                <a:latin typeface="Times New Roman" pitchFamily="18" charset="0"/>
              </a:rPr>
              <a:pPr/>
              <a:t>84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1750344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615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4372" indent="-270913" defTabSz="93615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3651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7110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50571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8403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749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5095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84412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7B859327-9A01-472F-8936-382A85EBF9FD}" type="slidenum">
              <a:rPr lang="en-US" altLang="en-US" sz="900" b="0">
                <a:latin typeface="Times New Roman" pitchFamily="18" charset="0"/>
              </a:rPr>
              <a:pPr/>
              <a:t>85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9005979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615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4372" indent="-270913" defTabSz="93615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3651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7110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50571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8403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749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5095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84412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D77AACAD-6574-41B8-BDE9-AB84435DD795}" type="slidenum">
              <a:rPr lang="en-US" altLang="en-US" sz="900" b="0">
                <a:latin typeface="Times New Roman" pitchFamily="18" charset="0"/>
              </a:rPr>
              <a:pPr/>
              <a:t>86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0789403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615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4372" indent="-270913" defTabSz="93615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3651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7110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50571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8403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749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5095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84412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38D29948-F79A-48D4-8BDF-45F9106013B5}" type="slidenum">
              <a:rPr lang="en-US" altLang="en-US" sz="900" b="0">
                <a:latin typeface="Times New Roman" pitchFamily="18" charset="0"/>
              </a:rPr>
              <a:pPr/>
              <a:t>87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9344818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615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4372" indent="-270913" defTabSz="93615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3651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7110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50571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8403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749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5095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84412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4913AD9C-E60F-41B7-9A50-0199CE8C757B}" type="slidenum">
              <a:rPr lang="en-US" altLang="en-US" sz="900" b="0">
                <a:latin typeface="Times New Roman" pitchFamily="18" charset="0"/>
              </a:rPr>
              <a:pPr/>
              <a:t>88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buFontTx/>
              <a:buNone/>
            </a:pPr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4247717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615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4372" indent="-270913" defTabSz="93615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3651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7110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50571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8403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749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5095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84412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3E509BD5-B162-41E6-A214-EDEF439A62A3}" type="slidenum">
              <a:rPr lang="en-US" altLang="en-US" sz="900" b="0">
                <a:latin typeface="Times New Roman" pitchFamily="18" charset="0"/>
              </a:rPr>
              <a:pPr/>
              <a:t>89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5135784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615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4372" indent="-270913" defTabSz="93615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3651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7110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50571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8403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749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5095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84412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6BC6DD38-CA21-4F2A-A7E6-527118BF6AC5}" type="slidenum">
              <a:rPr lang="en-US" altLang="en-US" sz="900" b="0">
                <a:latin typeface="Times New Roman" pitchFamily="18" charset="0"/>
              </a:rPr>
              <a:pPr/>
              <a:t>90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2326449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615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4372" indent="-270913" defTabSz="93615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3651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7110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50571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8403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749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5095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84412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42D6BBE6-F2B4-45BA-B0C1-A82F85F0D6B5}" type="slidenum">
              <a:rPr lang="en-US" altLang="en-US" sz="900" b="0">
                <a:latin typeface="Times New Roman" pitchFamily="18" charset="0"/>
              </a:rPr>
              <a:pPr/>
              <a:t>91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9977951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615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4372" indent="-270913" defTabSz="93615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3651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7110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50571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8403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749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5095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84412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3493C456-2B58-4CE6-8CB7-F733CFF7BF23}" type="slidenum">
              <a:rPr lang="en-US" altLang="en-US" sz="900" b="0">
                <a:latin typeface="Times New Roman" pitchFamily="18" charset="0"/>
              </a:rPr>
              <a:pPr/>
              <a:t>92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z="10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7155040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615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4372" indent="-270913" defTabSz="93615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3651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7110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50571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8403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749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5095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84412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B8601DA5-1A4B-4713-B738-C7D993DB59AC}" type="slidenum">
              <a:rPr lang="en-US" altLang="en-US" sz="900" b="0">
                <a:latin typeface="Times New Roman" pitchFamily="18" charset="0"/>
              </a:rPr>
              <a:pPr/>
              <a:t>93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buFontTx/>
              <a:buNone/>
            </a:pPr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8086116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615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4372" indent="-270913" defTabSz="93615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3651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7110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50571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8403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749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5095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84412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981373C2-9C92-4E6B-A7F6-8DABFB2D7A4D}" type="slidenum">
              <a:rPr lang="en-US" altLang="en-US" sz="900" b="0">
                <a:latin typeface="Times New Roman" pitchFamily="18" charset="0"/>
              </a:rPr>
              <a:pPr/>
              <a:t>94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8208253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615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4372" indent="-270913" defTabSz="93615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3651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7110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50571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8403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749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5095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84412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CF68C9D0-E0B9-4634-918E-E49B78E8AEFF}" type="slidenum">
              <a:rPr lang="en-US" altLang="en-US" sz="900" b="0">
                <a:latin typeface="Times New Roman" pitchFamily="18" charset="0"/>
              </a:rPr>
              <a:pPr/>
              <a:t>95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3418485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96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8037871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97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34327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C2E759F-4072-4BFB-B27A-D6F21B6E9FD4}" type="datetimeFigureOut">
              <a:rPr lang="en-US"/>
              <a:pPr>
                <a:defRPr/>
              </a:pPr>
              <a:t>1/26/2018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Lecture notes for CPSC 203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E6DA8A3-4D99-442E-B427-E62712AFE5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3173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T Default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/>
          <a:lstStyle>
            <a:lvl1pPr marL="234950" indent="-234950">
              <a:lnSpc>
                <a:spcPct val="100000"/>
              </a:lnSpc>
              <a:defRPr sz="2400"/>
            </a:lvl1pPr>
            <a:lvl2pPr marL="457200" indent="-222250">
              <a:defRPr sz="2000"/>
            </a:lvl2pPr>
            <a:lvl3pPr marL="574675" indent="-117475">
              <a:lnSpc>
                <a:spcPct val="80000"/>
              </a:lnSpc>
              <a:spcBef>
                <a:spcPts val="460"/>
              </a:spcBef>
              <a:defRPr sz="1800"/>
            </a:lvl3pPr>
            <a:lvl4pPr marL="796925" indent="-104775">
              <a:defRPr sz="16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7175705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FCCB139-380D-4534-91A4-ADF6145E05ED}" type="datetimeFigureOut">
              <a:rPr lang="en-US"/>
              <a:pPr>
                <a:defRPr/>
              </a:pPr>
              <a:t>1/26/2018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5C64F80-319D-403A-8D96-089B24B4C4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722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0"/>
          </p:nvPr>
        </p:nvSpPr>
        <p:spPr>
          <a:xfrm>
            <a:off x="47244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304080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757CFE7-1502-4140-B567-DADD2AE6AB9A}" type="datetimeFigureOut">
              <a:rPr lang="en-US"/>
              <a:pPr>
                <a:defRPr/>
              </a:pPr>
              <a:t>1/26/2018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2AA62E8-8E50-45E3-829D-A7DD03C5D5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561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0E8D219-40AC-4219-9BA5-E507B4BD3CC6}" type="datetimeFigureOut">
              <a:rPr lang="en-US"/>
              <a:pPr>
                <a:defRPr/>
              </a:pPr>
              <a:t>1/26/2018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4C60446-AB74-482B-94FF-0452AC1673C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99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DEA38E2-7CEB-4353-825D-8594AB0D3952}" type="datetimeFigureOut">
              <a:rPr lang="en-US"/>
              <a:pPr>
                <a:defRPr/>
              </a:pPr>
              <a:t>1/26/2018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F6EC17F-EC8E-4E68-9CBB-1841F8F6D4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913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D061546-5421-4572-805D-18520E3AD78E}" type="datetimeFigureOut">
              <a:rPr lang="en-US"/>
              <a:pPr>
                <a:defRPr/>
              </a:pPr>
              <a:t>1/26/2018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D5179AA-C6E2-44EE-91AC-04B9430469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960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F4A17A0-B459-4E22-88A0-7D3A99A920A9}" type="datetimeFigureOut">
              <a:rPr lang="en-US"/>
              <a:pPr>
                <a:defRPr/>
              </a:pPr>
              <a:t>1/26/2018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6910DBF-A6D8-49A1-A62B-88D9F0E118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647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575B726-F111-4CCD-93ED-7A80565E52CB}" type="datetimeFigureOut">
              <a:rPr lang="en-US"/>
              <a:pPr>
                <a:defRPr/>
              </a:pPr>
              <a:t>1/26/2018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987EA2C-5101-4EFF-9EC5-E785960973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819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3854EE7-F009-4335-B6A3-EBA92AA66B12}" type="datetimeFigureOut">
              <a:rPr lang="en-US"/>
              <a:pPr>
                <a:defRPr/>
              </a:pPr>
              <a:t>1/26/2018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C8B70FF-9A41-4090-AA79-9B7A7E5CC8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1925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1109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304800"/>
            <a:ext cx="8166100" cy="5207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108075"/>
            <a:ext cx="4013200" cy="5368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108075"/>
            <a:ext cx="4013200" cy="5368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47837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304800"/>
            <a:ext cx="8166100" cy="5207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108075"/>
            <a:ext cx="4013200" cy="5368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22800" y="1108075"/>
            <a:ext cx="4013200" cy="26082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22800" y="3868738"/>
            <a:ext cx="4013200" cy="26082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466075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304800"/>
            <a:ext cx="8166100" cy="5207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108075"/>
            <a:ext cx="8178800" cy="5368925"/>
          </a:xfrm>
        </p:spPr>
        <p:txBody>
          <a:bodyPr/>
          <a:lstStyle/>
          <a:p>
            <a:pPr lvl="0"/>
            <a:endParaRPr lang="en-CA" noProof="0" dirty="0" smtClean="0"/>
          </a:p>
        </p:txBody>
      </p:sp>
    </p:spTree>
    <p:extLst>
      <p:ext uri="{BB962C8B-B14F-4D97-AF65-F5344CB8AC3E}">
        <p14:creationId xmlns:p14="http://schemas.microsoft.com/office/powerpoint/2010/main" val="396743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28600"/>
            <a:ext cx="8229600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524000"/>
            <a:ext cx="82296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37" r:id="rId2"/>
    <p:sldLayoutId id="2147483742" r:id="rId3"/>
    <p:sldLayoutId id="2147483738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40" r:id="rId12"/>
    <p:sldLayoutId id="2147483750" r:id="rId13"/>
    <p:sldLayoutId id="2147483751" r:id="rId14"/>
    <p:sldLayoutId id="2147483752" r:id="rId15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>
        <p:tmplLst>
          <p:tmpl lvl="1">
            <p:tnLst>
              <p:par>
                <p:cTn presetID="1" presetClass="entr" presetSubtype="0" fill="hold" nodeType="click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396875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974725" indent="-16986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office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1.emf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1.emf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pages.cpsc.ucalgary.ca/~tamj/2018/203W/database/LectureExample.accdb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office.com/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office.com/" TargetMode="External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4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31.png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3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3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5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3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3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4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3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3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4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3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3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4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3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4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dirty="0" smtClean="0"/>
              <a:t>Databases, Part I: </a:t>
            </a:r>
            <a:r>
              <a:rPr lang="en-US" altLang="en-US" smtClean="0"/>
              <a:t>Storing Information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657600"/>
            <a:ext cx="6400800" cy="1752600"/>
          </a:xfrm>
        </p:spPr>
        <p:txBody>
          <a:bodyPr/>
          <a:lstStyle/>
          <a:p>
            <a:r>
              <a:rPr lang="en-US" altLang="en-US" dirty="0">
                <a:solidFill>
                  <a:schemeClr val="tx1"/>
                </a:solidFill>
              </a:rPr>
              <a:t>In this section </a:t>
            </a:r>
            <a:r>
              <a:rPr lang="en-US" altLang="en-US" dirty="0" smtClean="0">
                <a:solidFill>
                  <a:schemeClr val="tx1"/>
                </a:solidFill>
              </a:rPr>
              <a:t>you </a:t>
            </a:r>
            <a:r>
              <a:rPr lang="en-US" altLang="en-US" dirty="0">
                <a:solidFill>
                  <a:schemeClr val="tx1"/>
                </a:solidFill>
              </a:rPr>
              <a:t>will learn about: </a:t>
            </a:r>
            <a:r>
              <a:rPr lang="en-US" altLang="en-US" dirty="0" smtClean="0">
                <a:solidFill>
                  <a:schemeClr val="tx1"/>
                </a:solidFill>
              </a:rPr>
              <a:t>how </a:t>
            </a:r>
            <a:r>
              <a:rPr lang="en-US" altLang="en-US" dirty="0">
                <a:solidFill>
                  <a:schemeClr val="tx1"/>
                </a:solidFill>
              </a:rPr>
              <a:t>information is stored in databases, </a:t>
            </a:r>
            <a:r>
              <a:rPr lang="en-US" altLang="en-US" dirty="0" smtClean="0">
                <a:solidFill>
                  <a:schemeClr val="tx1"/>
                </a:solidFill>
              </a:rPr>
              <a:t>different database</a:t>
            </a:r>
            <a:r>
              <a:rPr lang="en-US" altLang="en-US" dirty="0">
                <a:solidFill>
                  <a:schemeClr val="tx1"/>
                </a:solidFill>
              </a:rPr>
              <a:t> </a:t>
            </a:r>
            <a:r>
              <a:rPr lang="en-US" altLang="en-US" dirty="0" smtClean="0">
                <a:solidFill>
                  <a:schemeClr val="tx1"/>
                </a:solidFill>
              </a:rPr>
              <a:t>relations, ways of ensuring data validity</a:t>
            </a:r>
          </a:p>
          <a:p>
            <a:r>
              <a:rPr lang="en-US" altLang="en-US" dirty="0" smtClean="0">
                <a:solidFill>
                  <a:schemeClr val="tx1"/>
                </a:solidFill>
              </a:rPr>
              <a:t>Online </a:t>
            </a:r>
            <a:r>
              <a:rPr lang="en-US" altLang="en-US" dirty="0">
                <a:solidFill>
                  <a:schemeClr val="tx1"/>
                </a:solidFill>
              </a:rPr>
              <a:t>MS-Office information source: </a:t>
            </a:r>
            <a:r>
              <a:rPr lang="en-US" altLang="en-US" dirty="0">
                <a:solidFill>
                  <a:schemeClr val="tx1"/>
                </a:solidFill>
                <a:hlinkClick r:id="rId3"/>
              </a:rPr>
              <a:t>https://support.office.com</a:t>
            </a:r>
            <a:r>
              <a:rPr lang="en-US" altLang="en-US" dirty="0" smtClean="0">
                <a:solidFill>
                  <a:schemeClr val="tx1"/>
                </a:solidFill>
                <a:hlinkClick r:id="rId3"/>
              </a:rPr>
              <a:t>/</a:t>
            </a:r>
            <a:endParaRPr lang="en-US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4491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Purpose Of A Database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This section: To store information</a:t>
            </a:r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</p:txBody>
      </p:sp>
      <p:cxnSp>
        <p:nvCxnSpPr>
          <p:cNvPr id="7178" name="AutoShape 11"/>
          <p:cNvCxnSpPr>
            <a:cxnSpLocks noChangeShapeType="1"/>
            <a:endCxn id="1034" idx="1"/>
          </p:cNvCxnSpPr>
          <p:nvPr/>
        </p:nvCxnSpPr>
        <p:spPr bwMode="auto">
          <a:xfrm>
            <a:off x="1665714" y="5383213"/>
            <a:ext cx="2410986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79" name="AutoShape 12"/>
          <p:cNvCxnSpPr>
            <a:cxnSpLocks noChangeShapeType="1"/>
          </p:cNvCxnSpPr>
          <p:nvPr/>
        </p:nvCxnSpPr>
        <p:spPr bwMode="auto">
          <a:xfrm>
            <a:off x="2286000" y="3406405"/>
            <a:ext cx="1981200" cy="1471612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80" name="AutoShape 13"/>
          <p:cNvCxnSpPr>
            <a:cxnSpLocks noChangeShapeType="1"/>
          </p:cNvCxnSpPr>
          <p:nvPr/>
        </p:nvCxnSpPr>
        <p:spPr bwMode="auto">
          <a:xfrm>
            <a:off x="4619092" y="2756694"/>
            <a:ext cx="139700" cy="1912144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81" name="AutoShape 14"/>
          <p:cNvCxnSpPr>
            <a:cxnSpLocks noChangeShapeType="1"/>
          </p:cNvCxnSpPr>
          <p:nvPr/>
        </p:nvCxnSpPr>
        <p:spPr bwMode="auto">
          <a:xfrm flipH="1">
            <a:off x="5130800" y="3349625"/>
            <a:ext cx="1552575" cy="1216025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82" name="AutoShape 15"/>
          <p:cNvCxnSpPr>
            <a:cxnSpLocks noChangeShapeType="1"/>
          </p:cNvCxnSpPr>
          <p:nvPr/>
        </p:nvCxnSpPr>
        <p:spPr bwMode="auto">
          <a:xfrm flipH="1">
            <a:off x="6183313" y="4668838"/>
            <a:ext cx="1457325" cy="966787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183" name="Text Box 16"/>
          <p:cNvSpPr txBox="1">
            <a:spLocks noChangeArrowheads="1"/>
          </p:cNvSpPr>
          <p:nvPr/>
        </p:nvSpPr>
        <p:spPr bwMode="auto">
          <a:xfrm>
            <a:off x="2857500" y="5851525"/>
            <a:ext cx="15367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/>
              <a:t>Database:</a:t>
            </a:r>
            <a:r>
              <a:rPr lang="en-US" altLang="en-US" sz="2000" b="0" dirty="0"/>
              <a:t> Customer information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28" y="5012999"/>
            <a:ext cx="1184686" cy="740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700" y="4668838"/>
            <a:ext cx="2316892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1" y="2147955"/>
            <a:ext cx="1473200" cy="946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062224"/>
            <a:ext cx="1230535" cy="767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8351" y="2778111"/>
            <a:ext cx="1006228" cy="628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863669"/>
            <a:ext cx="1459557" cy="905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3554599" y="1901734"/>
            <a:ext cx="189827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Francesco Rollandin/OpenClipart</a:t>
            </a:r>
          </a:p>
        </p:txBody>
      </p:sp>
    </p:spTree>
    <p:extLst>
      <p:ext uri="{BB962C8B-B14F-4D97-AF65-F5344CB8AC3E}">
        <p14:creationId xmlns:p14="http://schemas.microsoft.com/office/powerpoint/2010/main" val="3721517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Purpose Of A Database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Next section (database queries): To retrieve information information</a:t>
            </a:r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</p:txBody>
      </p:sp>
      <p:cxnSp>
        <p:nvCxnSpPr>
          <p:cNvPr id="7178" name="AutoShape 11"/>
          <p:cNvCxnSpPr>
            <a:cxnSpLocks noChangeShapeType="1"/>
            <a:endCxn id="1034" idx="1"/>
          </p:cNvCxnSpPr>
          <p:nvPr/>
        </p:nvCxnSpPr>
        <p:spPr bwMode="auto">
          <a:xfrm>
            <a:off x="1665714" y="5383213"/>
            <a:ext cx="2410986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79" name="AutoShape 12"/>
          <p:cNvCxnSpPr>
            <a:cxnSpLocks noChangeShapeType="1"/>
          </p:cNvCxnSpPr>
          <p:nvPr/>
        </p:nvCxnSpPr>
        <p:spPr bwMode="auto">
          <a:xfrm>
            <a:off x="2286000" y="3406405"/>
            <a:ext cx="1981200" cy="1471612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80" name="AutoShape 13"/>
          <p:cNvCxnSpPr>
            <a:cxnSpLocks noChangeShapeType="1"/>
          </p:cNvCxnSpPr>
          <p:nvPr/>
        </p:nvCxnSpPr>
        <p:spPr bwMode="auto">
          <a:xfrm>
            <a:off x="4619092" y="2756694"/>
            <a:ext cx="139700" cy="1912144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81" name="AutoShape 14"/>
          <p:cNvCxnSpPr>
            <a:cxnSpLocks noChangeShapeType="1"/>
          </p:cNvCxnSpPr>
          <p:nvPr/>
        </p:nvCxnSpPr>
        <p:spPr bwMode="auto">
          <a:xfrm flipH="1">
            <a:off x="5130800" y="3349625"/>
            <a:ext cx="1552575" cy="1216025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82" name="AutoShape 15"/>
          <p:cNvCxnSpPr>
            <a:cxnSpLocks noChangeShapeType="1"/>
          </p:cNvCxnSpPr>
          <p:nvPr/>
        </p:nvCxnSpPr>
        <p:spPr bwMode="auto">
          <a:xfrm flipH="1">
            <a:off x="6183313" y="4668838"/>
            <a:ext cx="1457325" cy="966787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183" name="Text Box 16"/>
          <p:cNvSpPr txBox="1">
            <a:spLocks noChangeArrowheads="1"/>
          </p:cNvSpPr>
          <p:nvPr/>
        </p:nvSpPr>
        <p:spPr bwMode="auto">
          <a:xfrm>
            <a:off x="2857500" y="5851525"/>
            <a:ext cx="15367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/>
              <a:t>Database:</a:t>
            </a:r>
            <a:r>
              <a:rPr lang="en-US" altLang="en-US" sz="2000" b="0" dirty="0"/>
              <a:t> Customer information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28" y="5012999"/>
            <a:ext cx="1184686" cy="740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700" y="4668838"/>
            <a:ext cx="2316892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1" y="2147955"/>
            <a:ext cx="1473200" cy="946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062224"/>
            <a:ext cx="1230535" cy="767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8351" y="2778111"/>
            <a:ext cx="1006228" cy="628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863669"/>
            <a:ext cx="1459557" cy="905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" name="Line 16"/>
          <p:cNvSpPr>
            <a:spLocks noChangeShapeType="1"/>
          </p:cNvSpPr>
          <p:nvPr/>
        </p:nvSpPr>
        <p:spPr bwMode="auto">
          <a:xfrm flipV="1">
            <a:off x="5207000" y="3390900"/>
            <a:ext cx="1574800" cy="12573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 dirty="0"/>
          </a:p>
        </p:txBody>
      </p:sp>
      <p:sp>
        <p:nvSpPr>
          <p:cNvPr id="34" name="Text Box 17"/>
          <p:cNvSpPr txBox="1">
            <a:spLocks noChangeArrowheads="1"/>
          </p:cNvSpPr>
          <p:nvPr/>
        </p:nvSpPr>
        <p:spPr bwMode="auto">
          <a:xfrm>
            <a:off x="5969000" y="3937000"/>
            <a:ext cx="1003300" cy="30995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400" dirty="0">
                <a:solidFill>
                  <a:srgbClr val="FF0000"/>
                </a:solidFill>
              </a:rPr>
              <a:t>Sale $$$</a:t>
            </a:r>
          </a:p>
        </p:txBody>
      </p:sp>
      <p:sp>
        <p:nvSpPr>
          <p:cNvPr id="35" name="Line 16"/>
          <p:cNvSpPr>
            <a:spLocks noChangeShapeType="1"/>
          </p:cNvSpPr>
          <p:nvPr/>
        </p:nvSpPr>
        <p:spPr bwMode="auto">
          <a:xfrm flipH="1">
            <a:off x="1752600" y="5257800"/>
            <a:ext cx="23241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3600" tIns="46800" rIns="93600" bIns="46800">
            <a:spAutoFit/>
          </a:bodyPr>
          <a:lstStyle/>
          <a:p>
            <a:endParaRPr lang="en-US" dirty="0"/>
          </a:p>
        </p:txBody>
      </p:sp>
      <p:sp>
        <p:nvSpPr>
          <p:cNvPr id="36" name="Text Box 17"/>
          <p:cNvSpPr txBox="1">
            <a:spLocks noChangeArrowheads="1"/>
          </p:cNvSpPr>
          <p:nvPr/>
        </p:nvSpPr>
        <p:spPr bwMode="auto">
          <a:xfrm>
            <a:off x="2413000" y="4947842"/>
            <a:ext cx="1003300" cy="30995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400" dirty="0">
                <a:solidFill>
                  <a:srgbClr val="FF0000"/>
                </a:solidFill>
              </a:rPr>
              <a:t>Sale $$$</a:t>
            </a:r>
          </a:p>
        </p:txBody>
      </p:sp>
    </p:spTree>
    <p:extLst>
      <p:ext uri="{BB962C8B-B14F-4D97-AF65-F5344CB8AC3E}">
        <p14:creationId xmlns:p14="http://schemas.microsoft.com/office/powerpoint/2010/main" val="1782898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Databases: Storing / Retrieving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 you will see, implementing these two tasks aren’t as easy as it seems.</a:t>
            </a:r>
          </a:p>
          <a:p>
            <a:r>
              <a:rPr lang="en-US" dirty="0" smtClean="0"/>
              <a:t>Information must be stored such that:</a:t>
            </a:r>
          </a:p>
          <a:p>
            <a:pPr lvl="1"/>
            <a:r>
              <a:rPr lang="en-US" dirty="0" smtClean="0"/>
              <a:t>Information can be quickly retrieved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200400"/>
            <a:ext cx="504825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5"/>
          <p:cNvSpPr/>
          <p:nvPr/>
        </p:nvSpPr>
        <p:spPr>
          <a:xfrm>
            <a:off x="762000" y="4248150"/>
            <a:ext cx="25908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7134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Databases: Storing / Retrieving </a:t>
            </a:r>
            <a:r>
              <a:rPr lang="en-US" dirty="0" smtClean="0"/>
              <a:t>Information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The database is designed to reduce problems during maintenance (additions, modifications, deletions)</a:t>
            </a:r>
          </a:p>
          <a:p>
            <a:pPr lvl="2"/>
            <a:r>
              <a:rPr lang="en-US" dirty="0" smtClean="0"/>
              <a:t>Example:  This comes up during database normalization (“if there is time”)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3152657"/>
            <a:ext cx="1668338" cy="10383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152400" y="3152657"/>
            <a:ext cx="2711256" cy="2681393"/>
            <a:chOff x="152400" y="3152657"/>
            <a:chExt cx="2711256" cy="2681393"/>
          </a:xfrm>
        </p:grpSpPr>
        <p:pic>
          <p:nvPicPr>
            <p:cNvPr id="4100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3152657"/>
              <a:ext cx="2711256" cy="17836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179294" y="4936333"/>
              <a:ext cx="2362200" cy="89771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b="1" dirty="0" smtClean="0"/>
                <a:t>Marketing Dept.</a:t>
              </a:r>
            </a:p>
            <a:p>
              <a:pPr marL="119063" indent="-119063">
                <a:buFont typeface="Arial" panose="020B0604020202020204" pitchFamily="34" charset="0"/>
                <a:buChar char="•"/>
              </a:pPr>
              <a:r>
                <a:rPr lang="en-US" sz="1600" dirty="0" smtClean="0"/>
                <a:t>Loren Coleman</a:t>
              </a:r>
            </a:p>
            <a:p>
              <a:pPr marL="119063" indent="-119063">
                <a:buFont typeface="Arial" panose="020B0604020202020204" pitchFamily="34" charset="0"/>
                <a:buChar char="•"/>
              </a:pPr>
              <a:r>
                <a:rPr lang="en-US" sz="1600" dirty="0" smtClean="0"/>
                <a:t>William McCloud</a:t>
              </a:r>
            </a:p>
            <a:p>
              <a:endParaRPr lang="en-US" dirty="0" smtClean="0"/>
            </a:p>
            <a:p>
              <a:endParaRPr lang="en-US" dirty="0" smtClean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3124200" y="4644846"/>
            <a:ext cx="3995683" cy="2193642"/>
            <a:chOff x="3124200" y="4644846"/>
            <a:chExt cx="3995683" cy="2193642"/>
          </a:xfrm>
        </p:grpSpPr>
        <p:pic>
          <p:nvPicPr>
            <p:cNvPr id="4101" name="Picture 5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24200" y="4644846"/>
              <a:ext cx="2112208" cy="13201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3443344" y="5940771"/>
              <a:ext cx="2362200" cy="89771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b="1" dirty="0" smtClean="0"/>
                <a:t>Finance &amp; Accounting </a:t>
              </a:r>
            </a:p>
            <a:p>
              <a:pPr marL="119063" indent="-119063">
                <a:buFont typeface="Arial" panose="020B0604020202020204" pitchFamily="34" charset="0"/>
                <a:buChar char="•"/>
              </a:pPr>
              <a:r>
                <a:rPr lang="en-US" sz="1600" dirty="0" smtClean="0"/>
                <a:t>Victor Davion</a:t>
              </a:r>
            </a:p>
            <a:p>
              <a:pPr marL="119063" indent="-119063">
                <a:buFont typeface="Arial" panose="020B0604020202020204" pitchFamily="34" charset="0"/>
                <a:buChar char="•"/>
              </a:pPr>
              <a:r>
                <a:rPr lang="en-US" dirty="0"/>
                <a:t> Omiko Kurita </a:t>
              </a:r>
              <a:endParaRPr lang="en-US" dirty="0" smtClean="0"/>
            </a:p>
            <a:p>
              <a:endParaRPr lang="en-US" dirty="0" smtClean="0"/>
            </a:p>
          </p:txBody>
        </p:sp>
        <p:pic>
          <p:nvPicPr>
            <p:cNvPr id="4103" name="Picture 7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36408" y="4826444"/>
              <a:ext cx="1883475" cy="11771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5" name="TextBox 14"/>
          <p:cNvSpPr txBox="1"/>
          <p:nvPr/>
        </p:nvSpPr>
        <p:spPr>
          <a:xfrm>
            <a:off x="6629400" y="4142796"/>
            <a:ext cx="2590800" cy="34182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b="1" dirty="0" smtClean="0"/>
              <a:t>Information Technology</a:t>
            </a:r>
          </a:p>
        </p:txBody>
      </p:sp>
      <p:sp>
        <p:nvSpPr>
          <p:cNvPr id="10" name="Rectangle 9"/>
          <p:cNvSpPr/>
          <p:nvPr/>
        </p:nvSpPr>
        <p:spPr>
          <a:xfrm>
            <a:off x="6707393" y="4460180"/>
            <a:ext cx="16168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dirty="0"/>
              <a:t>Archie Bunker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0" y="4044495"/>
            <a:ext cx="2590800" cy="4401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6553200" y="3110980"/>
            <a:ext cx="2057400" cy="10800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6700221" y="4460180"/>
            <a:ext cx="1673717" cy="3662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863945" y="2809047"/>
            <a:ext cx="1746655" cy="150466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dirty="0" smtClean="0"/>
              <a:t>One employee has left and the whole department is gone?</a:t>
            </a:r>
          </a:p>
        </p:txBody>
      </p:sp>
    </p:spTree>
    <p:extLst>
      <p:ext uri="{BB962C8B-B14F-4D97-AF65-F5344CB8AC3E}">
        <p14:creationId xmlns:p14="http://schemas.microsoft.com/office/powerpoint/2010/main" val="1189367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0" grpId="0"/>
      <p:bldP spid="11" grpId="0" animBg="1"/>
      <p:bldP spid="20" grpId="0" animBg="1"/>
      <p:bldP spid="21" grpId="0" animBg="1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With Bother With Databases?</a:t>
            </a:r>
          </a:p>
        </p:txBody>
      </p:sp>
      <p:sp>
        <p:nvSpPr>
          <p:cNvPr id="400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altLang="en-US" dirty="0" smtClean="0"/>
              <a:t>Are used to store and retrieve information</a:t>
            </a:r>
          </a:p>
          <a:p>
            <a:pPr>
              <a:buFontTx/>
              <a:buChar char="•"/>
            </a:pPr>
            <a:r>
              <a:rPr lang="en-US" altLang="en-US" dirty="0" smtClean="0"/>
              <a:t>Why bother, why not use a simple file as an alternative?</a:t>
            </a:r>
          </a:p>
          <a:p>
            <a:pPr lvl="1"/>
            <a:r>
              <a:rPr lang="en-US" altLang="en-US" dirty="0" smtClean="0"/>
              <a:t>E.g., tracking client information</a:t>
            </a:r>
          </a:p>
        </p:txBody>
      </p:sp>
      <p:sp>
        <p:nvSpPr>
          <p:cNvPr id="400388" name="Text Box 4"/>
          <p:cNvSpPr txBox="1">
            <a:spLocks noChangeArrowheads="1"/>
          </p:cNvSpPr>
          <p:nvPr/>
        </p:nvSpPr>
        <p:spPr bwMode="auto">
          <a:xfrm>
            <a:off x="812800" y="2679700"/>
            <a:ext cx="2743200" cy="420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dirty="0"/>
              <a:t>MILES EDWARD O’BRIAN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DS9 Corp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Electrical engineering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2007 purchases: $10,0000,000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2006 purchases: $1,750,000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endParaRPr lang="en-US" altLang="en-US" b="0" dirty="0"/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dirty="0"/>
              <a:t>JAMIE SMYTHE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Cooperative services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Gasoline refining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2006 purchases: $5,000,0000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2005 purchases: $5,000,0000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2004 purchases: $5,000,0000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2003 purchases: $5,000,0000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2002 purchases: $5,000,0000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endParaRPr lang="en-US" altLang="en-US" b="0" dirty="0"/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dirty="0"/>
              <a:t>SCOTT BRUCE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Bryce Consulting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Investment analysis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2007 purchases: $500,000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2006 purchases: $1,500,000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2005 purchases: $2,500,000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2004 purchases: $500,000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endParaRPr lang="en-US" altLang="en-US" b="0" dirty="0"/>
          </a:p>
          <a:p>
            <a:pPr>
              <a:lnSpc>
                <a:spcPct val="80000"/>
              </a:lnSpc>
              <a:spcBef>
                <a:spcPct val="10000"/>
              </a:spcBef>
            </a:pPr>
            <a:endParaRPr lang="en-US" altLang="en-US" b="0" dirty="0"/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Etc.</a:t>
            </a:r>
          </a:p>
        </p:txBody>
      </p:sp>
      <p:sp>
        <p:nvSpPr>
          <p:cNvPr id="400389" name="AutoShape 5"/>
          <p:cNvSpPr>
            <a:spLocks/>
          </p:cNvSpPr>
          <p:nvPr/>
        </p:nvSpPr>
        <p:spPr bwMode="auto">
          <a:xfrm>
            <a:off x="3073400" y="2705100"/>
            <a:ext cx="558800" cy="3771900"/>
          </a:xfrm>
          <a:prstGeom prst="rightBrace">
            <a:avLst>
              <a:gd name="adj1" fmla="val 56250"/>
              <a:gd name="adj2" fmla="val 50000"/>
            </a:avLst>
          </a:prstGeom>
          <a:noFill/>
          <a:ln w="38100">
            <a:solidFill>
              <a:srgbClr val="FF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3600" tIns="46800" rIns="93600" bIns="46800" anchor="ctr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CA" altLang="en-US" dirty="0"/>
          </a:p>
        </p:txBody>
      </p:sp>
      <p:sp>
        <p:nvSpPr>
          <p:cNvPr id="400390" name="Text Box 6"/>
          <p:cNvSpPr txBox="1">
            <a:spLocks noChangeArrowheads="1"/>
          </p:cNvSpPr>
          <p:nvPr/>
        </p:nvSpPr>
        <p:spPr bwMode="auto">
          <a:xfrm>
            <a:off x="3949700" y="3022600"/>
            <a:ext cx="4660900" cy="3757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 marL="114300" indent="-114300"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342900" indent="-11430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1800" b="0" dirty="0">
                <a:solidFill>
                  <a:srgbClr val="FF0000"/>
                </a:solidFill>
              </a:rPr>
              <a:t>If the list is short then a simple text file may suffice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1800" b="0" dirty="0">
                <a:solidFill>
                  <a:srgbClr val="FF0000"/>
                </a:solidFill>
              </a:rPr>
              <a:t>As the list grows organizing and updating the information becomes more challenging (duplicates or inaccuracies?)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1800" b="0" dirty="0">
                <a:solidFill>
                  <a:srgbClr val="FF0000"/>
                </a:solidFill>
              </a:rPr>
              <a:t>Also searching the list according to specific criteria may become difficult 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altLang="en-US" sz="1600" b="0" dirty="0">
                <a:solidFill>
                  <a:srgbClr val="FF0000"/>
                </a:solidFill>
              </a:rPr>
              <a:t>e.g., Show all clients whose purchases in 2007 were between one and five million dollars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altLang="en-US" sz="1600" b="0" dirty="0">
                <a:solidFill>
                  <a:srgbClr val="FF0000"/>
                </a:solidFill>
              </a:rPr>
              <a:t>e.g., Show all clients that made </a:t>
            </a:r>
            <a:r>
              <a:rPr lang="en-US" altLang="en-US" sz="1600" b="0" dirty="0" smtClean="0">
                <a:solidFill>
                  <a:srgbClr val="FF0000"/>
                </a:solidFill>
              </a:rPr>
              <a:t>a purchase </a:t>
            </a:r>
            <a:r>
              <a:rPr lang="en-US" altLang="en-US" sz="1600" b="0" dirty="0">
                <a:solidFill>
                  <a:srgbClr val="FF0000"/>
                </a:solidFill>
              </a:rPr>
              <a:t>exceeding 10 million dollars.</a:t>
            </a:r>
          </a:p>
        </p:txBody>
      </p:sp>
    </p:spTree>
    <p:extLst>
      <p:ext uri="{BB962C8B-B14F-4D97-AF65-F5344CB8AC3E}">
        <p14:creationId xmlns:p14="http://schemas.microsoft.com/office/powerpoint/2010/main" val="2812616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0388" grpId="0"/>
      <p:bldP spid="400389" grpId="0" animBg="1"/>
      <p:bldP spid="400390" grpId="0" build="p" bldLvl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Storing Information In A Database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Information is stored in tables:</a:t>
            </a:r>
          </a:p>
        </p:txBody>
      </p:sp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3436795" y="2071952"/>
            <a:ext cx="2794095" cy="401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 smtClean="0">
                <a:solidFill>
                  <a:srgbClr val="FF0000"/>
                </a:solidFill>
              </a:rPr>
              <a:t>The ‘Gamers’ </a:t>
            </a:r>
            <a:r>
              <a:rPr lang="en-US" altLang="en-US" sz="2000" dirty="0">
                <a:solidFill>
                  <a:srgbClr val="FF0000"/>
                </a:solidFill>
              </a:rPr>
              <a:t>table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473590"/>
            <a:ext cx="7791450" cy="34671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4653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 bldLvl="3"/>
      <p:bldP spid="133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7874" y="2016919"/>
            <a:ext cx="7791450" cy="34671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Storing Information In A Database (2)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5257800"/>
          </a:xfrm>
        </p:spPr>
        <p:txBody>
          <a:bodyPr/>
          <a:lstStyle/>
          <a:p>
            <a:r>
              <a:rPr lang="en-US" altLang="en-US" dirty="0" smtClean="0"/>
              <a:t>Row = Record: An example instance of data within the table.</a:t>
            </a:r>
          </a:p>
          <a:p>
            <a:pPr lvl="1"/>
            <a:r>
              <a:rPr lang="en-US" altLang="en-US" dirty="0" smtClean="0"/>
              <a:t>Gamers Table: one row is an example instance of a gamer</a:t>
            </a:r>
          </a:p>
        </p:txBody>
      </p:sp>
      <p:grpSp>
        <p:nvGrpSpPr>
          <p:cNvPr id="321545" name="Group 9"/>
          <p:cNvGrpSpPr>
            <a:grpSpLocks/>
          </p:cNvGrpSpPr>
          <p:nvPr/>
        </p:nvGrpSpPr>
        <p:grpSpPr bwMode="auto">
          <a:xfrm>
            <a:off x="662" y="2287900"/>
            <a:ext cx="1357067" cy="2925139"/>
            <a:chOff x="473" y="1162"/>
            <a:chExt cx="879" cy="2200"/>
          </a:xfrm>
        </p:grpSpPr>
        <p:sp>
          <p:nvSpPr>
            <p:cNvPr id="15370" name="AutoShape 5"/>
            <p:cNvSpPr>
              <a:spLocks/>
            </p:cNvSpPr>
            <p:nvPr/>
          </p:nvSpPr>
          <p:spPr bwMode="auto">
            <a:xfrm>
              <a:off x="1096" y="1162"/>
              <a:ext cx="256" cy="2200"/>
            </a:xfrm>
            <a:prstGeom prst="leftBrace">
              <a:avLst>
                <a:gd name="adj1" fmla="val 71615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en-CA" altLang="en-US" dirty="0"/>
            </a:p>
          </p:txBody>
        </p:sp>
        <p:sp>
          <p:nvSpPr>
            <p:cNvPr id="15371" name="Text Box 6"/>
            <p:cNvSpPr txBox="1">
              <a:spLocks noChangeArrowheads="1"/>
            </p:cNvSpPr>
            <p:nvPr/>
          </p:nvSpPr>
          <p:spPr bwMode="auto">
            <a:xfrm>
              <a:off x="473" y="1937"/>
              <a:ext cx="751" cy="6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 dirty="0" smtClean="0">
                  <a:solidFill>
                    <a:srgbClr val="FF0000"/>
                  </a:solidFill>
                </a:rPr>
                <a:t>Table</a:t>
              </a:r>
            </a:p>
            <a:p>
              <a:pPr>
                <a:spcBef>
                  <a:spcPct val="50000"/>
                </a:spcBef>
              </a:pPr>
              <a:r>
                <a:rPr lang="en-US" altLang="en-US" sz="2000" dirty="0" smtClean="0">
                  <a:solidFill>
                    <a:srgbClr val="FF0000"/>
                  </a:solidFill>
                </a:rPr>
                <a:t>records</a:t>
              </a:r>
              <a:endParaRPr lang="en-US" altLang="en-US" sz="2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1064536" y="4282280"/>
            <a:ext cx="7547693" cy="2365845"/>
            <a:chOff x="1066211" y="4190751"/>
            <a:chExt cx="7547693" cy="2365845"/>
          </a:xfrm>
        </p:grpSpPr>
        <p:sp>
          <p:nvSpPr>
            <p:cNvPr id="15368" name="Line 10"/>
            <p:cNvSpPr>
              <a:spLocks noChangeShapeType="1"/>
            </p:cNvSpPr>
            <p:nvPr/>
          </p:nvSpPr>
          <p:spPr bwMode="auto">
            <a:xfrm flipV="1">
              <a:off x="2790990" y="4503958"/>
              <a:ext cx="1710756" cy="1701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15369" name="Text Box 11"/>
            <p:cNvSpPr txBox="1">
              <a:spLocks noChangeArrowheads="1"/>
            </p:cNvSpPr>
            <p:nvPr/>
          </p:nvSpPr>
          <p:spPr bwMode="auto">
            <a:xfrm>
              <a:off x="1066211" y="6154958"/>
              <a:ext cx="4501252" cy="401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 dirty="0">
                  <a:solidFill>
                    <a:srgbClr val="FF0000"/>
                  </a:solidFill>
                </a:rPr>
                <a:t>One record, </a:t>
              </a:r>
              <a:r>
                <a:rPr lang="en-US" altLang="en-US" sz="2000" dirty="0" smtClean="0">
                  <a:solidFill>
                    <a:srgbClr val="FF0000"/>
                  </a:solidFill>
                </a:rPr>
                <a:t>‘Harri Masoon’</a:t>
              </a:r>
              <a:endParaRPr lang="en-US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" name="Rectangle 1"/>
            <p:cNvSpPr/>
            <p:nvPr/>
          </p:nvSpPr>
          <p:spPr>
            <a:xfrm>
              <a:off x="1374904" y="4190751"/>
              <a:ext cx="7239000" cy="313207"/>
            </a:xfrm>
            <a:prstGeom prst="rect">
              <a:avLst/>
            </a:prstGeom>
            <a:noFill/>
            <a:ln w="508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514602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uiExpand="1" build="p" bldLvl="3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Storing Information In A Database (3)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9100" y="1219200"/>
            <a:ext cx="8229600" cy="5029200"/>
          </a:xfrm>
        </p:spPr>
        <p:txBody>
          <a:bodyPr/>
          <a:lstStyle/>
          <a:p>
            <a:r>
              <a:rPr lang="en-US" altLang="en-US" dirty="0" smtClean="0"/>
              <a:t>Column: are that attributes that we track for each record</a:t>
            </a:r>
          </a:p>
          <a:p>
            <a:pPr lvl="1"/>
            <a:r>
              <a:rPr lang="en-US" altLang="en-US" dirty="0" smtClean="0"/>
              <a:t>Gamers </a:t>
            </a:r>
            <a:r>
              <a:rPr lang="en-US" altLang="en-US" dirty="0"/>
              <a:t>Table:  </a:t>
            </a:r>
            <a:r>
              <a:rPr lang="en-US" altLang="en-US" dirty="0" smtClean="0"/>
              <a:t>each column specifies the information we store about the gamers in this database.</a:t>
            </a:r>
            <a:endParaRPr lang="en-US" altLang="en-US" dirty="0"/>
          </a:p>
          <a:p>
            <a:pPr lvl="1"/>
            <a:endParaRPr lang="en-US" altLang="en-US" dirty="0" smtClean="0"/>
          </a:p>
        </p:txBody>
      </p:sp>
      <p:grpSp>
        <p:nvGrpSpPr>
          <p:cNvPr id="2" name="Group 1"/>
          <p:cNvGrpSpPr/>
          <p:nvPr/>
        </p:nvGrpSpPr>
        <p:grpSpPr>
          <a:xfrm>
            <a:off x="788669" y="2339804"/>
            <a:ext cx="7440930" cy="726036"/>
            <a:chOff x="788670" y="2287832"/>
            <a:chExt cx="6324600" cy="726036"/>
          </a:xfrm>
        </p:grpSpPr>
        <p:sp>
          <p:nvSpPr>
            <p:cNvPr id="17418" name="AutoShape 6"/>
            <p:cNvSpPr>
              <a:spLocks/>
            </p:cNvSpPr>
            <p:nvPr/>
          </p:nvSpPr>
          <p:spPr bwMode="auto">
            <a:xfrm rot="5400000">
              <a:off x="3778899" y="-320502"/>
              <a:ext cx="344141" cy="6324600"/>
            </a:xfrm>
            <a:prstGeom prst="leftBrace">
              <a:avLst>
                <a:gd name="adj1" fmla="val 129688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3600" tIns="46800" rIns="93600" bIns="46800" anchor="ctr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en-CA" altLang="en-US" dirty="0"/>
            </a:p>
          </p:txBody>
        </p:sp>
        <p:sp>
          <p:nvSpPr>
            <p:cNvPr id="17419" name="Text Box 7"/>
            <p:cNvSpPr txBox="1">
              <a:spLocks noChangeArrowheads="1"/>
            </p:cNvSpPr>
            <p:nvPr/>
          </p:nvSpPr>
          <p:spPr bwMode="auto">
            <a:xfrm>
              <a:off x="1867058" y="2287832"/>
              <a:ext cx="4663300" cy="402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 dirty="0" smtClean="0">
                  <a:solidFill>
                    <a:srgbClr val="FF0000"/>
                  </a:solidFill>
                </a:rPr>
                <a:t>Attributes (‘fields’ in Access) of each record</a:t>
              </a:r>
              <a:endParaRPr lang="en-US" altLang="en-US" sz="2000" dirty="0">
                <a:solidFill>
                  <a:srgbClr val="FF0000"/>
                </a:solidFill>
              </a:endParaRPr>
            </a:p>
          </p:txBody>
        </p:sp>
      </p:grp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799" y="3044070"/>
            <a:ext cx="7791450" cy="34671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9014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 bldLvl="3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Primary Key</a:t>
            </a:r>
          </a:p>
        </p:txBody>
      </p:sp>
      <p:sp>
        <p:nvSpPr>
          <p:cNvPr id="329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0700" y="1143000"/>
            <a:ext cx="8229600" cy="5029200"/>
          </a:xfrm>
        </p:spPr>
        <p:txBody>
          <a:bodyPr/>
          <a:lstStyle/>
          <a:p>
            <a:r>
              <a:rPr lang="en-US" altLang="en-US" dirty="0" smtClean="0"/>
              <a:t>Each table should typically have one attribute designated as the primary key:</a:t>
            </a:r>
          </a:p>
          <a:p>
            <a:pPr lvl="1"/>
            <a:r>
              <a:rPr lang="en-US" altLang="en-US" dirty="0" smtClean="0"/>
              <a:t>The primary key must be guaranteed to be unique</a:t>
            </a:r>
          </a:p>
          <a:p>
            <a:pPr lvl="1"/>
            <a:r>
              <a:rPr lang="en-US" altLang="en-US" dirty="0" smtClean="0"/>
              <a:t>It must uniquely identify one record from another</a:t>
            </a: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8" t="14505" r="55070" b="55359"/>
          <a:stretch>
            <a:fillRect/>
          </a:stretch>
        </p:blipFill>
        <p:spPr bwMode="auto">
          <a:xfrm>
            <a:off x="2331421" y="2870200"/>
            <a:ext cx="6489700" cy="37846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6350" y="2667000"/>
            <a:ext cx="3409952" cy="4152900"/>
            <a:chOff x="4" y="1576"/>
            <a:chExt cx="2148" cy="2616"/>
          </a:xfrm>
        </p:grpSpPr>
        <p:sp>
          <p:nvSpPr>
            <p:cNvPr id="12" name="Oval 7"/>
            <p:cNvSpPr>
              <a:spLocks noChangeArrowheads="1"/>
            </p:cNvSpPr>
            <p:nvPr/>
          </p:nvSpPr>
          <p:spPr bwMode="auto">
            <a:xfrm rot="5400000">
              <a:off x="448" y="2488"/>
              <a:ext cx="2616" cy="792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en-CA" altLang="en-US" dirty="0"/>
            </a:p>
          </p:txBody>
        </p:sp>
        <p:sp>
          <p:nvSpPr>
            <p:cNvPr id="13" name="Line 8"/>
            <p:cNvSpPr>
              <a:spLocks noChangeShapeType="1"/>
            </p:cNvSpPr>
            <p:nvPr/>
          </p:nvSpPr>
          <p:spPr bwMode="auto">
            <a:xfrm flipV="1">
              <a:off x="672" y="2896"/>
              <a:ext cx="696" cy="22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14" name="Text Box 9"/>
            <p:cNvSpPr txBox="1">
              <a:spLocks noChangeArrowheads="1"/>
            </p:cNvSpPr>
            <p:nvPr/>
          </p:nvSpPr>
          <p:spPr bwMode="auto">
            <a:xfrm>
              <a:off x="4" y="3084"/>
              <a:ext cx="1096" cy="10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 b="0" dirty="0">
                  <a:solidFill>
                    <a:srgbClr val="FF0000"/>
                  </a:solidFill>
                </a:rPr>
                <a:t>Primary Key for table ‘Employees’ is the ‘SIN’ </a:t>
              </a:r>
              <a:r>
                <a:rPr lang="en-US" altLang="en-US" sz="2000" b="0" dirty="0" smtClean="0">
                  <a:solidFill>
                    <a:srgbClr val="FF0000"/>
                  </a:solidFill>
                </a:rPr>
                <a:t>attribute</a:t>
              </a:r>
              <a:endParaRPr lang="en-US" altLang="en-US" sz="2000" b="0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2072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9731" grpId="0" build="p" bldLvl="3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Choosing A Primary Key</a:t>
            </a:r>
          </a:p>
        </p:txBody>
      </p:sp>
      <p:sp>
        <p:nvSpPr>
          <p:cNvPr id="461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14300" indent="-114300">
              <a:buFontTx/>
              <a:buChar char="•"/>
            </a:pPr>
            <a:r>
              <a:rPr lang="en-US" altLang="en-US" dirty="0" smtClean="0"/>
              <a:t>A primary key must be unique to each record because it is the one thing that distinguishes them.</a:t>
            </a:r>
          </a:p>
          <a:p>
            <a:pPr marL="114300" indent="-114300">
              <a:buFontTx/>
              <a:buChar char="•"/>
            </a:pPr>
            <a:r>
              <a:rPr lang="en-US" altLang="en-US" dirty="0" smtClean="0"/>
              <a:t>If there’s at least one instance where the attributes of two records can take on the same value that attribute cannot be a primary key. (When in doubt verify with your users).</a:t>
            </a:r>
          </a:p>
          <a:p>
            <a:pPr marL="114300" indent="-114300">
              <a:buFontTx/>
              <a:buChar char="•"/>
            </a:pPr>
            <a:r>
              <a:rPr lang="en-US" altLang="en-US" dirty="0" smtClean="0"/>
              <a:t>If a primary key cannot be formed from a single attribute then several attributes can be combined into a composite key. (Each attribute is still a column but together they form a unique primary key for each record).</a:t>
            </a:r>
          </a:p>
          <a:p>
            <a:pPr marL="336550" lvl="1" indent="-114300">
              <a:buFontTx/>
              <a:buChar char="•"/>
            </a:pPr>
            <a:r>
              <a:rPr lang="en-US" altLang="en-US" dirty="0" smtClean="0"/>
              <a:t>E.g., Course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Registrations</a:t>
            </a:r>
            <a:r>
              <a:rPr lang="en-US" altLang="en-US" dirty="0" smtClean="0"/>
              <a:t> table: Course name, course number, lecture section (CPSC 203 L01)</a:t>
            </a:r>
          </a:p>
          <a:p>
            <a:pPr marL="114300" indent="-114300">
              <a:buFontTx/>
              <a:buChar char="•"/>
            </a:pPr>
            <a:r>
              <a:rPr lang="en-US" altLang="en-US" dirty="0" smtClean="0"/>
              <a:t>If a unique primary key still cannot be found then ‘invent’ one.</a:t>
            </a:r>
          </a:p>
          <a:p>
            <a:pPr marL="336550" lvl="1" indent="-114300">
              <a:buFontTx/>
              <a:buChar char="•"/>
            </a:pPr>
            <a:r>
              <a:rPr lang="en-US" altLang="en-US" dirty="0" smtClean="0"/>
              <a:t>E.g.,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StudentID#, SocialInsuranceNumber</a:t>
            </a: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462109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MS-Access: Views Of Your Database</a:t>
            </a:r>
          </a:p>
        </p:txBody>
      </p:sp>
      <p:sp>
        <p:nvSpPr>
          <p:cNvPr id="3246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3860800" cy="53689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000" b="1" dirty="0" smtClean="0"/>
              <a:t>Design view</a:t>
            </a:r>
          </a:p>
          <a:p>
            <a:pPr>
              <a:lnSpc>
                <a:spcPct val="80000"/>
              </a:lnSpc>
            </a:pPr>
            <a:endParaRPr lang="en-US" altLang="en-US" sz="2000" b="1" dirty="0" smtClean="0"/>
          </a:p>
          <a:p>
            <a:pPr>
              <a:lnSpc>
                <a:spcPct val="80000"/>
              </a:lnSpc>
            </a:pPr>
            <a:endParaRPr lang="en-US" altLang="en-US" sz="2000" b="1" dirty="0" smtClean="0"/>
          </a:p>
          <a:p>
            <a:pPr>
              <a:lnSpc>
                <a:spcPct val="80000"/>
              </a:lnSpc>
            </a:pPr>
            <a:endParaRPr lang="en-US" altLang="en-US" sz="2000" b="1" dirty="0" smtClean="0"/>
          </a:p>
          <a:p>
            <a:pPr>
              <a:lnSpc>
                <a:spcPct val="80000"/>
              </a:lnSpc>
            </a:pPr>
            <a:endParaRPr lang="en-US" altLang="en-US" sz="2000" b="1" dirty="0" smtClean="0"/>
          </a:p>
          <a:p>
            <a:pPr lvl="1">
              <a:lnSpc>
                <a:spcPct val="90000"/>
              </a:lnSpc>
            </a:pPr>
            <a:endParaRPr lang="en-US" altLang="en-US" sz="1800" dirty="0" smtClean="0"/>
          </a:p>
          <a:p>
            <a:pPr lvl="1">
              <a:lnSpc>
                <a:spcPct val="90000"/>
              </a:lnSpc>
            </a:pPr>
            <a:endParaRPr lang="en-US" altLang="en-US" sz="1800" dirty="0"/>
          </a:p>
          <a:p>
            <a:pPr lvl="1">
              <a:lnSpc>
                <a:spcPct val="90000"/>
              </a:lnSpc>
            </a:pPr>
            <a:endParaRPr lang="en-US" altLang="en-US" sz="1800" dirty="0" smtClean="0"/>
          </a:p>
          <a:p>
            <a:pPr lvl="1">
              <a:lnSpc>
                <a:spcPct val="90000"/>
              </a:lnSpc>
            </a:pPr>
            <a:r>
              <a:rPr lang="en-US" altLang="en-US" sz="1800" dirty="0" smtClean="0"/>
              <a:t>Typically start with this view</a:t>
            </a:r>
          </a:p>
          <a:p>
            <a:pPr lvl="1">
              <a:lnSpc>
                <a:spcPct val="90000"/>
              </a:lnSpc>
            </a:pPr>
            <a:endParaRPr lang="en-US" altLang="en-US" sz="1800" dirty="0" smtClean="0"/>
          </a:p>
          <a:p>
            <a:pPr lvl="1">
              <a:lnSpc>
                <a:spcPct val="90000"/>
              </a:lnSpc>
            </a:pPr>
            <a:r>
              <a:rPr lang="en-US" altLang="en-US" sz="1800" dirty="0" smtClean="0"/>
              <a:t>Used to specify what attributes that a table will consist of: </a:t>
            </a:r>
          </a:p>
          <a:p>
            <a:pPr lvl="2">
              <a:lnSpc>
                <a:spcPct val="90000"/>
              </a:lnSpc>
            </a:pPr>
            <a:r>
              <a:rPr lang="en-US" altLang="en-US" sz="1600" dirty="0" smtClean="0"/>
              <a:t>e.g., GAMES: </a:t>
            </a: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Title</a:t>
            </a:r>
            <a:r>
              <a:rPr lang="en-US" altLang="en-US" sz="1600" dirty="0" smtClean="0"/>
              <a:t>, HourlyRate</a:t>
            </a:r>
            <a:endParaRPr lang="en-US" altLang="en-US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>
              <a:lnSpc>
                <a:spcPct val="90000"/>
              </a:lnSpc>
            </a:pPr>
            <a:r>
              <a:rPr lang="en-US" altLang="en-US" sz="1800" dirty="0" smtClean="0"/>
              <a:t>Used to specify the type, format and valid range of values</a:t>
            </a:r>
          </a:p>
          <a:p>
            <a:pPr lvl="2">
              <a:lnSpc>
                <a:spcPct val="90000"/>
              </a:lnSpc>
            </a:pPr>
            <a:r>
              <a:rPr lang="en-US" altLang="en-US" sz="1600" dirty="0" smtClean="0"/>
              <a:t>e.g., </a:t>
            </a: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SIN</a:t>
            </a:r>
            <a:r>
              <a:rPr lang="en-US" altLang="en-US" sz="1600" dirty="0" smtClean="0"/>
              <a:t> is attribute with 9 characters that must be in the format 000 000 000</a:t>
            </a:r>
          </a:p>
          <a:p>
            <a:pPr lvl="2">
              <a:lnSpc>
                <a:spcPct val="90000"/>
              </a:lnSpc>
            </a:pPr>
            <a:r>
              <a:rPr lang="en-US" altLang="en-US" sz="1600" dirty="0"/>
              <a:t>e</a:t>
            </a:r>
            <a:r>
              <a:rPr lang="en-US" altLang="en-US" sz="1600" dirty="0" smtClean="0"/>
              <a:t>.g., HourlyRate must be between $1 - $100</a:t>
            </a:r>
          </a:p>
        </p:txBody>
      </p:sp>
      <p:sp>
        <p:nvSpPr>
          <p:cNvPr id="324614" name="Rectangle 6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737100" y="1108075"/>
            <a:ext cx="3898900" cy="5368925"/>
          </a:xfrm>
          <a:prstGeom prst="rect">
            <a:avLst/>
          </a:prstGeom>
        </p:spPr>
        <p:txBody>
          <a:bodyPr/>
          <a:lstStyle/>
          <a:p>
            <a:pPr marL="114300" indent="-114300">
              <a:lnSpc>
                <a:spcPct val="80000"/>
              </a:lnSpc>
            </a:pPr>
            <a:r>
              <a:rPr lang="en-US" altLang="en-US" sz="2000" b="1" dirty="0" smtClean="0"/>
              <a:t>Datasheet view</a:t>
            </a:r>
          </a:p>
          <a:p>
            <a:pPr marL="114300" indent="-114300">
              <a:lnSpc>
                <a:spcPct val="80000"/>
              </a:lnSpc>
            </a:pPr>
            <a:endParaRPr lang="en-US" altLang="en-US" sz="2000" b="1" dirty="0" smtClean="0"/>
          </a:p>
          <a:p>
            <a:pPr marL="114300" indent="-114300">
              <a:lnSpc>
                <a:spcPct val="80000"/>
              </a:lnSpc>
            </a:pPr>
            <a:endParaRPr lang="en-US" altLang="en-US" sz="2000" b="1" dirty="0" smtClean="0"/>
          </a:p>
          <a:p>
            <a:pPr marL="114300" indent="-114300">
              <a:lnSpc>
                <a:spcPct val="80000"/>
              </a:lnSpc>
            </a:pPr>
            <a:endParaRPr lang="en-US" altLang="en-US" sz="2000" b="1" dirty="0" smtClean="0"/>
          </a:p>
          <a:p>
            <a:pPr marL="114300" indent="-114300">
              <a:lnSpc>
                <a:spcPct val="80000"/>
              </a:lnSpc>
            </a:pPr>
            <a:endParaRPr lang="en-US" altLang="en-US" sz="2000" b="1" dirty="0" smtClean="0"/>
          </a:p>
          <a:p>
            <a:pPr marL="114300" indent="-114300">
              <a:lnSpc>
                <a:spcPct val="80000"/>
              </a:lnSpc>
            </a:pPr>
            <a:endParaRPr lang="en-US" altLang="en-US" sz="2000" b="1" dirty="0"/>
          </a:p>
          <a:p>
            <a:pPr marL="114300" indent="-114300">
              <a:lnSpc>
                <a:spcPct val="80000"/>
              </a:lnSpc>
            </a:pPr>
            <a:endParaRPr lang="en-US" altLang="en-US" sz="2000" b="1" dirty="0" smtClean="0"/>
          </a:p>
          <a:p>
            <a:pPr marL="114300" indent="-114300">
              <a:lnSpc>
                <a:spcPct val="80000"/>
              </a:lnSpc>
            </a:pPr>
            <a:endParaRPr lang="en-US" altLang="en-US" sz="2000" b="1" dirty="0" smtClean="0"/>
          </a:p>
          <a:p>
            <a:pPr marL="114300" indent="-114300">
              <a:lnSpc>
                <a:spcPct val="80000"/>
              </a:lnSpc>
              <a:buFontTx/>
              <a:buChar char="•"/>
            </a:pPr>
            <a:r>
              <a:rPr lang="en-US" altLang="en-US" sz="1800" dirty="0" smtClean="0"/>
              <a:t>Once the attributes have been specified in the Design view using the Datasheet view allows data entry for each record.</a:t>
            </a:r>
          </a:p>
          <a:p>
            <a:pPr marL="114300" indent="-114300">
              <a:lnSpc>
                <a:spcPct val="80000"/>
              </a:lnSpc>
            </a:pPr>
            <a:endParaRPr lang="en-US" altLang="en-US" sz="1800" dirty="0" smtClean="0"/>
          </a:p>
          <a:p>
            <a:pPr marL="114300" indent="-114300">
              <a:lnSpc>
                <a:spcPct val="80000"/>
              </a:lnSpc>
            </a:pPr>
            <a:endParaRPr lang="en-US" altLang="en-US" sz="2000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1545531"/>
            <a:ext cx="2895600" cy="26384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800" y="1375348"/>
            <a:ext cx="2438400" cy="217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790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4611" grpId="0" uiExpand="1" build="p" bldLvl="2"/>
      <p:bldP spid="324614" grpId="0" build="p" bldLvl="2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Example Problem: Online Games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b="1" dirty="0"/>
              <a:t>This example can be found online:</a:t>
            </a:r>
          </a:p>
          <a:p>
            <a:pPr lvl="1">
              <a:lnSpc>
                <a:spcPct val="80000"/>
              </a:lnSpc>
            </a:pPr>
            <a:r>
              <a:rPr lang="en-US" altLang="en-US" sz="1600" dirty="0">
                <a:hlinkClick r:id="rId3"/>
              </a:rPr>
              <a:t>http://pages.cpsc.ucalgary.ca/~</a:t>
            </a:r>
            <a:r>
              <a:rPr lang="en-US" altLang="en-US" sz="1600" dirty="0" smtClean="0">
                <a:hlinkClick r:id="rId3"/>
              </a:rPr>
              <a:t>tamj/2018/203W/database/LectureExample.accdb</a:t>
            </a:r>
            <a:endParaRPr lang="en-CA" sz="1600" dirty="0" smtClean="0"/>
          </a:p>
          <a:p>
            <a:r>
              <a:rPr lang="en-CA" dirty="0" smtClean="0"/>
              <a:t>An online gaming server will allow several online different games to be played</a:t>
            </a:r>
          </a:p>
          <a:p>
            <a:r>
              <a:rPr lang="en-CA" dirty="0" smtClean="0"/>
              <a:t>Gamers can logon to play a particular game</a:t>
            </a:r>
          </a:p>
          <a:p>
            <a:r>
              <a:rPr lang="en-CA" dirty="0" smtClean="0"/>
              <a:t>A gamer playing a game will create a ‘session’ that tracks (among other things) the cost of the gaming session</a:t>
            </a:r>
          </a:p>
          <a:p>
            <a:r>
              <a:rPr lang="en-CA" dirty="0" smtClean="0"/>
              <a:t>(Even though some of the data stores information about games, it’s really just a database example for a business where a product is utilized ‘rental’ for a finite period of time).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93681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Online Gamers: Information To Be Tracked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>
                <a:cs typeface="Consolas" panose="020B0609020204030204" pitchFamily="49" charset="0"/>
              </a:rPr>
              <a:t>Online identifier: “</a:t>
            </a:r>
            <a:r>
              <a:rPr lang="en-US" altLang="en-US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Call sign</a:t>
            </a:r>
            <a:r>
              <a:rPr lang="en-US" altLang="en-US" dirty="0" smtClean="0">
                <a:cs typeface="Consolas" panose="020B0609020204030204" pitchFamily="49" charset="0"/>
              </a:rPr>
              <a:t>”</a:t>
            </a:r>
          </a:p>
          <a:p>
            <a:r>
              <a:rPr lang="en-US" altLang="en-US" dirty="0" smtClean="0">
                <a:cs typeface="Consolas" panose="020B0609020204030204" pitchFamily="49" charset="0"/>
              </a:rPr>
              <a:t>Contact information: </a:t>
            </a:r>
            <a:r>
              <a:rPr lang="en-US" altLang="en-US" dirty="0">
                <a:latin typeface="Comic Sans MS" panose="030F0702030302020204" pitchFamily="66" charset="0"/>
                <a:cs typeface="Consolas" panose="020B0609020204030204" pitchFamily="49" charset="0"/>
              </a:rPr>
              <a:t>E</a:t>
            </a:r>
            <a:r>
              <a:rPr lang="en-US" altLang="en-US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mail</a:t>
            </a:r>
          </a:p>
          <a:p>
            <a:r>
              <a:rPr lang="en-US" altLang="en-US" dirty="0" smtClean="0">
                <a:cs typeface="Consolas" panose="020B0609020204030204" pitchFamily="49" charset="0"/>
              </a:rPr>
              <a:t>Contact information: </a:t>
            </a:r>
            <a:r>
              <a:rPr lang="en-US" altLang="en-US" dirty="0">
                <a:latin typeface="Comic Sans MS" panose="030F0702030302020204" pitchFamily="66" charset="0"/>
                <a:cs typeface="Consolas" panose="020B0609020204030204" pitchFamily="49" charset="0"/>
              </a:rPr>
              <a:t>T</a:t>
            </a:r>
            <a:r>
              <a:rPr lang="en-US" altLang="en-US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elephone number</a:t>
            </a:r>
          </a:p>
          <a:p>
            <a:pPr marL="234950" lvl="1" indent="-234950">
              <a:buFont typeface="Arial" charset="0"/>
              <a:buChar char="•"/>
            </a:pPr>
            <a:r>
              <a:rPr lang="en-US" altLang="en-US" sz="2400" dirty="0">
                <a:cs typeface="Consolas" panose="020B0609020204030204" pitchFamily="49" charset="0"/>
              </a:rPr>
              <a:t>Income: </a:t>
            </a:r>
            <a:r>
              <a:rPr lang="en-US" altLang="en-US" sz="2400" dirty="0">
                <a:latin typeface="Comic Sans MS" panose="030F0702030302020204" pitchFamily="66" charset="0"/>
                <a:cs typeface="Consolas" panose="020B0609020204030204" pitchFamily="49" charset="0"/>
              </a:rPr>
              <a:t>A</a:t>
            </a:r>
            <a:r>
              <a:rPr lang="en-US" altLang="en-US" sz="2400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 (yearly) </a:t>
            </a:r>
            <a:r>
              <a:rPr lang="en-US" altLang="en-US" sz="2400" dirty="0">
                <a:latin typeface="Comic Sans MS" panose="030F0702030302020204" pitchFamily="66" charset="0"/>
                <a:cs typeface="Consolas" panose="020B0609020204030204" pitchFamily="49" charset="0"/>
              </a:rPr>
              <a:t>numeric </a:t>
            </a:r>
            <a:r>
              <a:rPr lang="en-US" altLang="en-US" sz="2400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figure</a:t>
            </a:r>
            <a:endParaRPr lang="en-US" altLang="en-US" sz="2400" dirty="0" smtClean="0">
              <a:cs typeface="Consolas" panose="020B0609020204030204" pitchFamily="49" charset="0"/>
            </a:endParaRPr>
          </a:p>
          <a:p>
            <a:pPr marL="234950" lvl="1" indent="-234950">
              <a:buFont typeface="Arial" charset="0"/>
              <a:buChar char="•"/>
            </a:pPr>
            <a:r>
              <a:rPr lang="en-US" altLang="en-US" sz="2400" dirty="0" smtClean="0">
                <a:cs typeface="Consolas" panose="020B0609020204030204" pitchFamily="49" charset="0"/>
              </a:rPr>
              <a:t>Real life identifier: </a:t>
            </a:r>
            <a:r>
              <a:rPr lang="en-US" altLang="en-US" sz="2400" dirty="0">
                <a:latin typeface="Comic Sans MS" panose="030F0702030302020204" pitchFamily="66" charset="0"/>
                <a:cs typeface="Consolas" panose="020B0609020204030204" pitchFamily="49" charset="0"/>
              </a:rPr>
              <a:t>F</a:t>
            </a:r>
            <a:r>
              <a:rPr lang="en-US" altLang="en-US" sz="2400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irst </a:t>
            </a:r>
            <a:r>
              <a:rPr lang="en-US" altLang="en-US" sz="2400" dirty="0">
                <a:latin typeface="Comic Sans MS" panose="030F0702030302020204" pitchFamily="66" charset="0"/>
                <a:cs typeface="Consolas" panose="020B0609020204030204" pitchFamily="49" charset="0"/>
              </a:rPr>
              <a:t>and last </a:t>
            </a:r>
            <a:r>
              <a:rPr lang="en-US" altLang="en-US" sz="2400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name</a:t>
            </a:r>
          </a:p>
          <a:p>
            <a:pPr marL="234950" lvl="1" indent="-234950">
              <a:buFont typeface="Arial" charset="0"/>
              <a:buChar char="•"/>
            </a:pPr>
            <a:r>
              <a:rPr lang="en-US" altLang="en-US" sz="2400" dirty="0" smtClean="0">
                <a:latin typeface="Calibri" panose="020F0502020204030204" pitchFamily="34" charset="0"/>
                <a:cs typeface="Consolas" panose="020B0609020204030204" pitchFamily="49" charset="0"/>
              </a:rPr>
              <a:t>Overall ‘score’ (sum of the player’s accomplishments among multiple games): </a:t>
            </a:r>
            <a:r>
              <a:rPr lang="en-US" altLang="en-US" sz="2400" dirty="0">
                <a:latin typeface="Comic Sans MS" panose="030F0702030302020204" pitchFamily="66" charset="0"/>
                <a:cs typeface="Consolas" panose="020B0609020204030204" pitchFamily="49" charset="0"/>
              </a:rPr>
              <a:t>L</a:t>
            </a:r>
            <a:r>
              <a:rPr lang="en-US" altLang="en-US" sz="2400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evel</a:t>
            </a:r>
            <a:endParaRPr lang="en-US" altLang="en-US" sz="2400" dirty="0" smtClean="0">
              <a:cs typeface="Consolas" panose="020B0609020204030204" pitchFamily="49" charset="0"/>
            </a:endParaRPr>
          </a:p>
          <a:p>
            <a:pPr lvl="1"/>
            <a:endParaRPr lang="en-US" sz="2400" dirty="0" smtClean="0"/>
          </a:p>
          <a:p>
            <a:pPr lvl="1"/>
            <a:endParaRPr lang="en-US" sz="24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7978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Online Games</a:t>
            </a:r>
            <a:r>
              <a:rPr lang="en-US" dirty="0"/>
              <a:t>: Information To Be Tracked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Name of the game: </a:t>
            </a:r>
            <a:r>
              <a:rPr lang="en-CA" dirty="0">
                <a:latin typeface="Comic Sans MS" panose="030F0702030302020204" pitchFamily="66" charset="0"/>
              </a:rPr>
              <a:t>T</a:t>
            </a:r>
            <a:r>
              <a:rPr lang="en-CA" dirty="0" smtClean="0">
                <a:latin typeface="Comic Sans MS" panose="030F0702030302020204" pitchFamily="66" charset="0"/>
              </a:rPr>
              <a:t>itle</a:t>
            </a:r>
          </a:p>
          <a:p>
            <a:pPr marL="234950" lvl="1" indent="-234950">
              <a:buFont typeface="Arial" charset="0"/>
              <a:buChar char="•"/>
            </a:pPr>
            <a:r>
              <a:rPr lang="en-CA" sz="2400" dirty="0"/>
              <a:t>The cost of playing a game: </a:t>
            </a:r>
            <a:r>
              <a:rPr lang="en-CA" sz="2400" dirty="0">
                <a:latin typeface="Comic Sans MS" panose="030F0702030302020204" pitchFamily="66" charset="0"/>
              </a:rPr>
              <a:t>H</a:t>
            </a:r>
            <a:r>
              <a:rPr lang="en-CA" sz="2400" dirty="0" smtClean="0">
                <a:latin typeface="Comic Sans MS" panose="030F0702030302020204" pitchFamily="66" charset="0"/>
              </a:rPr>
              <a:t>ourly </a:t>
            </a:r>
            <a:r>
              <a:rPr lang="en-CA" sz="2400" dirty="0">
                <a:latin typeface="Comic Sans MS" panose="030F0702030302020204" pitchFamily="66" charset="0"/>
              </a:rPr>
              <a:t>rate</a:t>
            </a:r>
            <a:endParaRPr lang="en-US" altLang="en-US" sz="2400" dirty="0">
              <a:latin typeface="Comic Sans MS" panose="030F0702030302020204" pitchFamily="66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1102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Gaming Sessions: </a:t>
            </a:r>
            <a:r>
              <a:rPr lang="en-US" dirty="0"/>
              <a:t>Information To Be Tracked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Each time a player starts playing a game, billing information must be generated (attaches the bill to the correct player)</a:t>
            </a:r>
          </a:p>
          <a:p>
            <a:pPr lvl="1"/>
            <a:r>
              <a:rPr lang="en-US" dirty="0"/>
              <a:t>Who played the </a:t>
            </a:r>
            <a:r>
              <a:rPr lang="en-US" dirty="0" smtClean="0"/>
              <a:t>game (who gets the bill)</a:t>
            </a:r>
            <a:endParaRPr lang="en-US" dirty="0"/>
          </a:p>
          <a:p>
            <a:pPr lvl="1"/>
            <a:r>
              <a:rPr lang="en-US" dirty="0"/>
              <a:t>Which game was </a:t>
            </a:r>
            <a:r>
              <a:rPr lang="en-US" dirty="0" smtClean="0"/>
              <a:t>played (how much is the cost per time unit)</a:t>
            </a:r>
            <a:endParaRPr lang="en-US" dirty="0"/>
          </a:p>
          <a:p>
            <a:pPr lvl="1"/>
            <a:r>
              <a:rPr lang="en-US" dirty="0"/>
              <a:t>How long was the game </a:t>
            </a:r>
            <a:r>
              <a:rPr lang="en-US" dirty="0" smtClean="0"/>
              <a:t>played (in conjunction with the cost per time unit it determines the amount for the bill)</a:t>
            </a:r>
            <a:endParaRPr lang="en-US" dirty="0"/>
          </a:p>
          <a:p>
            <a:pPr marL="23495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616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Picking Tables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table stores related information about an entity</a:t>
            </a:r>
          </a:p>
          <a:p>
            <a:pPr lvl="1"/>
            <a:r>
              <a:rPr lang="en-US" dirty="0" smtClean="0"/>
              <a:t>E.g., </a:t>
            </a:r>
          </a:p>
          <a:p>
            <a:pPr lvl="1"/>
            <a:r>
              <a:rPr lang="en-US" dirty="0" smtClean="0"/>
              <a:t>Book: Title, author/authors, publisher, edition</a:t>
            </a:r>
          </a:p>
          <a:p>
            <a:pPr lvl="1"/>
            <a:r>
              <a:rPr lang="en-US" dirty="0" smtClean="0"/>
              <a:t>Product: Product name, price, description</a:t>
            </a:r>
          </a:p>
          <a:p>
            <a:r>
              <a:rPr lang="en-US" dirty="0" smtClean="0"/>
              <a:t>The three groups of information (entities) in this problem appear to map to three database tables</a:t>
            </a:r>
          </a:p>
          <a:p>
            <a:pPr lvl="1"/>
            <a:r>
              <a:rPr lang="en-US" dirty="0" smtClean="0"/>
              <a:t>Gamers</a:t>
            </a:r>
          </a:p>
          <a:p>
            <a:pPr lvl="1"/>
            <a:r>
              <a:rPr lang="en-US" dirty="0" smtClean="0"/>
              <a:t>Games</a:t>
            </a:r>
          </a:p>
          <a:p>
            <a:pPr lvl="1"/>
            <a:r>
              <a:rPr lang="en-US" dirty="0" smtClean="0"/>
              <a:t>Sessions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994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Guidelines For Naming Tables</a:t>
            </a:r>
            <a:r>
              <a:rPr lang="en-US" altLang="en-US" baseline="30000" dirty="0" smtClean="0"/>
              <a:t>1</a:t>
            </a:r>
          </a:p>
        </p:txBody>
      </p:sp>
      <p:sp>
        <p:nvSpPr>
          <p:cNvPr id="344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FontTx/>
              <a:buAutoNum type="arabicPeriod"/>
            </a:pPr>
            <a:r>
              <a:rPr lang="en-US" altLang="en-US" dirty="0" smtClean="0"/>
              <a:t>Create a unique and descriptive name.</a:t>
            </a:r>
          </a:p>
          <a:p>
            <a:pPr marL="679450" lvl="1" indent="-214313"/>
            <a:r>
              <a:rPr lang="en-US" altLang="en-US" dirty="0" smtClean="0">
                <a:latin typeface="Arial" charset="0"/>
              </a:rPr>
              <a:t>“</a:t>
            </a:r>
            <a:r>
              <a:rPr lang="en-US" altLang="en-US" dirty="0" smtClean="0">
                <a:latin typeface="Consolas" panose="020B0609020204030204" pitchFamily="49" charset="0"/>
              </a:rPr>
              <a:t>CaloriesBurnedExercising</a:t>
            </a:r>
            <a:r>
              <a:rPr lang="en-US" altLang="en-US" dirty="0" smtClean="0">
                <a:latin typeface="Arial" charset="0"/>
              </a:rPr>
              <a:t>” vs. “</a:t>
            </a:r>
            <a:r>
              <a:rPr lang="en-US" altLang="en-US" dirty="0" smtClean="0">
                <a:latin typeface="Consolas" panose="020B0609020204030204" pitchFamily="49" charset="0"/>
              </a:rPr>
              <a:t>Workout</a:t>
            </a:r>
            <a:r>
              <a:rPr lang="en-US" altLang="en-US" dirty="0" smtClean="0">
                <a:latin typeface="Arial" charset="0"/>
              </a:rPr>
              <a:t>”</a:t>
            </a:r>
            <a:endParaRPr lang="en-US" altLang="en-US" dirty="0" smtClean="0"/>
          </a:p>
          <a:p>
            <a:pPr marL="457200" indent="-457200">
              <a:buFontTx/>
              <a:buAutoNum type="arabicPeriod"/>
            </a:pPr>
            <a:r>
              <a:rPr lang="en-US" altLang="en-US" dirty="0" smtClean="0"/>
              <a:t>Consider using the plural form of a name.</a:t>
            </a:r>
          </a:p>
          <a:p>
            <a:pPr marL="679450" lvl="1" indent="-214313"/>
            <a:r>
              <a:rPr lang="en-US" altLang="en-US" dirty="0" smtClean="0"/>
              <a:t>“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Games table</a:t>
            </a:r>
            <a:r>
              <a:rPr lang="en-US" altLang="en-US" dirty="0" smtClean="0"/>
              <a:t>” vs. “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 table</a:t>
            </a:r>
            <a:r>
              <a:rPr lang="en-US" altLang="en-US" dirty="0" smtClean="0"/>
              <a:t>”</a:t>
            </a:r>
          </a:p>
          <a:p>
            <a:pPr marL="457200" indent="-457200">
              <a:buFontTx/>
              <a:buAutoNum type="arabicPeriod"/>
            </a:pPr>
            <a:r>
              <a:rPr lang="en-US" altLang="en-US" dirty="0" smtClean="0"/>
              <a:t>Avoid the use of spaces in names.</a:t>
            </a:r>
          </a:p>
          <a:p>
            <a:pPr marL="679450" lvl="1" indent="-214313"/>
            <a:r>
              <a:rPr lang="en-US" altLang="en-US" dirty="0" smtClean="0"/>
              <a:t>“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Undergraduate students</a:t>
            </a:r>
            <a:r>
              <a:rPr lang="en-US" altLang="en-US" dirty="0" smtClean="0"/>
              <a:t>” vs. “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Undergraduate_Students</a:t>
            </a:r>
            <a:r>
              <a:rPr lang="en-US" altLang="en-US" dirty="0" smtClean="0"/>
              <a:t>” vs. “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UndergraduateStudents</a:t>
            </a:r>
            <a:r>
              <a:rPr lang="en-US" altLang="en-US" dirty="0" smtClean="0"/>
              <a:t>”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28600" y="6477000"/>
            <a:ext cx="8229600" cy="381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400" dirty="0" smtClean="0"/>
              <a:t>1 Based on the principles from “Databases demystified a self teaching guide” (McGraw Hill) Oppel A. pp 211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1676400" y="3505200"/>
            <a:ext cx="2438400" cy="304800"/>
            <a:chOff x="28575" y="5781675"/>
            <a:chExt cx="1647825" cy="314325"/>
          </a:xfrm>
        </p:grpSpPr>
        <p:cxnSp>
          <p:nvCxnSpPr>
            <p:cNvPr id="4" name="Straight Connector 3"/>
            <p:cNvCxnSpPr/>
            <p:nvPr/>
          </p:nvCxnSpPr>
          <p:spPr>
            <a:xfrm flipV="1">
              <a:off x="28575" y="5781675"/>
              <a:ext cx="1647825" cy="314325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57150" y="5781675"/>
              <a:ext cx="1619250" cy="314325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51521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Guidelines For Naming Attributes</a:t>
            </a:r>
            <a:r>
              <a:rPr lang="en-US" altLang="en-US" baseline="30000" dirty="0" smtClean="0"/>
              <a:t>2</a:t>
            </a:r>
          </a:p>
        </p:txBody>
      </p:sp>
      <p:sp>
        <p:nvSpPr>
          <p:cNvPr id="346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FontTx/>
              <a:buAutoNum type="arabicPeriod"/>
            </a:pPr>
            <a:r>
              <a:rPr lang="en-US" altLang="en-US" dirty="0" smtClean="0"/>
              <a:t>Create a name that accurately, clearly and unambiguously identifies the characteristic that the attribute represents.</a:t>
            </a:r>
          </a:p>
          <a:p>
            <a:pPr marL="679450" lvl="1" indent="-214313"/>
            <a:r>
              <a:rPr lang="en-US" altLang="en-US" dirty="0" smtClean="0"/>
              <a:t>“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Name</a:t>
            </a:r>
            <a:r>
              <a:rPr lang="en-US" altLang="en-US" dirty="0" smtClean="0"/>
              <a:t>” vs. “FirstName”</a:t>
            </a:r>
          </a:p>
          <a:p>
            <a:pPr marL="457200" indent="-457200">
              <a:buFontTx/>
              <a:buAutoNum type="arabicPeriod"/>
            </a:pPr>
            <a:r>
              <a:rPr lang="en-US" altLang="en-US" dirty="0" smtClean="0"/>
              <a:t>Use the singular form of a name</a:t>
            </a:r>
          </a:p>
          <a:p>
            <a:pPr marL="679450" lvl="1" indent="-168275"/>
            <a:r>
              <a:rPr lang="en-US" altLang="en-US" dirty="0" smtClean="0"/>
              <a:t>Tables store multiple records (e.g.,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GAMES</a:t>
            </a:r>
            <a:r>
              <a:rPr lang="en-US" altLang="en-US" dirty="0" smtClean="0"/>
              <a:t> table), attributes store a single piece of information (e.g.,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Title</a:t>
            </a:r>
            <a:r>
              <a:rPr lang="en-US" altLang="en-US" dirty="0" smtClean="0"/>
              <a:t> for a particular game)</a:t>
            </a:r>
          </a:p>
          <a:p>
            <a:pPr marL="679450" lvl="1" indent="-168275"/>
            <a:r>
              <a:rPr lang="en-US" altLang="en-US" dirty="0" smtClean="0"/>
              <a:t>Do not fall into the pitfall of creating composite attributes (</a:t>
            </a:r>
            <a:r>
              <a:rPr lang="en-US" altLang="en-US" b="1" dirty="0" smtClean="0"/>
              <a:t>phone numbers</a:t>
            </a:r>
            <a:r>
              <a:rPr lang="en-US" altLang="en-US" dirty="0" smtClean="0"/>
              <a:t> - NO) vs. (home phone, cell phone etc. – YES)</a:t>
            </a:r>
          </a:p>
          <a:p>
            <a:pPr marL="457200" indent="-457200">
              <a:buFontTx/>
              <a:buAutoNum type="arabicPeriod"/>
            </a:pPr>
            <a:r>
              <a:rPr lang="en-US" altLang="en-US" dirty="0" smtClean="0"/>
              <a:t>Avoid the use of spaces in names (similar to tables).</a:t>
            </a:r>
          </a:p>
          <a:p>
            <a:pPr marL="457200" indent="-457200"/>
            <a:endParaRPr lang="en-US" altLang="en-US" dirty="0" smtClean="0"/>
          </a:p>
          <a:p>
            <a:pPr marL="457200" indent="-457200">
              <a:buFontTx/>
              <a:buAutoNum type="arabicPeriod"/>
            </a:pPr>
            <a:endParaRPr lang="en-US" alt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228600" y="6477000"/>
            <a:ext cx="8229600" cy="381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400" dirty="0" smtClean="0"/>
              <a:t>1 Based on the principles from “Databases demystified a self teaching guide” (McGraw Hill) Oppel A. pp 211</a:t>
            </a:r>
          </a:p>
        </p:txBody>
      </p:sp>
    </p:spTree>
    <p:extLst>
      <p:ext uri="{BB962C8B-B14F-4D97-AF65-F5344CB8AC3E}">
        <p14:creationId xmlns:p14="http://schemas.microsoft.com/office/powerpoint/2010/main" val="1883794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 Of Data For An Attribute</a:t>
            </a:r>
            <a:r>
              <a:rPr lang="en-US" baseline="30000" dirty="0" smtClean="0"/>
              <a:t>1</a:t>
            </a:r>
            <a:endParaRPr lang="en-US" baseline="30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7162800" cy="5029200"/>
          </a:xfrm>
        </p:spPr>
        <p:txBody>
          <a:bodyPr/>
          <a:lstStyle/>
          <a:p>
            <a:r>
              <a:rPr lang="en-US" dirty="0" smtClean="0"/>
              <a:t>Most of the time </a:t>
            </a:r>
            <a:r>
              <a:rPr lang="en-US" dirty="0" smtClean="0"/>
              <a:t>you will select text</a:t>
            </a:r>
          </a:p>
          <a:p>
            <a:pPr lvl="1"/>
            <a:r>
              <a:rPr lang="en-US" dirty="0" smtClean="0"/>
              <a:t>Short text: max of 255 characters</a:t>
            </a:r>
          </a:p>
          <a:p>
            <a:pPr lvl="1"/>
            <a:r>
              <a:rPr lang="en-US" dirty="0" smtClean="0"/>
              <a:t>Long text: Up to 1 GB of characters (only the first 64,000 displayed)</a:t>
            </a:r>
          </a:p>
          <a:p>
            <a:pPr lvl="1"/>
            <a:r>
              <a:rPr lang="en-US" dirty="0" smtClean="0"/>
              <a:t>Text allows data to be entered in specific format (e.g. </a:t>
            </a:r>
            <a:r>
              <a:rPr lang="en-US" dirty="0" smtClean="0"/>
              <a:t>for formatted postal </a:t>
            </a:r>
            <a:r>
              <a:rPr lang="en-US" dirty="0" smtClean="0"/>
              <a:t>codes, phone numbers). </a:t>
            </a:r>
          </a:p>
          <a:p>
            <a:pPr lvl="2"/>
            <a:r>
              <a:rPr lang="en-US" dirty="0" smtClean="0"/>
              <a:t>Not to be used to constrain numeric ranges (e.g. age must be greater than 0).</a:t>
            </a:r>
          </a:p>
          <a:p>
            <a:r>
              <a:rPr lang="en-US" dirty="0" smtClean="0"/>
              <a:t>AutoNumber</a:t>
            </a:r>
          </a:p>
          <a:p>
            <a:pPr lvl="1"/>
            <a:r>
              <a:rPr lang="en-US" dirty="0" smtClean="0"/>
              <a:t>Automatically generates a sequence of numbers 1,2,3..</a:t>
            </a:r>
          </a:p>
          <a:p>
            <a:pPr lvl="1"/>
            <a:r>
              <a:rPr lang="en-US" dirty="0" smtClean="0"/>
              <a:t>Useful for generating unique primary keys if you cannot come up with one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45794" t="23770" r="44444" b="44992"/>
          <a:stretch/>
        </p:blipFill>
        <p:spPr>
          <a:xfrm>
            <a:off x="7467600" y="20198"/>
            <a:ext cx="1676400" cy="33528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8100" y="1170801"/>
            <a:ext cx="8001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9538" lvl="1"/>
            <a:r>
              <a:rPr lang="en-US" baseline="30000" dirty="0" smtClean="0"/>
              <a:t>1 Source </a:t>
            </a:r>
            <a:r>
              <a:rPr lang="en-US" baseline="30000" dirty="0"/>
              <a:t>(last accessed 2017): </a:t>
            </a:r>
            <a:r>
              <a:rPr lang="en-US" baseline="30000" dirty="0">
                <a:hlinkClick r:id="rId3"/>
              </a:rPr>
              <a:t>https://support.office.com</a:t>
            </a:r>
            <a:r>
              <a:rPr lang="en-US" baseline="30000" dirty="0" smtClean="0">
                <a:hlinkClick r:id="rId3"/>
              </a:rPr>
              <a:t>/</a:t>
            </a:r>
            <a:r>
              <a:rPr lang="en-US" baseline="30000" dirty="0" smtClean="0"/>
              <a:t> and the built in Office 2016 help system</a:t>
            </a:r>
            <a:endParaRPr lang="en-US" baseline="30000" dirty="0"/>
          </a:p>
        </p:txBody>
      </p:sp>
    </p:spTree>
    <p:extLst>
      <p:ext uri="{BB962C8B-B14F-4D97-AF65-F5344CB8AC3E}">
        <p14:creationId xmlns:p14="http://schemas.microsoft.com/office/powerpoint/2010/main" val="254338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 Of Data For An </a:t>
            </a:r>
            <a:r>
              <a:rPr lang="en-US" dirty="0" smtClean="0"/>
              <a:t>Attribute(2)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Obvious types: number, date/time, currency</a:t>
            </a:r>
          </a:p>
          <a:p>
            <a:pPr lvl="1"/>
            <a:r>
              <a:rPr lang="en-US" dirty="0"/>
              <a:t>The attribute must be set to date if you </a:t>
            </a:r>
            <a:r>
              <a:rPr lang="en-US" dirty="0" smtClean="0"/>
              <a:t>want set up error checking rules (“validation rules” – covered later in this section) by date e.g. When entering year of birth for “Generation Z” employees they must have a birth year of 1996 or later.</a:t>
            </a:r>
            <a:endParaRPr lang="en-US" dirty="0"/>
          </a:p>
          <a:p>
            <a:r>
              <a:rPr lang="en-US" dirty="0"/>
              <a:t>Lookup wizard: when one table’s attribute refers to an attribute of another table (more on this later)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0646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010400" cy="944562"/>
          </a:xfrm>
        </p:spPr>
        <p:txBody>
          <a:bodyPr/>
          <a:lstStyle/>
          <a:p>
            <a:r>
              <a:rPr lang="en-US" dirty="0" smtClean="0"/>
              <a:t>More Advanced Types (If There Is Time)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6705600" cy="5029200"/>
          </a:xfrm>
        </p:spPr>
        <p:txBody>
          <a:bodyPr/>
          <a:lstStyle/>
          <a:p>
            <a:r>
              <a:rPr lang="en-US" dirty="0" smtClean="0"/>
              <a:t>OLE (Object linking and embedding):</a:t>
            </a:r>
          </a:p>
          <a:p>
            <a:pPr lvl="1"/>
            <a:r>
              <a:rPr lang="en-US" dirty="0" smtClean="0"/>
              <a:t>Allows ‘objects’ to be inserted e.g. MS-Office documents, images (similar to an email attachment)</a:t>
            </a:r>
            <a:endParaRPr lang="en-US" dirty="0"/>
          </a:p>
          <a:p>
            <a:r>
              <a:rPr lang="en-US" dirty="0" smtClean="0"/>
              <a:t>Hyperlink</a:t>
            </a:r>
            <a:endParaRPr lang="en-US" dirty="0"/>
          </a:p>
          <a:p>
            <a:pPr lvl="1"/>
            <a:r>
              <a:rPr lang="en-US" dirty="0" smtClean="0"/>
              <a:t>Enter the web address, clicking on the attribute will automatically pull up the webpage in the default browser.</a:t>
            </a:r>
            <a:endParaRPr lang="en-US" dirty="0"/>
          </a:p>
          <a:p>
            <a:r>
              <a:rPr lang="en-US" dirty="0" smtClean="0"/>
              <a:t>Calculated</a:t>
            </a:r>
          </a:p>
          <a:p>
            <a:pPr lvl="1"/>
            <a:r>
              <a:rPr lang="en-US" dirty="0" smtClean="0"/>
              <a:t>Similar to how one cell in Excel can be derived from the values in other cells</a:t>
            </a:r>
          </a:p>
          <a:p>
            <a:pPr lvl="1"/>
            <a:r>
              <a:rPr lang="en-US" dirty="0" smtClean="0"/>
              <a:t>In Access ‘calculated’ allows for the attributes of a table to be mathematically calculated from the attributes of the same table (unless otherwise told explicitly don’t use this for the assignment).</a:t>
            </a:r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45794" t="23770" r="44444" b="44992"/>
          <a:stretch/>
        </p:blipFill>
        <p:spPr>
          <a:xfrm>
            <a:off x="7467600" y="20198"/>
            <a:ext cx="1676400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639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Null Values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14300" indent="-114300"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Refers to the attributes of a record that are empty</a:t>
            </a:r>
          </a:p>
          <a:p>
            <a:pPr marL="114300" indent="-114300"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Primary keys cannot be null but other attributes may be null</a:t>
            </a:r>
          </a:p>
          <a:p>
            <a:pPr marL="114300" indent="-114300">
              <a:buFontTx/>
              <a:buChar char="•"/>
            </a:pPr>
            <a:r>
              <a:rPr lang="en-US" altLang="en-US" dirty="0" smtClean="0"/>
              <a:t>Entry of any attribute can be made </a:t>
            </a:r>
            <a:r>
              <a:rPr lang="en-US" altLang="en-US" dirty="0" smtClean="0"/>
              <a:t>mandatory (if data must be entered then it cannot be null)</a:t>
            </a:r>
            <a:endParaRPr lang="en-US" altLang="en-US" dirty="0" smtClean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14477" r="31071" b="56380"/>
          <a:stretch/>
        </p:blipFill>
        <p:spPr bwMode="auto">
          <a:xfrm>
            <a:off x="609600" y="3200400"/>
            <a:ext cx="3429000" cy="3299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reeform 1"/>
          <p:cNvSpPr/>
          <p:nvPr/>
        </p:nvSpPr>
        <p:spPr>
          <a:xfrm>
            <a:off x="2209800" y="6096000"/>
            <a:ext cx="571945" cy="215900"/>
          </a:xfrm>
          <a:custGeom>
            <a:avLst/>
            <a:gdLst>
              <a:gd name="connsiteX0" fmla="*/ 571500 w 571945"/>
              <a:gd name="connsiteY0" fmla="*/ 63500 h 215900"/>
              <a:gd name="connsiteX1" fmla="*/ 508000 w 571945"/>
              <a:gd name="connsiteY1" fmla="*/ 25400 h 215900"/>
              <a:gd name="connsiteX2" fmla="*/ 431800 w 571945"/>
              <a:gd name="connsiteY2" fmla="*/ 0 h 215900"/>
              <a:gd name="connsiteX3" fmla="*/ 88900 w 571945"/>
              <a:gd name="connsiteY3" fmla="*/ 12700 h 215900"/>
              <a:gd name="connsiteX4" fmla="*/ 50800 w 571945"/>
              <a:gd name="connsiteY4" fmla="*/ 25400 h 215900"/>
              <a:gd name="connsiteX5" fmla="*/ 12700 w 571945"/>
              <a:gd name="connsiteY5" fmla="*/ 63500 h 215900"/>
              <a:gd name="connsiteX6" fmla="*/ 0 w 571945"/>
              <a:gd name="connsiteY6" fmla="*/ 101600 h 215900"/>
              <a:gd name="connsiteX7" fmla="*/ 12700 w 571945"/>
              <a:gd name="connsiteY7" fmla="*/ 165100 h 215900"/>
              <a:gd name="connsiteX8" fmla="*/ 50800 w 571945"/>
              <a:gd name="connsiteY8" fmla="*/ 190500 h 215900"/>
              <a:gd name="connsiteX9" fmla="*/ 152400 w 571945"/>
              <a:gd name="connsiteY9" fmla="*/ 215900 h 215900"/>
              <a:gd name="connsiteX10" fmla="*/ 330200 w 571945"/>
              <a:gd name="connsiteY10" fmla="*/ 203200 h 215900"/>
              <a:gd name="connsiteX11" fmla="*/ 381000 w 571945"/>
              <a:gd name="connsiteY11" fmla="*/ 190500 h 215900"/>
              <a:gd name="connsiteX12" fmla="*/ 457200 w 571945"/>
              <a:gd name="connsiteY12" fmla="*/ 165100 h 215900"/>
              <a:gd name="connsiteX13" fmla="*/ 495300 w 571945"/>
              <a:gd name="connsiteY13" fmla="*/ 152400 h 215900"/>
              <a:gd name="connsiteX14" fmla="*/ 533400 w 571945"/>
              <a:gd name="connsiteY14" fmla="*/ 127000 h 215900"/>
              <a:gd name="connsiteX15" fmla="*/ 571500 w 571945"/>
              <a:gd name="connsiteY15" fmla="*/ 63500 h 215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71945" h="215900">
                <a:moveTo>
                  <a:pt x="571500" y="63500"/>
                </a:moveTo>
                <a:cubicBezTo>
                  <a:pt x="567267" y="46567"/>
                  <a:pt x="530472" y="35614"/>
                  <a:pt x="508000" y="25400"/>
                </a:cubicBezTo>
                <a:cubicBezTo>
                  <a:pt x="483626" y="14321"/>
                  <a:pt x="431800" y="0"/>
                  <a:pt x="431800" y="0"/>
                </a:cubicBezTo>
                <a:cubicBezTo>
                  <a:pt x="317500" y="4233"/>
                  <a:pt x="203025" y="5092"/>
                  <a:pt x="88900" y="12700"/>
                </a:cubicBezTo>
                <a:cubicBezTo>
                  <a:pt x="75543" y="13590"/>
                  <a:pt x="61939" y="17974"/>
                  <a:pt x="50800" y="25400"/>
                </a:cubicBezTo>
                <a:cubicBezTo>
                  <a:pt x="35856" y="35363"/>
                  <a:pt x="25400" y="50800"/>
                  <a:pt x="12700" y="63500"/>
                </a:cubicBezTo>
                <a:cubicBezTo>
                  <a:pt x="8467" y="76200"/>
                  <a:pt x="0" y="88213"/>
                  <a:pt x="0" y="101600"/>
                </a:cubicBezTo>
                <a:cubicBezTo>
                  <a:pt x="0" y="123186"/>
                  <a:pt x="1990" y="146358"/>
                  <a:pt x="12700" y="165100"/>
                </a:cubicBezTo>
                <a:cubicBezTo>
                  <a:pt x="20273" y="178352"/>
                  <a:pt x="37148" y="183674"/>
                  <a:pt x="50800" y="190500"/>
                </a:cubicBezTo>
                <a:cubicBezTo>
                  <a:pt x="76835" y="203517"/>
                  <a:pt x="128248" y="211070"/>
                  <a:pt x="152400" y="215900"/>
                </a:cubicBezTo>
                <a:cubicBezTo>
                  <a:pt x="211667" y="211667"/>
                  <a:pt x="271146" y="209762"/>
                  <a:pt x="330200" y="203200"/>
                </a:cubicBezTo>
                <a:cubicBezTo>
                  <a:pt x="347548" y="201272"/>
                  <a:pt x="364282" y="195516"/>
                  <a:pt x="381000" y="190500"/>
                </a:cubicBezTo>
                <a:cubicBezTo>
                  <a:pt x="406645" y="182807"/>
                  <a:pt x="431800" y="173567"/>
                  <a:pt x="457200" y="165100"/>
                </a:cubicBezTo>
                <a:cubicBezTo>
                  <a:pt x="469900" y="160867"/>
                  <a:pt x="484161" y="159826"/>
                  <a:pt x="495300" y="152400"/>
                </a:cubicBezTo>
                <a:lnTo>
                  <a:pt x="533400" y="127000"/>
                </a:lnTo>
                <a:cubicBezTo>
                  <a:pt x="548777" y="80868"/>
                  <a:pt x="575733" y="80433"/>
                  <a:pt x="571500" y="63500"/>
                </a:cubicBez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226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US" dirty="0" smtClean="0"/>
              <a:t> Table: Attributes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>
                <a:cs typeface="Consolas" panose="020B0609020204030204" pitchFamily="49" charset="0"/>
              </a:rPr>
              <a:t>Gamer information to track:</a:t>
            </a:r>
          </a:p>
          <a:p>
            <a:pPr lvl="1"/>
            <a:r>
              <a:rPr lang="en-US" altLang="en-US" dirty="0" smtClean="0">
                <a:cs typeface="Consolas" panose="020B0609020204030204" pitchFamily="49" charset="0"/>
              </a:rPr>
              <a:t>Online </a:t>
            </a:r>
            <a:r>
              <a:rPr lang="en-US" altLang="en-US" dirty="0">
                <a:cs typeface="Consolas" panose="020B0609020204030204" pitchFamily="49" charset="0"/>
              </a:rPr>
              <a:t>identifier: “</a:t>
            </a:r>
            <a:r>
              <a:rPr lang="en-US" altLang="en-US" dirty="0">
                <a:latin typeface="Comic Sans MS" panose="030F0702030302020204" pitchFamily="66" charset="0"/>
                <a:cs typeface="Consolas" panose="020B0609020204030204" pitchFamily="49" charset="0"/>
              </a:rPr>
              <a:t>Call sign</a:t>
            </a:r>
            <a:r>
              <a:rPr lang="en-US" altLang="en-US" dirty="0">
                <a:cs typeface="Consolas" panose="020B0609020204030204" pitchFamily="49" charset="0"/>
              </a:rPr>
              <a:t>”</a:t>
            </a:r>
          </a:p>
          <a:p>
            <a:pPr lvl="1"/>
            <a:r>
              <a:rPr lang="en-US" altLang="en-US" dirty="0">
                <a:cs typeface="Consolas" panose="020B0609020204030204" pitchFamily="49" charset="0"/>
              </a:rPr>
              <a:t>Contact information: </a:t>
            </a:r>
            <a:r>
              <a:rPr lang="en-US" altLang="en-US" dirty="0">
                <a:latin typeface="Comic Sans MS" panose="030F0702030302020204" pitchFamily="66" charset="0"/>
                <a:cs typeface="Consolas" panose="020B0609020204030204" pitchFamily="49" charset="0"/>
              </a:rPr>
              <a:t>E</a:t>
            </a:r>
            <a:r>
              <a:rPr lang="en-US" altLang="en-US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mail</a:t>
            </a:r>
            <a:endParaRPr lang="en-US" altLang="en-US" dirty="0">
              <a:latin typeface="Comic Sans MS" panose="030F0702030302020204" pitchFamily="66" charset="0"/>
              <a:cs typeface="Consolas" panose="020B0609020204030204" pitchFamily="49" charset="0"/>
            </a:endParaRPr>
          </a:p>
          <a:p>
            <a:pPr lvl="1"/>
            <a:r>
              <a:rPr lang="en-US" altLang="en-US" dirty="0">
                <a:cs typeface="Consolas" panose="020B0609020204030204" pitchFamily="49" charset="0"/>
              </a:rPr>
              <a:t>Contact information: </a:t>
            </a:r>
            <a:r>
              <a:rPr lang="en-US" altLang="en-US" dirty="0">
                <a:latin typeface="Comic Sans MS" panose="030F0702030302020204" pitchFamily="66" charset="0"/>
                <a:cs typeface="Consolas" panose="020B0609020204030204" pitchFamily="49" charset="0"/>
              </a:rPr>
              <a:t>T</a:t>
            </a:r>
            <a:r>
              <a:rPr lang="en-US" altLang="en-US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elephone </a:t>
            </a:r>
            <a:r>
              <a:rPr lang="en-US" altLang="en-US" dirty="0">
                <a:latin typeface="Comic Sans MS" panose="030F0702030302020204" pitchFamily="66" charset="0"/>
                <a:cs typeface="Consolas" panose="020B0609020204030204" pitchFamily="49" charset="0"/>
              </a:rPr>
              <a:t>number</a:t>
            </a:r>
          </a:p>
          <a:p>
            <a:pPr lvl="1"/>
            <a:r>
              <a:rPr lang="en-US" altLang="en-US" dirty="0" smtClean="0">
                <a:cs typeface="Consolas" panose="020B0609020204030204" pitchFamily="49" charset="0"/>
              </a:rPr>
              <a:t>Income</a:t>
            </a:r>
            <a:r>
              <a:rPr lang="en-US" altLang="en-US" dirty="0">
                <a:cs typeface="Consolas" panose="020B0609020204030204" pitchFamily="49" charset="0"/>
              </a:rPr>
              <a:t>: </a:t>
            </a:r>
            <a:r>
              <a:rPr lang="en-US" altLang="en-US" dirty="0">
                <a:latin typeface="Comic Sans MS" panose="030F0702030302020204" pitchFamily="66" charset="0"/>
                <a:cs typeface="Consolas" panose="020B0609020204030204" pitchFamily="49" charset="0"/>
              </a:rPr>
              <a:t>A</a:t>
            </a:r>
            <a:r>
              <a:rPr lang="en-US" altLang="en-US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 (yearly) </a:t>
            </a:r>
            <a:r>
              <a:rPr lang="en-US" altLang="en-US" dirty="0">
                <a:latin typeface="Comic Sans MS" panose="030F0702030302020204" pitchFamily="66" charset="0"/>
                <a:cs typeface="Consolas" panose="020B0609020204030204" pitchFamily="49" charset="0"/>
              </a:rPr>
              <a:t>numeric </a:t>
            </a:r>
            <a:r>
              <a:rPr lang="en-US" altLang="en-US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figure</a:t>
            </a:r>
          </a:p>
          <a:p>
            <a:pPr lvl="1"/>
            <a:r>
              <a:rPr lang="en-US" altLang="en-US" dirty="0">
                <a:cs typeface="Consolas" panose="020B0609020204030204" pitchFamily="49" charset="0"/>
              </a:rPr>
              <a:t>Real life identifier: </a:t>
            </a:r>
            <a:r>
              <a:rPr lang="en-US" altLang="en-US" dirty="0">
                <a:latin typeface="Comic Sans MS" panose="030F0702030302020204" pitchFamily="66" charset="0"/>
                <a:cs typeface="Consolas" panose="020B0609020204030204" pitchFamily="49" charset="0"/>
              </a:rPr>
              <a:t>First and last </a:t>
            </a:r>
            <a:r>
              <a:rPr lang="en-US" altLang="en-US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name</a:t>
            </a:r>
          </a:p>
          <a:p>
            <a:pPr lvl="1"/>
            <a:r>
              <a:rPr lang="en-US" altLang="en-US" dirty="0" smtClean="0">
                <a:latin typeface="Calibri" panose="020F0502020204030204" pitchFamily="34" charset="0"/>
                <a:cs typeface="Consolas" panose="020B0609020204030204" pitchFamily="49" charset="0"/>
              </a:rPr>
              <a:t>Overall score: </a:t>
            </a:r>
            <a:r>
              <a:rPr lang="en-US" altLang="en-US" dirty="0">
                <a:latin typeface="Comic Sans MS" panose="030F0702030302020204" pitchFamily="66" charset="0"/>
                <a:cs typeface="Consolas" panose="020B0609020204030204" pitchFamily="49" charset="0"/>
              </a:rPr>
              <a:t>L</a:t>
            </a:r>
            <a:r>
              <a:rPr lang="en-US" altLang="en-US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evel</a:t>
            </a:r>
            <a:endParaRPr lang="en-US" altLang="en-US" dirty="0">
              <a:latin typeface="Comic Sans MS" panose="030F0702030302020204" pitchFamily="66" charset="0"/>
              <a:cs typeface="Consolas" panose="020B0609020204030204" pitchFamily="49" charset="0"/>
            </a:endParaRPr>
          </a:p>
          <a:p>
            <a:pPr lvl="1"/>
            <a:endParaRPr lang="en-US" altLang="en-US" dirty="0">
              <a:latin typeface="Comic Sans MS" panose="030F0702030302020204" pitchFamily="66" charset="0"/>
              <a:cs typeface="Consolas" panose="020B0609020204030204" pitchFamily="49" charset="0"/>
            </a:endParaRPr>
          </a:p>
          <a:p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6891559"/>
              </p:ext>
            </p:extLst>
          </p:nvPr>
        </p:nvGraphicFramePr>
        <p:xfrm>
          <a:off x="254000" y="4648200"/>
          <a:ext cx="7010400" cy="8775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93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94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38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342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922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723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CallSign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Email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Telephone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Income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LastName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FirstName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Level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0325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54000" y="4186936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GAMERS</a:t>
            </a:r>
          </a:p>
        </p:txBody>
      </p:sp>
    </p:spTree>
    <p:extLst>
      <p:ext uri="{BB962C8B-B14F-4D97-AF65-F5344CB8AC3E}">
        <p14:creationId xmlns:p14="http://schemas.microsoft.com/office/powerpoint/2010/main" val="3567693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Games</a:t>
            </a:r>
            <a:r>
              <a:rPr lang="en-US" dirty="0" smtClean="0"/>
              <a:t> Table: Attributes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>
                <a:cs typeface="Consolas" panose="020B0609020204030204" pitchFamily="49" charset="0"/>
              </a:rPr>
              <a:t>Game information to track:</a:t>
            </a:r>
          </a:p>
          <a:p>
            <a:pPr lvl="1"/>
            <a:r>
              <a:rPr lang="en-CA" dirty="0"/>
              <a:t>Name of the game: </a:t>
            </a:r>
            <a:r>
              <a:rPr lang="en-CA" dirty="0" smtClean="0"/>
              <a:t>T</a:t>
            </a:r>
            <a:r>
              <a:rPr lang="en-CA" dirty="0" smtClean="0">
                <a:latin typeface="Comic Sans MS" panose="030F0702030302020204" pitchFamily="66" charset="0"/>
              </a:rPr>
              <a:t>itle</a:t>
            </a:r>
            <a:endParaRPr lang="en-CA" dirty="0">
              <a:latin typeface="Comic Sans MS" panose="030F0702030302020204" pitchFamily="66" charset="0"/>
            </a:endParaRPr>
          </a:p>
          <a:p>
            <a:pPr lvl="1"/>
            <a:r>
              <a:rPr lang="en-CA" dirty="0"/>
              <a:t>The </a:t>
            </a:r>
            <a:r>
              <a:rPr lang="en-CA" dirty="0" smtClean="0"/>
              <a:t>cost of playing a game: </a:t>
            </a:r>
            <a:r>
              <a:rPr lang="en-CA" dirty="0">
                <a:latin typeface="Comic Sans MS" panose="030F0702030302020204" pitchFamily="66" charset="0"/>
              </a:rPr>
              <a:t>H</a:t>
            </a:r>
            <a:r>
              <a:rPr lang="en-CA" dirty="0" smtClean="0">
                <a:latin typeface="Comic Sans MS" panose="030F0702030302020204" pitchFamily="66" charset="0"/>
              </a:rPr>
              <a:t>ourly rate</a:t>
            </a:r>
            <a:endParaRPr lang="en-US" altLang="en-US" dirty="0">
              <a:latin typeface="Comic Sans MS" panose="030F0702030302020204" pitchFamily="66" charset="0"/>
              <a:cs typeface="Consolas" panose="020B0609020204030204" pitchFamily="49" charset="0"/>
            </a:endParaRPr>
          </a:p>
          <a:p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9284334"/>
              </p:ext>
            </p:extLst>
          </p:nvPr>
        </p:nvGraphicFramePr>
        <p:xfrm>
          <a:off x="241300" y="3103893"/>
          <a:ext cx="2209800" cy="8775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2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723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Title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HourlyRate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0325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66700" y="2765475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GAMES</a:t>
            </a:r>
          </a:p>
        </p:txBody>
      </p:sp>
    </p:spTree>
    <p:extLst>
      <p:ext uri="{BB962C8B-B14F-4D97-AF65-F5344CB8AC3E}">
        <p14:creationId xmlns:p14="http://schemas.microsoft.com/office/powerpoint/2010/main" val="2675656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Sessions</a:t>
            </a:r>
            <a:r>
              <a:rPr lang="en-US" dirty="0" smtClean="0"/>
              <a:t> Table: Attributes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Each time </a:t>
            </a:r>
            <a:r>
              <a:rPr lang="en-US" dirty="0" smtClean="0"/>
              <a:t>a </a:t>
            </a:r>
            <a:r>
              <a:rPr lang="en-US" dirty="0"/>
              <a:t>player </a:t>
            </a:r>
            <a:r>
              <a:rPr lang="en-US" dirty="0" smtClean="0"/>
              <a:t>plays a </a:t>
            </a:r>
            <a:r>
              <a:rPr lang="en-US" dirty="0"/>
              <a:t>game billing information must be generated.</a:t>
            </a:r>
          </a:p>
          <a:p>
            <a:pPr lvl="1"/>
            <a:r>
              <a:rPr lang="en-US" dirty="0"/>
              <a:t>Who played the </a:t>
            </a:r>
            <a:r>
              <a:rPr lang="en-US" dirty="0" smtClean="0"/>
              <a:t>game</a:t>
            </a:r>
          </a:p>
          <a:p>
            <a:pPr lvl="1"/>
            <a:r>
              <a:rPr lang="en-US" dirty="0" smtClean="0"/>
              <a:t>Which game was played</a:t>
            </a:r>
            <a:endParaRPr lang="en-US" dirty="0"/>
          </a:p>
          <a:p>
            <a:pPr lvl="1"/>
            <a:r>
              <a:rPr lang="en-US" dirty="0"/>
              <a:t>How long was the game played</a:t>
            </a:r>
          </a:p>
          <a:p>
            <a:r>
              <a:rPr lang="en-US" dirty="0" smtClean="0"/>
              <a:t>This one is trickier!</a:t>
            </a:r>
          </a:p>
          <a:p>
            <a:pPr lvl="1"/>
            <a:r>
              <a:rPr lang="en-US" dirty="0" smtClean="0"/>
              <a:t>Identifying ‘who’: need to be 100% certain that the correct gamer has been identified (don’t bill the wrong person)</a:t>
            </a:r>
          </a:p>
          <a:p>
            <a:pPr lvl="1"/>
            <a:r>
              <a:rPr lang="en-US" dirty="0" smtClean="0"/>
              <a:t>Identifying ‘which’: again certainty is required because different games have different hourly rates (don’t bill for the wrong game and/or generate a bill for an incorrect amount)</a:t>
            </a:r>
          </a:p>
          <a:p>
            <a:pPr lvl="1"/>
            <a:r>
              <a:rPr lang="en-US" dirty="0" smtClean="0"/>
              <a:t>We need to “hold off” on creating a table until the above two requirements can be met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3050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Refinements Needed: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Primary key?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2162054"/>
              </p:ext>
            </p:extLst>
          </p:nvPr>
        </p:nvGraphicFramePr>
        <p:xfrm>
          <a:off x="254000" y="2395819"/>
          <a:ext cx="7899403" cy="10331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59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85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80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28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980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9801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9801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75631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CallSign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Email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Telephone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Income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LastName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FirstName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Level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551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79400" y="2057400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GAMERS</a:t>
            </a:r>
          </a:p>
        </p:txBody>
      </p:sp>
    </p:spTree>
    <p:extLst>
      <p:ext uri="{BB962C8B-B14F-4D97-AF65-F5344CB8AC3E}">
        <p14:creationId xmlns:p14="http://schemas.microsoft.com/office/powerpoint/2010/main" val="2328622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Modified Table: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Primary </a:t>
            </a:r>
            <a:r>
              <a:rPr lang="en-US" dirty="0" smtClean="0"/>
              <a:t>key: </a:t>
            </a:r>
            <a:r>
              <a:rPr lang="en-US" dirty="0" smtClean="0">
                <a:latin typeface="Comic Sans MS" panose="030F0702030302020204" pitchFamily="66" charset="0"/>
              </a:rPr>
              <a:t>CallSign</a:t>
            </a:r>
            <a:endParaRPr lang="en-US" dirty="0">
              <a:latin typeface="Comic Sans MS" panose="030F0702030302020204" pitchFamily="66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23530"/>
              </p:ext>
            </p:extLst>
          </p:nvPr>
        </p:nvGraphicFramePr>
        <p:xfrm>
          <a:off x="254000" y="2395819"/>
          <a:ext cx="7975600" cy="9920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3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83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95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851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095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095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095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75981">
                <a:tc>
                  <a:txBody>
                    <a:bodyPr/>
                    <a:lstStyle/>
                    <a:p>
                      <a:r>
                        <a:rPr lang="en-US" sz="2400" u="sng" dirty="0" smtClean="0"/>
                        <a:t>CallSign</a:t>
                      </a:r>
                      <a:endParaRPr lang="en-US" sz="24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Email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Telephone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Income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LastName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FirstName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Level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6035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79400" y="2057400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GAMERS</a:t>
            </a:r>
          </a:p>
        </p:txBody>
      </p:sp>
    </p:spTree>
    <p:extLst>
      <p:ext uri="{BB962C8B-B14F-4D97-AF65-F5344CB8AC3E}">
        <p14:creationId xmlns:p14="http://schemas.microsoft.com/office/powerpoint/2010/main" val="157533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Refinements Needed: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Primary key?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0888876"/>
              </p:ext>
            </p:extLst>
          </p:nvPr>
        </p:nvGraphicFramePr>
        <p:xfrm>
          <a:off x="266700" y="2395818"/>
          <a:ext cx="2209800" cy="8775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2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723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Title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HourlyRate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0325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92100" y="2057400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GAMES</a:t>
            </a:r>
          </a:p>
        </p:txBody>
      </p:sp>
    </p:spTree>
    <p:extLst>
      <p:ext uri="{BB962C8B-B14F-4D97-AF65-F5344CB8AC3E}">
        <p14:creationId xmlns:p14="http://schemas.microsoft.com/office/powerpoint/2010/main" val="4075670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Modified Table: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Games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Primary key: </a:t>
            </a:r>
            <a:r>
              <a:rPr lang="en-US" dirty="0" smtClean="0">
                <a:latin typeface="Comic Sans MS" panose="030F0702030302020204" pitchFamily="66" charset="0"/>
              </a:rPr>
              <a:t>Title</a:t>
            </a:r>
            <a:endParaRPr lang="en-US" dirty="0">
              <a:latin typeface="Comic Sans MS" panose="030F0702030302020204" pitchFamily="66" charset="0"/>
            </a:endParaRP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519364"/>
              </p:ext>
            </p:extLst>
          </p:nvPr>
        </p:nvGraphicFramePr>
        <p:xfrm>
          <a:off x="330200" y="2395818"/>
          <a:ext cx="2209800" cy="9175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2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7232">
                <a:tc>
                  <a:txBody>
                    <a:bodyPr/>
                    <a:lstStyle/>
                    <a:p>
                      <a:r>
                        <a:rPr lang="en-US" sz="2400" u="sng" dirty="0" smtClean="0"/>
                        <a:t>Title</a:t>
                      </a:r>
                      <a:endParaRPr lang="en-US" sz="24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HourlyRate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0325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55600" y="2057400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GAMES</a:t>
            </a:r>
          </a:p>
        </p:txBody>
      </p:sp>
    </p:spTree>
    <p:extLst>
      <p:ext uri="{BB962C8B-B14F-4D97-AF65-F5344CB8AC3E}">
        <p14:creationId xmlns:p14="http://schemas.microsoft.com/office/powerpoint/2010/main" val="8154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smtClean="0">
                <a:latin typeface="Consolas" panose="020B0609020204030204" pitchFamily="49" charset="0"/>
              </a:rPr>
              <a:t>Games</a:t>
            </a:r>
            <a:r>
              <a:rPr lang="en-US" dirty="0" smtClean="0"/>
              <a:t> Table Again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if the game title was not guaranteed to be unique?</a:t>
            </a:r>
          </a:p>
          <a:p>
            <a:r>
              <a:rPr lang="en-US" dirty="0" smtClean="0"/>
              <a:t>Primary key?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360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Sessions</a:t>
            </a:r>
            <a:r>
              <a:rPr lang="en-US" dirty="0" smtClean="0"/>
              <a:t> Table Revisited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Recall: </a:t>
            </a:r>
            <a:r>
              <a:rPr lang="en-US" dirty="0"/>
              <a:t>Each </a:t>
            </a:r>
            <a:r>
              <a:rPr lang="en-US" dirty="0" smtClean="0"/>
              <a:t>time </a:t>
            </a:r>
            <a:r>
              <a:rPr lang="en-US" dirty="0"/>
              <a:t>a player </a:t>
            </a:r>
            <a:r>
              <a:rPr lang="en-US" dirty="0" smtClean="0"/>
              <a:t>logs in </a:t>
            </a:r>
            <a:r>
              <a:rPr lang="en-US" dirty="0"/>
              <a:t>to play a </a:t>
            </a:r>
            <a:r>
              <a:rPr lang="en-US" dirty="0" smtClean="0"/>
              <a:t>game, </a:t>
            </a:r>
            <a:r>
              <a:rPr lang="en-US" dirty="0"/>
              <a:t>billing information must be generated</a:t>
            </a:r>
            <a:r>
              <a:rPr lang="en-US" dirty="0" smtClean="0"/>
              <a:t>.</a:t>
            </a:r>
          </a:p>
          <a:p>
            <a:r>
              <a:rPr lang="en-US" dirty="0" smtClean="0"/>
              <a:t>Some </a:t>
            </a:r>
            <a:r>
              <a:rPr lang="en-US" dirty="0" smtClean="0"/>
              <a:t>information </a:t>
            </a:r>
            <a:r>
              <a:rPr lang="en-US" dirty="0" smtClean="0"/>
              <a:t>need to generate a bill</a:t>
            </a:r>
            <a:endParaRPr lang="en-US" dirty="0"/>
          </a:p>
          <a:p>
            <a:pPr lvl="1"/>
            <a:r>
              <a:rPr lang="en-US" dirty="0"/>
              <a:t>Who played the game</a:t>
            </a:r>
          </a:p>
          <a:p>
            <a:pPr lvl="1"/>
            <a:r>
              <a:rPr lang="en-US" dirty="0"/>
              <a:t>Which game was played</a:t>
            </a:r>
          </a:p>
          <a:p>
            <a:r>
              <a:rPr lang="en-US" dirty="0" smtClean="0"/>
              <a:t>The ‘who’ needed to identify the gamer and the ‘which’ needed to specify the game</a:t>
            </a:r>
          </a:p>
          <a:p>
            <a:r>
              <a:rPr lang="en-US" dirty="0" smtClean="0"/>
              <a:t>Now that primary keys have been chosen for those two tables we can specify those two attributes (the primary keys unambiguously identify records from each table ‘who’, ‘which’)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5210794"/>
              </p:ext>
            </p:extLst>
          </p:nvPr>
        </p:nvGraphicFramePr>
        <p:xfrm>
          <a:off x="736600" y="5812803"/>
          <a:ext cx="2209800" cy="8775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2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723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CallSign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Title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0325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0" y="5474385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SESSIONS</a:t>
            </a:r>
          </a:p>
        </p:txBody>
      </p:sp>
    </p:spTree>
    <p:extLst>
      <p:ext uri="{BB962C8B-B14F-4D97-AF65-F5344CB8AC3E}">
        <p14:creationId xmlns:p14="http://schemas.microsoft.com/office/powerpoint/2010/main" val="2532520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Foreign Key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1214207"/>
          </a:xfrm>
        </p:spPr>
        <p:txBody>
          <a:bodyPr/>
          <a:lstStyle/>
          <a:p>
            <a:r>
              <a:rPr lang="en-US" altLang="en-US" dirty="0" smtClean="0"/>
              <a:t>An attribute </a:t>
            </a:r>
            <a:r>
              <a:rPr lang="en-US" altLang="en-US" dirty="0"/>
              <a:t>in one table that refers to </a:t>
            </a:r>
            <a:r>
              <a:rPr lang="en-US" altLang="en-US" dirty="0" smtClean="0"/>
              <a:t>an attribute </a:t>
            </a:r>
            <a:r>
              <a:rPr lang="en-US" altLang="en-US" dirty="0"/>
              <a:t>in another </a:t>
            </a:r>
            <a:r>
              <a:rPr lang="en-US" altLang="en-US" dirty="0" smtClean="0"/>
              <a:t>table:</a:t>
            </a:r>
            <a:endParaRPr lang="en-US" altLang="en-US" dirty="0"/>
          </a:p>
          <a:p>
            <a:pPr lvl="1"/>
            <a:r>
              <a:rPr lang="en-US" altLang="en-US" dirty="0"/>
              <a:t>E.g.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CallSign</a:t>
            </a:r>
            <a:r>
              <a:rPr lang="en-US" altLang="en-US" dirty="0" smtClean="0"/>
              <a:t> in the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Sessions</a:t>
            </a:r>
            <a:r>
              <a:rPr lang="en-US" altLang="en-US" dirty="0" smtClean="0"/>
              <a:t> table actually refers to </a:t>
            </a:r>
            <a:r>
              <a:rPr lang="en-US" altLang="en-US" dirty="0" smtClean="0"/>
              <a:t>an actual </a:t>
            </a:r>
            <a:r>
              <a:rPr lang="en-US" altLang="en-US" dirty="0" smtClean="0"/>
              <a:t>players ‘call sign’ in the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US" altLang="en-US" dirty="0" smtClean="0"/>
              <a:t> table</a:t>
            </a:r>
          </a:p>
          <a:p>
            <a:pPr lvl="1"/>
            <a:r>
              <a:rPr lang="en-US" altLang="en-US" dirty="0" smtClean="0"/>
              <a:t>This is important </a:t>
            </a:r>
            <a:r>
              <a:rPr lang="en-US" altLang="en-US" dirty="0" smtClean="0"/>
              <a:t>because the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CallSign</a:t>
            </a:r>
            <a:r>
              <a:rPr lang="en-US" altLang="en-US" dirty="0" smtClean="0">
                <a:cs typeface="Consolas" panose="020B0609020204030204" pitchFamily="49" charset="0"/>
              </a:rPr>
              <a:t> </a:t>
            </a:r>
            <a:r>
              <a:rPr lang="en-US" altLang="en-US" dirty="0" smtClean="0"/>
              <a:t>is entered </a:t>
            </a:r>
            <a:r>
              <a:rPr lang="en-US" altLang="en-US" dirty="0" smtClean="0"/>
              <a:t>into</a:t>
            </a:r>
            <a:r>
              <a:rPr lang="en-US" altLang="en-US" dirty="0" smtClean="0"/>
              <a:t> </a:t>
            </a:r>
            <a:r>
              <a:rPr lang="en-US" altLang="en-US" dirty="0" smtClean="0"/>
              <a:t>the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US" altLang="en-US" dirty="0" smtClean="0"/>
              <a:t> table and not </a:t>
            </a:r>
            <a:r>
              <a:rPr lang="en-US" altLang="en-US" dirty="0" smtClean="0"/>
              <a:t>into</a:t>
            </a:r>
            <a:r>
              <a:rPr lang="en-US" altLang="en-US" dirty="0" smtClean="0"/>
              <a:t> </a:t>
            </a:r>
            <a:r>
              <a:rPr lang="en-US" altLang="en-US" dirty="0" smtClean="0"/>
              <a:t>the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Sessions</a:t>
            </a:r>
            <a:r>
              <a:rPr lang="en-US" altLang="en-US" dirty="0"/>
              <a:t> </a:t>
            </a:r>
            <a:r>
              <a:rPr lang="en-US" altLang="en-US" dirty="0" smtClean="0"/>
              <a:t>table.</a:t>
            </a:r>
            <a:endParaRPr lang="en-US" altLang="en-US" dirty="0"/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5038958"/>
              </p:ext>
            </p:extLst>
          </p:nvPr>
        </p:nvGraphicFramePr>
        <p:xfrm>
          <a:off x="91948" y="4721346"/>
          <a:ext cx="2209800" cy="8775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2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723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CallSign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Title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032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Cowboy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TheTams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1948" y="4403235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SESSIONS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431410"/>
              </p:ext>
            </p:extLst>
          </p:nvPr>
        </p:nvGraphicFramePr>
        <p:xfrm>
          <a:off x="2426208" y="3627402"/>
          <a:ext cx="6819900" cy="8775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2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7232">
                <a:tc>
                  <a:txBody>
                    <a:bodyPr/>
                    <a:lstStyle/>
                    <a:p>
                      <a:r>
                        <a:rPr lang="en-US" sz="1600" u="sng" dirty="0" smtClean="0"/>
                        <a:t>CallSign</a:t>
                      </a:r>
                      <a:endParaRPr lang="en-US" sz="16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Email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Telephone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Income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LastName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FirstName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032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Cowboy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451608" y="3288984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GAMERS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0702007"/>
              </p:ext>
            </p:extLst>
          </p:nvPr>
        </p:nvGraphicFramePr>
        <p:xfrm>
          <a:off x="2313940" y="5980266"/>
          <a:ext cx="2616200" cy="8807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4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8836">
                <a:tc>
                  <a:txBody>
                    <a:bodyPr/>
                    <a:lstStyle/>
                    <a:p>
                      <a:r>
                        <a:rPr lang="en-US" sz="1600" u="sng" dirty="0" smtClean="0"/>
                        <a:t>Title</a:t>
                      </a:r>
                      <a:endParaRPr lang="en-US" sz="16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HourlyRate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1946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TheTams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$20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339340" y="5641848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GAMES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762000" y="4001388"/>
            <a:ext cx="2130552" cy="1255120"/>
            <a:chOff x="762000" y="4001388"/>
            <a:chExt cx="2130552" cy="1255120"/>
          </a:xfrm>
        </p:grpSpPr>
        <p:cxnSp>
          <p:nvCxnSpPr>
            <p:cNvPr id="13" name="Straight Arrow Connector 12"/>
            <p:cNvCxnSpPr/>
            <p:nvPr/>
          </p:nvCxnSpPr>
          <p:spPr>
            <a:xfrm flipV="1">
              <a:off x="762000" y="4269422"/>
              <a:ext cx="1981200" cy="987086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1444752" y="4001388"/>
              <a:ext cx="1447800" cy="57329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Retrieve from</a:t>
              </a:r>
              <a:endParaRPr lang="en-US" b="1" dirty="0" smtClean="0">
                <a:solidFill>
                  <a:srgbClr val="FF0000"/>
                </a:solidFill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1031714" y="5376092"/>
            <a:ext cx="1447800" cy="1149316"/>
            <a:chOff x="1031714" y="5376092"/>
            <a:chExt cx="1447800" cy="1149316"/>
          </a:xfrm>
        </p:grpSpPr>
        <p:cxnSp>
          <p:nvCxnSpPr>
            <p:cNvPr id="14" name="Straight Arrow Connector 13"/>
            <p:cNvCxnSpPr/>
            <p:nvPr/>
          </p:nvCxnSpPr>
          <p:spPr>
            <a:xfrm>
              <a:off x="1444752" y="5376092"/>
              <a:ext cx="990600" cy="1149316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1031714" y="5786291"/>
              <a:ext cx="1447800" cy="57329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Retrieve from</a:t>
              </a:r>
              <a:endParaRPr lang="en-US" b="1" dirty="0" smtClean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28479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Purpose Of Foreign Keys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029200"/>
          </a:xfrm>
        </p:spPr>
        <p:txBody>
          <a:bodyPr/>
          <a:lstStyle/>
          <a:p>
            <a:r>
              <a:rPr lang="en-US" dirty="0" smtClean="0"/>
              <a:t>Using foreign keys can prevent errors</a:t>
            </a:r>
          </a:p>
          <a:p>
            <a:r>
              <a:rPr lang="en-US" dirty="0" smtClean="0"/>
              <a:t>Example: when we create a login playing session, we can ensure that we only bill a player that already exists in 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US" dirty="0" smtClean="0"/>
              <a:t> table.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(The same principle applies to the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Title</a:t>
            </a:r>
            <a:r>
              <a:rPr lang="en-US" dirty="0" smtClean="0"/>
              <a:t>’ foreign key)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228600" y="2849987"/>
            <a:ext cx="3826565" cy="3510169"/>
            <a:chOff x="228600" y="2849987"/>
            <a:chExt cx="3826565" cy="3510169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260" t="59495" r="10827" b="8836"/>
            <a:stretch/>
          </p:blipFill>
          <p:spPr bwMode="auto">
            <a:xfrm>
              <a:off x="228600" y="3192887"/>
              <a:ext cx="3826565" cy="3167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228600" y="2849987"/>
              <a:ext cx="3200400" cy="342900"/>
            </a:xfrm>
            <a:prstGeom prst="rect">
              <a:avLst/>
            </a:prstGeom>
            <a:noFill/>
          </p:spPr>
          <p:txBody>
            <a:bodyPr wrap="square" lIns="0" rtlCol="0">
              <a:noAutofit/>
            </a:bodyPr>
            <a:lstStyle/>
            <a:p>
              <a:r>
                <a:rPr lang="en-US" sz="2000" b="1" dirty="0" smtClean="0"/>
                <a:t>Creating a new session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953000" y="2849987"/>
            <a:ext cx="3200400" cy="3238500"/>
            <a:chOff x="4953000" y="2849987"/>
            <a:chExt cx="3200400" cy="3238500"/>
          </a:xfrm>
        </p:grpSpPr>
        <p:sp>
          <p:nvSpPr>
            <p:cNvPr id="6" name="TextBox 5"/>
            <p:cNvSpPr txBox="1"/>
            <p:nvPr/>
          </p:nvSpPr>
          <p:spPr>
            <a:xfrm>
              <a:off x="4953000" y="2849987"/>
              <a:ext cx="3200400" cy="342900"/>
            </a:xfrm>
            <a:prstGeom prst="rect">
              <a:avLst/>
            </a:prstGeom>
            <a:noFill/>
          </p:spPr>
          <p:txBody>
            <a:bodyPr wrap="square" lIns="0" rtlCol="0">
              <a:noAutofit/>
            </a:bodyPr>
            <a:lstStyle/>
            <a:p>
              <a:r>
                <a:rPr lang="en-US" sz="2000" b="1" dirty="0" smtClean="0"/>
                <a:t>Gamers Table</a:t>
              </a:r>
            </a:p>
          </p:txBody>
        </p:sp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53000" y="3192887"/>
              <a:ext cx="1066800" cy="2895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Freeform 7"/>
          <p:cNvSpPr/>
          <p:nvPr/>
        </p:nvSpPr>
        <p:spPr>
          <a:xfrm>
            <a:off x="1790700" y="2781300"/>
            <a:ext cx="3467100" cy="457200"/>
          </a:xfrm>
          <a:custGeom>
            <a:avLst/>
            <a:gdLst>
              <a:gd name="connsiteX0" fmla="*/ 0 w 3337819"/>
              <a:gd name="connsiteY0" fmla="*/ 457200 h 457200"/>
              <a:gd name="connsiteX1" fmla="*/ 12700 w 3337819"/>
              <a:gd name="connsiteY1" fmla="*/ 355600 h 457200"/>
              <a:gd name="connsiteX2" fmla="*/ 114300 w 3337819"/>
              <a:gd name="connsiteY2" fmla="*/ 241300 h 457200"/>
              <a:gd name="connsiteX3" fmla="*/ 152400 w 3337819"/>
              <a:gd name="connsiteY3" fmla="*/ 215900 h 457200"/>
              <a:gd name="connsiteX4" fmla="*/ 241300 w 3337819"/>
              <a:gd name="connsiteY4" fmla="*/ 190500 h 457200"/>
              <a:gd name="connsiteX5" fmla="*/ 457200 w 3337819"/>
              <a:gd name="connsiteY5" fmla="*/ 228600 h 457200"/>
              <a:gd name="connsiteX6" fmla="*/ 469900 w 3337819"/>
              <a:gd name="connsiteY6" fmla="*/ 266700 h 457200"/>
              <a:gd name="connsiteX7" fmla="*/ 495300 w 3337819"/>
              <a:gd name="connsiteY7" fmla="*/ 304800 h 457200"/>
              <a:gd name="connsiteX8" fmla="*/ 393700 w 3337819"/>
              <a:gd name="connsiteY8" fmla="*/ 304800 h 457200"/>
              <a:gd name="connsiteX9" fmla="*/ 368300 w 3337819"/>
              <a:gd name="connsiteY9" fmla="*/ 266700 h 457200"/>
              <a:gd name="connsiteX10" fmla="*/ 381000 w 3337819"/>
              <a:gd name="connsiteY10" fmla="*/ 228600 h 457200"/>
              <a:gd name="connsiteX11" fmla="*/ 520700 w 3337819"/>
              <a:gd name="connsiteY11" fmla="*/ 165100 h 457200"/>
              <a:gd name="connsiteX12" fmla="*/ 571500 w 3337819"/>
              <a:gd name="connsiteY12" fmla="*/ 152400 h 457200"/>
              <a:gd name="connsiteX13" fmla="*/ 800100 w 3337819"/>
              <a:gd name="connsiteY13" fmla="*/ 127000 h 457200"/>
              <a:gd name="connsiteX14" fmla="*/ 838200 w 3337819"/>
              <a:gd name="connsiteY14" fmla="*/ 114300 h 457200"/>
              <a:gd name="connsiteX15" fmla="*/ 927100 w 3337819"/>
              <a:gd name="connsiteY15" fmla="*/ 152400 h 457200"/>
              <a:gd name="connsiteX16" fmla="*/ 965200 w 3337819"/>
              <a:gd name="connsiteY16" fmla="*/ 241300 h 457200"/>
              <a:gd name="connsiteX17" fmla="*/ 952500 w 3337819"/>
              <a:gd name="connsiteY17" fmla="*/ 292100 h 457200"/>
              <a:gd name="connsiteX18" fmla="*/ 863600 w 3337819"/>
              <a:gd name="connsiteY18" fmla="*/ 279400 h 457200"/>
              <a:gd name="connsiteX19" fmla="*/ 850900 w 3337819"/>
              <a:gd name="connsiteY19" fmla="*/ 241300 h 457200"/>
              <a:gd name="connsiteX20" fmla="*/ 927100 w 3337819"/>
              <a:gd name="connsiteY20" fmla="*/ 165100 h 457200"/>
              <a:gd name="connsiteX21" fmla="*/ 965200 w 3337819"/>
              <a:gd name="connsiteY21" fmla="*/ 127000 h 457200"/>
              <a:gd name="connsiteX22" fmla="*/ 1117600 w 3337819"/>
              <a:gd name="connsiteY22" fmla="*/ 88900 h 457200"/>
              <a:gd name="connsiteX23" fmla="*/ 1181100 w 3337819"/>
              <a:gd name="connsiteY23" fmla="*/ 76200 h 457200"/>
              <a:gd name="connsiteX24" fmla="*/ 1435100 w 3337819"/>
              <a:gd name="connsiteY24" fmla="*/ 88900 h 457200"/>
              <a:gd name="connsiteX25" fmla="*/ 1473200 w 3337819"/>
              <a:gd name="connsiteY25" fmla="*/ 101600 h 457200"/>
              <a:gd name="connsiteX26" fmla="*/ 1511300 w 3337819"/>
              <a:gd name="connsiteY26" fmla="*/ 139700 h 457200"/>
              <a:gd name="connsiteX27" fmla="*/ 1536700 w 3337819"/>
              <a:gd name="connsiteY27" fmla="*/ 177800 h 457200"/>
              <a:gd name="connsiteX28" fmla="*/ 1485900 w 3337819"/>
              <a:gd name="connsiteY28" fmla="*/ 292100 h 457200"/>
              <a:gd name="connsiteX29" fmla="*/ 1447800 w 3337819"/>
              <a:gd name="connsiteY29" fmla="*/ 279400 h 457200"/>
              <a:gd name="connsiteX30" fmla="*/ 1409700 w 3337819"/>
              <a:gd name="connsiteY30" fmla="*/ 203200 h 457200"/>
              <a:gd name="connsiteX31" fmla="*/ 1435100 w 3337819"/>
              <a:gd name="connsiteY31" fmla="*/ 165100 h 457200"/>
              <a:gd name="connsiteX32" fmla="*/ 1536700 w 3337819"/>
              <a:gd name="connsiteY32" fmla="*/ 88900 h 457200"/>
              <a:gd name="connsiteX33" fmla="*/ 1612900 w 3337819"/>
              <a:gd name="connsiteY33" fmla="*/ 25400 h 457200"/>
              <a:gd name="connsiteX34" fmla="*/ 1676400 w 3337819"/>
              <a:gd name="connsiteY34" fmla="*/ 12700 h 457200"/>
              <a:gd name="connsiteX35" fmla="*/ 1803400 w 3337819"/>
              <a:gd name="connsiteY35" fmla="*/ 25400 h 457200"/>
              <a:gd name="connsiteX36" fmla="*/ 1879600 w 3337819"/>
              <a:gd name="connsiteY36" fmla="*/ 101600 h 457200"/>
              <a:gd name="connsiteX37" fmla="*/ 1943100 w 3337819"/>
              <a:gd name="connsiteY37" fmla="*/ 215900 h 457200"/>
              <a:gd name="connsiteX38" fmla="*/ 1866900 w 3337819"/>
              <a:gd name="connsiteY38" fmla="*/ 215900 h 457200"/>
              <a:gd name="connsiteX39" fmla="*/ 1854200 w 3337819"/>
              <a:gd name="connsiteY39" fmla="*/ 177800 h 457200"/>
              <a:gd name="connsiteX40" fmla="*/ 1879600 w 3337819"/>
              <a:gd name="connsiteY40" fmla="*/ 139700 h 457200"/>
              <a:gd name="connsiteX41" fmla="*/ 1955800 w 3337819"/>
              <a:gd name="connsiteY41" fmla="*/ 88900 h 457200"/>
              <a:gd name="connsiteX42" fmla="*/ 1993900 w 3337819"/>
              <a:gd name="connsiteY42" fmla="*/ 63500 h 457200"/>
              <a:gd name="connsiteX43" fmla="*/ 2044700 w 3337819"/>
              <a:gd name="connsiteY43" fmla="*/ 50800 h 457200"/>
              <a:gd name="connsiteX44" fmla="*/ 2311400 w 3337819"/>
              <a:gd name="connsiteY44" fmla="*/ 76200 h 457200"/>
              <a:gd name="connsiteX45" fmla="*/ 2349500 w 3337819"/>
              <a:gd name="connsiteY45" fmla="*/ 101600 h 457200"/>
              <a:gd name="connsiteX46" fmla="*/ 2374900 w 3337819"/>
              <a:gd name="connsiteY46" fmla="*/ 139700 h 457200"/>
              <a:gd name="connsiteX47" fmla="*/ 2413000 w 3337819"/>
              <a:gd name="connsiteY47" fmla="*/ 177800 h 457200"/>
              <a:gd name="connsiteX48" fmla="*/ 2438400 w 3337819"/>
              <a:gd name="connsiteY48" fmla="*/ 254000 h 457200"/>
              <a:gd name="connsiteX49" fmla="*/ 2387600 w 3337819"/>
              <a:gd name="connsiteY49" fmla="*/ 330200 h 457200"/>
              <a:gd name="connsiteX50" fmla="*/ 2336800 w 3337819"/>
              <a:gd name="connsiteY50" fmla="*/ 254000 h 457200"/>
              <a:gd name="connsiteX51" fmla="*/ 2362200 w 3337819"/>
              <a:gd name="connsiteY51" fmla="*/ 165100 h 457200"/>
              <a:gd name="connsiteX52" fmla="*/ 2413000 w 3337819"/>
              <a:gd name="connsiteY52" fmla="*/ 139700 h 457200"/>
              <a:gd name="connsiteX53" fmla="*/ 2489200 w 3337819"/>
              <a:gd name="connsiteY53" fmla="*/ 101600 h 457200"/>
              <a:gd name="connsiteX54" fmla="*/ 2755900 w 3337819"/>
              <a:gd name="connsiteY54" fmla="*/ 114300 h 457200"/>
              <a:gd name="connsiteX55" fmla="*/ 2819400 w 3337819"/>
              <a:gd name="connsiteY55" fmla="*/ 190500 h 457200"/>
              <a:gd name="connsiteX56" fmla="*/ 2844800 w 3337819"/>
              <a:gd name="connsiteY56" fmla="*/ 266700 h 457200"/>
              <a:gd name="connsiteX57" fmla="*/ 2819400 w 3337819"/>
              <a:gd name="connsiteY57" fmla="*/ 304800 h 457200"/>
              <a:gd name="connsiteX58" fmla="*/ 2768600 w 3337819"/>
              <a:gd name="connsiteY58" fmla="*/ 241300 h 457200"/>
              <a:gd name="connsiteX59" fmla="*/ 2806700 w 3337819"/>
              <a:gd name="connsiteY59" fmla="*/ 101600 h 457200"/>
              <a:gd name="connsiteX60" fmla="*/ 2882900 w 3337819"/>
              <a:gd name="connsiteY60" fmla="*/ 76200 h 457200"/>
              <a:gd name="connsiteX61" fmla="*/ 2921000 w 3337819"/>
              <a:gd name="connsiteY61" fmla="*/ 50800 h 457200"/>
              <a:gd name="connsiteX62" fmla="*/ 3060700 w 3337819"/>
              <a:gd name="connsiteY62" fmla="*/ 12700 h 457200"/>
              <a:gd name="connsiteX63" fmla="*/ 3098800 w 3337819"/>
              <a:gd name="connsiteY63" fmla="*/ 0 h 457200"/>
              <a:gd name="connsiteX64" fmla="*/ 3162300 w 3337819"/>
              <a:gd name="connsiteY64" fmla="*/ 50800 h 457200"/>
              <a:gd name="connsiteX65" fmla="*/ 3200400 w 3337819"/>
              <a:gd name="connsiteY65" fmla="*/ 76200 h 457200"/>
              <a:gd name="connsiteX66" fmla="*/ 3276600 w 3337819"/>
              <a:gd name="connsiteY66" fmla="*/ 139700 h 457200"/>
              <a:gd name="connsiteX67" fmla="*/ 3327400 w 3337819"/>
              <a:gd name="connsiteY67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37819" h="457200">
                <a:moveTo>
                  <a:pt x="0" y="457200"/>
                </a:moveTo>
                <a:cubicBezTo>
                  <a:pt x="4233" y="423333"/>
                  <a:pt x="1221" y="387742"/>
                  <a:pt x="12700" y="355600"/>
                </a:cubicBezTo>
                <a:cubicBezTo>
                  <a:pt x="34402" y="294833"/>
                  <a:pt x="67395" y="274804"/>
                  <a:pt x="114300" y="241300"/>
                </a:cubicBezTo>
                <a:cubicBezTo>
                  <a:pt x="126720" y="232428"/>
                  <a:pt x="138748" y="222726"/>
                  <a:pt x="152400" y="215900"/>
                </a:cubicBezTo>
                <a:cubicBezTo>
                  <a:pt x="170620" y="206790"/>
                  <a:pt x="225024" y="194569"/>
                  <a:pt x="241300" y="190500"/>
                </a:cubicBezTo>
                <a:cubicBezTo>
                  <a:pt x="265661" y="192240"/>
                  <a:pt x="412989" y="173336"/>
                  <a:pt x="457200" y="228600"/>
                </a:cubicBezTo>
                <a:cubicBezTo>
                  <a:pt x="465563" y="239053"/>
                  <a:pt x="463913" y="254726"/>
                  <a:pt x="469900" y="266700"/>
                </a:cubicBezTo>
                <a:cubicBezTo>
                  <a:pt x="476726" y="280352"/>
                  <a:pt x="486833" y="292100"/>
                  <a:pt x="495300" y="304800"/>
                </a:cubicBezTo>
                <a:cubicBezTo>
                  <a:pt x="456231" y="317823"/>
                  <a:pt x="438870" y="330611"/>
                  <a:pt x="393700" y="304800"/>
                </a:cubicBezTo>
                <a:cubicBezTo>
                  <a:pt x="380448" y="297227"/>
                  <a:pt x="376767" y="279400"/>
                  <a:pt x="368300" y="266700"/>
                </a:cubicBezTo>
                <a:cubicBezTo>
                  <a:pt x="372533" y="254000"/>
                  <a:pt x="370433" y="236819"/>
                  <a:pt x="381000" y="228600"/>
                </a:cubicBezTo>
                <a:cubicBezTo>
                  <a:pt x="410199" y="205890"/>
                  <a:pt x="476510" y="177726"/>
                  <a:pt x="520700" y="165100"/>
                </a:cubicBezTo>
                <a:cubicBezTo>
                  <a:pt x="537483" y="160305"/>
                  <a:pt x="554206" y="154758"/>
                  <a:pt x="571500" y="152400"/>
                </a:cubicBezTo>
                <a:cubicBezTo>
                  <a:pt x="647466" y="142041"/>
                  <a:pt x="800100" y="127000"/>
                  <a:pt x="800100" y="127000"/>
                </a:cubicBezTo>
                <a:cubicBezTo>
                  <a:pt x="812800" y="122767"/>
                  <a:pt x="824813" y="114300"/>
                  <a:pt x="838200" y="114300"/>
                </a:cubicBezTo>
                <a:cubicBezTo>
                  <a:pt x="879205" y="114300"/>
                  <a:pt x="895992" y="131661"/>
                  <a:pt x="927100" y="152400"/>
                </a:cubicBezTo>
                <a:cubicBezTo>
                  <a:pt x="947839" y="183508"/>
                  <a:pt x="965200" y="200295"/>
                  <a:pt x="965200" y="241300"/>
                </a:cubicBezTo>
                <a:cubicBezTo>
                  <a:pt x="965200" y="258754"/>
                  <a:pt x="956733" y="275167"/>
                  <a:pt x="952500" y="292100"/>
                </a:cubicBezTo>
                <a:cubicBezTo>
                  <a:pt x="922867" y="287867"/>
                  <a:pt x="890374" y="292787"/>
                  <a:pt x="863600" y="279400"/>
                </a:cubicBezTo>
                <a:cubicBezTo>
                  <a:pt x="851626" y="273413"/>
                  <a:pt x="850900" y="254687"/>
                  <a:pt x="850900" y="241300"/>
                </a:cubicBezTo>
                <a:cubicBezTo>
                  <a:pt x="850900" y="189062"/>
                  <a:pt x="889932" y="192976"/>
                  <a:pt x="927100" y="165100"/>
                </a:cubicBezTo>
                <a:cubicBezTo>
                  <a:pt x="941468" y="154324"/>
                  <a:pt x="949500" y="135722"/>
                  <a:pt x="965200" y="127000"/>
                </a:cubicBezTo>
                <a:cubicBezTo>
                  <a:pt x="1010321" y="101933"/>
                  <a:pt x="1068376" y="97850"/>
                  <a:pt x="1117600" y="88900"/>
                </a:cubicBezTo>
                <a:cubicBezTo>
                  <a:pt x="1138838" y="85039"/>
                  <a:pt x="1159933" y="80433"/>
                  <a:pt x="1181100" y="76200"/>
                </a:cubicBezTo>
                <a:cubicBezTo>
                  <a:pt x="1265767" y="80433"/>
                  <a:pt x="1350646" y="81556"/>
                  <a:pt x="1435100" y="88900"/>
                </a:cubicBezTo>
                <a:cubicBezTo>
                  <a:pt x="1448437" y="90060"/>
                  <a:pt x="1462061" y="94174"/>
                  <a:pt x="1473200" y="101600"/>
                </a:cubicBezTo>
                <a:cubicBezTo>
                  <a:pt x="1488144" y="111563"/>
                  <a:pt x="1499802" y="125902"/>
                  <a:pt x="1511300" y="139700"/>
                </a:cubicBezTo>
                <a:cubicBezTo>
                  <a:pt x="1521071" y="151426"/>
                  <a:pt x="1528233" y="165100"/>
                  <a:pt x="1536700" y="177800"/>
                </a:cubicBezTo>
                <a:cubicBezTo>
                  <a:pt x="1530545" y="214730"/>
                  <a:pt x="1535584" y="275539"/>
                  <a:pt x="1485900" y="292100"/>
                </a:cubicBezTo>
                <a:lnTo>
                  <a:pt x="1447800" y="279400"/>
                </a:lnTo>
                <a:cubicBezTo>
                  <a:pt x="1438955" y="266132"/>
                  <a:pt x="1406195" y="224232"/>
                  <a:pt x="1409700" y="203200"/>
                </a:cubicBezTo>
                <a:cubicBezTo>
                  <a:pt x="1412209" y="188144"/>
                  <a:pt x="1425329" y="176826"/>
                  <a:pt x="1435100" y="165100"/>
                </a:cubicBezTo>
                <a:cubicBezTo>
                  <a:pt x="1485100" y="105100"/>
                  <a:pt x="1465433" y="142350"/>
                  <a:pt x="1536700" y="88900"/>
                </a:cubicBezTo>
                <a:cubicBezTo>
                  <a:pt x="1569642" y="64194"/>
                  <a:pt x="1573412" y="40208"/>
                  <a:pt x="1612900" y="25400"/>
                </a:cubicBezTo>
                <a:cubicBezTo>
                  <a:pt x="1633111" y="17821"/>
                  <a:pt x="1655233" y="16933"/>
                  <a:pt x="1676400" y="12700"/>
                </a:cubicBezTo>
                <a:cubicBezTo>
                  <a:pt x="1718733" y="16933"/>
                  <a:pt x="1764423" y="8347"/>
                  <a:pt x="1803400" y="25400"/>
                </a:cubicBezTo>
                <a:cubicBezTo>
                  <a:pt x="1836309" y="39798"/>
                  <a:pt x="1859675" y="71712"/>
                  <a:pt x="1879600" y="101600"/>
                </a:cubicBezTo>
                <a:cubicBezTo>
                  <a:pt x="1937826" y="188939"/>
                  <a:pt x="1920747" y="148840"/>
                  <a:pt x="1943100" y="215900"/>
                </a:cubicBezTo>
                <a:cubicBezTo>
                  <a:pt x="1917700" y="224367"/>
                  <a:pt x="1892300" y="241300"/>
                  <a:pt x="1866900" y="215900"/>
                </a:cubicBezTo>
                <a:cubicBezTo>
                  <a:pt x="1857434" y="206434"/>
                  <a:pt x="1858433" y="190500"/>
                  <a:pt x="1854200" y="177800"/>
                </a:cubicBezTo>
                <a:cubicBezTo>
                  <a:pt x="1862667" y="165100"/>
                  <a:pt x="1868113" y="149751"/>
                  <a:pt x="1879600" y="139700"/>
                </a:cubicBezTo>
                <a:cubicBezTo>
                  <a:pt x="1902574" y="119598"/>
                  <a:pt x="1930400" y="105833"/>
                  <a:pt x="1955800" y="88900"/>
                </a:cubicBezTo>
                <a:cubicBezTo>
                  <a:pt x="1968500" y="80433"/>
                  <a:pt x="1979092" y="67202"/>
                  <a:pt x="1993900" y="63500"/>
                </a:cubicBezTo>
                <a:lnTo>
                  <a:pt x="2044700" y="50800"/>
                </a:lnTo>
                <a:cubicBezTo>
                  <a:pt x="2050434" y="51119"/>
                  <a:pt x="2242337" y="41668"/>
                  <a:pt x="2311400" y="76200"/>
                </a:cubicBezTo>
                <a:cubicBezTo>
                  <a:pt x="2325052" y="83026"/>
                  <a:pt x="2336800" y="93133"/>
                  <a:pt x="2349500" y="101600"/>
                </a:cubicBezTo>
                <a:cubicBezTo>
                  <a:pt x="2357967" y="114300"/>
                  <a:pt x="2365129" y="127974"/>
                  <a:pt x="2374900" y="139700"/>
                </a:cubicBezTo>
                <a:cubicBezTo>
                  <a:pt x="2386398" y="153498"/>
                  <a:pt x="2404278" y="162100"/>
                  <a:pt x="2413000" y="177800"/>
                </a:cubicBezTo>
                <a:cubicBezTo>
                  <a:pt x="2426003" y="201205"/>
                  <a:pt x="2438400" y="254000"/>
                  <a:pt x="2438400" y="254000"/>
                </a:cubicBezTo>
                <a:cubicBezTo>
                  <a:pt x="2438296" y="254416"/>
                  <a:pt x="2425971" y="352126"/>
                  <a:pt x="2387600" y="330200"/>
                </a:cubicBezTo>
                <a:cubicBezTo>
                  <a:pt x="2361095" y="315054"/>
                  <a:pt x="2336800" y="254000"/>
                  <a:pt x="2336800" y="254000"/>
                </a:cubicBezTo>
                <a:cubicBezTo>
                  <a:pt x="2345267" y="224367"/>
                  <a:pt x="2345105" y="190743"/>
                  <a:pt x="2362200" y="165100"/>
                </a:cubicBezTo>
                <a:cubicBezTo>
                  <a:pt x="2372702" y="149348"/>
                  <a:pt x="2396562" y="149093"/>
                  <a:pt x="2413000" y="139700"/>
                </a:cubicBezTo>
                <a:cubicBezTo>
                  <a:pt x="2481934" y="100309"/>
                  <a:pt x="2419346" y="124885"/>
                  <a:pt x="2489200" y="101600"/>
                </a:cubicBezTo>
                <a:cubicBezTo>
                  <a:pt x="2578100" y="105833"/>
                  <a:pt x="2668110" y="99668"/>
                  <a:pt x="2755900" y="114300"/>
                </a:cubicBezTo>
                <a:cubicBezTo>
                  <a:pt x="2770256" y="116693"/>
                  <a:pt x="2813388" y="176974"/>
                  <a:pt x="2819400" y="190500"/>
                </a:cubicBezTo>
                <a:cubicBezTo>
                  <a:pt x="2830274" y="214966"/>
                  <a:pt x="2844800" y="266700"/>
                  <a:pt x="2844800" y="266700"/>
                </a:cubicBezTo>
                <a:cubicBezTo>
                  <a:pt x="2836333" y="279400"/>
                  <a:pt x="2834367" y="301807"/>
                  <a:pt x="2819400" y="304800"/>
                </a:cubicBezTo>
                <a:cubicBezTo>
                  <a:pt x="2783497" y="311981"/>
                  <a:pt x="2774431" y="258792"/>
                  <a:pt x="2768600" y="241300"/>
                </a:cubicBezTo>
                <a:cubicBezTo>
                  <a:pt x="2771432" y="218643"/>
                  <a:pt x="2767628" y="126020"/>
                  <a:pt x="2806700" y="101600"/>
                </a:cubicBezTo>
                <a:cubicBezTo>
                  <a:pt x="2829404" y="87410"/>
                  <a:pt x="2860623" y="91052"/>
                  <a:pt x="2882900" y="76200"/>
                </a:cubicBezTo>
                <a:cubicBezTo>
                  <a:pt x="2895600" y="67733"/>
                  <a:pt x="2907052" y="56999"/>
                  <a:pt x="2921000" y="50800"/>
                </a:cubicBezTo>
                <a:cubicBezTo>
                  <a:pt x="2991060" y="19662"/>
                  <a:pt x="2992406" y="29773"/>
                  <a:pt x="3060700" y="12700"/>
                </a:cubicBezTo>
                <a:cubicBezTo>
                  <a:pt x="3073687" y="9453"/>
                  <a:pt x="3086100" y="4233"/>
                  <a:pt x="3098800" y="0"/>
                </a:cubicBezTo>
                <a:cubicBezTo>
                  <a:pt x="3172973" y="24724"/>
                  <a:pt x="3104855" y="-6645"/>
                  <a:pt x="3162300" y="50800"/>
                </a:cubicBezTo>
                <a:cubicBezTo>
                  <a:pt x="3173093" y="61593"/>
                  <a:pt x="3188674" y="66429"/>
                  <a:pt x="3200400" y="76200"/>
                </a:cubicBezTo>
                <a:cubicBezTo>
                  <a:pt x="3298186" y="157688"/>
                  <a:pt x="3182005" y="76637"/>
                  <a:pt x="3276600" y="139700"/>
                </a:cubicBezTo>
                <a:cubicBezTo>
                  <a:pt x="3372016" y="282825"/>
                  <a:pt x="3327400" y="185373"/>
                  <a:pt x="3327400" y="457200"/>
                </a:cubicBezTo>
              </a:path>
            </a:pathLst>
          </a:custGeom>
          <a:noFill/>
          <a:ln>
            <a:solidFill>
              <a:srgbClr val="FF0000"/>
            </a:solidFill>
            <a:prstDash val="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2694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8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Refinements </a:t>
            </a:r>
            <a:r>
              <a:rPr lang="en-US" dirty="0" smtClean="0"/>
              <a:t>Needed: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Sessions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It’s determined that each player can only login once per day </a:t>
            </a:r>
            <a:r>
              <a:rPr lang="en-US" dirty="0" smtClean="0"/>
              <a:t>(our client </a:t>
            </a:r>
            <a:r>
              <a:rPr lang="en-US" dirty="0" smtClean="0"/>
              <a:t>informs us about this limitation on usage)</a:t>
            </a:r>
          </a:p>
          <a:p>
            <a:r>
              <a:rPr lang="en-US" dirty="0" smtClean="0"/>
              <a:t>Players can login and play over multiple dates</a:t>
            </a:r>
          </a:p>
          <a:p>
            <a:r>
              <a:rPr lang="en-US" dirty="0" smtClean="0"/>
              <a:t>For each session we could store the login date and the duration (minutes): 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7730215"/>
              </p:ext>
            </p:extLst>
          </p:nvPr>
        </p:nvGraphicFramePr>
        <p:xfrm>
          <a:off x="533400" y="3924300"/>
          <a:ext cx="5321300" cy="9147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03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67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978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CallSign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Title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SessionDate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SessionDuration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501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Cowboy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TheTams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9/13/2015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120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3400" y="3581400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SESSIONS</a:t>
            </a:r>
          </a:p>
        </p:txBody>
      </p:sp>
    </p:spTree>
    <p:extLst>
      <p:ext uri="{BB962C8B-B14F-4D97-AF65-F5344CB8AC3E}">
        <p14:creationId xmlns:p14="http://schemas.microsoft.com/office/powerpoint/2010/main" val="847833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Refinements Needed: Sessions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Each row in the table is created when a gamer logins on a particular </a:t>
            </a:r>
            <a:r>
              <a:rPr lang="en-US" dirty="0" smtClean="0"/>
              <a:t>date</a:t>
            </a:r>
          </a:p>
          <a:p>
            <a:r>
              <a:rPr lang="en-US" dirty="0" smtClean="0"/>
              <a:t>Primary key?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9557253"/>
              </p:ext>
            </p:extLst>
          </p:nvPr>
        </p:nvGraphicFramePr>
        <p:xfrm>
          <a:off x="584200" y="3062568"/>
          <a:ext cx="5854700" cy="8576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03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81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81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81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263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CallSign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Title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SessionDate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SessionDuration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501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Cowboy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TheTams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9/13/2015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120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2724150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SESSIONS</a:t>
            </a:r>
          </a:p>
        </p:txBody>
      </p:sp>
    </p:spTree>
    <p:extLst>
      <p:ext uri="{BB962C8B-B14F-4D97-AF65-F5344CB8AC3E}">
        <p14:creationId xmlns:p14="http://schemas.microsoft.com/office/powerpoint/2010/main" val="98236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Composite Key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Reminder: It’s a  primary key that consists of multiple attributes (multiple columns in a database table)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9706747"/>
              </p:ext>
            </p:extLst>
          </p:nvPr>
        </p:nvGraphicFramePr>
        <p:xfrm>
          <a:off x="762000" y="2438400"/>
          <a:ext cx="6781799" cy="129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05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16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48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48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61137">
                <a:tc>
                  <a:txBody>
                    <a:bodyPr/>
                    <a:lstStyle/>
                    <a:p>
                      <a:r>
                        <a:rPr lang="en-US" sz="2400" u="sng" dirty="0" smtClean="0"/>
                        <a:t>Attribute1</a:t>
                      </a:r>
                      <a:endParaRPr lang="en-US" sz="24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u="sng" dirty="0" smtClean="0"/>
                        <a:t>Attribute2</a:t>
                      </a:r>
                      <a:endParaRPr lang="en-US" sz="24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Attribute3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Attribute4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4263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9409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Modified Table: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Sessions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Primary </a:t>
            </a:r>
            <a:r>
              <a:rPr lang="en-US" dirty="0" smtClean="0"/>
              <a:t>key (composite):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CallSign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Title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Date</a:t>
            </a:r>
          </a:p>
          <a:p>
            <a:r>
              <a:rPr lang="en-US" dirty="0" smtClean="0">
                <a:cs typeface="Consolas" panose="020B0609020204030204" pitchFamily="49" charset="0"/>
              </a:rPr>
              <a:t>The creation of the primary key ‘makes sense’ intuitively for this example based on the previous restrictions.</a:t>
            </a:r>
          </a:p>
          <a:p>
            <a:endParaRPr lang="en-US" dirty="0">
              <a:cs typeface="Consolas" panose="020B0609020204030204" pitchFamily="49" charset="0"/>
            </a:endParaRPr>
          </a:p>
          <a:p>
            <a:endParaRPr lang="en-US" dirty="0" smtClean="0">
              <a:cs typeface="Consolas" panose="020B0609020204030204" pitchFamily="49" charset="0"/>
            </a:endParaRPr>
          </a:p>
          <a:p>
            <a:endParaRPr lang="en-US" dirty="0">
              <a:cs typeface="Consolas" panose="020B0609020204030204" pitchFamily="49" charset="0"/>
            </a:endParaRPr>
          </a:p>
          <a:p>
            <a:endParaRPr lang="en-US" dirty="0" smtClean="0">
              <a:cs typeface="Consolas" panose="020B0609020204030204" pitchFamily="49" charset="0"/>
            </a:endParaRPr>
          </a:p>
          <a:p>
            <a:r>
              <a:rPr lang="en-US" dirty="0" smtClean="0">
                <a:cs typeface="Consolas" panose="020B0609020204030204" pitchFamily="49" charset="0"/>
              </a:rPr>
              <a:t>What would be the primary key if a player could login multiple times in a day?</a:t>
            </a:r>
            <a:endParaRPr lang="en-US" dirty="0">
              <a:cs typeface="Consolas" panose="020B0609020204030204" pitchFamily="49" charset="0"/>
            </a:endParaRP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0591872"/>
              </p:ext>
            </p:extLst>
          </p:nvPr>
        </p:nvGraphicFramePr>
        <p:xfrm>
          <a:off x="584200" y="3062568"/>
          <a:ext cx="5892800" cy="11569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41947">
                <a:tc>
                  <a:txBody>
                    <a:bodyPr/>
                    <a:lstStyle/>
                    <a:p>
                      <a:r>
                        <a:rPr lang="en-US" sz="2400" u="sng" dirty="0" smtClean="0"/>
                        <a:t>CallSign</a:t>
                      </a:r>
                      <a:endParaRPr lang="en-US" sz="24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u="sng" dirty="0" smtClean="0"/>
                        <a:t>Title</a:t>
                      </a:r>
                      <a:endParaRPr lang="en-US" sz="24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u="sng" dirty="0" smtClean="0"/>
                        <a:t>SessionDate</a:t>
                      </a:r>
                      <a:endParaRPr lang="en-US" sz="24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SessionDuration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501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Cowboy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TheTams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9/13/2015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120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2724150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SESSIONS</a:t>
            </a:r>
          </a:p>
        </p:txBody>
      </p:sp>
    </p:spTree>
    <p:extLst>
      <p:ext uri="{BB962C8B-B14F-4D97-AF65-F5344CB8AC3E}">
        <p14:creationId xmlns:p14="http://schemas.microsoft.com/office/powerpoint/2010/main" val="2702238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Relationships Between Tables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indent="-228600">
              <a:buFontTx/>
              <a:buChar char="•"/>
            </a:pPr>
            <a:r>
              <a:rPr lang="en-US" altLang="en-US" dirty="0" smtClean="0"/>
              <a:t>Relationships occur </a:t>
            </a:r>
            <a:r>
              <a:rPr lang="en-US" altLang="en-US" dirty="0"/>
              <a:t>when </a:t>
            </a:r>
            <a:r>
              <a:rPr lang="en-US" altLang="en-US" dirty="0" smtClean="0"/>
              <a:t>an attribute </a:t>
            </a:r>
            <a:r>
              <a:rPr lang="en-US" altLang="en-US" dirty="0"/>
              <a:t>of one table is a foreign key in another </a:t>
            </a:r>
            <a:r>
              <a:rPr lang="en-US" altLang="en-US" dirty="0" smtClean="0"/>
              <a:t>table.</a:t>
            </a:r>
            <a:endParaRPr lang="en-US" altLang="en-US" dirty="0"/>
          </a:p>
          <a:p>
            <a:pPr marL="228600" indent="-228600">
              <a:buFontTx/>
              <a:buChar char="•"/>
            </a:pPr>
            <a:endParaRPr lang="en-US" altLang="en-US" dirty="0"/>
          </a:p>
          <a:p>
            <a:pPr marL="228600" indent="-228600">
              <a:buFontTx/>
              <a:buChar char="•"/>
            </a:pPr>
            <a:endParaRPr lang="en-US" altLang="en-US" dirty="0"/>
          </a:p>
          <a:p>
            <a:pPr marL="228600" indent="-228600">
              <a:buFontTx/>
              <a:buChar char="•"/>
            </a:pPr>
            <a:endParaRPr lang="en-US" altLang="en-US" dirty="0"/>
          </a:p>
          <a:p>
            <a:pPr marL="0" indent="0">
              <a:buNone/>
            </a:pPr>
            <a:endParaRPr lang="en-US" altLang="en-US" dirty="0"/>
          </a:p>
          <a:p>
            <a:pPr marL="228600" indent="-228600">
              <a:buFontTx/>
              <a:buChar char="•"/>
            </a:pPr>
            <a:r>
              <a:rPr lang="en-US" altLang="en-US" dirty="0"/>
              <a:t>Multiplicity: indicates how many instances of a particular item participates in the relationship:</a:t>
            </a:r>
          </a:p>
          <a:p>
            <a:pPr marL="800100" lvl="1" indent="-342900">
              <a:buFont typeface="Times New Roman" pitchFamily="18" charset="0"/>
              <a:buAutoNum type="arabicPeriod"/>
            </a:pPr>
            <a:r>
              <a:rPr lang="en-US" altLang="en-US" dirty="0"/>
              <a:t>One to one</a:t>
            </a:r>
          </a:p>
          <a:p>
            <a:pPr marL="800100" lvl="1" indent="-342900">
              <a:buFont typeface="Times New Roman" pitchFamily="18" charset="0"/>
              <a:buAutoNum type="arabicPeriod"/>
            </a:pPr>
            <a:r>
              <a:rPr lang="en-US" altLang="en-US" dirty="0"/>
              <a:t>One to many</a:t>
            </a:r>
          </a:p>
          <a:p>
            <a:pPr marL="800100" lvl="1" indent="-342900">
              <a:buFont typeface="Times New Roman" pitchFamily="18" charset="0"/>
              <a:buAutoNum type="arabicPeriod"/>
            </a:pPr>
            <a:r>
              <a:rPr lang="en-US" altLang="en-US" dirty="0"/>
              <a:t>Many to many </a:t>
            </a:r>
          </a:p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b="8982"/>
          <a:stretch/>
        </p:blipFill>
        <p:spPr>
          <a:xfrm>
            <a:off x="762000" y="2286000"/>
            <a:ext cx="3248023" cy="1447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96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Multiplicity</a:t>
            </a:r>
          </a:p>
        </p:txBody>
      </p:sp>
      <p:sp>
        <p:nvSpPr>
          <p:cNvPr id="349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Tx/>
              <a:buAutoNum type="arabicPeriod"/>
              <a:tabLst>
                <a:tab pos="1600200" algn="l"/>
                <a:tab pos="1943100" algn="l"/>
                <a:tab pos="3429000" algn="l"/>
              </a:tabLst>
            </a:pPr>
            <a:r>
              <a:rPr lang="en-US" altLang="en-US" dirty="0" smtClean="0"/>
              <a:t>One to one relationships </a:t>
            </a:r>
          </a:p>
          <a:p>
            <a:pPr marL="685800" lvl="1" indent="-228600">
              <a:tabLst>
                <a:tab pos="1600200" algn="l"/>
                <a:tab pos="1943100" algn="l"/>
                <a:tab pos="3429000" algn="l"/>
              </a:tabLst>
            </a:pPr>
            <a:r>
              <a:rPr lang="en-US" altLang="en-US" dirty="0" smtClean="0"/>
              <a:t>One entity participates in the relationship from the ‘left’ and one entity participates in the relationship from the ‘right’.</a:t>
            </a:r>
          </a:p>
          <a:p>
            <a:pPr marL="685800" lvl="1" indent="-228600">
              <a:tabLst>
                <a:tab pos="1600200" algn="l"/>
                <a:tab pos="1943100" algn="l"/>
                <a:tab pos="3429000" algn="l"/>
              </a:tabLst>
            </a:pPr>
            <a:r>
              <a:rPr lang="en-US" altLang="en-US" dirty="0" smtClean="0"/>
              <a:t>Person	: Head</a:t>
            </a:r>
          </a:p>
          <a:p>
            <a:pPr marL="685800" lvl="1" indent="-228600">
              <a:tabLst>
                <a:tab pos="1600200" algn="l"/>
                <a:tab pos="1943100" algn="l"/>
                <a:tab pos="3429000" algn="l"/>
              </a:tabLst>
            </a:pPr>
            <a:r>
              <a:rPr lang="en-US" altLang="en-US" dirty="0" smtClean="0"/>
              <a:t>Gamers	: CallSign</a:t>
            </a:r>
          </a:p>
          <a:p>
            <a:pPr marL="685800" lvl="1" indent="-228600">
              <a:tabLst>
                <a:tab pos="1600200" algn="l"/>
                <a:tab pos="1943100" algn="l"/>
                <a:tab pos="3429000" algn="l"/>
              </a:tabLst>
            </a:pPr>
            <a:r>
              <a:rPr lang="en-US" altLang="en-US" dirty="0" smtClean="0"/>
              <a:t>This type of relationship is </a:t>
            </a:r>
            <a:r>
              <a:rPr lang="en-US" altLang="en-US" i="1" dirty="0" smtClean="0"/>
              <a:t>rare</a:t>
            </a:r>
            <a:r>
              <a:rPr lang="en-US" altLang="en-US" dirty="0" smtClean="0"/>
              <a:t> in databases e.g. “DepartmentHead” and “Department” vs. “SIN” and “Employee”</a:t>
            </a:r>
          </a:p>
          <a:p>
            <a:pPr marL="342900" indent="-342900">
              <a:buFontTx/>
              <a:buAutoNum type="arabicPeriod"/>
              <a:tabLst>
                <a:tab pos="1600200" algn="l"/>
                <a:tab pos="1943100" algn="l"/>
                <a:tab pos="3429000" algn="l"/>
              </a:tabLst>
            </a:pPr>
            <a:r>
              <a:rPr lang="en-US" altLang="en-US" dirty="0" smtClean="0"/>
              <a:t>One to many relationships</a:t>
            </a:r>
          </a:p>
          <a:p>
            <a:pPr marL="685800" lvl="1" indent="-228600">
              <a:tabLst>
                <a:tab pos="1600200" algn="l"/>
                <a:tab pos="1943100" algn="l"/>
                <a:tab pos="3429000" algn="l"/>
              </a:tabLst>
            </a:pPr>
            <a:r>
              <a:rPr lang="en-US" altLang="en-US" dirty="0" smtClean="0"/>
              <a:t>On one side of the relationship one entity participates in the relationship while on the other side: zero or more entities may participate in the relationship.</a:t>
            </a:r>
          </a:p>
          <a:p>
            <a:pPr marL="685800" lvl="1" indent="-228600">
              <a:tabLst>
                <a:tab pos="1600200" algn="l"/>
                <a:tab pos="1943100" algn="l"/>
                <a:tab pos="3429000" algn="l"/>
              </a:tabLst>
            </a:pPr>
            <a:r>
              <a:rPr lang="en-US" altLang="en-US" dirty="0" smtClean="0"/>
              <a:t>This is the </a:t>
            </a:r>
            <a:r>
              <a:rPr lang="en-US" altLang="en-US" i="1" dirty="0" smtClean="0"/>
              <a:t>typical</a:t>
            </a:r>
            <a:r>
              <a:rPr lang="en-US" altLang="en-US" dirty="0" smtClean="0"/>
              <a:t> type of database relation</a:t>
            </a:r>
          </a:p>
          <a:p>
            <a:pPr marL="685800" lvl="1" indent="-228600">
              <a:tabLst>
                <a:tab pos="1600200" algn="l"/>
                <a:tab pos="1943100" algn="l"/>
                <a:tab pos="3429000" algn="l"/>
              </a:tabLst>
            </a:pPr>
            <a:r>
              <a:rPr lang="en-US" altLang="en-US" dirty="0" smtClean="0"/>
              <a:t>Person		: Hair</a:t>
            </a:r>
          </a:p>
          <a:p>
            <a:pPr marL="685800" lvl="1" indent="-228600">
              <a:tabLst>
                <a:tab pos="1600200" algn="l"/>
                <a:tab pos="1943100" algn="l"/>
                <a:tab pos="3429000" algn="l"/>
              </a:tabLst>
            </a:pPr>
            <a:r>
              <a:rPr lang="en-US" altLang="en-US" dirty="0" smtClean="0"/>
              <a:t>Gamers	: Sessions</a:t>
            </a:r>
            <a:r>
              <a:rPr lang="en-US" altLang="en-US" dirty="0"/>
              <a:t> </a:t>
            </a:r>
            <a:r>
              <a:rPr lang="en-US" altLang="en-US" dirty="0" smtClean="0"/>
              <a:t>: Games</a:t>
            </a:r>
          </a:p>
        </p:txBody>
      </p:sp>
    </p:spTree>
    <p:extLst>
      <p:ext uri="{BB962C8B-B14F-4D97-AF65-F5344CB8AC3E}">
        <p14:creationId xmlns:p14="http://schemas.microsoft.com/office/powerpoint/2010/main" val="2868339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Multiplicity (2)</a:t>
            </a:r>
          </a:p>
        </p:txBody>
      </p:sp>
      <p:sp>
        <p:nvSpPr>
          <p:cNvPr id="3512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039100" cy="5368925"/>
          </a:xfrm>
        </p:spPr>
        <p:txBody>
          <a:bodyPr/>
          <a:lstStyle/>
          <a:p>
            <a:pPr marL="342900" indent="-342900">
              <a:buFontTx/>
              <a:buAutoNum type="arabicPeriod" startAt="3"/>
            </a:pPr>
            <a:r>
              <a:rPr lang="en-US" altLang="en-US" sz="2000" dirty="0" smtClean="0"/>
              <a:t>Many to many relationships</a:t>
            </a:r>
          </a:p>
          <a:p>
            <a:pPr marL="800100" lvl="1" indent="-228600"/>
            <a:r>
              <a:rPr lang="en-US" altLang="en-US" sz="1800" dirty="0" smtClean="0"/>
              <a:t>On each side of the relationship zero or more entities may participate in the relationship.</a:t>
            </a:r>
          </a:p>
          <a:p>
            <a:pPr marL="800100" lvl="1" indent="-228600"/>
            <a:r>
              <a:rPr lang="en-US" altLang="en-US" sz="1800" dirty="0" smtClean="0"/>
              <a:t>E.g., Travelers : Destinations</a:t>
            </a:r>
          </a:p>
          <a:p>
            <a:pPr marL="800100" lvl="1" indent="-228600"/>
            <a:r>
              <a:rPr lang="en-US" altLang="en-US" sz="1800" dirty="0" smtClean="0"/>
              <a:t>A theoretical database relationship, </a:t>
            </a:r>
            <a:r>
              <a:rPr lang="en-US" altLang="en-US" sz="1800" i="1" dirty="0" smtClean="0"/>
              <a:t>not directly implemented</a:t>
            </a:r>
          </a:p>
          <a:p>
            <a:pPr marL="800100" lvl="1" indent="-228600">
              <a:buFontTx/>
              <a:buNone/>
            </a:pPr>
            <a:endParaRPr lang="en-US" altLang="en-US" sz="1800" dirty="0" smtClean="0"/>
          </a:p>
          <a:p>
            <a:pPr marL="800100" lvl="1" indent="-228600">
              <a:buFontTx/>
              <a:buNone/>
            </a:pPr>
            <a:endParaRPr lang="en-US" altLang="en-US" sz="1800" dirty="0"/>
          </a:p>
          <a:p>
            <a:pPr marL="800100" lvl="1" indent="-228600">
              <a:buFontTx/>
              <a:buNone/>
            </a:pPr>
            <a:endParaRPr lang="en-US" altLang="en-US" sz="1800" dirty="0" smtClean="0"/>
          </a:p>
          <a:p>
            <a:pPr marL="800100" lvl="1" indent="-228600">
              <a:buFontTx/>
              <a:buNone/>
            </a:pPr>
            <a:endParaRPr lang="en-US" altLang="en-US" sz="1800" dirty="0"/>
          </a:p>
          <a:p>
            <a:pPr marL="800100" lvl="1" indent="-228600">
              <a:buFontTx/>
              <a:buNone/>
            </a:pPr>
            <a:endParaRPr lang="en-US" altLang="en-US" sz="1800" dirty="0" smtClean="0"/>
          </a:p>
          <a:p>
            <a:pPr marL="800100" lvl="1" indent="-228600">
              <a:buFontTx/>
              <a:buNone/>
            </a:pPr>
            <a:endParaRPr lang="en-US" altLang="en-US" sz="1800" dirty="0"/>
          </a:p>
          <a:p>
            <a:pPr marL="800100" lvl="1" indent="-228600">
              <a:buFontTx/>
              <a:buNone/>
            </a:pPr>
            <a:endParaRPr lang="en-US" altLang="en-US" sz="1800" dirty="0" smtClean="0"/>
          </a:p>
          <a:p>
            <a:pPr marL="800100" lvl="1" indent="-228600">
              <a:buFontTx/>
              <a:buNone/>
            </a:pPr>
            <a:endParaRPr lang="en-US" altLang="en-US" sz="1800" dirty="0"/>
          </a:p>
          <a:p>
            <a:pPr marL="800100" lvl="1" indent="-228600">
              <a:buFontTx/>
              <a:buNone/>
            </a:pPr>
            <a:endParaRPr lang="en-US" altLang="en-US" sz="1800" dirty="0" smtClean="0"/>
          </a:p>
          <a:p>
            <a:pPr marL="800100" lvl="1" indent="-228600">
              <a:buFontTx/>
              <a:buNone/>
            </a:pPr>
            <a:endParaRPr lang="en-US" altLang="en-US" sz="1800" dirty="0" smtClean="0"/>
          </a:p>
        </p:txBody>
      </p:sp>
      <p:sp>
        <p:nvSpPr>
          <p:cNvPr id="4" name="Text Box 58"/>
          <p:cNvSpPr txBox="1">
            <a:spLocks noChangeArrowheads="1"/>
          </p:cNvSpPr>
          <p:nvPr/>
        </p:nvSpPr>
        <p:spPr bwMode="auto">
          <a:xfrm>
            <a:off x="273594" y="3200400"/>
            <a:ext cx="2082800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 smtClean="0"/>
              <a:t>Travelers </a:t>
            </a:r>
            <a:r>
              <a:rPr lang="en-US" altLang="en-US" sz="2000" dirty="0"/>
              <a:t>table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5499436"/>
              </p:ext>
            </p:extLst>
          </p:nvPr>
        </p:nvGraphicFramePr>
        <p:xfrm>
          <a:off x="273594" y="3645226"/>
          <a:ext cx="36576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TravelerID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LastName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FirstName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Tam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James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Jones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Mary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3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Smith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Jon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Text Box 58"/>
          <p:cNvSpPr txBox="1">
            <a:spLocks noChangeArrowheads="1"/>
          </p:cNvSpPr>
          <p:nvPr/>
        </p:nvSpPr>
        <p:spPr bwMode="auto">
          <a:xfrm>
            <a:off x="4909094" y="3256928"/>
            <a:ext cx="2374900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 smtClean="0"/>
              <a:t>Destinations </a:t>
            </a:r>
            <a:r>
              <a:rPr lang="en-US" altLang="en-US" sz="2000" dirty="0"/>
              <a:t>table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7014653"/>
              </p:ext>
            </p:extLst>
          </p:nvPr>
        </p:nvGraphicFramePr>
        <p:xfrm>
          <a:off x="4909094" y="3701754"/>
          <a:ext cx="37084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4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54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DestinationID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DestinationName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Dubai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Paris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3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Cairo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4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Vulcan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5209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Multiplicity (3)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Many to many relationships</a:t>
            </a:r>
          </a:p>
          <a:p>
            <a:pPr lvl="1"/>
            <a:r>
              <a:rPr lang="en-CA" dirty="0"/>
              <a:t>Typically implemented as two one to many relationships in databases:</a:t>
            </a:r>
          </a:p>
        </p:txBody>
      </p:sp>
      <p:sp>
        <p:nvSpPr>
          <p:cNvPr id="8" name="Text Box 58"/>
          <p:cNvSpPr txBox="1">
            <a:spLocks noChangeArrowheads="1"/>
          </p:cNvSpPr>
          <p:nvPr/>
        </p:nvSpPr>
        <p:spPr bwMode="auto">
          <a:xfrm>
            <a:off x="1752600" y="4767906"/>
            <a:ext cx="2082800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 smtClean="0"/>
              <a:t>Trips </a:t>
            </a:r>
            <a:r>
              <a:rPr lang="en-US" altLang="en-US" sz="2000" dirty="0"/>
              <a:t>table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5631926"/>
              </p:ext>
            </p:extLst>
          </p:nvPr>
        </p:nvGraphicFramePr>
        <p:xfrm>
          <a:off x="1752600" y="5212732"/>
          <a:ext cx="5257799" cy="16725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98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98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80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5249">
                <a:tc>
                  <a:txBody>
                    <a:bodyPr/>
                    <a:lstStyle/>
                    <a:p>
                      <a:r>
                        <a:rPr lang="en-CA" dirty="0" smtClean="0"/>
                        <a:t>TravelerID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DestinationID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Date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3279">
                <a:tc>
                  <a:txBody>
                    <a:bodyPr/>
                    <a:lstStyle/>
                    <a:p>
                      <a:r>
                        <a:rPr lang="en-CA" dirty="0" smtClean="0"/>
                        <a:t>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Sept 1 2015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3279">
                <a:tc>
                  <a:txBody>
                    <a:bodyPr/>
                    <a:lstStyle/>
                    <a:p>
                      <a:r>
                        <a:rPr lang="en-CA" dirty="0" smtClean="0"/>
                        <a:t>2</a:t>
                      </a:r>
                      <a:endParaRPr lang="en-CA" dirty="0"/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3</a:t>
                      </a:r>
                      <a:endParaRPr lang="en-CA" dirty="0"/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Sept 1</a:t>
                      </a:r>
                      <a:r>
                        <a:rPr lang="en-CA" baseline="0" dirty="0" smtClean="0"/>
                        <a:t> 2015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3279">
                <a:tc>
                  <a:txBody>
                    <a:bodyPr/>
                    <a:lstStyle/>
                    <a:p>
                      <a:r>
                        <a:rPr lang="en-CA" dirty="0" smtClean="0"/>
                        <a:t>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4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Sept 8 2015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Text Box 58"/>
          <p:cNvSpPr txBox="1">
            <a:spLocks noChangeArrowheads="1"/>
          </p:cNvSpPr>
          <p:nvPr/>
        </p:nvSpPr>
        <p:spPr bwMode="auto">
          <a:xfrm>
            <a:off x="330408" y="2356076"/>
            <a:ext cx="2082800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 smtClean="0"/>
              <a:t>Travelers </a:t>
            </a:r>
            <a:r>
              <a:rPr lang="en-US" altLang="en-US" sz="2000" dirty="0"/>
              <a:t>table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7971132"/>
              </p:ext>
            </p:extLst>
          </p:nvPr>
        </p:nvGraphicFramePr>
        <p:xfrm>
          <a:off x="330408" y="2800902"/>
          <a:ext cx="36576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TravelerID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LastName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FirstName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Tam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James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2</a:t>
                      </a:r>
                      <a:endParaRPr lang="en-CA" dirty="0"/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Jones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Mary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3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Smith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Jon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2" name="Text Box 58"/>
          <p:cNvSpPr txBox="1">
            <a:spLocks noChangeArrowheads="1"/>
          </p:cNvSpPr>
          <p:nvPr/>
        </p:nvSpPr>
        <p:spPr bwMode="auto">
          <a:xfrm>
            <a:off x="4965908" y="2412604"/>
            <a:ext cx="2374900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 smtClean="0"/>
              <a:t>Destinations </a:t>
            </a:r>
            <a:r>
              <a:rPr lang="en-US" altLang="en-US" sz="2000" dirty="0"/>
              <a:t>table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8036736"/>
              </p:ext>
            </p:extLst>
          </p:nvPr>
        </p:nvGraphicFramePr>
        <p:xfrm>
          <a:off x="4965908" y="2857430"/>
          <a:ext cx="37084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4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54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DestinationID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DestinationName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Dubai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Paris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3</a:t>
                      </a:r>
                      <a:endParaRPr lang="en-CA" dirty="0"/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Cairo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4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Vulcan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19" name="Group 101"/>
          <p:cNvGrpSpPr>
            <a:grpSpLocks/>
          </p:cNvGrpSpPr>
          <p:nvPr/>
        </p:nvGrpSpPr>
        <p:grpSpPr bwMode="auto">
          <a:xfrm>
            <a:off x="488950" y="3895728"/>
            <a:ext cx="4641850" cy="2428876"/>
            <a:chOff x="308" y="2454"/>
            <a:chExt cx="2924" cy="1530"/>
          </a:xfrm>
        </p:grpSpPr>
        <p:sp>
          <p:nvSpPr>
            <p:cNvPr id="20" name="Line 97"/>
            <p:cNvSpPr>
              <a:spLocks noChangeShapeType="1"/>
            </p:cNvSpPr>
            <p:nvPr/>
          </p:nvSpPr>
          <p:spPr bwMode="auto">
            <a:xfrm>
              <a:off x="308" y="2454"/>
              <a:ext cx="796" cy="153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21" name="Line 98"/>
            <p:cNvSpPr>
              <a:spLocks noChangeShapeType="1"/>
            </p:cNvSpPr>
            <p:nvPr/>
          </p:nvSpPr>
          <p:spPr bwMode="auto">
            <a:xfrm flipH="1">
              <a:off x="2304" y="2699"/>
              <a:ext cx="928" cy="1237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3600" tIns="46800" rIns="93600" bIns="46800">
              <a:sp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948018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8" grpId="0"/>
      <p:bldP spid="10" grpId="0"/>
      <p:bldP spid="1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Many To Many: Ignoring The Rule</a:t>
            </a:r>
            <a:endParaRPr lang="en-CA" dirty="0"/>
          </a:p>
        </p:txBody>
      </p:sp>
      <p:sp>
        <p:nvSpPr>
          <p:cNvPr id="4" name="Text Box 58"/>
          <p:cNvSpPr txBox="1">
            <a:spLocks noChangeArrowheads="1"/>
          </p:cNvSpPr>
          <p:nvPr/>
        </p:nvSpPr>
        <p:spPr bwMode="auto">
          <a:xfrm>
            <a:off x="228600" y="1752600"/>
            <a:ext cx="2082800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 smtClean="0"/>
              <a:t>Travelers </a:t>
            </a:r>
            <a:r>
              <a:rPr lang="en-US" altLang="en-US" sz="2000" dirty="0"/>
              <a:t>table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7111407"/>
              </p:ext>
            </p:extLst>
          </p:nvPr>
        </p:nvGraphicFramePr>
        <p:xfrm>
          <a:off x="228600" y="2197426"/>
          <a:ext cx="36576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TravelerID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LastName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FirstName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Tam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James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2</a:t>
                      </a:r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Jones</a:t>
                      </a:r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Mary</a:t>
                      </a:r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3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Smith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Jon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6572588"/>
              </p:ext>
            </p:extLst>
          </p:nvPr>
        </p:nvGraphicFramePr>
        <p:xfrm>
          <a:off x="4191000" y="2180291"/>
          <a:ext cx="47244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4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2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8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Dest</a:t>
                      </a:r>
                      <a:r>
                        <a:rPr lang="en-CA" baseline="30000" dirty="0" smtClean="0"/>
                        <a:t>1</a:t>
                      </a:r>
                      <a:endParaRPr lang="en-CA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Dest</a:t>
                      </a:r>
                      <a:r>
                        <a:rPr lang="en-CA" baseline="30000" dirty="0" smtClean="0"/>
                        <a:t>2</a:t>
                      </a:r>
                      <a:endParaRPr lang="en-CA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Dest</a:t>
                      </a:r>
                      <a:r>
                        <a:rPr lang="en-CA" baseline="30000" dirty="0" smtClean="0"/>
                        <a:t>3</a:t>
                      </a:r>
                      <a:endParaRPr lang="en-CA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…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Dest</a:t>
                      </a:r>
                      <a:r>
                        <a:rPr lang="en-CA" baseline="30000" dirty="0" smtClean="0"/>
                        <a:t>n</a:t>
                      </a:r>
                      <a:endParaRPr lang="en-CA" baseline="30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Dubai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Dubai</a:t>
                      </a:r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Cairo</a:t>
                      </a:r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Vulcan</a:t>
                      </a:r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Zimbobway</a:t>
                      </a:r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NY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Vulcan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1328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Many To Many: Ignoring The Rule (2)</a:t>
            </a:r>
            <a:endParaRPr lang="en-CA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0227155"/>
              </p:ext>
            </p:extLst>
          </p:nvPr>
        </p:nvGraphicFramePr>
        <p:xfrm>
          <a:off x="4314669" y="2154891"/>
          <a:ext cx="3657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1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8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CA" baseline="0" dirty="0" smtClean="0"/>
                        <a:t>Trav</a:t>
                      </a:r>
                      <a:r>
                        <a:rPr lang="en-CA" baseline="30000" dirty="0" smtClean="0"/>
                        <a:t>1</a:t>
                      </a:r>
                      <a:endParaRPr lang="en-CA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baseline="0" dirty="0" smtClean="0"/>
                        <a:t>Trav</a:t>
                      </a:r>
                      <a:r>
                        <a:rPr lang="en-CA" baseline="30000" dirty="0" smtClean="0"/>
                        <a:t>2</a:t>
                      </a:r>
                      <a:endParaRPr lang="en-CA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baseline="0" dirty="0" smtClean="0"/>
                        <a:t>Trav</a:t>
                      </a:r>
                      <a:r>
                        <a:rPr lang="en-CA" baseline="30000" dirty="0" smtClean="0"/>
                        <a:t>3</a:t>
                      </a:r>
                      <a:endParaRPr lang="en-CA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…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baseline="0" dirty="0" smtClean="0"/>
                        <a:t>Trav</a:t>
                      </a:r>
                      <a:r>
                        <a:rPr lang="en-CA" baseline="30000" dirty="0" smtClean="0"/>
                        <a:t>n</a:t>
                      </a:r>
                      <a:endParaRPr lang="en-CA" baseline="30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Alice</a:t>
                      </a:r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Bob</a:t>
                      </a:r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Bill</a:t>
                      </a:r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Zeek</a:t>
                      </a:r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Alice</a:t>
                      </a:r>
                      <a:endParaRPr lang="en-CA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Bill</a:t>
                      </a:r>
                      <a:endParaRPr lang="en-CA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Charlie</a:t>
                      </a:r>
                      <a:endParaRPr lang="en-CA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Alice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Bill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Jim</a:t>
                      </a:r>
                      <a:endParaRPr lang="en-CA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Karen</a:t>
                      </a:r>
                      <a:endParaRPr lang="en-CA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Text Box 58"/>
          <p:cNvSpPr txBox="1">
            <a:spLocks noChangeArrowheads="1"/>
          </p:cNvSpPr>
          <p:nvPr/>
        </p:nvSpPr>
        <p:spPr bwMode="auto">
          <a:xfrm>
            <a:off x="304800" y="1752600"/>
            <a:ext cx="2374900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 smtClean="0"/>
              <a:t>Destinations </a:t>
            </a:r>
            <a:r>
              <a:rPr lang="en-US" altLang="en-US" sz="2000" dirty="0"/>
              <a:t>table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8405017"/>
              </p:ext>
            </p:extLst>
          </p:nvPr>
        </p:nvGraphicFramePr>
        <p:xfrm>
          <a:off x="304800" y="2197426"/>
          <a:ext cx="37084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4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54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DestinationID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DestinationName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1</a:t>
                      </a:r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Dubai</a:t>
                      </a:r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Paris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3</a:t>
                      </a:r>
                      <a:endParaRPr lang="en-CA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Cairo</a:t>
                      </a:r>
                      <a:endParaRPr lang="en-CA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4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Vulcan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-257331" y="5232816"/>
            <a:ext cx="7924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7850" lvl="1" indent="-6350"/>
            <a:r>
              <a:rPr lang="en-US" altLang="en-US" sz="2000" dirty="0"/>
              <a:t>(</a:t>
            </a:r>
            <a:r>
              <a:rPr lang="en-US" alt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US" altLang="en-US" sz="2000" dirty="0"/>
              <a:t> : </a:t>
            </a:r>
            <a:r>
              <a:rPr lang="en-US" alt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Games</a:t>
            </a:r>
            <a:r>
              <a:rPr lang="en-US" altLang="en-US" sz="2000" dirty="0"/>
              <a:t>) could be implemented as a many to many relationship (by-passing the Sessions table) but problems similar to the previous example would be encountered.</a:t>
            </a:r>
          </a:p>
        </p:txBody>
      </p:sp>
    </p:spTree>
    <p:extLst>
      <p:ext uri="{BB962C8B-B14F-4D97-AF65-F5344CB8AC3E}">
        <p14:creationId xmlns:p14="http://schemas.microsoft.com/office/powerpoint/2010/main" val="1254184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Primary-Foreign Keys Again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there is a one to many relationship the primary key of the ‘one’ side becomes a foreign key on the ‘many’ side.</a:t>
            </a:r>
          </a:p>
          <a:p>
            <a:r>
              <a:rPr lang="en-US" dirty="0" smtClean="0"/>
              <a:t>Examples: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Gamers   :   Sessions 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Games    :   Sessions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13734" y="2667000"/>
            <a:ext cx="304800" cy="3048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55750" y="2667000"/>
            <a:ext cx="762000" cy="3048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Many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3287" y="3411519"/>
            <a:ext cx="1735569" cy="33976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CallSign: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Primary key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55750" y="3370281"/>
            <a:ext cx="1391324" cy="6096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CallSign: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Foreign key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93287" y="4818081"/>
            <a:ext cx="1735569" cy="33976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Title: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Primary key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55750" y="4853043"/>
            <a:ext cx="1749016" cy="6096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Title: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Foreign key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80072" y="4267200"/>
            <a:ext cx="304800" cy="3048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56917" y="4284681"/>
            <a:ext cx="762000" cy="3048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Many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5764305"/>
            <a:ext cx="7086600" cy="5334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This should make intuitive sense: the primary key uniquely identifies a record so it ‘should’ be on the ‘one’ rather than the many side</a:t>
            </a:r>
          </a:p>
        </p:txBody>
      </p:sp>
    </p:spTree>
    <p:extLst>
      <p:ext uri="{BB962C8B-B14F-4D97-AF65-F5344CB8AC3E}">
        <p14:creationId xmlns:p14="http://schemas.microsoft.com/office/powerpoint/2010/main" val="3492060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4" grpId="0"/>
      <p:bldP spid="5" grpId="0"/>
      <p:bldP spid="6" grpId="0"/>
      <p:bldP spid="7" grpId="0"/>
      <p:bldP spid="8" grpId="0"/>
      <p:bldP spid="9" grpId="0"/>
      <p:bldP spid="12" grpId="0"/>
      <p:bldP spid="13" grpId="0"/>
      <p:bldP spid="10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Diagrammatically Representing Database Tables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Entity-Relation diagrams (E-R Diagrams or E.R.D.s): show the attributes of a table</a:t>
            </a:r>
          </a:p>
        </p:txBody>
      </p:sp>
      <p:sp>
        <p:nvSpPr>
          <p:cNvPr id="62487" name="Rectangle 4"/>
          <p:cNvSpPr>
            <a:spLocks noChangeArrowheads="1"/>
          </p:cNvSpPr>
          <p:nvPr/>
        </p:nvSpPr>
        <p:spPr bwMode="auto">
          <a:xfrm>
            <a:off x="800220" y="2635016"/>
            <a:ext cx="2243958" cy="1635759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 anchor="ctr">
            <a:no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CA" altLang="en-US" dirty="0"/>
          </a:p>
        </p:txBody>
      </p:sp>
      <p:sp>
        <p:nvSpPr>
          <p:cNvPr id="62488" name="Rectangle 5"/>
          <p:cNvSpPr>
            <a:spLocks noChangeArrowheads="1"/>
          </p:cNvSpPr>
          <p:nvPr/>
        </p:nvSpPr>
        <p:spPr bwMode="auto">
          <a:xfrm>
            <a:off x="833657" y="2696481"/>
            <a:ext cx="2257004" cy="649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 anchor="ctr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1800" dirty="0" smtClean="0"/>
              <a:t>TABLE NAME</a:t>
            </a:r>
            <a:endParaRPr lang="en-US" altLang="en-US" sz="1800" dirty="0"/>
          </a:p>
        </p:txBody>
      </p:sp>
      <p:sp>
        <p:nvSpPr>
          <p:cNvPr id="62489" name="Line 6"/>
          <p:cNvSpPr>
            <a:spLocks noChangeShapeType="1"/>
          </p:cNvSpPr>
          <p:nvPr/>
        </p:nvSpPr>
        <p:spPr bwMode="auto">
          <a:xfrm>
            <a:off x="808917" y="3164961"/>
            <a:ext cx="22265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 dirty="0"/>
          </a:p>
        </p:txBody>
      </p:sp>
      <p:sp>
        <p:nvSpPr>
          <p:cNvPr id="62490" name="Text Box 7"/>
          <p:cNvSpPr txBox="1">
            <a:spLocks noChangeArrowheads="1"/>
          </p:cNvSpPr>
          <p:nvPr/>
        </p:nvSpPr>
        <p:spPr bwMode="auto">
          <a:xfrm>
            <a:off x="800220" y="3191725"/>
            <a:ext cx="2087403" cy="1079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600" b="0" u="sng" dirty="0"/>
              <a:t>Primary key</a:t>
            </a:r>
          </a:p>
          <a:p>
            <a:pPr>
              <a:spcBef>
                <a:spcPct val="50000"/>
              </a:spcBef>
            </a:pPr>
            <a:r>
              <a:rPr lang="en-US" altLang="en-US" sz="1600" b="0" dirty="0" smtClean="0"/>
              <a:t>Attribute</a:t>
            </a:r>
            <a:endParaRPr lang="en-US" altLang="en-US" sz="1600" b="0" dirty="0"/>
          </a:p>
          <a:p>
            <a:pPr>
              <a:spcBef>
                <a:spcPct val="50000"/>
              </a:spcBef>
            </a:pPr>
            <a:r>
              <a:rPr lang="en-US" altLang="en-US" sz="1600" b="0" dirty="0" smtClean="0"/>
              <a:t>Attribute</a:t>
            </a:r>
            <a:endParaRPr lang="en-US" altLang="en-US" sz="1600" b="0" dirty="0"/>
          </a:p>
        </p:txBody>
      </p:sp>
      <p:sp>
        <p:nvSpPr>
          <p:cNvPr id="62486" name="Text Box 72"/>
          <p:cNvSpPr txBox="1">
            <a:spLocks noChangeArrowheads="1"/>
          </p:cNvSpPr>
          <p:nvPr/>
        </p:nvSpPr>
        <p:spPr bwMode="auto">
          <a:xfrm>
            <a:off x="685800" y="2209203"/>
            <a:ext cx="210479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/>
              <a:t>Format</a:t>
            </a:r>
          </a:p>
        </p:txBody>
      </p:sp>
      <p:sp>
        <p:nvSpPr>
          <p:cNvPr id="18" name="Rectangle 4"/>
          <p:cNvSpPr>
            <a:spLocks noChangeArrowheads="1"/>
          </p:cNvSpPr>
          <p:nvPr/>
        </p:nvSpPr>
        <p:spPr bwMode="auto">
          <a:xfrm>
            <a:off x="788864" y="5120828"/>
            <a:ext cx="2243958" cy="1635759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 anchor="ctr">
            <a:no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CA" altLang="en-US" dirty="0"/>
          </a:p>
        </p:txBody>
      </p:sp>
      <p:sp>
        <p:nvSpPr>
          <p:cNvPr id="19" name="Rectangle 5"/>
          <p:cNvSpPr>
            <a:spLocks noChangeArrowheads="1"/>
          </p:cNvSpPr>
          <p:nvPr/>
        </p:nvSpPr>
        <p:spPr bwMode="auto">
          <a:xfrm>
            <a:off x="797561" y="5229468"/>
            <a:ext cx="2257004" cy="3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 anchor="ctr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1800" dirty="0" smtClean="0"/>
              <a:t>GAMES</a:t>
            </a:r>
            <a:endParaRPr lang="en-US" altLang="en-US" sz="1800" dirty="0"/>
          </a:p>
        </p:txBody>
      </p:sp>
      <p:sp>
        <p:nvSpPr>
          <p:cNvPr id="20" name="Line 6"/>
          <p:cNvSpPr>
            <a:spLocks noChangeShapeType="1"/>
          </p:cNvSpPr>
          <p:nvPr/>
        </p:nvSpPr>
        <p:spPr bwMode="auto">
          <a:xfrm>
            <a:off x="797561" y="5650773"/>
            <a:ext cx="22265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 dirty="0"/>
          </a:p>
        </p:txBody>
      </p:sp>
      <p:sp>
        <p:nvSpPr>
          <p:cNvPr id="21" name="Text Box 7"/>
          <p:cNvSpPr txBox="1">
            <a:spLocks noChangeArrowheads="1"/>
          </p:cNvSpPr>
          <p:nvPr/>
        </p:nvSpPr>
        <p:spPr bwMode="auto">
          <a:xfrm>
            <a:off x="788864" y="5677537"/>
            <a:ext cx="2087403" cy="710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600" b="0" u="sng" dirty="0" smtClean="0"/>
              <a:t>Title</a:t>
            </a:r>
            <a:endParaRPr lang="en-US" altLang="en-US" sz="1600" b="0" u="sng" dirty="0"/>
          </a:p>
          <a:p>
            <a:pPr>
              <a:spcBef>
                <a:spcPct val="50000"/>
              </a:spcBef>
            </a:pPr>
            <a:r>
              <a:rPr lang="en-US" altLang="en-US" sz="1600" b="0" dirty="0" smtClean="0"/>
              <a:t>HourlyRate</a:t>
            </a:r>
            <a:endParaRPr lang="en-US" altLang="en-US" sz="1600" b="0" dirty="0"/>
          </a:p>
        </p:txBody>
      </p:sp>
      <p:sp>
        <p:nvSpPr>
          <p:cNvPr id="22" name="Text Box 72"/>
          <p:cNvSpPr txBox="1">
            <a:spLocks noChangeArrowheads="1"/>
          </p:cNvSpPr>
          <p:nvPr/>
        </p:nvSpPr>
        <p:spPr bwMode="auto">
          <a:xfrm>
            <a:off x="685800" y="4720758"/>
            <a:ext cx="2104798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 smtClean="0"/>
              <a:t>Example</a:t>
            </a:r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190963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87" grpId="0" animBg="1"/>
      <p:bldP spid="62488" grpId="0"/>
      <p:bldP spid="62489" grpId="0" animBg="1"/>
      <p:bldP spid="62490" grpId="0"/>
      <p:bldP spid="62486" grpId="0"/>
      <p:bldP spid="18" grpId="0" animBg="1"/>
      <p:bldP spid="19" grpId="0"/>
      <p:bldP spid="20" grpId="0" animBg="1"/>
      <p:bldP spid="21" grpId="0"/>
      <p:bldP spid="2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Diagrammatically Representing </a:t>
            </a:r>
            <a:r>
              <a:rPr lang="en-US" altLang="en-US" dirty="0" smtClean="0"/>
              <a:t>Relationships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ERDs Graphically represent </a:t>
            </a:r>
            <a:r>
              <a:rPr lang="en-US" altLang="en-US" dirty="0"/>
              <a:t>relationships between tables as well as any enforced rules on multiplicity:</a:t>
            </a:r>
          </a:p>
          <a:p>
            <a:endParaRPr lang="en-CA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395940" y="2419538"/>
            <a:ext cx="2797175" cy="515938"/>
            <a:chOff x="307" y="2608"/>
            <a:chExt cx="1762" cy="325"/>
          </a:xfrm>
        </p:grpSpPr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307" y="2675"/>
              <a:ext cx="669" cy="25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altLang="en-US" sz="2000" dirty="0"/>
                <a:t>Person</a:t>
              </a:r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1551" y="2675"/>
              <a:ext cx="518" cy="25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altLang="en-US" sz="2000" dirty="0"/>
                <a:t>Head</a:t>
              </a:r>
            </a:p>
          </p:txBody>
        </p:sp>
        <p:cxnSp>
          <p:nvCxnSpPr>
            <p:cNvPr id="7" name="AutoShape 7"/>
            <p:cNvCxnSpPr>
              <a:cxnSpLocks noChangeShapeType="1"/>
              <a:stCxn id="5" idx="3"/>
              <a:endCxn id="6" idx="1"/>
            </p:cNvCxnSpPr>
            <p:nvPr/>
          </p:nvCxnSpPr>
          <p:spPr bwMode="auto">
            <a:xfrm>
              <a:off x="976" y="2804"/>
              <a:ext cx="575" cy="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" name="Text Box 8"/>
            <p:cNvSpPr txBox="1">
              <a:spLocks noChangeArrowheads="1"/>
            </p:cNvSpPr>
            <p:nvPr/>
          </p:nvSpPr>
          <p:spPr bwMode="auto">
            <a:xfrm>
              <a:off x="976" y="2616"/>
              <a:ext cx="17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b="0" dirty="0"/>
                <a:t>1</a:t>
              </a:r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368" y="2608"/>
              <a:ext cx="17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b="0" dirty="0"/>
                <a:t>1</a:t>
              </a:r>
            </a:p>
          </p:txBody>
        </p:sp>
      </p:grpSp>
      <p:grpSp>
        <p:nvGrpSpPr>
          <p:cNvPr id="20" name="Group 20"/>
          <p:cNvGrpSpPr>
            <a:grpSpLocks/>
          </p:cNvGrpSpPr>
          <p:nvPr/>
        </p:nvGrpSpPr>
        <p:grpSpPr bwMode="auto">
          <a:xfrm>
            <a:off x="361535" y="4683818"/>
            <a:ext cx="3608934" cy="523875"/>
            <a:chOff x="283" y="3750"/>
            <a:chExt cx="1999" cy="330"/>
          </a:xfrm>
        </p:grpSpPr>
        <p:grpSp>
          <p:nvGrpSpPr>
            <p:cNvPr id="21" name="Group 21"/>
            <p:cNvGrpSpPr>
              <a:grpSpLocks/>
            </p:cNvGrpSpPr>
            <p:nvPr/>
          </p:nvGrpSpPr>
          <p:grpSpPr bwMode="auto">
            <a:xfrm>
              <a:off x="283" y="3824"/>
              <a:ext cx="819" cy="256"/>
              <a:chOff x="1498" y="2672"/>
              <a:chExt cx="749" cy="256"/>
            </a:xfrm>
          </p:grpSpPr>
          <p:sp>
            <p:nvSpPr>
              <p:cNvPr id="28" name="Rectangle 22"/>
              <p:cNvSpPr>
                <a:spLocks noChangeArrowheads="1"/>
              </p:cNvSpPr>
              <p:nvPr/>
            </p:nvSpPr>
            <p:spPr bwMode="auto">
              <a:xfrm>
                <a:off x="1504" y="2672"/>
                <a:ext cx="682" cy="25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endParaRPr lang="en-CA" altLang="en-US" dirty="0"/>
              </a:p>
            </p:txBody>
          </p:sp>
          <p:sp>
            <p:nvSpPr>
              <p:cNvPr id="29" name="Rectangle 23"/>
              <p:cNvSpPr>
                <a:spLocks noChangeArrowheads="1"/>
              </p:cNvSpPr>
              <p:nvPr/>
            </p:nvSpPr>
            <p:spPr bwMode="auto">
              <a:xfrm>
                <a:off x="1498" y="2687"/>
                <a:ext cx="749" cy="2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93600" tIns="46800" rIns="93600" bIns="46800" anchor="ctr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/>
                <a:r>
                  <a:rPr lang="en-US" altLang="en-US" sz="1800" dirty="0" smtClean="0"/>
                  <a:t>Travelers</a:t>
                </a:r>
                <a:endParaRPr lang="en-US" altLang="en-US" sz="1800" dirty="0"/>
              </a:p>
            </p:txBody>
          </p:sp>
        </p:grpSp>
        <p:grpSp>
          <p:nvGrpSpPr>
            <p:cNvPr id="22" name="Group 24"/>
            <p:cNvGrpSpPr>
              <a:grpSpLocks/>
            </p:cNvGrpSpPr>
            <p:nvPr/>
          </p:nvGrpSpPr>
          <p:grpSpPr bwMode="auto">
            <a:xfrm>
              <a:off x="1408" y="3824"/>
              <a:ext cx="874" cy="256"/>
              <a:chOff x="3162" y="2656"/>
              <a:chExt cx="815" cy="256"/>
            </a:xfrm>
          </p:grpSpPr>
          <p:sp>
            <p:nvSpPr>
              <p:cNvPr id="26" name="Rectangle 25"/>
              <p:cNvSpPr>
                <a:spLocks noChangeArrowheads="1"/>
              </p:cNvSpPr>
              <p:nvPr/>
            </p:nvSpPr>
            <p:spPr bwMode="auto">
              <a:xfrm>
                <a:off x="3165" y="2656"/>
                <a:ext cx="812" cy="25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93600" tIns="46800" rIns="93600" bIns="46800" anchor="ctr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endParaRPr lang="en-CA" altLang="en-US" dirty="0"/>
              </a:p>
            </p:txBody>
          </p:sp>
          <p:sp>
            <p:nvSpPr>
              <p:cNvPr id="27" name="Rectangle 26"/>
              <p:cNvSpPr>
                <a:spLocks noChangeArrowheads="1"/>
              </p:cNvSpPr>
              <p:nvPr/>
            </p:nvSpPr>
            <p:spPr bwMode="auto">
              <a:xfrm>
                <a:off x="3162" y="2671"/>
                <a:ext cx="815" cy="2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93600" tIns="46800" rIns="93600" bIns="46800" anchor="ctr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/>
                <a:r>
                  <a:rPr lang="en-US" altLang="en-US" sz="1800" dirty="0" smtClean="0"/>
                  <a:t>Destinations</a:t>
                </a:r>
                <a:endParaRPr lang="en-US" altLang="en-US" sz="1800" dirty="0"/>
              </a:p>
            </p:txBody>
          </p:sp>
        </p:grpSp>
        <p:cxnSp>
          <p:nvCxnSpPr>
            <p:cNvPr id="23" name="AutoShape 27"/>
            <p:cNvCxnSpPr>
              <a:cxnSpLocks noChangeShapeType="1"/>
              <a:stCxn id="28" idx="3"/>
              <a:endCxn id="27" idx="1"/>
            </p:cNvCxnSpPr>
            <p:nvPr/>
          </p:nvCxnSpPr>
          <p:spPr bwMode="auto">
            <a:xfrm>
              <a:off x="1035" y="3952"/>
              <a:ext cx="375" cy="4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4" name="Text Box 28"/>
            <p:cNvSpPr txBox="1">
              <a:spLocks noChangeArrowheads="1"/>
            </p:cNvSpPr>
            <p:nvPr/>
          </p:nvSpPr>
          <p:spPr bwMode="auto">
            <a:xfrm>
              <a:off x="1024" y="3760"/>
              <a:ext cx="17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400" b="0" dirty="0">
                  <a:cs typeface="Arial" charset="0"/>
                </a:rPr>
                <a:t>*</a:t>
              </a:r>
            </a:p>
          </p:txBody>
        </p:sp>
        <p:sp>
          <p:nvSpPr>
            <p:cNvPr id="25" name="Text Box 29"/>
            <p:cNvSpPr txBox="1">
              <a:spLocks noChangeArrowheads="1"/>
            </p:cNvSpPr>
            <p:nvPr/>
          </p:nvSpPr>
          <p:spPr bwMode="auto">
            <a:xfrm>
              <a:off x="1269" y="3750"/>
              <a:ext cx="17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400" b="0" dirty="0">
                  <a:cs typeface="Arial" charset="0"/>
                </a:rPr>
                <a:t>*</a:t>
              </a:r>
            </a:p>
          </p:txBody>
        </p:sp>
      </p:grpSp>
      <p:grpSp>
        <p:nvGrpSpPr>
          <p:cNvPr id="47" name="Group 30"/>
          <p:cNvGrpSpPr>
            <a:grpSpLocks/>
          </p:cNvGrpSpPr>
          <p:nvPr/>
        </p:nvGrpSpPr>
        <p:grpSpPr bwMode="auto">
          <a:xfrm>
            <a:off x="353077" y="5566907"/>
            <a:ext cx="4475163" cy="582613"/>
            <a:chOff x="2610" y="3791"/>
            <a:chExt cx="2819" cy="367"/>
          </a:xfrm>
        </p:grpSpPr>
        <p:grpSp>
          <p:nvGrpSpPr>
            <p:cNvPr id="48" name="Group 31"/>
            <p:cNvGrpSpPr>
              <a:grpSpLocks/>
            </p:cNvGrpSpPr>
            <p:nvPr/>
          </p:nvGrpSpPr>
          <p:grpSpPr bwMode="auto">
            <a:xfrm>
              <a:off x="2610" y="3824"/>
              <a:ext cx="752" cy="264"/>
              <a:chOff x="1498" y="2672"/>
              <a:chExt cx="688" cy="256"/>
            </a:xfrm>
          </p:grpSpPr>
          <p:sp>
            <p:nvSpPr>
              <p:cNvPr id="58" name="Rectangle 32"/>
              <p:cNvSpPr>
                <a:spLocks noChangeArrowheads="1"/>
              </p:cNvSpPr>
              <p:nvPr/>
            </p:nvSpPr>
            <p:spPr bwMode="auto">
              <a:xfrm>
                <a:off x="1504" y="2672"/>
                <a:ext cx="682" cy="25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endParaRPr lang="en-CA" altLang="en-US" dirty="0"/>
              </a:p>
            </p:txBody>
          </p:sp>
          <p:sp>
            <p:nvSpPr>
              <p:cNvPr id="59" name="Rectangle 33"/>
              <p:cNvSpPr>
                <a:spLocks noChangeArrowheads="1"/>
              </p:cNvSpPr>
              <p:nvPr/>
            </p:nvSpPr>
            <p:spPr bwMode="auto">
              <a:xfrm>
                <a:off x="1498" y="2691"/>
                <a:ext cx="686" cy="2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/>
                <a:r>
                  <a:rPr lang="en-US" altLang="en-US" sz="1800" dirty="0" smtClean="0"/>
                  <a:t>Gamers</a:t>
                </a:r>
                <a:endParaRPr lang="en-US" altLang="en-US" sz="1800" dirty="0"/>
              </a:p>
            </p:txBody>
          </p:sp>
        </p:grpSp>
        <p:grpSp>
          <p:nvGrpSpPr>
            <p:cNvPr id="49" name="Group 34"/>
            <p:cNvGrpSpPr>
              <a:grpSpLocks/>
            </p:cNvGrpSpPr>
            <p:nvPr/>
          </p:nvGrpSpPr>
          <p:grpSpPr bwMode="auto">
            <a:xfrm>
              <a:off x="4673" y="3821"/>
              <a:ext cx="756" cy="256"/>
              <a:chOff x="2998" y="2653"/>
              <a:chExt cx="706" cy="256"/>
            </a:xfrm>
          </p:grpSpPr>
          <p:sp>
            <p:nvSpPr>
              <p:cNvPr id="56" name="Rectangle 35"/>
              <p:cNvSpPr>
                <a:spLocks noChangeArrowheads="1"/>
              </p:cNvSpPr>
              <p:nvPr/>
            </p:nvSpPr>
            <p:spPr bwMode="auto">
              <a:xfrm>
                <a:off x="3054" y="2653"/>
                <a:ext cx="650" cy="25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endParaRPr lang="en-CA" altLang="en-US" dirty="0"/>
              </a:p>
            </p:txBody>
          </p:sp>
          <p:sp>
            <p:nvSpPr>
              <p:cNvPr id="57" name="Rectangle 36"/>
              <p:cNvSpPr>
                <a:spLocks noChangeArrowheads="1"/>
              </p:cNvSpPr>
              <p:nvPr/>
            </p:nvSpPr>
            <p:spPr bwMode="auto">
              <a:xfrm>
                <a:off x="2998" y="2670"/>
                <a:ext cx="654" cy="2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/>
                <a:r>
                  <a:rPr lang="en-US" altLang="en-US" sz="1800" dirty="0" smtClean="0"/>
                  <a:t>Games</a:t>
                </a:r>
                <a:endParaRPr lang="en-US" altLang="en-US" sz="1800" dirty="0"/>
              </a:p>
            </p:txBody>
          </p:sp>
        </p:grpSp>
        <p:cxnSp>
          <p:nvCxnSpPr>
            <p:cNvPr id="50" name="AutoShape 37"/>
            <p:cNvCxnSpPr>
              <a:cxnSpLocks noChangeShapeType="1"/>
              <a:stCxn id="59" idx="3"/>
            </p:cNvCxnSpPr>
            <p:nvPr/>
          </p:nvCxnSpPr>
          <p:spPr bwMode="auto">
            <a:xfrm>
              <a:off x="3360" y="3961"/>
              <a:ext cx="1376" cy="6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1" name="Text Box 38"/>
            <p:cNvSpPr txBox="1">
              <a:spLocks noChangeArrowheads="1"/>
            </p:cNvSpPr>
            <p:nvPr/>
          </p:nvSpPr>
          <p:spPr bwMode="auto">
            <a:xfrm>
              <a:off x="3544" y="3793"/>
              <a:ext cx="17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400" b="0" dirty="0">
                  <a:cs typeface="Arial" charset="0"/>
                </a:rPr>
                <a:t>*</a:t>
              </a:r>
            </a:p>
          </p:txBody>
        </p:sp>
        <p:sp>
          <p:nvSpPr>
            <p:cNvPr id="52" name="Text Box 39"/>
            <p:cNvSpPr txBox="1">
              <a:spLocks noChangeArrowheads="1"/>
            </p:cNvSpPr>
            <p:nvPr/>
          </p:nvSpPr>
          <p:spPr bwMode="auto">
            <a:xfrm>
              <a:off x="4482" y="3791"/>
              <a:ext cx="208" cy="1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400" b="0" dirty="0">
                  <a:cs typeface="Arial" charset="0"/>
                </a:rPr>
                <a:t>*</a:t>
              </a:r>
            </a:p>
          </p:txBody>
        </p:sp>
        <p:sp>
          <p:nvSpPr>
            <p:cNvPr id="53" name="Rectangle 40"/>
            <p:cNvSpPr>
              <a:spLocks noChangeArrowheads="1"/>
            </p:cNvSpPr>
            <p:nvPr/>
          </p:nvSpPr>
          <p:spPr bwMode="auto">
            <a:xfrm>
              <a:off x="3664" y="3845"/>
              <a:ext cx="860" cy="239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3600" tIns="46800" rIns="93600" bIns="46800" anchor="ctr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altLang="en-US" sz="1800" dirty="0" smtClean="0"/>
                <a:t>Sessions</a:t>
              </a:r>
              <a:endParaRPr lang="en-US" altLang="en-US" sz="1800" dirty="0"/>
            </a:p>
          </p:txBody>
        </p:sp>
        <p:sp>
          <p:nvSpPr>
            <p:cNvPr id="54" name="Text Box 41"/>
            <p:cNvSpPr txBox="1">
              <a:spLocks noChangeArrowheads="1"/>
            </p:cNvSpPr>
            <p:nvPr/>
          </p:nvSpPr>
          <p:spPr bwMode="auto">
            <a:xfrm>
              <a:off x="3368" y="3963"/>
              <a:ext cx="17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b="0" dirty="0"/>
                <a:t>1</a:t>
              </a:r>
            </a:p>
          </p:txBody>
        </p:sp>
        <p:sp>
          <p:nvSpPr>
            <p:cNvPr id="55" name="Text Box 42"/>
            <p:cNvSpPr txBox="1">
              <a:spLocks noChangeArrowheads="1"/>
            </p:cNvSpPr>
            <p:nvPr/>
          </p:nvSpPr>
          <p:spPr bwMode="auto">
            <a:xfrm>
              <a:off x="4609" y="3985"/>
              <a:ext cx="17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b="0" dirty="0"/>
                <a:t>1</a:t>
              </a:r>
            </a:p>
          </p:txBody>
        </p:sp>
      </p:grpSp>
      <p:grpSp>
        <p:nvGrpSpPr>
          <p:cNvPr id="43" name="Group 10"/>
          <p:cNvGrpSpPr>
            <a:grpSpLocks/>
          </p:cNvGrpSpPr>
          <p:nvPr/>
        </p:nvGrpSpPr>
        <p:grpSpPr bwMode="auto">
          <a:xfrm>
            <a:off x="353077" y="3518120"/>
            <a:ext cx="2806700" cy="482600"/>
            <a:chOff x="298" y="3240"/>
            <a:chExt cx="1768" cy="304"/>
          </a:xfrm>
        </p:grpSpPr>
        <p:grpSp>
          <p:nvGrpSpPr>
            <p:cNvPr id="44" name="Group 11"/>
            <p:cNvGrpSpPr>
              <a:grpSpLocks/>
            </p:cNvGrpSpPr>
            <p:nvPr/>
          </p:nvGrpSpPr>
          <p:grpSpPr bwMode="auto">
            <a:xfrm>
              <a:off x="298" y="3288"/>
              <a:ext cx="688" cy="256"/>
              <a:chOff x="1498" y="2672"/>
              <a:chExt cx="688" cy="256"/>
            </a:xfrm>
          </p:grpSpPr>
          <p:sp>
            <p:nvSpPr>
              <p:cNvPr id="64" name="Rectangle 12"/>
              <p:cNvSpPr>
                <a:spLocks noChangeArrowheads="1"/>
              </p:cNvSpPr>
              <p:nvPr/>
            </p:nvSpPr>
            <p:spPr bwMode="auto">
              <a:xfrm>
                <a:off x="1504" y="2672"/>
                <a:ext cx="682" cy="25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endParaRPr lang="en-CA" altLang="en-US" dirty="0"/>
              </a:p>
            </p:txBody>
          </p:sp>
          <p:sp>
            <p:nvSpPr>
              <p:cNvPr id="65" name="Rectangle 13"/>
              <p:cNvSpPr>
                <a:spLocks noChangeArrowheads="1"/>
              </p:cNvSpPr>
              <p:nvPr/>
            </p:nvSpPr>
            <p:spPr bwMode="auto">
              <a:xfrm>
                <a:off x="1498" y="2689"/>
                <a:ext cx="68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/>
                <a:r>
                  <a:rPr lang="en-US" altLang="en-US" sz="1800" dirty="0"/>
                  <a:t>Person</a:t>
                </a:r>
              </a:p>
            </p:txBody>
          </p:sp>
        </p:grpSp>
        <p:grpSp>
          <p:nvGrpSpPr>
            <p:cNvPr id="45" name="Group 14"/>
            <p:cNvGrpSpPr>
              <a:grpSpLocks/>
            </p:cNvGrpSpPr>
            <p:nvPr/>
          </p:nvGrpSpPr>
          <p:grpSpPr bwMode="auto">
            <a:xfrm>
              <a:off x="1538" y="3288"/>
              <a:ext cx="528" cy="256"/>
              <a:chOff x="3258" y="2656"/>
              <a:chExt cx="656" cy="256"/>
            </a:xfrm>
          </p:grpSpPr>
          <p:sp>
            <p:nvSpPr>
              <p:cNvPr id="62" name="Rectangle 61"/>
              <p:cNvSpPr>
                <a:spLocks noChangeArrowheads="1"/>
              </p:cNvSpPr>
              <p:nvPr/>
            </p:nvSpPr>
            <p:spPr bwMode="auto">
              <a:xfrm>
                <a:off x="3264" y="2656"/>
                <a:ext cx="650" cy="25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endParaRPr lang="en-CA" altLang="en-US" dirty="0"/>
              </a:p>
            </p:txBody>
          </p:sp>
          <p:sp>
            <p:nvSpPr>
              <p:cNvPr id="63" name="Rectangle 62"/>
              <p:cNvSpPr>
                <a:spLocks noChangeArrowheads="1"/>
              </p:cNvSpPr>
              <p:nvPr/>
            </p:nvSpPr>
            <p:spPr bwMode="auto">
              <a:xfrm>
                <a:off x="3258" y="2673"/>
                <a:ext cx="654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/>
                <a:r>
                  <a:rPr lang="en-US" altLang="en-US" sz="1800" dirty="0"/>
                  <a:t>Hairs</a:t>
                </a:r>
              </a:p>
            </p:txBody>
          </p:sp>
        </p:grpSp>
        <p:cxnSp>
          <p:nvCxnSpPr>
            <p:cNvPr id="46" name="AutoShape 17"/>
            <p:cNvCxnSpPr>
              <a:cxnSpLocks noChangeShapeType="1"/>
              <a:stCxn id="65" idx="3"/>
              <a:endCxn id="63" idx="1"/>
            </p:cNvCxnSpPr>
            <p:nvPr/>
          </p:nvCxnSpPr>
          <p:spPr bwMode="auto">
            <a:xfrm>
              <a:off x="984" y="3421"/>
              <a:ext cx="554" cy="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0" name="Text Box 18"/>
            <p:cNvSpPr txBox="1">
              <a:spLocks noChangeArrowheads="1"/>
            </p:cNvSpPr>
            <p:nvPr/>
          </p:nvSpPr>
          <p:spPr bwMode="auto">
            <a:xfrm>
              <a:off x="1000" y="3240"/>
              <a:ext cx="17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b="0" dirty="0"/>
                <a:t>1</a:t>
              </a:r>
            </a:p>
          </p:txBody>
        </p:sp>
        <p:sp>
          <p:nvSpPr>
            <p:cNvPr id="61" name="Text Box 19"/>
            <p:cNvSpPr txBox="1">
              <a:spLocks noChangeArrowheads="1"/>
            </p:cNvSpPr>
            <p:nvPr/>
          </p:nvSpPr>
          <p:spPr bwMode="auto">
            <a:xfrm>
              <a:off x="1352" y="3240"/>
              <a:ext cx="17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400" b="0" dirty="0">
                  <a:cs typeface="Arial" charset="0"/>
                </a:rPr>
                <a:t>*</a:t>
              </a: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4966732" y="3464515"/>
            <a:ext cx="2806700" cy="482600"/>
            <a:chOff x="4966732" y="3464515"/>
            <a:chExt cx="2806700" cy="482600"/>
          </a:xfrm>
        </p:grpSpPr>
        <p:grpSp>
          <p:nvGrpSpPr>
            <p:cNvPr id="10" name="Group 10"/>
            <p:cNvGrpSpPr>
              <a:grpSpLocks/>
            </p:cNvGrpSpPr>
            <p:nvPr/>
          </p:nvGrpSpPr>
          <p:grpSpPr bwMode="auto">
            <a:xfrm>
              <a:off x="4966732" y="3464515"/>
              <a:ext cx="2806700" cy="482600"/>
              <a:chOff x="298" y="3240"/>
              <a:chExt cx="1768" cy="304"/>
            </a:xfrm>
          </p:grpSpPr>
          <p:grpSp>
            <p:nvGrpSpPr>
              <p:cNvPr id="11" name="Group 11"/>
              <p:cNvGrpSpPr>
                <a:grpSpLocks/>
              </p:cNvGrpSpPr>
              <p:nvPr/>
            </p:nvGrpSpPr>
            <p:grpSpPr bwMode="auto">
              <a:xfrm>
                <a:off x="298" y="3288"/>
                <a:ext cx="688" cy="256"/>
                <a:chOff x="1498" y="2672"/>
                <a:chExt cx="688" cy="256"/>
              </a:xfrm>
            </p:grpSpPr>
            <p:sp>
              <p:nvSpPr>
                <p:cNvPr id="18" name="Rectangle 12"/>
                <p:cNvSpPr>
                  <a:spLocks noChangeArrowheads="1"/>
                </p:cNvSpPr>
                <p:nvPr/>
              </p:nvSpPr>
              <p:spPr bwMode="auto">
                <a:xfrm>
                  <a:off x="1504" y="2672"/>
                  <a:ext cx="682" cy="256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3600" tIns="46800" rIns="93600" bIns="46800" anchor="ctr">
                  <a:spAutoFit/>
                </a:bodyPr>
                <a:lstStyle>
                  <a:lvl1pPr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endParaRPr lang="en-CA" altLang="en-US" dirty="0"/>
                </a:p>
              </p:txBody>
            </p:sp>
            <p:sp>
              <p:nvSpPr>
                <p:cNvPr id="19" name="Rectangle 13"/>
                <p:cNvSpPr>
                  <a:spLocks noChangeArrowheads="1"/>
                </p:cNvSpPr>
                <p:nvPr/>
              </p:nvSpPr>
              <p:spPr bwMode="auto">
                <a:xfrm>
                  <a:off x="1498" y="2689"/>
                  <a:ext cx="686" cy="2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3600" tIns="46800" rIns="93600" bIns="46800" anchor="ctr">
                  <a:spAutoFit/>
                </a:bodyPr>
                <a:lstStyle>
                  <a:lvl1pPr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/>
                  <a:r>
                    <a:rPr lang="en-US" altLang="en-US" sz="1800" dirty="0"/>
                    <a:t>Person</a:t>
                  </a:r>
                </a:p>
              </p:txBody>
            </p:sp>
          </p:grpSp>
          <p:grpSp>
            <p:nvGrpSpPr>
              <p:cNvPr id="12" name="Group 14"/>
              <p:cNvGrpSpPr>
                <a:grpSpLocks/>
              </p:cNvGrpSpPr>
              <p:nvPr/>
            </p:nvGrpSpPr>
            <p:grpSpPr bwMode="auto">
              <a:xfrm>
                <a:off x="1538" y="3288"/>
                <a:ext cx="528" cy="256"/>
                <a:chOff x="3258" y="2656"/>
                <a:chExt cx="656" cy="256"/>
              </a:xfrm>
            </p:grpSpPr>
            <p:sp>
              <p:nvSpPr>
                <p:cNvPr id="16" name="Rectangle 15"/>
                <p:cNvSpPr>
                  <a:spLocks noChangeArrowheads="1"/>
                </p:cNvSpPr>
                <p:nvPr/>
              </p:nvSpPr>
              <p:spPr bwMode="auto">
                <a:xfrm>
                  <a:off x="3264" y="2656"/>
                  <a:ext cx="650" cy="256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3600" tIns="46800" rIns="93600" bIns="46800" anchor="ctr">
                  <a:spAutoFit/>
                </a:bodyPr>
                <a:lstStyle>
                  <a:lvl1pPr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endParaRPr lang="en-CA" altLang="en-US" dirty="0"/>
                </a:p>
              </p:txBody>
            </p:sp>
            <p:sp>
              <p:nvSpPr>
                <p:cNvPr id="17" name="Rectangle 16"/>
                <p:cNvSpPr>
                  <a:spLocks noChangeArrowheads="1"/>
                </p:cNvSpPr>
                <p:nvPr/>
              </p:nvSpPr>
              <p:spPr bwMode="auto">
                <a:xfrm>
                  <a:off x="3258" y="2673"/>
                  <a:ext cx="654" cy="2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3600" tIns="46800" rIns="93600" bIns="46800" anchor="ctr">
                  <a:spAutoFit/>
                </a:bodyPr>
                <a:lstStyle>
                  <a:lvl1pPr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/>
                  <a:r>
                    <a:rPr lang="en-US" altLang="en-US" sz="1800" dirty="0"/>
                    <a:t>Hairs</a:t>
                  </a:r>
                </a:p>
              </p:txBody>
            </p:sp>
          </p:grpSp>
          <p:cxnSp>
            <p:nvCxnSpPr>
              <p:cNvPr id="13" name="AutoShape 17"/>
              <p:cNvCxnSpPr>
                <a:cxnSpLocks noChangeShapeType="1"/>
                <a:stCxn id="19" idx="3"/>
                <a:endCxn id="17" idx="1"/>
              </p:cNvCxnSpPr>
              <p:nvPr/>
            </p:nvCxnSpPr>
            <p:spPr bwMode="auto">
              <a:xfrm>
                <a:off x="984" y="3421"/>
                <a:ext cx="554" cy="0"/>
              </a:xfrm>
              <a:prstGeom prst="straightConnector1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4" name="Text Box 18"/>
              <p:cNvSpPr txBox="1">
                <a:spLocks noChangeArrowheads="1"/>
              </p:cNvSpPr>
              <p:nvPr/>
            </p:nvSpPr>
            <p:spPr bwMode="auto">
              <a:xfrm>
                <a:off x="1000" y="3240"/>
                <a:ext cx="176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en-US" b="0" dirty="0"/>
                  <a:t>1</a:t>
                </a:r>
              </a:p>
            </p:txBody>
          </p:sp>
        </p:grpSp>
        <p:cxnSp>
          <p:nvCxnSpPr>
            <p:cNvPr id="31" name="Straight Connector 30"/>
            <p:cNvCxnSpPr/>
            <p:nvPr/>
          </p:nvCxnSpPr>
          <p:spPr>
            <a:xfrm flipV="1">
              <a:off x="6788666" y="3616915"/>
              <a:ext cx="152400" cy="134144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>
              <a:off x="6788666" y="3751059"/>
              <a:ext cx="143391" cy="17462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oup 36"/>
          <p:cNvGrpSpPr/>
          <p:nvPr/>
        </p:nvGrpSpPr>
        <p:grpSpPr>
          <a:xfrm>
            <a:off x="4947682" y="4790181"/>
            <a:ext cx="3608934" cy="406400"/>
            <a:chOff x="4835106" y="4580190"/>
            <a:chExt cx="3608934" cy="406400"/>
          </a:xfrm>
        </p:grpSpPr>
        <p:cxnSp>
          <p:nvCxnSpPr>
            <p:cNvPr id="67" name="Straight Connector 66"/>
            <p:cNvCxnSpPr/>
            <p:nvPr/>
          </p:nvCxnSpPr>
          <p:spPr>
            <a:xfrm flipV="1">
              <a:off x="6712981" y="4640195"/>
              <a:ext cx="152400" cy="134144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>
              <a:off x="6712337" y="4799804"/>
              <a:ext cx="143391" cy="17462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9" name="Group 20"/>
            <p:cNvGrpSpPr>
              <a:grpSpLocks/>
            </p:cNvGrpSpPr>
            <p:nvPr/>
          </p:nvGrpSpPr>
          <p:grpSpPr bwMode="auto">
            <a:xfrm>
              <a:off x="4835106" y="4580190"/>
              <a:ext cx="3608934" cy="406400"/>
              <a:chOff x="283" y="3824"/>
              <a:chExt cx="1999" cy="256"/>
            </a:xfrm>
          </p:grpSpPr>
          <p:grpSp>
            <p:nvGrpSpPr>
              <p:cNvPr id="70" name="Group 21"/>
              <p:cNvGrpSpPr>
                <a:grpSpLocks/>
              </p:cNvGrpSpPr>
              <p:nvPr/>
            </p:nvGrpSpPr>
            <p:grpSpPr bwMode="auto">
              <a:xfrm>
                <a:off x="283" y="3824"/>
                <a:ext cx="819" cy="256"/>
                <a:chOff x="1498" y="2672"/>
                <a:chExt cx="749" cy="256"/>
              </a:xfrm>
            </p:grpSpPr>
            <p:sp>
              <p:nvSpPr>
                <p:cNvPr id="77" name="Rectangle 22"/>
                <p:cNvSpPr>
                  <a:spLocks noChangeArrowheads="1"/>
                </p:cNvSpPr>
                <p:nvPr/>
              </p:nvSpPr>
              <p:spPr bwMode="auto">
                <a:xfrm>
                  <a:off x="1504" y="2672"/>
                  <a:ext cx="682" cy="256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3600" tIns="46800" rIns="93600" bIns="46800" anchor="ctr">
                  <a:spAutoFit/>
                </a:bodyPr>
                <a:lstStyle>
                  <a:lvl1pPr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endParaRPr lang="en-CA" altLang="en-US" dirty="0"/>
                </a:p>
              </p:txBody>
            </p:sp>
            <p:sp>
              <p:nvSpPr>
                <p:cNvPr id="78" name="Rectangle 23"/>
                <p:cNvSpPr>
                  <a:spLocks noChangeArrowheads="1"/>
                </p:cNvSpPr>
                <p:nvPr/>
              </p:nvSpPr>
              <p:spPr bwMode="auto">
                <a:xfrm>
                  <a:off x="1498" y="2687"/>
                  <a:ext cx="749" cy="23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lIns="93600" tIns="46800" rIns="93600" bIns="46800" anchor="ctr">
                  <a:spAutoFit/>
                </a:bodyPr>
                <a:lstStyle>
                  <a:lvl1pPr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/>
                  <a:r>
                    <a:rPr lang="en-US" altLang="en-US" sz="1800" dirty="0" smtClean="0"/>
                    <a:t>Travelers</a:t>
                  </a:r>
                  <a:endParaRPr lang="en-US" altLang="en-US" sz="1800" dirty="0"/>
                </a:p>
              </p:txBody>
            </p:sp>
          </p:grpSp>
          <p:grpSp>
            <p:nvGrpSpPr>
              <p:cNvPr id="71" name="Group 24"/>
              <p:cNvGrpSpPr>
                <a:grpSpLocks/>
              </p:cNvGrpSpPr>
              <p:nvPr/>
            </p:nvGrpSpPr>
            <p:grpSpPr bwMode="auto">
              <a:xfrm>
                <a:off x="1408" y="3824"/>
                <a:ext cx="874" cy="256"/>
                <a:chOff x="3162" y="2656"/>
                <a:chExt cx="815" cy="256"/>
              </a:xfrm>
            </p:grpSpPr>
            <p:sp>
              <p:nvSpPr>
                <p:cNvPr id="75" name="Rectangle 74"/>
                <p:cNvSpPr>
                  <a:spLocks noChangeArrowheads="1"/>
                </p:cNvSpPr>
                <p:nvPr/>
              </p:nvSpPr>
              <p:spPr bwMode="auto">
                <a:xfrm>
                  <a:off x="3165" y="2656"/>
                  <a:ext cx="812" cy="256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lIns="93600" tIns="46800" rIns="93600" bIns="46800" anchor="ctr">
                  <a:spAutoFit/>
                </a:bodyPr>
                <a:lstStyle>
                  <a:lvl1pPr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endParaRPr lang="en-CA" altLang="en-US" dirty="0"/>
                </a:p>
              </p:txBody>
            </p:sp>
            <p:sp>
              <p:nvSpPr>
                <p:cNvPr id="76" name="Rectangle 75"/>
                <p:cNvSpPr>
                  <a:spLocks noChangeArrowheads="1"/>
                </p:cNvSpPr>
                <p:nvPr/>
              </p:nvSpPr>
              <p:spPr bwMode="auto">
                <a:xfrm>
                  <a:off x="3162" y="2671"/>
                  <a:ext cx="815" cy="23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lIns="93600" tIns="46800" rIns="93600" bIns="46800" anchor="ctr">
                  <a:spAutoFit/>
                </a:bodyPr>
                <a:lstStyle>
                  <a:lvl1pPr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 b="1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/>
                  <a:r>
                    <a:rPr lang="en-US" altLang="en-US" sz="1800" dirty="0" smtClean="0"/>
                    <a:t>Destinations</a:t>
                  </a:r>
                  <a:endParaRPr lang="en-US" altLang="en-US" sz="1800" dirty="0"/>
                </a:p>
              </p:txBody>
            </p:sp>
          </p:grpSp>
          <p:cxnSp>
            <p:nvCxnSpPr>
              <p:cNvPr id="72" name="AutoShape 27"/>
              <p:cNvCxnSpPr>
                <a:cxnSpLocks noChangeShapeType="1"/>
                <a:stCxn id="77" idx="3"/>
                <a:endCxn id="76" idx="1"/>
              </p:cNvCxnSpPr>
              <p:nvPr/>
            </p:nvCxnSpPr>
            <p:spPr bwMode="auto">
              <a:xfrm>
                <a:off x="1035" y="3952"/>
                <a:ext cx="375" cy="4"/>
              </a:xfrm>
              <a:prstGeom prst="straightConnector1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79" name="Straight Connector 78"/>
            <p:cNvCxnSpPr>
              <a:endCxn id="78" idx="3"/>
            </p:cNvCxnSpPr>
            <p:nvPr/>
          </p:nvCxnSpPr>
          <p:spPr>
            <a:xfrm flipV="1">
              <a:off x="6178345" y="4789741"/>
              <a:ext cx="135359" cy="156411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>
              <a:endCxn id="78" idx="3"/>
            </p:cNvCxnSpPr>
            <p:nvPr/>
          </p:nvCxnSpPr>
          <p:spPr>
            <a:xfrm>
              <a:off x="6205830" y="4640195"/>
              <a:ext cx="107874" cy="14954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68046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The ERD For The Example Database</a:t>
            </a:r>
            <a:endParaRPr lang="en-CA" dirty="0"/>
          </a:p>
        </p:txBody>
      </p:sp>
      <p:grpSp>
        <p:nvGrpSpPr>
          <p:cNvPr id="41" name="Group 40"/>
          <p:cNvGrpSpPr/>
          <p:nvPr/>
        </p:nvGrpSpPr>
        <p:grpSpPr>
          <a:xfrm>
            <a:off x="195333" y="1151023"/>
            <a:ext cx="2265701" cy="3113437"/>
            <a:chOff x="152400" y="1888667"/>
            <a:chExt cx="2265701" cy="3113437"/>
          </a:xfrm>
        </p:grpSpPr>
        <p:sp>
          <p:nvSpPr>
            <p:cNvPr id="14" name="Rectangle 4"/>
            <p:cNvSpPr>
              <a:spLocks noChangeArrowheads="1"/>
            </p:cNvSpPr>
            <p:nvPr/>
          </p:nvSpPr>
          <p:spPr bwMode="auto">
            <a:xfrm>
              <a:off x="152400" y="1888667"/>
              <a:ext cx="2243958" cy="3113437"/>
            </a:xfrm>
            <a:prstGeom prst="rect">
              <a:avLst/>
            </a:prstGeom>
            <a:noFill/>
            <a:ln w="508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no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en-CA" altLang="en-US" dirty="0"/>
            </a:p>
          </p:txBody>
        </p:sp>
        <p:sp>
          <p:nvSpPr>
            <p:cNvPr id="15" name="Rectangle 5"/>
            <p:cNvSpPr>
              <a:spLocks noChangeArrowheads="1"/>
            </p:cNvSpPr>
            <p:nvPr/>
          </p:nvSpPr>
          <p:spPr bwMode="auto">
            <a:xfrm>
              <a:off x="161097" y="1997308"/>
              <a:ext cx="2257004" cy="3715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altLang="en-US" sz="1800" dirty="0" smtClean="0"/>
                <a:t>GAMERS</a:t>
              </a:r>
              <a:endParaRPr lang="en-US" altLang="en-US" sz="1800" dirty="0"/>
            </a:p>
          </p:txBody>
        </p:sp>
        <p:sp>
          <p:nvSpPr>
            <p:cNvPr id="16" name="Line 6"/>
            <p:cNvSpPr>
              <a:spLocks noChangeShapeType="1"/>
            </p:cNvSpPr>
            <p:nvPr/>
          </p:nvSpPr>
          <p:spPr bwMode="auto">
            <a:xfrm>
              <a:off x="161097" y="2418613"/>
              <a:ext cx="2226563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17" name="Text Box 7"/>
            <p:cNvSpPr txBox="1">
              <a:spLocks noChangeArrowheads="1"/>
            </p:cNvSpPr>
            <p:nvPr/>
          </p:nvSpPr>
          <p:spPr bwMode="auto">
            <a:xfrm>
              <a:off x="152400" y="2445377"/>
              <a:ext cx="2087403" cy="25567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600" b="0" u="sng" dirty="0" smtClean="0"/>
                <a:t>CallSign</a:t>
              </a:r>
              <a:endParaRPr lang="en-US" altLang="en-US" sz="1600" b="0" u="sng" dirty="0"/>
            </a:p>
            <a:p>
              <a:pPr>
                <a:spcBef>
                  <a:spcPct val="50000"/>
                </a:spcBef>
              </a:pPr>
              <a:r>
                <a:rPr lang="en-US" altLang="en-US" sz="1600" b="0" dirty="0" smtClean="0"/>
                <a:t>Email</a:t>
              </a:r>
            </a:p>
            <a:p>
              <a:pPr>
                <a:spcBef>
                  <a:spcPct val="50000"/>
                </a:spcBef>
              </a:pPr>
              <a:r>
                <a:rPr lang="en-US" altLang="en-US" sz="1600" b="0" dirty="0" smtClean="0"/>
                <a:t>Telephone</a:t>
              </a:r>
            </a:p>
            <a:p>
              <a:pPr>
                <a:spcBef>
                  <a:spcPct val="50000"/>
                </a:spcBef>
              </a:pPr>
              <a:r>
                <a:rPr lang="en-US" altLang="en-US" sz="1600" b="0" dirty="0" smtClean="0"/>
                <a:t>Income</a:t>
              </a:r>
            </a:p>
            <a:p>
              <a:pPr>
                <a:spcBef>
                  <a:spcPct val="50000"/>
                </a:spcBef>
              </a:pPr>
              <a:r>
                <a:rPr lang="en-US" altLang="en-US" sz="1600" b="0" dirty="0" smtClean="0"/>
                <a:t>LastName</a:t>
              </a:r>
            </a:p>
            <a:p>
              <a:pPr>
                <a:spcBef>
                  <a:spcPct val="50000"/>
                </a:spcBef>
              </a:pPr>
              <a:r>
                <a:rPr lang="en-US" altLang="en-US" sz="1600" b="0" dirty="0" smtClean="0"/>
                <a:t>FirstName</a:t>
              </a:r>
            </a:p>
            <a:p>
              <a:pPr>
                <a:spcBef>
                  <a:spcPct val="50000"/>
                </a:spcBef>
              </a:pPr>
              <a:r>
                <a:rPr lang="en-US" altLang="en-US" sz="1600" b="0" dirty="0" smtClean="0"/>
                <a:t>Level</a:t>
              </a:r>
              <a:endParaRPr lang="en-US" altLang="en-US" sz="1600" b="0" dirty="0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3429339" y="3350882"/>
            <a:ext cx="2265701" cy="2169159"/>
            <a:chOff x="3429000" y="3164841"/>
            <a:chExt cx="2265701" cy="2169159"/>
          </a:xfrm>
        </p:grpSpPr>
        <p:sp>
          <p:nvSpPr>
            <p:cNvPr id="20" name="Rectangle 4"/>
            <p:cNvSpPr>
              <a:spLocks noChangeArrowheads="1"/>
            </p:cNvSpPr>
            <p:nvPr/>
          </p:nvSpPr>
          <p:spPr bwMode="auto">
            <a:xfrm>
              <a:off x="3429000" y="3164841"/>
              <a:ext cx="2243958" cy="2169159"/>
            </a:xfrm>
            <a:prstGeom prst="rect">
              <a:avLst/>
            </a:prstGeom>
            <a:noFill/>
            <a:ln w="508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no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en-CA" altLang="en-US" dirty="0"/>
            </a:p>
          </p:txBody>
        </p:sp>
        <p:sp>
          <p:nvSpPr>
            <p:cNvPr id="21" name="Rectangle 5"/>
            <p:cNvSpPr>
              <a:spLocks noChangeArrowheads="1"/>
            </p:cNvSpPr>
            <p:nvPr/>
          </p:nvSpPr>
          <p:spPr bwMode="auto">
            <a:xfrm>
              <a:off x="3437697" y="3273481"/>
              <a:ext cx="2257004" cy="3715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altLang="en-US" sz="1800" dirty="0" smtClean="0"/>
                <a:t>SESSIONS</a:t>
              </a:r>
              <a:endParaRPr lang="en-US" altLang="en-US" sz="1800" dirty="0"/>
            </a:p>
          </p:txBody>
        </p:sp>
        <p:sp>
          <p:nvSpPr>
            <p:cNvPr id="22" name="Line 6"/>
            <p:cNvSpPr>
              <a:spLocks noChangeShapeType="1"/>
            </p:cNvSpPr>
            <p:nvPr/>
          </p:nvSpPr>
          <p:spPr bwMode="auto">
            <a:xfrm>
              <a:off x="3437697" y="3694786"/>
              <a:ext cx="2226563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23" name="Text Box 7"/>
            <p:cNvSpPr txBox="1">
              <a:spLocks noChangeArrowheads="1"/>
            </p:cNvSpPr>
            <p:nvPr/>
          </p:nvSpPr>
          <p:spPr bwMode="auto">
            <a:xfrm>
              <a:off x="3429000" y="3721550"/>
              <a:ext cx="2087403" cy="14487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600" b="0" u="sng" dirty="0" smtClean="0"/>
                <a:t>Title</a:t>
              </a:r>
              <a:endParaRPr lang="en-US" altLang="en-US" sz="1600" b="0" u="sng" dirty="0"/>
            </a:p>
            <a:p>
              <a:pPr>
                <a:spcBef>
                  <a:spcPct val="50000"/>
                </a:spcBef>
              </a:pPr>
              <a:r>
                <a:rPr lang="en-US" altLang="en-US" sz="1600" b="0" u="sng" dirty="0" smtClean="0"/>
                <a:t>CallSign</a:t>
              </a:r>
              <a:endParaRPr lang="en-US" altLang="en-US" sz="1600" b="0" u="sng" dirty="0"/>
            </a:p>
            <a:p>
              <a:pPr>
                <a:spcBef>
                  <a:spcPct val="50000"/>
                </a:spcBef>
              </a:pPr>
              <a:r>
                <a:rPr lang="en-US" altLang="en-US" sz="1600" b="0" u="sng" dirty="0" smtClean="0"/>
                <a:t>SessionDate</a:t>
              </a:r>
              <a:endParaRPr lang="en-US" altLang="en-US" sz="1600" b="0" dirty="0" smtClean="0"/>
            </a:p>
            <a:p>
              <a:pPr>
                <a:spcBef>
                  <a:spcPct val="50000"/>
                </a:spcBef>
              </a:pPr>
              <a:r>
                <a:rPr lang="en-US" altLang="en-US" sz="1600" b="0" dirty="0" smtClean="0"/>
                <a:t>SessionDuration</a:t>
              </a:r>
              <a:endParaRPr lang="en-US" altLang="en-US" sz="1600" b="0" dirty="0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6878299" y="1959418"/>
            <a:ext cx="2265701" cy="1526479"/>
            <a:chOff x="6392544" y="2512121"/>
            <a:chExt cx="2265701" cy="1526479"/>
          </a:xfrm>
        </p:grpSpPr>
        <p:sp>
          <p:nvSpPr>
            <p:cNvPr id="25" name="Rectangle 4"/>
            <p:cNvSpPr>
              <a:spLocks noChangeArrowheads="1"/>
            </p:cNvSpPr>
            <p:nvPr/>
          </p:nvSpPr>
          <p:spPr bwMode="auto">
            <a:xfrm>
              <a:off x="6392544" y="2512121"/>
              <a:ext cx="2243958" cy="1526479"/>
            </a:xfrm>
            <a:prstGeom prst="rect">
              <a:avLst/>
            </a:prstGeom>
            <a:noFill/>
            <a:ln w="508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no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en-CA" altLang="en-US" dirty="0"/>
            </a:p>
          </p:txBody>
        </p:sp>
        <p:sp>
          <p:nvSpPr>
            <p:cNvPr id="26" name="Rectangle 5"/>
            <p:cNvSpPr>
              <a:spLocks noChangeArrowheads="1"/>
            </p:cNvSpPr>
            <p:nvPr/>
          </p:nvSpPr>
          <p:spPr bwMode="auto">
            <a:xfrm>
              <a:off x="6401241" y="2620761"/>
              <a:ext cx="2257004" cy="3715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altLang="en-US" sz="1800" dirty="0" smtClean="0"/>
                <a:t>GAMES</a:t>
              </a:r>
              <a:endParaRPr lang="en-US" altLang="en-US" sz="1800" dirty="0"/>
            </a:p>
          </p:txBody>
        </p:sp>
        <p:sp>
          <p:nvSpPr>
            <p:cNvPr id="27" name="Line 6"/>
            <p:cNvSpPr>
              <a:spLocks noChangeShapeType="1"/>
            </p:cNvSpPr>
            <p:nvPr/>
          </p:nvSpPr>
          <p:spPr bwMode="auto">
            <a:xfrm>
              <a:off x="6401241" y="3042066"/>
              <a:ext cx="2226563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28" name="Text Box 7"/>
            <p:cNvSpPr txBox="1">
              <a:spLocks noChangeArrowheads="1"/>
            </p:cNvSpPr>
            <p:nvPr/>
          </p:nvSpPr>
          <p:spPr bwMode="auto">
            <a:xfrm>
              <a:off x="6392544" y="3068830"/>
              <a:ext cx="2087403" cy="7100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600" b="0" u="sng" dirty="0" smtClean="0"/>
                <a:t>Title</a:t>
              </a:r>
              <a:endParaRPr lang="en-US" altLang="en-US" sz="1600" b="0" u="sng" dirty="0"/>
            </a:p>
            <a:p>
              <a:pPr>
                <a:spcBef>
                  <a:spcPct val="50000"/>
                </a:spcBef>
              </a:pPr>
              <a:r>
                <a:rPr lang="en-US" altLang="en-US" sz="1600" b="0" dirty="0" smtClean="0"/>
                <a:t>HourlyRate</a:t>
              </a:r>
              <a:endParaRPr lang="en-US" altLang="en-US" sz="1600" b="0" dirty="0"/>
            </a:p>
          </p:txBody>
        </p:sp>
      </p:grpSp>
      <p:cxnSp>
        <p:nvCxnSpPr>
          <p:cNvPr id="32" name="Straight Connector 31"/>
          <p:cNvCxnSpPr/>
          <p:nvPr/>
        </p:nvCxnSpPr>
        <p:spPr>
          <a:xfrm flipV="1">
            <a:off x="6260263" y="2653634"/>
            <a:ext cx="17118" cy="138976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2446511" y="1851375"/>
            <a:ext cx="455239" cy="602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6573629" y="2351905"/>
            <a:ext cx="381000" cy="30168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CA" b="1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681994" y="3831035"/>
            <a:ext cx="381000" cy="30168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CA" b="1" dirty="0" smtClean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520750" y="1491517"/>
            <a:ext cx="381000" cy="30168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CA" b="1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095268" y="4173366"/>
            <a:ext cx="381000" cy="30168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CA" b="1" dirty="0" smtClean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2894344" y="1867991"/>
            <a:ext cx="7406" cy="263539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2885647" y="4503384"/>
            <a:ext cx="554977" cy="662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5673297" y="4059108"/>
            <a:ext cx="586966" cy="267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6260263" y="2661261"/>
            <a:ext cx="626733" cy="815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7158" y="6208536"/>
            <a:ext cx="9020642" cy="6094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dirty="0" smtClean="0"/>
              <a:t>Note: the line specifying relationships between tables goes from the primary key to the foreign key (e.g. ‘CallSign’ in ‘Gamers’ to ‘CallSign’ in ‘Sessions’</a:t>
            </a:r>
          </a:p>
        </p:txBody>
      </p:sp>
    </p:spTree>
    <p:extLst>
      <p:ext uri="{BB962C8B-B14F-4D97-AF65-F5344CB8AC3E}">
        <p14:creationId xmlns:p14="http://schemas.microsoft.com/office/powerpoint/2010/main" val="3888083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Integrity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High level description: prevent errors</a:t>
            </a:r>
          </a:p>
          <a:p>
            <a:r>
              <a:rPr lang="en-US" dirty="0" smtClean="0"/>
              <a:t>Some uses (there are others)</a:t>
            </a:r>
          </a:p>
          <a:p>
            <a:pPr lvl="1"/>
            <a:r>
              <a:rPr lang="en-US" b="1" dirty="0" smtClean="0"/>
              <a:t>Type checking</a:t>
            </a:r>
            <a:r>
              <a:rPr lang="en-US" dirty="0" smtClean="0"/>
              <a:t>: prevent the wrong type of information from being entered</a:t>
            </a:r>
            <a:r>
              <a:rPr lang="en-US" dirty="0"/>
              <a:t> </a:t>
            </a:r>
            <a:r>
              <a:rPr lang="en-US" dirty="0" smtClean="0"/>
              <a:t>e.g. alpha instead of numeric</a:t>
            </a:r>
          </a:p>
          <a:p>
            <a:pPr lvl="1"/>
            <a:r>
              <a:rPr lang="en-US" b="1" dirty="0" smtClean="0"/>
              <a:t>Range checking</a:t>
            </a:r>
            <a:r>
              <a:rPr lang="en-US" dirty="0" smtClean="0"/>
              <a:t>: prevent information outside the acceptable range from being entered (e.g. negative age)</a:t>
            </a:r>
          </a:p>
          <a:p>
            <a:pPr lvl="1"/>
            <a:r>
              <a:rPr lang="en-US" b="1" dirty="0" smtClean="0"/>
              <a:t>Format checking</a:t>
            </a:r>
            <a:r>
              <a:rPr lang="en-US" i="1" dirty="0" smtClean="0"/>
              <a:t>: </a:t>
            </a:r>
            <a:r>
              <a:rPr lang="en-US" dirty="0" smtClean="0"/>
              <a:t>prevent information in the wrong form from being entered (e.g. postal code </a:t>
            </a:r>
            <a:r>
              <a:rPr lang="en-US" dirty="0" smtClean="0">
                <a:latin typeface="Consolas" panose="020B0609020204030204" pitchFamily="49" charset="0"/>
              </a:rPr>
              <a:t>N0N0N0</a:t>
            </a:r>
            <a:r>
              <a:rPr lang="en-US" dirty="0"/>
              <a:t> </a:t>
            </a:r>
            <a:r>
              <a:rPr lang="en-US" dirty="0" smtClean="0"/>
              <a:t>vs. </a:t>
            </a:r>
            <a:r>
              <a:rPr lang="en-US" dirty="0" smtClean="0">
                <a:latin typeface="Consolas" panose="020B0609020204030204" pitchFamily="49" charset="0"/>
              </a:rPr>
              <a:t>N0N-0N0</a:t>
            </a:r>
            <a:r>
              <a:rPr lang="en-US" dirty="0"/>
              <a:t> </a:t>
            </a:r>
            <a:r>
              <a:rPr lang="en-US" dirty="0" smtClean="0"/>
              <a:t>vs. </a:t>
            </a:r>
            <a:r>
              <a:rPr lang="en-US" dirty="0" smtClean="0">
                <a:latin typeface="Consolas" panose="020B0609020204030204" pitchFamily="49" charset="0"/>
              </a:rPr>
              <a:t>N0N 0N0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7838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Types Of Data Integrity In Databases</a:t>
            </a:r>
          </a:p>
        </p:txBody>
      </p:sp>
      <p:sp>
        <p:nvSpPr>
          <p:cNvPr id="336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7315200" cy="5029200"/>
          </a:xfrm>
        </p:spPr>
        <p:txBody>
          <a:bodyPr/>
          <a:lstStyle/>
          <a:p>
            <a:pPr marL="457200" indent="-457200">
              <a:buFontTx/>
              <a:buAutoNum type="arabicPeriod"/>
            </a:pPr>
            <a:r>
              <a:rPr lang="en-US" altLang="en-US" sz="2200" dirty="0" smtClean="0"/>
              <a:t>Table-level integrity (entity integrity):</a:t>
            </a:r>
          </a:p>
          <a:p>
            <a:pPr marL="685800" lvl="1" indent="-228600"/>
            <a:r>
              <a:rPr lang="en-US" altLang="en-US" sz="1800" dirty="0" smtClean="0"/>
              <a:t>Ensuring that no duplicate records exist.</a:t>
            </a:r>
          </a:p>
          <a:p>
            <a:pPr marL="685800" lvl="1" indent="-228600"/>
            <a:r>
              <a:rPr lang="en-US" altLang="en-US" sz="1800" dirty="0" smtClean="0"/>
              <a:t>Implementation: no primary keys are null: MS-Access (automatic) indexed – no duplicates.</a:t>
            </a:r>
          </a:p>
          <a:p>
            <a:pPr marL="457200" indent="-457200">
              <a:buFontTx/>
              <a:buAutoNum type="arabicPeriod"/>
            </a:pPr>
            <a:r>
              <a:rPr lang="en-US" altLang="en-US" sz="2200" dirty="0" smtClean="0"/>
              <a:t>Relationship-level integrity (referential integrity):</a:t>
            </a:r>
          </a:p>
          <a:p>
            <a:pPr marL="685800" lvl="1" indent="-228600"/>
            <a:r>
              <a:rPr lang="en-US" altLang="en-US" sz="1800" dirty="0" smtClean="0"/>
              <a:t>Ensuring that relationship between a pair of tables is sound and the records in the tables are synchronized when data is entered into, updated in or deleted from either table (MS-Access: only partially implemented).</a:t>
            </a:r>
          </a:p>
          <a:p>
            <a:pPr marL="685800" lvl="1" indent="-228600"/>
            <a:r>
              <a:rPr lang="en-US" altLang="en-US" sz="1800" dirty="0" smtClean="0"/>
              <a:t>Partial implementation in Access: use ‘lookup’ for the ‘data type’ of an attribute &amp; enforcing referential integrity.</a:t>
            </a:r>
          </a:p>
          <a:p>
            <a:pPr marL="457200" indent="-457200">
              <a:buFontTx/>
              <a:buAutoNum type="arabicPeriod"/>
            </a:pPr>
            <a:r>
              <a:rPr lang="en-US" altLang="en-US" sz="2200" dirty="0" smtClean="0"/>
              <a:t>Field/attribute -level integrity (domain integrity):</a:t>
            </a:r>
          </a:p>
          <a:p>
            <a:pPr marL="685800" lvl="1" indent="-228600"/>
            <a:r>
              <a:rPr lang="en-US" altLang="en-US" sz="1800" dirty="0" smtClean="0"/>
              <a:t>Ensuring that the attributes are valid and accurate (the previous slides 3 examples)</a:t>
            </a:r>
          </a:p>
          <a:p>
            <a:pPr marL="685800" lvl="1" indent="-228600"/>
            <a:r>
              <a:rPr lang="en-US" altLang="en-US" sz="1800" dirty="0" smtClean="0"/>
              <a:t>MS-Access implementation: input masks and validation rules.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1524000"/>
            <a:ext cx="244792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84" t="44375" r="12348" b="45187"/>
          <a:stretch/>
        </p:blipFill>
        <p:spPr bwMode="auto">
          <a:xfrm>
            <a:off x="7366849" y="3233737"/>
            <a:ext cx="1777151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val 1"/>
          <p:cNvSpPr/>
          <p:nvPr/>
        </p:nvSpPr>
        <p:spPr>
          <a:xfrm>
            <a:off x="6400800" y="1828800"/>
            <a:ext cx="381000" cy="295275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313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8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8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8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8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6899" grpId="0" uiExpand="1" build="p"/>
      <p:bldP spid="2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2"/>
            </a:pPr>
            <a:r>
              <a:rPr lang="en-CA" dirty="0" smtClean="0"/>
              <a:t>Relationship Level Integrity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Create the foreign-primary key relationship (Design view)</a:t>
            </a:r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33333" t="23770" r="44444" b="44992"/>
          <a:stretch/>
        </p:blipFill>
        <p:spPr>
          <a:xfrm>
            <a:off x="761999" y="1905000"/>
            <a:ext cx="3816195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089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Relationship Level Integrity: Creating The Relationship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Create the foreign-primary key relationship (Design view)</a:t>
            </a:r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33333" t="23770" r="44444" b="44992"/>
          <a:stretch/>
        </p:blipFill>
        <p:spPr>
          <a:xfrm>
            <a:off x="761999" y="1905000"/>
            <a:ext cx="3816195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130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Relationship Level Integrity: Creating The </a:t>
            </a:r>
            <a:r>
              <a:rPr lang="en-CA" dirty="0" smtClean="0"/>
              <a:t>Relationship (2)</a:t>
            </a:r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0" y="1066800"/>
            <a:ext cx="4610100" cy="3895725"/>
            <a:chOff x="0" y="1066800"/>
            <a:chExt cx="4610100" cy="389572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1676400"/>
              <a:ext cx="4610100" cy="3286125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2088" y="1066800"/>
              <a:ext cx="3807912" cy="762000"/>
            </a:xfrm>
            <a:prstGeom prst="rect">
              <a:avLst/>
            </a:prstGeom>
            <a:noFill/>
          </p:spPr>
          <p:txBody>
            <a:bodyPr wrap="square" lIns="0" rtlCol="0">
              <a:noAutofit/>
            </a:bodyPr>
            <a:lstStyle/>
            <a:p>
              <a:r>
                <a:rPr lang="en-US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Specify that the lookup value will come from another table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057650" y="3200400"/>
            <a:ext cx="4629150" cy="3650974"/>
            <a:chOff x="4057650" y="3200400"/>
            <a:chExt cx="4629150" cy="3650974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57650" y="3574774"/>
              <a:ext cx="4629150" cy="3276600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5181600" y="3200400"/>
              <a:ext cx="3449707" cy="762000"/>
            </a:xfrm>
            <a:prstGeom prst="rect">
              <a:avLst/>
            </a:prstGeom>
            <a:noFill/>
          </p:spPr>
          <p:txBody>
            <a:bodyPr wrap="square" lIns="0" rIns="0" rtlCol="0">
              <a:noAutofit/>
            </a:bodyPr>
            <a:lstStyle/>
            <a:p>
              <a:pPr algn="r"/>
              <a:r>
                <a:rPr lang="en-US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Specify the table (for CPSC 203)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69509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Relationship Level Integrity: Creating The </a:t>
            </a:r>
            <a:r>
              <a:rPr lang="en-CA" dirty="0" smtClean="0"/>
              <a:t>Relationship (3)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088" y="1066800"/>
            <a:ext cx="3503112" cy="7620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Specify the foreign-primary key (attribute being looked up).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144" y="1752600"/>
            <a:ext cx="4638675" cy="32385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410200" y="4800600"/>
            <a:ext cx="383951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Later sub-steps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Click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next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No need to sort the results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Adjust column width if you wish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8398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After Creating The Relationship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You may edit the relationship</a:t>
            </a:r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r>
              <a:rPr lang="en-CA" dirty="0"/>
              <a:t>Strengthen the relationship: “</a:t>
            </a:r>
            <a:r>
              <a:rPr lang="en-CA" b="1" dirty="0">
                <a:solidFill>
                  <a:srgbClr val="FF0000"/>
                </a:solidFill>
              </a:rPr>
              <a:t>Enforce referential integrity</a:t>
            </a:r>
            <a:r>
              <a:rPr lang="en-CA" dirty="0"/>
              <a:t>”</a:t>
            </a:r>
          </a:p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33333" t="12069" r="31905" b="58979"/>
          <a:stretch/>
        </p:blipFill>
        <p:spPr>
          <a:xfrm>
            <a:off x="762000" y="1905000"/>
            <a:ext cx="5562600" cy="2895600"/>
          </a:xfrm>
          <a:prstGeom prst="rect">
            <a:avLst/>
          </a:prstGeom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84" t="44375" r="12348" b="45187"/>
          <a:stretch/>
        </p:blipFill>
        <p:spPr bwMode="auto">
          <a:xfrm>
            <a:off x="762000" y="5592418"/>
            <a:ext cx="1854417" cy="1113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Down Arrow 5"/>
          <p:cNvSpPr/>
          <p:nvPr/>
        </p:nvSpPr>
        <p:spPr>
          <a:xfrm rot="5400000">
            <a:off x="2719121" y="6172200"/>
            <a:ext cx="609600" cy="762000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9068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6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JT’s Note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Set up the relationship between tables as soon as possible.</a:t>
            </a:r>
          </a:p>
          <a:p>
            <a:r>
              <a:rPr lang="en-US" dirty="0" smtClean="0"/>
              <a:t>That’s because other parts of the database may not work properly if set up the relationship afterwards.</a:t>
            </a:r>
          </a:p>
          <a:p>
            <a:r>
              <a:rPr lang="en-US" dirty="0" smtClean="0"/>
              <a:t>For this class make sure that you ‘Enforce referential integrity’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6470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Input Masks</a:t>
            </a:r>
          </a:p>
        </p:txBody>
      </p:sp>
      <p:sp>
        <p:nvSpPr>
          <p:cNvPr id="339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Tx/>
              <a:buChar char="•"/>
            </a:pPr>
            <a:r>
              <a:rPr lang="en-US" altLang="en-US" dirty="0" smtClean="0"/>
              <a:t>Ensures the proper format for the data entered into the database</a:t>
            </a:r>
          </a:p>
          <a:p>
            <a:pPr marL="228600" indent="-228600">
              <a:buFontTx/>
              <a:buChar char="•"/>
            </a:pPr>
            <a:r>
              <a:rPr lang="en-US" altLang="en-US" dirty="0" smtClean="0"/>
              <a:t>Example: SIN number must be entered as:</a:t>
            </a:r>
          </a:p>
          <a:p>
            <a:pPr marL="514350" lvl="1"/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alt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three digits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 &lt;space&gt; &lt;</a:t>
            </a:r>
            <a:r>
              <a:rPr lang="en-US" alt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three digits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 &lt;space&gt; &lt;</a:t>
            </a:r>
            <a:r>
              <a:rPr lang="en-US" alt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three digits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marL="450850" lvl="1" indent="-228600">
              <a:buFontTx/>
              <a:buChar char="•"/>
            </a:pPr>
            <a:r>
              <a:rPr lang="en-US" altLang="en-US" dirty="0" smtClean="0"/>
              <a:t>Invalid inputs:</a:t>
            </a:r>
          </a:p>
          <a:p>
            <a:pPr marL="631825" lvl="2"/>
            <a:r>
              <a:rPr lang="en-US" altLang="en-US" sz="2000" dirty="0" smtClean="0">
                <a:latin typeface="Comic Sans MS" panose="030F0702030302020204" pitchFamily="66" charset="0"/>
              </a:rPr>
              <a:t>Abc def ghi</a:t>
            </a:r>
          </a:p>
          <a:p>
            <a:pPr marL="631825" lvl="2"/>
            <a:r>
              <a:rPr lang="en-US" altLang="en-US" sz="2000" dirty="0" smtClean="0">
                <a:latin typeface="Comic Sans MS" panose="030F0702030302020204" pitchFamily="66" charset="0"/>
              </a:rPr>
              <a:t>321 22 4234</a:t>
            </a:r>
          </a:p>
          <a:p>
            <a:pPr marL="228600" indent="-228600"/>
            <a:r>
              <a:rPr lang="en-US" altLang="en-US" dirty="0" smtClean="0"/>
              <a:t>Online example: Telephone number format</a:t>
            </a:r>
          </a:p>
          <a:p>
            <a:pPr marL="450850" lvl="1" indent="-228600"/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(&lt;</a:t>
            </a:r>
            <a:r>
              <a:rPr lang="en-US" alt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area code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&gt;)&lt;</a:t>
            </a:r>
            <a:r>
              <a:rPr lang="en-US" alt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3 digits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&gt;-&lt;</a:t>
            </a:r>
            <a:r>
              <a:rPr lang="en-US" alt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4 digits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marL="450850" lvl="1" indent="-228600"/>
            <a:r>
              <a:rPr lang="en-US" altLang="en-US" dirty="0" smtClean="0">
                <a:cs typeface="Consolas" panose="020B0609020204030204" pitchFamily="49" charset="0"/>
              </a:rPr>
              <a:t>Example:</a:t>
            </a:r>
          </a:p>
          <a:p>
            <a:pPr marL="568325" lvl="2" indent="-228600"/>
            <a:r>
              <a:rPr lang="en-US" altLang="en-US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(403)210-9455</a:t>
            </a:r>
          </a:p>
        </p:txBody>
      </p:sp>
    </p:spTree>
    <p:extLst>
      <p:ext uri="{BB962C8B-B14F-4D97-AF65-F5344CB8AC3E}">
        <p14:creationId xmlns:p14="http://schemas.microsoft.com/office/powerpoint/2010/main" val="1736860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Defining Input Masks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Switch to ‘design view</a:t>
            </a:r>
            <a:r>
              <a:rPr lang="en-US" sz="2000" dirty="0" smtClean="0"/>
              <a:t>’</a:t>
            </a:r>
          </a:p>
          <a:p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 smtClean="0"/>
          </a:p>
          <a:p>
            <a:r>
              <a:rPr lang="en-US" sz="2000" dirty="0" smtClean="0"/>
              <a:t>(</a:t>
            </a:r>
            <a:r>
              <a:rPr lang="en-US" sz="2000" dirty="0" smtClean="0"/>
              <a:t>The data type needs to be ‘short text’ which is the default)</a:t>
            </a:r>
          </a:p>
          <a:p>
            <a:endParaRPr lang="en-US" sz="2000" dirty="0"/>
          </a:p>
          <a:p>
            <a:pPr marL="0" indent="0">
              <a:buNone/>
            </a:pPr>
            <a:endParaRPr lang="en-US" sz="2000" dirty="0" smtClean="0"/>
          </a:p>
          <a:p>
            <a:r>
              <a:rPr lang="en-US" sz="2000" dirty="0" smtClean="0"/>
              <a:t>Specify the required format under the ‘Input mask’ property of the appropriate table attribute</a:t>
            </a: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783" y="4855203"/>
            <a:ext cx="1821085" cy="1621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Oval 3"/>
          <p:cNvSpPr/>
          <p:nvPr/>
        </p:nvSpPr>
        <p:spPr>
          <a:xfrm>
            <a:off x="608317" y="5361302"/>
            <a:ext cx="2146018" cy="30480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70" t="35776" r="31201" b="51900"/>
          <a:stretch/>
        </p:blipFill>
        <p:spPr bwMode="auto">
          <a:xfrm>
            <a:off x="770783" y="1759939"/>
            <a:ext cx="1356851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0783" y="3295650"/>
            <a:ext cx="2819400" cy="66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308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4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Of Input Masks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it works: Constrains input allowed</a:t>
            </a:r>
          </a:p>
          <a:p>
            <a:pPr lvl="1"/>
            <a:r>
              <a:rPr lang="en-US" dirty="0" smtClean="0"/>
              <a:t>Can only enter a single digit</a:t>
            </a:r>
          </a:p>
          <a:p>
            <a:pPr lvl="1"/>
            <a:r>
              <a:rPr lang="en-US" dirty="0" smtClean="0"/>
              <a:t>Can only enter a single character</a:t>
            </a:r>
          </a:p>
          <a:p>
            <a:pPr lvl="1"/>
            <a:r>
              <a:rPr lang="en-US" dirty="0" smtClean="0"/>
              <a:t>Can only enter 5 digits (zip code)</a:t>
            </a:r>
          </a:p>
          <a:p>
            <a:pPr lvl="1"/>
            <a:r>
              <a:rPr lang="en-US" dirty="0" smtClean="0"/>
              <a:t>Etc.</a:t>
            </a:r>
          </a:p>
          <a:p>
            <a:r>
              <a:rPr lang="en-US" dirty="0" smtClean="0"/>
              <a:t>Benefits:</a:t>
            </a:r>
          </a:p>
          <a:p>
            <a:pPr lvl="1"/>
            <a:r>
              <a:rPr lang="en-US" dirty="0" smtClean="0"/>
              <a:t>“Ignores” invalid inputs in real-time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Specifies the format of data to be entered (data entry cues)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191000"/>
            <a:ext cx="1377210" cy="1009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5639781"/>
            <a:ext cx="1624584" cy="1018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6509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Source (last accessed Sept 2015):</a:t>
            </a:r>
          </a:p>
          <a:p>
            <a:pPr lvl="1"/>
            <a:r>
              <a:rPr lang="en-US" dirty="0">
                <a:hlinkClick r:id="rId3"/>
              </a:rPr>
              <a:t>https://support.office.com</a:t>
            </a:r>
            <a:r>
              <a:rPr lang="en-US" dirty="0" smtClean="0">
                <a:hlinkClick r:id="rId3"/>
              </a:rPr>
              <a:t>/</a:t>
            </a:r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8464360"/>
              </p:ext>
            </p:extLst>
          </p:nvPr>
        </p:nvGraphicFramePr>
        <p:xfrm>
          <a:off x="762000" y="2415657"/>
          <a:ext cx="7620000" cy="44165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758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441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Desired input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Character to enter as the input mask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A digit (0…9) </a:t>
                      </a:r>
                      <a:r>
                        <a:rPr lang="en-US" sz="1800" b="0" i="1" dirty="0">
                          <a:solidFill>
                            <a:schemeClr val="tx1"/>
                          </a:solidFill>
                          <a:effectLst/>
                        </a:rPr>
                        <a:t>can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 be entered</a:t>
                      </a:r>
                      <a:endParaRPr lang="en-CA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9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A digit (0…9) </a:t>
                      </a:r>
                      <a:r>
                        <a:rPr lang="en-US" sz="1800" b="0" i="1" dirty="0">
                          <a:solidFill>
                            <a:schemeClr val="tx1"/>
                          </a:solidFill>
                          <a:effectLst/>
                        </a:rPr>
                        <a:t>must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 be entered</a:t>
                      </a:r>
                      <a:endParaRPr lang="en-CA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0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Digits, space (default – data entry skipped), plus or minus sign</a:t>
                      </a:r>
                      <a:endParaRPr lang="en-CA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#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Alphabetic letter </a:t>
                      </a:r>
                      <a:r>
                        <a:rPr lang="en-US" sz="1800" b="0" i="1" dirty="0">
                          <a:solidFill>
                            <a:schemeClr val="tx1"/>
                          </a:solidFill>
                          <a:effectLst/>
                        </a:rPr>
                        <a:t>must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 be entered</a:t>
                      </a:r>
                      <a:endParaRPr lang="en-CA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L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Alphabetic letter </a:t>
                      </a:r>
                      <a:r>
                        <a:rPr lang="en-US" sz="1800" b="0" i="1" dirty="0">
                          <a:solidFill>
                            <a:schemeClr val="tx1"/>
                          </a:solidFill>
                          <a:effectLst/>
                        </a:rPr>
                        <a:t>can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 be entered</a:t>
                      </a:r>
                      <a:endParaRPr lang="en-CA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?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Alphabetic letter or digit </a:t>
                      </a:r>
                      <a:r>
                        <a:rPr lang="en-US" sz="1800" b="0" i="1" dirty="0">
                          <a:solidFill>
                            <a:schemeClr val="tx1"/>
                          </a:solidFill>
                          <a:effectLst/>
                        </a:rPr>
                        <a:t>must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 be entered</a:t>
                      </a:r>
                      <a:endParaRPr lang="en-CA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A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Alphabetic letter or digit </a:t>
                      </a:r>
                      <a:r>
                        <a:rPr lang="en-US" sz="1800" b="0" i="1" dirty="0">
                          <a:solidFill>
                            <a:schemeClr val="tx1"/>
                          </a:solidFill>
                          <a:effectLst/>
                        </a:rPr>
                        <a:t>can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 be entered</a:t>
                      </a:r>
                      <a:endParaRPr lang="en-CA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a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Converts characters that follow to </a:t>
                      </a:r>
                      <a:r>
                        <a:rPr lang="en-US" sz="1800" b="0" i="1" dirty="0">
                          <a:solidFill>
                            <a:schemeClr val="tx1"/>
                          </a:solidFill>
                          <a:effectLst/>
                        </a:rPr>
                        <a:t>upper case</a:t>
                      </a:r>
                      <a:endParaRPr lang="en-CA" sz="1800" b="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&gt; 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Converts characters that follow to </a:t>
                      </a:r>
                      <a:r>
                        <a:rPr lang="en-US" sz="1800" b="0" i="1" dirty="0">
                          <a:solidFill>
                            <a:schemeClr val="tx1"/>
                          </a:solidFill>
                          <a:effectLst/>
                        </a:rPr>
                        <a:t>lower case</a:t>
                      </a:r>
                      <a:endParaRPr lang="en-CA" sz="1800" b="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&lt; 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Input Mask Codes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2458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Input Masks: Online Database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</p:spPr>
        <p:txBody>
          <a:bodyPr/>
          <a:lstStyle/>
          <a:p>
            <a:r>
              <a:rPr lang="en-US" dirty="0" smtClean="0"/>
              <a:t>Gamers table, level: always displays with ‘L’ at the beginning and then followed by one or two digits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362200"/>
            <a:ext cx="1447800" cy="1208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543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Characters That Are Displayed But Not Part Of The Table Attributes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Entering a slash ‘\’ into the input mask (design view) will display a character in the datasheet (data entry) view</a:t>
            </a:r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This can be a helpful data entry/formatting cue </a:t>
            </a:r>
          </a:p>
          <a:p>
            <a:pPr lvl="2"/>
            <a:r>
              <a:rPr lang="en-US" dirty="0" smtClean="0"/>
              <a:t>e.g. phone </a:t>
            </a:r>
            <a:r>
              <a:rPr lang="en-US" sz="1600" dirty="0" smtClean="0">
                <a:latin typeface="Consolas" panose="020B0609020204030204" pitchFamily="49" charset="0"/>
              </a:rPr>
              <a:t>(</a:t>
            </a:r>
            <a:r>
              <a:rPr lang="en-US" sz="1600" i="1" dirty="0" smtClean="0">
                <a:latin typeface="Consolas" panose="020B0609020204030204" pitchFamily="49" charset="0"/>
              </a:rPr>
              <a:t>area code</a:t>
            </a:r>
            <a:r>
              <a:rPr lang="en-US" sz="1600" dirty="0" smtClean="0">
                <a:latin typeface="Consolas" panose="020B0609020204030204" pitchFamily="49" charset="0"/>
              </a:rPr>
              <a:t>)</a:t>
            </a:r>
            <a:r>
              <a:rPr lang="en-US" sz="1600" i="1" dirty="0" smtClean="0">
                <a:latin typeface="Consolas" panose="020B0609020204030204" pitchFamily="49" charset="0"/>
              </a:rPr>
              <a:t>digits</a:t>
            </a:r>
            <a:r>
              <a:rPr lang="en-US" sz="1600" dirty="0" smtClean="0">
                <a:latin typeface="Consolas" panose="020B0609020204030204" pitchFamily="49" charset="0"/>
              </a:rPr>
              <a:t>-</a:t>
            </a:r>
            <a:r>
              <a:rPr lang="en-US" sz="1600" i="1" dirty="0" smtClean="0">
                <a:latin typeface="Consolas" panose="020B0609020204030204" pitchFamily="49" charset="0"/>
              </a:rPr>
              <a:t>digits</a:t>
            </a:r>
          </a:p>
          <a:p>
            <a:endParaRPr lang="en-US" dirty="0"/>
          </a:p>
          <a:p>
            <a:endParaRPr lang="en-CA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83" t="75814" r="80828" b="22620"/>
          <a:stretch/>
        </p:blipFill>
        <p:spPr bwMode="auto">
          <a:xfrm>
            <a:off x="833718" y="2322044"/>
            <a:ext cx="4446526" cy="43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8622" y="2222637"/>
            <a:ext cx="980396" cy="59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886200"/>
            <a:ext cx="2081784" cy="1305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6573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759619" y="4808647"/>
            <a:ext cx="3595688" cy="1672130"/>
            <a:chOff x="4508406" y="2731705"/>
            <a:chExt cx="3595688" cy="1672130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3"/>
            <a:srcRect b="71253"/>
            <a:stretch/>
          </p:blipFill>
          <p:spPr>
            <a:xfrm>
              <a:off x="4513169" y="2731705"/>
              <a:ext cx="3590925" cy="544896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3"/>
            <a:srcRect t="39196"/>
            <a:stretch/>
          </p:blipFill>
          <p:spPr>
            <a:xfrm>
              <a:off x="4508406" y="3251311"/>
              <a:ext cx="3590925" cy="1152524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Characters That Are Displayed But Not Part Of The Table </a:t>
            </a:r>
            <a:r>
              <a:rPr lang="en-CA" dirty="0" smtClean="0"/>
              <a:t>Attributes (</a:t>
            </a:r>
            <a:r>
              <a:rPr lang="en-CA" dirty="0"/>
              <a:t>2</a:t>
            </a:r>
            <a:r>
              <a:rPr lang="en-CA" dirty="0" smtClean="0"/>
              <a:t>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Note: the characters followed by a slash are NOT saved into the field of the database table</a:t>
            </a:r>
          </a:p>
          <a:p>
            <a:r>
              <a:rPr lang="en-CA" dirty="0" smtClean="0"/>
              <a:t>Example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" y="2819400"/>
            <a:ext cx="3552825" cy="16954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95512" y="4524374"/>
            <a:ext cx="685800" cy="43815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CA" dirty="0" smtClean="0"/>
              <a:t>Vs.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57725" y="2590800"/>
            <a:ext cx="4486275" cy="41148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dirty="0" smtClean="0"/>
              <a:t>Note: the data for the ‘</a:t>
            </a:r>
            <a:r>
              <a:rPr lang="en-CA" sz="2000" dirty="0" smtClean="0">
                <a:latin typeface="Consolas" panose="020B0609020204030204" pitchFamily="49" charset="0"/>
              </a:rPr>
              <a:t>A</a:t>
            </a:r>
            <a:r>
              <a:rPr lang="en-CA" sz="2000" dirty="0" smtClean="0"/>
              <a:t>’ is saved for ‘</a:t>
            </a:r>
            <a:r>
              <a:rPr lang="en-CA" sz="2000" dirty="0" smtClean="0">
                <a:latin typeface="Consolas" panose="020B0609020204030204" pitchFamily="49" charset="0"/>
              </a:rPr>
              <a:t>Age1</a:t>
            </a:r>
            <a:r>
              <a:rPr lang="en-CA" sz="2000" dirty="0" smtClean="0"/>
              <a:t>’ but not for ‘</a:t>
            </a:r>
            <a:r>
              <a:rPr lang="en-CA" sz="2000" dirty="0" smtClean="0">
                <a:latin typeface="Consolas" panose="020B0609020204030204" pitchFamily="49" charset="0"/>
              </a:rPr>
              <a:t>Age2</a:t>
            </a:r>
            <a:r>
              <a:rPr lang="en-CA" sz="2000" dirty="0" smtClean="0"/>
              <a:t>’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CA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CA" sz="2000" dirty="0" smtClean="0"/>
          </a:p>
          <a:p>
            <a:endParaRPr lang="en-CA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dirty="0" smtClean="0"/>
              <a:t>This can make a significant difference when later searching the database ‘queries’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CA" sz="2000" dirty="0" smtClean="0"/>
              <a:t>‘</a:t>
            </a:r>
            <a:r>
              <a:rPr lang="en-CA" sz="2000" dirty="0" smtClean="0">
                <a:latin typeface="Consolas" panose="020B0609020204030204" pitchFamily="49" charset="0"/>
              </a:rPr>
              <a:t>A12</a:t>
            </a:r>
            <a:r>
              <a:rPr lang="en-CA" sz="2000" dirty="0" smtClean="0"/>
              <a:t>’ can show up as a result for ‘</a:t>
            </a:r>
            <a:r>
              <a:rPr lang="en-CA" sz="2000" dirty="0" smtClean="0">
                <a:latin typeface="Consolas" panose="020B0609020204030204" pitchFamily="49" charset="0"/>
              </a:rPr>
              <a:t>Age1</a:t>
            </a:r>
            <a:r>
              <a:rPr lang="en-CA" sz="2000" dirty="0" smtClean="0"/>
              <a:t>’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CA" sz="2000" dirty="0" smtClean="0"/>
              <a:t>‘</a:t>
            </a:r>
            <a:r>
              <a:rPr lang="en-CA" sz="2000" dirty="0" smtClean="0">
                <a:latin typeface="Consolas" panose="020B0609020204030204" pitchFamily="49" charset="0"/>
              </a:rPr>
              <a:t>A23</a:t>
            </a:r>
            <a:r>
              <a:rPr lang="en-CA" sz="2000" dirty="0" smtClean="0"/>
              <a:t>’ will not show up as a result for ‘</a:t>
            </a:r>
            <a:r>
              <a:rPr lang="en-CA" sz="2000" dirty="0" smtClean="0">
                <a:latin typeface="Consolas" panose="020B0609020204030204" pitchFamily="49" charset="0"/>
              </a:rPr>
              <a:t>Age2</a:t>
            </a:r>
            <a:r>
              <a:rPr lang="en-CA" sz="2000" dirty="0" smtClean="0"/>
              <a:t>’</a:t>
            </a:r>
          </a:p>
          <a:p>
            <a:endParaRPr lang="en-CA" sz="2000" dirty="0" smtClean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0200" y="3343275"/>
            <a:ext cx="1362075" cy="64770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1997168" y="4207528"/>
            <a:ext cx="441232" cy="33337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2" name="Oval 11"/>
          <p:cNvSpPr/>
          <p:nvPr/>
        </p:nvSpPr>
        <p:spPr>
          <a:xfrm>
            <a:off x="2044628" y="6257926"/>
            <a:ext cx="441232" cy="33337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58305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8" grpId="0" uiExpand="1" build="p"/>
      <p:bldP spid="11" grpId="0" animBg="1"/>
      <p:bldP spid="12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Multiple Slashes = Quotes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If multiple “slash characters” (along with other characters) are used in immediate succession then Access will replace them with double quotes </a:t>
            </a:r>
          </a:p>
          <a:p>
            <a:pPr lvl="1"/>
            <a:r>
              <a:rPr lang="en-CA" dirty="0" smtClean="0"/>
              <a:t>This can be a handy shortcut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3131" t="6277" b="26778"/>
          <a:stretch/>
        </p:blipFill>
        <p:spPr>
          <a:xfrm>
            <a:off x="914400" y="4114800"/>
            <a:ext cx="4715384" cy="762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48571" t="32119" r="39048" b="64968"/>
          <a:stretch/>
        </p:blipFill>
        <p:spPr>
          <a:xfrm>
            <a:off x="919655" y="3048000"/>
            <a:ext cx="51816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227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Input Masks: Include The Slashes Or Not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5669" y="1423367"/>
            <a:ext cx="8229600" cy="5029200"/>
          </a:xfrm>
        </p:spPr>
        <p:txBody>
          <a:bodyPr/>
          <a:lstStyle/>
          <a:p>
            <a:r>
              <a:rPr lang="en-CA" sz="2200" dirty="0" smtClean="0"/>
              <a:t>AGAIN: the character after the slash (or within the double quotes) will be displayed when the record is entered in the datasheet view.</a:t>
            </a:r>
          </a:p>
          <a:p>
            <a:endParaRPr lang="en-CA" sz="2200" dirty="0"/>
          </a:p>
          <a:p>
            <a:endParaRPr lang="en-CA" sz="1800" dirty="0" smtClean="0"/>
          </a:p>
          <a:p>
            <a:r>
              <a:rPr lang="en-CA" sz="2200" dirty="0" smtClean="0"/>
              <a:t>Benefits</a:t>
            </a:r>
            <a:endParaRPr lang="en-CA" sz="1800" dirty="0" smtClean="0"/>
          </a:p>
          <a:p>
            <a:pPr lvl="1"/>
            <a:r>
              <a:rPr lang="en-CA" sz="1800" dirty="0" smtClean="0"/>
              <a:t>A handy reminder of the format and type of data being entered</a:t>
            </a:r>
          </a:p>
          <a:p>
            <a:pPr lvl="1"/>
            <a:r>
              <a:rPr lang="en-CA" sz="1800" dirty="0" smtClean="0"/>
              <a:t>Reduces the need for repetitive data entry (i.e. if always the same for each record why require that it’s entered each time) and reduces data entry errors (typos)</a:t>
            </a:r>
            <a:endParaRPr lang="en-CA" sz="1800" dirty="0"/>
          </a:p>
          <a:p>
            <a:pPr lvl="1"/>
            <a:endParaRPr lang="en-CA" sz="1800" dirty="0" smtClean="0"/>
          </a:p>
          <a:p>
            <a:r>
              <a:rPr lang="en-CA" sz="2200" dirty="0" smtClean="0"/>
              <a:t>Drawback:</a:t>
            </a:r>
          </a:p>
          <a:p>
            <a:pPr lvl="1"/>
            <a:r>
              <a:rPr lang="en-CA" sz="1800" dirty="0" smtClean="0"/>
              <a:t>AGAIN: the character after the slash (within the quotes) are not part of the attribute and cannot be entered or searched</a:t>
            </a:r>
          </a:p>
          <a:p>
            <a:pPr lvl="1"/>
            <a:r>
              <a:rPr lang="en-CA" sz="1800" dirty="0" smtClean="0"/>
              <a:t>E.g. all phone numbers in the above example must display with a 403 area code but you cannot search for 403 area codes.</a:t>
            </a:r>
            <a:endParaRPr lang="en-CA" sz="1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2220786"/>
            <a:ext cx="2133600" cy="98331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5559" t="26748" r="2708" b="29301"/>
          <a:stretch/>
        </p:blipFill>
        <p:spPr>
          <a:xfrm>
            <a:off x="685800" y="2286000"/>
            <a:ext cx="4603895" cy="418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046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Input Masks: Online Database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</p:spPr>
        <p:txBody>
          <a:bodyPr/>
          <a:lstStyle/>
          <a:p>
            <a:r>
              <a:rPr lang="en-US" dirty="0" smtClean="0"/>
              <a:t>Gamers table, telephone number: bracketed 3 digit area code, 3 digits, dash, 4 digits</a:t>
            </a:r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t="13680" b="4245"/>
          <a:stretch/>
        </p:blipFill>
        <p:spPr>
          <a:xfrm>
            <a:off x="762000" y="2311589"/>
            <a:ext cx="2390018" cy="896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76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Validation Rules</a:t>
            </a:r>
          </a:p>
        </p:txBody>
      </p:sp>
      <p:sp>
        <p:nvSpPr>
          <p:cNvPr id="342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Tx/>
              <a:buChar char="•"/>
            </a:pPr>
            <a:r>
              <a:rPr lang="en-US" altLang="en-US" dirty="0" smtClean="0"/>
              <a:t>Validation rules check the data is in the valid range.</a:t>
            </a:r>
          </a:p>
          <a:p>
            <a:pPr marL="450850" lvl="1" indent="-228600">
              <a:buFontTx/>
              <a:buChar char="•"/>
            </a:pPr>
            <a:r>
              <a:rPr lang="en-US" altLang="en-US" dirty="0" smtClean="0"/>
              <a:t>E.g., from online database example: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US" altLang="en-US" dirty="0" smtClean="0"/>
              <a:t> table,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income</a:t>
            </a:r>
            <a:r>
              <a:rPr lang="en-US" altLang="en-US" dirty="0" smtClean="0"/>
              <a:t> must be a non-negative value</a:t>
            </a:r>
          </a:p>
          <a:p>
            <a:pPr marL="228600" indent="-228600">
              <a:buFontTx/>
              <a:buChar char="•"/>
            </a:pPr>
            <a:r>
              <a:rPr lang="en-US" altLang="en-US" dirty="0" smtClean="0"/>
              <a:t>Can also be used to specify a data format (format of a “character string”</a:t>
            </a:r>
          </a:p>
          <a:p>
            <a:pPr marL="346075" lvl="2" indent="-228600">
              <a:buFontTx/>
              <a:buChar char="•"/>
            </a:pPr>
            <a:r>
              <a:rPr lang="en-US" altLang="en-US" sz="2000" dirty="0"/>
              <a:t>E.g., from online database example: </a:t>
            </a:r>
            <a:r>
              <a:rPr lang="en-US" alt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US" altLang="en-US" sz="2000" dirty="0"/>
              <a:t> table</a:t>
            </a:r>
            <a:r>
              <a:rPr lang="en-US" altLang="en-US" sz="2000" dirty="0" smtClean="0"/>
              <a:t>, a valid </a:t>
            </a:r>
            <a:r>
              <a:rPr lang="en-US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email </a:t>
            </a:r>
            <a:r>
              <a:rPr lang="en-US" altLang="en-US" sz="2000" dirty="0" smtClean="0">
                <a:cs typeface="Consolas" panose="020B0609020204030204" pitchFamily="49" charset="0"/>
              </a:rPr>
              <a:t>must have an “at-sign” ‘</a:t>
            </a:r>
            <a:r>
              <a:rPr lang="en-US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@</a:t>
            </a:r>
            <a:r>
              <a:rPr lang="en-US" altLang="en-US" sz="2000" dirty="0" smtClean="0">
                <a:cs typeface="Consolas" panose="020B0609020204030204" pitchFamily="49" charset="0"/>
              </a:rPr>
              <a:t>’ and end in one of the following suffixes ‘</a:t>
            </a:r>
            <a:r>
              <a:rPr lang="en-US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.ca</a:t>
            </a:r>
            <a:r>
              <a:rPr lang="en-US" altLang="en-US" sz="2000" dirty="0" smtClean="0">
                <a:cs typeface="Consolas" panose="020B0609020204030204" pitchFamily="49" charset="0"/>
              </a:rPr>
              <a:t>’, ‘</a:t>
            </a:r>
            <a:r>
              <a:rPr lang="en-US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.com</a:t>
            </a:r>
            <a:r>
              <a:rPr lang="en-US" altLang="en-US" sz="2000" dirty="0" smtClean="0">
                <a:cs typeface="Consolas" panose="020B0609020204030204" pitchFamily="49" charset="0"/>
              </a:rPr>
              <a:t>’, “</a:t>
            </a:r>
            <a:r>
              <a:rPr lang="en-US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.org</a:t>
            </a:r>
            <a:r>
              <a:rPr lang="en-US" altLang="en-US" sz="2000" dirty="0" smtClean="0">
                <a:cs typeface="Consolas" panose="020B0609020204030204" pitchFamily="49" charset="0"/>
              </a:rPr>
              <a:t>”</a:t>
            </a:r>
          </a:p>
          <a:p>
            <a:pPr marL="346075" lvl="2" indent="-228600">
              <a:buFontTx/>
              <a:buChar char="•"/>
            </a:pPr>
            <a:r>
              <a:rPr lang="en-US" altLang="en-US" sz="2000" dirty="0" smtClean="0">
                <a:cs typeface="Consolas" panose="020B0609020204030204" pitchFamily="49" charset="0"/>
              </a:rPr>
              <a:t>Unlike input masks validation rules allows useful error messages to be displayed</a:t>
            </a:r>
            <a:endParaRPr lang="en-US" altLang="en-US" dirty="0" smtClean="0"/>
          </a:p>
          <a:p>
            <a:pPr marL="514350" lvl="1"/>
            <a:endParaRPr lang="en-US" altLang="en-US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4777802"/>
            <a:ext cx="1038225" cy="419100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990600" y="4777802"/>
            <a:ext cx="5476875" cy="1851598"/>
            <a:chOff x="914400" y="5029200"/>
            <a:chExt cx="5476875" cy="1851598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33600" y="5452048"/>
              <a:ext cx="4257675" cy="1428750"/>
            </a:xfrm>
            <a:prstGeom prst="rect">
              <a:avLst/>
            </a:prstGeom>
          </p:spPr>
        </p:pic>
        <p:cxnSp>
          <p:nvCxnSpPr>
            <p:cNvPr id="6" name="Straight Connector 5"/>
            <p:cNvCxnSpPr/>
            <p:nvPr/>
          </p:nvCxnSpPr>
          <p:spPr>
            <a:xfrm>
              <a:off x="1934043" y="5448300"/>
              <a:ext cx="199557" cy="49499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1943334" y="5029200"/>
              <a:ext cx="4447941" cy="4191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914400" y="5448300"/>
              <a:ext cx="1219200" cy="12573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50960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Validation Rules: Specifying Error Messages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“Validation text” &amp; “default values”</a:t>
            </a:r>
            <a:endParaRPr lang="en-US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41" t="16381" r="54444" b="56952"/>
          <a:stretch/>
        </p:blipFill>
        <p:spPr bwMode="auto">
          <a:xfrm>
            <a:off x="838200" y="1905001"/>
            <a:ext cx="397764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4157663"/>
            <a:ext cx="4219575" cy="189547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Freeform 4"/>
          <p:cNvSpPr/>
          <p:nvPr/>
        </p:nvSpPr>
        <p:spPr>
          <a:xfrm>
            <a:off x="2644140" y="3200401"/>
            <a:ext cx="2385060" cy="1219200"/>
          </a:xfrm>
          <a:custGeom>
            <a:avLst/>
            <a:gdLst>
              <a:gd name="connsiteX0" fmla="*/ 0 w 2505487"/>
              <a:gd name="connsiteY0" fmla="*/ 82956 h 1486027"/>
              <a:gd name="connsiteX1" fmla="*/ 939800 w 2505487"/>
              <a:gd name="connsiteY1" fmla="*/ 6756 h 1486027"/>
              <a:gd name="connsiteX2" fmla="*/ 1701800 w 2505487"/>
              <a:gd name="connsiteY2" fmla="*/ 235356 h 1486027"/>
              <a:gd name="connsiteX3" fmla="*/ 2222500 w 2505487"/>
              <a:gd name="connsiteY3" fmla="*/ 883056 h 1486027"/>
              <a:gd name="connsiteX4" fmla="*/ 2476500 w 2505487"/>
              <a:gd name="connsiteY4" fmla="*/ 1429156 h 1486027"/>
              <a:gd name="connsiteX5" fmla="*/ 2489200 w 2505487"/>
              <a:gd name="connsiteY5" fmla="*/ 1441856 h 1486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05487" h="1486027">
                <a:moveTo>
                  <a:pt x="0" y="82956"/>
                </a:moveTo>
                <a:cubicBezTo>
                  <a:pt x="328083" y="32156"/>
                  <a:pt x="656167" y="-18644"/>
                  <a:pt x="939800" y="6756"/>
                </a:cubicBezTo>
                <a:cubicBezTo>
                  <a:pt x="1223433" y="32156"/>
                  <a:pt x="1488017" y="89306"/>
                  <a:pt x="1701800" y="235356"/>
                </a:cubicBezTo>
                <a:cubicBezTo>
                  <a:pt x="1915583" y="381406"/>
                  <a:pt x="2093383" y="684089"/>
                  <a:pt x="2222500" y="883056"/>
                </a:cubicBezTo>
                <a:cubicBezTo>
                  <a:pt x="2351617" y="1082023"/>
                  <a:pt x="2432050" y="1336023"/>
                  <a:pt x="2476500" y="1429156"/>
                </a:cubicBezTo>
                <a:cubicBezTo>
                  <a:pt x="2520950" y="1522289"/>
                  <a:pt x="2505075" y="1482072"/>
                  <a:pt x="2489200" y="1441856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reeform 5"/>
          <p:cNvSpPr/>
          <p:nvPr/>
        </p:nvSpPr>
        <p:spPr>
          <a:xfrm>
            <a:off x="2293063" y="3668358"/>
            <a:ext cx="3623643" cy="2259161"/>
          </a:xfrm>
          <a:custGeom>
            <a:avLst/>
            <a:gdLst>
              <a:gd name="connsiteX0" fmla="*/ 256499 w 3623643"/>
              <a:gd name="connsiteY0" fmla="*/ 0 h 2259161"/>
              <a:gd name="connsiteX1" fmla="*/ 19831 w 3623643"/>
              <a:gd name="connsiteY1" fmla="*/ 408790 h 2259161"/>
              <a:gd name="connsiteX2" fmla="*/ 41346 w 3623643"/>
              <a:gd name="connsiteY2" fmla="*/ 1129553 h 2259161"/>
              <a:gd name="connsiteX3" fmla="*/ 267257 w 3623643"/>
              <a:gd name="connsiteY3" fmla="*/ 1602889 h 2259161"/>
              <a:gd name="connsiteX4" fmla="*/ 901958 w 3623643"/>
              <a:gd name="connsiteY4" fmla="*/ 2108498 h 2259161"/>
              <a:gd name="connsiteX5" fmla="*/ 1644236 w 3623643"/>
              <a:gd name="connsiteY5" fmla="*/ 2259106 h 2259161"/>
              <a:gd name="connsiteX6" fmla="*/ 2601666 w 3623643"/>
              <a:gd name="connsiteY6" fmla="*/ 2119256 h 2259161"/>
              <a:gd name="connsiteX7" fmla="*/ 3623643 w 3623643"/>
              <a:gd name="connsiteY7" fmla="*/ 1656677 h 2259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23643" h="2259161">
                <a:moveTo>
                  <a:pt x="256499" y="0"/>
                </a:moveTo>
                <a:cubicBezTo>
                  <a:pt x="156094" y="110265"/>
                  <a:pt x="55690" y="220531"/>
                  <a:pt x="19831" y="408790"/>
                </a:cubicBezTo>
                <a:cubicBezTo>
                  <a:pt x="-16028" y="597049"/>
                  <a:pt x="108" y="930537"/>
                  <a:pt x="41346" y="1129553"/>
                </a:cubicBezTo>
                <a:cubicBezTo>
                  <a:pt x="82584" y="1328569"/>
                  <a:pt x="123822" y="1439732"/>
                  <a:pt x="267257" y="1602889"/>
                </a:cubicBezTo>
                <a:cubicBezTo>
                  <a:pt x="410692" y="1766046"/>
                  <a:pt x="672462" y="1999129"/>
                  <a:pt x="901958" y="2108498"/>
                </a:cubicBezTo>
                <a:cubicBezTo>
                  <a:pt x="1131454" y="2217867"/>
                  <a:pt x="1360951" y="2257313"/>
                  <a:pt x="1644236" y="2259106"/>
                </a:cubicBezTo>
                <a:cubicBezTo>
                  <a:pt x="1927521" y="2260899"/>
                  <a:pt x="2271765" y="2219661"/>
                  <a:pt x="2601666" y="2119256"/>
                </a:cubicBezTo>
                <a:cubicBezTo>
                  <a:pt x="2931567" y="2018851"/>
                  <a:pt x="3277605" y="1837764"/>
                  <a:pt x="3623643" y="1656677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443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5" grpId="0" animBg="1"/>
      <p:bldP spid="6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Example Database: Application Of The Validation Rules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CA" dirty="0" smtClean="0"/>
              <a:t> table</a:t>
            </a:r>
          </a:p>
          <a:p>
            <a:pPr lvl="1"/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CallSign</a:t>
            </a:r>
            <a:r>
              <a:rPr lang="en-CA" dirty="0" smtClean="0"/>
              <a:t>: first character must be alphabetic</a:t>
            </a:r>
          </a:p>
          <a:p>
            <a:pPr lvl="1"/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Email</a:t>
            </a:r>
            <a:r>
              <a:rPr lang="en-CA" dirty="0" smtClean="0"/>
              <a:t>: must include an ‘at-sign’ =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@</a:t>
            </a:r>
            <a:r>
              <a:rPr lang="en-CA" dirty="0" smtClean="0"/>
              <a:t> and then end in: ‘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.ca</a:t>
            </a:r>
            <a:r>
              <a:rPr lang="en-CA" dirty="0" smtClean="0"/>
              <a:t>’, ‘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.com</a:t>
            </a:r>
            <a:r>
              <a:rPr lang="en-CA" dirty="0" smtClean="0"/>
              <a:t>’ or ‘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.org</a:t>
            </a:r>
            <a:r>
              <a:rPr lang="en-CA" dirty="0" smtClean="0"/>
              <a:t>’</a:t>
            </a:r>
          </a:p>
          <a:p>
            <a:pPr lvl="1"/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Income</a:t>
            </a:r>
            <a:r>
              <a:rPr lang="en-CA" dirty="0" smtClean="0"/>
              <a:t>: no negative values</a:t>
            </a:r>
          </a:p>
          <a:p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Games</a:t>
            </a:r>
            <a:r>
              <a:rPr lang="en-CA" dirty="0" smtClean="0"/>
              <a:t> </a:t>
            </a:r>
            <a:r>
              <a:rPr lang="en-CA" dirty="0"/>
              <a:t>table</a:t>
            </a:r>
          </a:p>
          <a:p>
            <a:pPr lvl="1"/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HourlyRate</a:t>
            </a:r>
            <a:r>
              <a:rPr lang="en-CA" dirty="0" smtClean="0"/>
              <a:t>: a dollar value from $1 to $100.</a:t>
            </a:r>
          </a:p>
          <a:p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Sessions</a:t>
            </a:r>
            <a:r>
              <a:rPr lang="en-CA" dirty="0" smtClean="0"/>
              <a:t> </a:t>
            </a:r>
            <a:r>
              <a:rPr lang="en-CA" dirty="0"/>
              <a:t>table</a:t>
            </a:r>
          </a:p>
          <a:p>
            <a:pPr lvl="1"/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SessionDate</a:t>
            </a:r>
            <a:r>
              <a:rPr lang="en-CA" dirty="0" smtClean="0"/>
              <a:t>: date must be from Sept 12 2015 onwards</a:t>
            </a:r>
            <a:endParaRPr lang="en-CA" dirty="0"/>
          </a:p>
          <a:p>
            <a:pPr lvl="1"/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SessionDuration</a:t>
            </a:r>
            <a:r>
              <a:rPr lang="en-CA" dirty="0" smtClean="0"/>
              <a:t>: specifies the number of seconds in the range of 0 – 86,400</a:t>
            </a:r>
            <a:endParaRPr lang="en-CA" dirty="0"/>
          </a:p>
          <a:p>
            <a:pPr lvl="1"/>
            <a:endParaRPr lang="en-CA" dirty="0"/>
          </a:p>
          <a:p>
            <a:pPr lvl="1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81094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Validation Rules: Online Database </a:t>
            </a:r>
            <a:r>
              <a:rPr lang="en-US" dirty="0" smtClean="0"/>
              <a:t>Example (Single Range)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US" dirty="0"/>
              <a:t> table: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Income</a:t>
            </a:r>
            <a:r>
              <a:rPr lang="en-US" dirty="0" smtClean="0">
                <a:latin typeface="+mj-lt"/>
                <a:cs typeface="Consolas" panose="020B0609020204030204" pitchFamily="49" charset="0"/>
              </a:rPr>
              <a:t> (non-negative only)</a:t>
            </a: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5258" t="11765" r="3603" b="17240"/>
          <a:stretch/>
        </p:blipFill>
        <p:spPr>
          <a:xfrm>
            <a:off x="762000" y="1905000"/>
            <a:ext cx="2286000" cy="10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110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Validation Rules &amp; Logic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Logic can combine the conditions specified in validation rules</a:t>
            </a:r>
          </a:p>
          <a:p>
            <a:r>
              <a:rPr lang="en-CA" u="sng" dirty="0" smtClean="0">
                <a:latin typeface="Consolas" panose="020B0609020204030204" pitchFamily="49" charset="0"/>
              </a:rPr>
              <a:t>AND</a:t>
            </a:r>
            <a:r>
              <a:rPr lang="en-CA" u="sng" dirty="0" smtClean="0"/>
              <a:t> (common)</a:t>
            </a:r>
          </a:p>
          <a:p>
            <a:pPr lvl="1"/>
            <a:r>
              <a:rPr lang="en-CA" dirty="0" smtClean="0"/>
              <a:t>All conditions must be met before the data is deemed as valid</a:t>
            </a:r>
          </a:p>
          <a:p>
            <a:pPr marL="234950" lvl="1" indent="0">
              <a:buNone/>
            </a:pPr>
            <a:r>
              <a:rPr lang="en-CA" sz="1800" b="1" dirty="0" smtClean="0">
                <a:latin typeface="Consolas" panose="020B0609020204030204" pitchFamily="49" charset="0"/>
              </a:rPr>
              <a:t>Format</a:t>
            </a:r>
            <a:r>
              <a:rPr lang="en-CA" sz="1800" dirty="0" smtClean="0">
                <a:latin typeface="Consolas" panose="020B0609020204030204" pitchFamily="49" charset="0"/>
              </a:rPr>
              <a:t>:</a:t>
            </a:r>
          </a:p>
          <a:p>
            <a:pPr marL="23495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(Condition1) And (Condition 2)</a:t>
            </a:r>
          </a:p>
          <a:p>
            <a:pPr marL="234950" lvl="1" indent="0">
              <a:buNone/>
            </a:pPr>
            <a:r>
              <a:rPr lang="en-CA" sz="1800" b="1" dirty="0" smtClean="0">
                <a:latin typeface="Consolas" panose="020B0609020204030204" pitchFamily="49" charset="0"/>
              </a:rPr>
              <a:t>Example:</a:t>
            </a:r>
          </a:p>
          <a:p>
            <a:pPr marL="23495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&gt;=0 And &lt;=118</a:t>
            </a:r>
          </a:p>
          <a:p>
            <a:r>
              <a:rPr lang="en-CA" u="sng" dirty="0" smtClean="0">
                <a:latin typeface="Consolas" panose="020B0609020204030204" pitchFamily="49" charset="0"/>
              </a:rPr>
              <a:t>OR</a:t>
            </a:r>
            <a:r>
              <a:rPr lang="en-CA" u="sng" dirty="0" smtClean="0"/>
              <a:t> (rare for numeric ranges more common for character strings)</a:t>
            </a:r>
          </a:p>
          <a:p>
            <a:pPr lvl="1"/>
            <a:r>
              <a:rPr lang="en-CA" dirty="0" smtClean="0"/>
              <a:t>At least one condition must be met before the data is deemed as valid</a:t>
            </a:r>
          </a:p>
          <a:p>
            <a:pPr marL="234950" lvl="1" indent="0">
              <a:buNone/>
            </a:pPr>
            <a:r>
              <a:rPr lang="en-CA" sz="1800" b="1" dirty="0">
                <a:latin typeface="Consolas" panose="020B0609020204030204" pitchFamily="49" charset="0"/>
              </a:rPr>
              <a:t>Format</a:t>
            </a:r>
            <a:r>
              <a:rPr lang="en-CA" sz="1800" dirty="0">
                <a:latin typeface="Consolas" panose="020B0609020204030204" pitchFamily="49" charset="0"/>
              </a:rPr>
              <a:t>: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(Condition1) </a:t>
            </a:r>
            <a:r>
              <a:rPr lang="en-CA" sz="1800" dirty="0" smtClean="0">
                <a:latin typeface="Consolas" panose="020B0609020204030204" pitchFamily="49" charset="0"/>
              </a:rPr>
              <a:t>Or </a:t>
            </a:r>
            <a:r>
              <a:rPr lang="en-CA" sz="1800" dirty="0">
                <a:latin typeface="Consolas" panose="020B0609020204030204" pitchFamily="49" charset="0"/>
              </a:rPr>
              <a:t>(Condition 2</a:t>
            </a:r>
            <a:r>
              <a:rPr lang="en-CA" sz="1800" dirty="0" smtClean="0">
                <a:latin typeface="Consolas" panose="020B0609020204030204" pitchFamily="49" charset="0"/>
              </a:rPr>
              <a:t>)</a:t>
            </a:r>
          </a:p>
          <a:p>
            <a:r>
              <a:rPr lang="en-CA" u="sng" dirty="0" smtClean="0">
                <a:latin typeface="Consolas" panose="020B0609020204030204" pitchFamily="49" charset="0"/>
              </a:rPr>
              <a:t>NOT</a:t>
            </a:r>
            <a:r>
              <a:rPr lang="en-CA" u="sng" dirty="0" smtClean="0"/>
              <a:t> (rare in databases)</a:t>
            </a:r>
          </a:p>
          <a:p>
            <a:pPr marL="234950" lvl="1" indent="0">
              <a:buNone/>
            </a:pPr>
            <a:r>
              <a:rPr lang="en-CA" sz="1800" b="1" dirty="0" smtClean="0">
                <a:latin typeface="Consolas" panose="020B0609020204030204" pitchFamily="49" charset="0"/>
              </a:rPr>
              <a:t>Format</a:t>
            </a:r>
            <a:r>
              <a:rPr lang="en-CA" sz="1800" dirty="0" smtClean="0">
                <a:latin typeface="Consolas" panose="020B0609020204030204" pitchFamily="49" charset="0"/>
              </a:rPr>
              <a:t>:</a:t>
            </a:r>
          </a:p>
          <a:p>
            <a:pPr marL="23495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Not (Condition)</a:t>
            </a:r>
            <a:endParaRPr lang="en-CA" sz="1800" dirty="0">
              <a:latin typeface="Consolas" panose="020B0609020204030204" pitchFamily="49" charset="0"/>
            </a:endParaRPr>
          </a:p>
          <a:p>
            <a:pPr lvl="1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10450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Validation Rules: Online Database </a:t>
            </a:r>
            <a:r>
              <a:rPr lang="en-US" dirty="0" smtClean="0"/>
              <a:t>Example (Two Ranges)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Games</a:t>
            </a:r>
            <a:r>
              <a:rPr lang="en-US" dirty="0" smtClean="0"/>
              <a:t> </a:t>
            </a:r>
            <a:r>
              <a:rPr lang="en-US" dirty="0"/>
              <a:t>table: </a:t>
            </a:r>
            <a:r>
              <a:rPr lang="en-US" dirty="0">
                <a:latin typeface="Consolas" panose="020B0609020204030204" pitchFamily="49" charset="0"/>
              </a:rPr>
              <a:t>HourlyRate</a:t>
            </a:r>
            <a:r>
              <a:rPr lang="en-US" dirty="0"/>
              <a:t> (a dollar value $1 - $100)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306" y="2057400"/>
            <a:ext cx="3276600" cy="225691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594412" y="2057400"/>
            <a:ext cx="4572000" cy="981423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CA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Student exercise</a:t>
            </a:r>
            <a:r>
              <a:rPr lang="en-CA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CA" dirty="0" smtClean="0">
                <a:latin typeface="Consolas" panose="020B0609020204030204" pitchFamily="49" charset="0"/>
                <a:ea typeface="Calibri" panose="020F0502020204030204" pitchFamily="34" charset="0"/>
                <a:cs typeface="Arial" panose="020B0604020202020204" pitchFamily="34" charset="0"/>
              </a:rPr>
              <a:t>Sessions</a:t>
            </a:r>
            <a:r>
              <a:rPr lang="en-CA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table, </a:t>
            </a:r>
            <a:r>
              <a:rPr lang="en-CA" dirty="0" smtClean="0">
                <a:latin typeface="Consolas" panose="020B0609020204030204" pitchFamily="49" charset="0"/>
                <a:ea typeface="Calibri" panose="020F0502020204030204" pitchFamily="34" charset="0"/>
                <a:cs typeface="Arial" panose="020B0604020202020204" pitchFamily="34" charset="0"/>
              </a:rPr>
              <a:t>SessionDuration</a:t>
            </a:r>
            <a:r>
              <a:rPr lang="en-CA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S</a:t>
            </a:r>
            <a:r>
              <a:rPr lang="en-CA" dirty="0" smtClean="0">
                <a:latin typeface="Arial" panose="020B0604020202020204" pitchFamily="34" charset="0"/>
                <a:cs typeface="Arial" panose="020B0604020202020204" pitchFamily="34" charset="0"/>
              </a:rPr>
              <a:t>pecifies 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the number of seconds from 0 – 86,400</a:t>
            </a:r>
            <a:endParaRPr lang="en-CA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3514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Validation Rules: Online Database </a:t>
            </a:r>
            <a:r>
              <a:rPr lang="en-US" dirty="0" smtClean="0"/>
              <a:t>Example (Date Ranges)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dirty="0">
                <a:latin typeface="Consolas" panose="020B0609020204030204" pitchFamily="49" charset="0"/>
              </a:rPr>
              <a:t>Sessions</a:t>
            </a:r>
            <a:r>
              <a:rPr lang="en-CA" dirty="0"/>
              <a:t>: </a:t>
            </a:r>
            <a:r>
              <a:rPr lang="en-CA" dirty="0">
                <a:latin typeface="Consolas" panose="020B0609020204030204" pitchFamily="49" charset="0"/>
              </a:rPr>
              <a:t>SessionDate</a:t>
            </a:r>
            <a:r>
              <a:rPr lang="en-CA" dirty="0"/>
              <a:t>: date must be from Sept 12 2015 </a:t>
            </a:r>
            <a:r>
              <a:rPr lang="en-CA" dirty="0" smtClean="0"/>
              <a:t>onwards:</a:t>
            </a:r>
          </a:p>
          <a:p>
            <a:pPr lvl="1"/>
            <a:r>
              <a:rPr lang="en-CA" dirty="0" smtClean="0"/>
              <a:t>The date must be enclosed in a “number sign” pair </a:t>
            </a:r>
            <a:r>
              <a:rPr lang="en-CA" dirty="0" smtClean="0">
                <a:latin typeface="Consolas" panose="020B0609020204030204" pitchFamily="49" charset="0"/>
              </a:rPr>
              <a:t>#&lt;</a:t>
            </a:r>
            <a:r>
              <a:rPr lang="en-CA" i="1" dirty="0" smtClean="0">
                <a:latin typeface="Consolas" panose="020B0609020204030204" pitchFamily="49" charset="0"/>
              </a:rPr>
              <a:t>date</a:t>
            </a:r>
            <a:r>
              <a:rPr lang="en-CA" dirty="0" smtClean="0">
                <a:latin typeface="Consolas" panose="020B0609020204030204" pitchFamily="49" charset="0"/>
              </a:rPr>
              <a:t>&gt;#</a:t>
            </a:r>
            <a:endParaRPr lang="en-CA" dirty="0">
              <a:latin typeface="Consolas" panose="020B0609020204030204" pitchFamily="49" charset="0"/>
            </a:endParaRPr>
          </a:p>
          <a:p>
            <a:endParaRPr lang="en-C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6024"/>
          <a:stretch/>
        </p:blipFill>
        <p:spPr>
          <a:xfrm>
            <a:off x="762000" y="2666999"/>
            <a:ext cx="2971800" cy="1972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80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Validation Rules: Specifying </a:t>
            </a:r>
            <a:r>
              <a:rPr lang="en-CA" smtClean="0"/>
              <a:t>The Format Character </a:t>
            </a:r>
            <a:r>
              <a:rPr lang="en-CA" dirty="0"/>
              <a:t>Strings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Character string: A sequence of characters (alpha, numeric and other characters) e.g. </a:t>
            </a:r>
            <a:r>
              <a:rPr lang="en-CA" dirty="0" smtClean="0">
                <a:latin typeface="Consolas" panose="020B0609020204030204" pitchFamily="49" charset="0"/>
              </a:rPr>
              <a:t>NX-01</a:t>
            </a:r>
            <a:endParaRPr lang="en-CA" dirty="0">
              <a:latin typeface="Consolas" panose="020B0609020204030204" pitchFamily="49" charset="0"/>
            </a:endParaRP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14712143"/>
              </p:ext>
            </p:extLst>
          </p:nvPr>
        </p:nvGraphicFramePr>
        <p:xfrm>
          <a:off x="797859" y="2380129"/>
          <a:ext cx="8382000" cy="41129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886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611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32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94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Desired input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Value to enter into validation </a:t>
                      </a:r>
                      <a:r>
                        <a:rPr lang="en-US" sz="1800" dirty="0" smtClean="0">
                          <a:effectLst/>
                        </a:rPr>
                        <a:t>string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Example use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746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Alphabetic only (case insensitive)</a:t>
                      </a:r>
                      <a:endParaRPr lang="en-CA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[A-Z]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Like “[A-Z]” (single alpha)</a:t>
                      </a:r>
                      <a:endParaRPr lang="en-CA" sz="1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Like “[A-Z][A-Z]” (two alpha)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28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Digit only</a:t>
                      </a:r>
                      <a:endParaRPr lang="en-CA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[0-9</a:t>
                      </a:r>
                      <a:r>
                        <a:rPr lang="en-US" sz="1800" dirty="0" smtClean="0">
                          <a:effectLst/>
                        </a:rPr>
                        <a:t>]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Like "[0-9]" (single digit)</a:t>
                      </a:r>
                      <a:endParaRPr lang="en-CA" sz="1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Like "[0-9][0-9]" (two digits</a:t>
                      </a:r>
                      <a:r>
                        <a:rPr lang="en-US" sz="1800" dirty="0" smtClean="0">
                          <a:effectLst/>
                        </a:rPr>
                        <a:t>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Like </a:t>
                      </a:r>
                      <a:r>
                        <a:rPr lang="en-US" sz="1800" dirty="0" smtClean="0">
                          <a:effectLst/>
                        </a:rPr>
                        <a:t>“###” (three digits)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345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Wildcards</a:t>
                      </a:r>
                      <a:endParaRPr lang="en-CA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*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? 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Like “*” (anything)</a:t>
                      </a:r>
                      <a:endParaRPr lang="en-CA" sz="1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Like </a:t>
                      </a:r>
                      <a:r>
                        <a:rPr lang="en-US" sz="1800" dirty="0">
                          <a:effectLst/>
                        </a:rPr>
                        <a:t>“?” (any </a:t>
                      </a:r>
                      <a:r>
                        <a:rPr lang="en-US" sz="1800" b="1" dirty="0">
                          <a:effectLst/>
                        </a:rPr>
                        <a:t>single</a:t>
                      </a:r>
                      <a:r>
                        <a:rPr lang="en-US" sz="1800" dirty="0">
                          <a:effectLst/>
                        </a:rPr>
                        <a:t> character)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7524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The </a:t>
            </a:r>
            <a:r>
              <a:rPr lang="en-CA" b="1" dirty="0" smtClean="0">
                <a:solidFill>
                  <a:srgbClr val="FF0000"/>
                </a:solidFill>
              </a:rPr>
              <a:t>Wildcard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A value that can be used in place of other values.</a:t>
            </a:r>
          </a:p>
          <a:p>
            <a:r>
              <a:rPr lang="en-CA" dirty="0" smtClean="0"/>
              <a:t>Example: “The joker is wild” option in card games </a:t>
            </a:r>
          </a:p>
          <a:p>
            <a:r>
              <a:rPr lang="en-CA" dirty="0" smtClean="0"/>
              <a:t>Example: “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  <a:r>
              <a:rPr lang="en-CA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.docx</a:t>
            </a:r>
            <a:r>
              <a:rPr lang="en-CA" dirty="0" smtClean="0"/>
              <a:t>” only documents ending in the suffix “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.docx</a:t>
            </a:r>
            <a:r>
              <a:rPr lang="en-CA" dirty="0" smtClean="0"/>
              <a:t>” with any name will be considered.</a:t>
            </a:r>
          </a:p>
          <a:p>
            <a:r>
              <a:rPr lang="en-CA" dirty="0" smtClean="0"/>
              <a:t>The start character ‘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  <a:r>
              <a:rPr lang="en-CA" dirty="0" smtClean="0"/>
              <a:t>’ is a wildcard because it can be substituted by zero or more characters</a:t>
            </a:r>
          </a:p>
          <a:p>
            <a:pPr lvl="1"/>
            <a:r>
              <a:rPr lang="en-CA" dirty="0" smtClean="0"/>
              <a:t>Example documents that will considered</a:t>
            </a:r>
          </a:p>
          <a:p>
            <a:pPr lvl="2"/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esume</a:t>
            </a:r>
            <a:r>
              <a:rPr lang="en-CA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.docx</a:t>
            </a:r>
          </a:p>
          <a:p>
            <a:pPr lvl="2"/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A</a:t>
            </a:r>
            <a:r>
              <a:rPr lang="en-CA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.docx</a:t>
            </a:r>
          </a:p>
          <a:p>
            <a:pPr lvl="2"/>
            <a:r>
              <a:rPr lang="en-CA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.docx</a:t>
            </a:r>
            <a:r>
              <a:rPr lang="en-CA" b="1" dirty="0" smtClean="0">
                <a:cs typeface="Consolas" panose="020B0609020204030204" pitchFamily="49" charset="0"/>
              </a:rPr>
              <a:t> </a:t>
            </a:r>
            <a:r>
              <a:rPr lang="en-CA" dirty="0" smtClean="0">
                <a:cs typeface="Consolas" panose="020B0609020204030204" pitchFamily="49" charset="0"/>
              </a:rPr>
              <a:t>fulfills the wildcard requirement but is not a valid filename.</a:t>
            </a:r>
          </a:p>
          <a:p>
            <a:pPr lvl="1"/>
            <a:r>
              <a:rPr lang="en-CA" dirty="0" smtClean="0"/>
              <a:t>Example </a:t>
            </a:r>
            <a:r>
              <a:rPr lang="en-CA" dirty="0"/>
              <a:t>documents that </a:t>
            </a:r>
            <a:r>
              <a:rPr lang="en-CA" dirty="0" smtClean="0"/>
              <a:t>won’t be considered</a:t>
            </a:r>
          </a:p>
          <a:p>
            <a:pPr lvl="2"/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resume.doc</a:t>
            </a:r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2"/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Me.jpg</a:t>
            </a:r>
          </a:p>
          <a:p>
            <a:r>
              <a:rPr lang="en-CA" dirty="0" smtClean="0">
                <a:cs typeface="Consolas" panose="020B0609020204030204" pitchFamily="49" charset="0"/>
              </a:rPr>
              <a:t>The wildcard can be used in conjunction with validation rules</a:t>
            </a:r>
            <a:endParaRPr lang="en-CA" dirty="0">
              <a:cs typeface="Consolas" panose="020B0609020204030204" pitchFamily="49" charset="0"/>
            </a:endParaRPr>
          </a:p>
          <a:p>
            <a:pPr lvl="1"/>
            <a:endParaRPr lang="en-CA" dirty="0"/>
          </a:p>
          <a:p>
            <a:pPr lvl="2"/>
            <a:endParaRPr lang="en-CA" dirty="0" smtClean="0"/>
          </a:p>
          <a:p>
            <a:pPr lvl="2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6699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Validation Rules: Online Database </a:t>
            </a:r>
            <a:r>
              <a:rPr lang="en-US" dirty="0" smtClean="0"/>
              <a:t>Example (Simple Character String)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US" dirty="0"/>
              <a:t> table: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CallSign</a:t>
            </a:r>
            <a:r>
              <a:rPr lang="en-US" dirty="0">
                <a:cs typeface="Consolas" panose="020B0609020204030204" pitchFamily="49" charset="0"/>
              </a:rPr>
              <a:t> (first character must be alphabetic)</a:t>
            </a:r>
          </a:p>
          <a:p>
            <a:pPr lvl="1"/>
            <a:r>
              <a:rPr lang="en-US" dirty="0">
                <a:cs typeface="Consolas" panose="020B0609020204030204" pitchFamily="49" charset="0"/>
              </a:rPr>
              <a:t>O.K.</a:t>
            </a: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Not O.K.</a:t>
            </a:r>
          </a:p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6983" r="1387"/>
          <a:stretch/>
        </p:blipFill>
        <p:spPr>
          <a:xfrm>
            <a:off x="990600" y="2209800"/>
            <a:ext cx="1605588" cy="1066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t="21623" b="13513"/>
          <a:stretch/>
        </p:blipFill>
        <p:spPr>
          <a:xfrm>
            <a:off x="990600" y="3962400"/>
            <a:ext cx="1964668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613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Validation Rules: Online Database Example </a:t>
            </a:r>
            <a:r>
              <a:rPr lang="en-US" dirty="0" smtClean="0"/>
              <a:t>(Complex </a:t>
            </a:r>
            <a:r>
              <a:rPr lang="en-US" dirty="0"/>
              <a:t>Character String)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US" dirty="0"/>
              <a:t> table: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Email</a:t>
            </a:r>
            <a:r>
              <a:rPr lang="en-US" dirty="0" smtClean="0">
                <a:cs typeface="Consolas" panose="020B0609020204030204" pitchFamily="49" charset="0"/>
              </a:rPr>
              <a:t> (must contain  an ‘at-sign’ in the string and the string ends with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.com</a:t>
            </a:r>
            <a:r>
              <a:rPr lang="en-US" dirty="0" smtClean="0">
                <a:cs typeface="Consolas" panose="020B0609020204030204" pitchFamily="49" charset="0"/>
              </a:rPr>
              <a:t>’,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.ca</a:t>
            </a:r>
            <a:r>
              <a:rPr lang="en-US" dirty="0" smtClean="0">
                <a:cs typeface="Consolas" panose="020B0609020204030204" pitchFamily="49" charset="0"/>
              </a:rPr>
              <a:t>’,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.org</a:t>
            </a:r>
            <a:r>
              <a:rPr lang="en-US" dirty="0" smtClean="0">
                <a:cs typeface="Consolas" panose="020B0609020204030204" pitchFamily="49" charset="0"/>
              </a:rPr>
              <a:t>’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>
                <a:cs typeface="Consolas" panose="020B0609020204030204" pitchFamily="49" charset="0"/>
              </a:rPr>
              <a:t>O.K</a:t>
            </a:r>
            <a:r>
              <a:rPr lang="en-US" dirty="0" smtClean="0">
                <a:cs typeface="Consolas" panose="020B0609020204030204" pitchFamily="49" charset="0"/>
              </a:rPr>
              <a:t>.</a:t>
            </a:r>
          </a:p>
          <a:p>
            <a:pPr lvl="1"/>
            <a:endParaRPr lang="en-US" dirty="0" smtClean="0">
              <a:cs typeface="Consolas" panose="020B0609020204030204" pitchFamily="49" charset="0"/>
            </a:endParaRPr>
          </a:p>
          <a:p>
            <a:pPr lvl="1"/>
            <a:endParaRPr lang="en-US" dirty="0">
              <a:cs typeface="Consolas" panose="020B0609020204030204" pitchFamily="49" charset="0"/>
            </a:endParaRPr>
          </a:p>
          <a:p>
            <a:pPr lvl="1"/>
            <a:endParaRPr lang="en-US" dirty="0" smtClean="0">
              <a:cs typeface="Consolas" panose="020B0609020204030204" pitchFamily="49" charset="0"/>
            </a:endParaRPr>
          </a:p>
          <a:p>
            <a:pPr lvl="1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Not O.K.</a:t>
            </a:r>
          </a:p>
          <a:p>
            <a:pPr lvl="1"/>
            <a:endParaRPr lang="en-US" dirty="0">
              <a:cs typeface="Consolas" panose="020B0609020204030204" pitchFamily="49" charset="0"/>
            </a:endParaRP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CA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670" y="2984938"/>
            <a:ext cx="3137338" cy="914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l="3701" r="-1"/>
          <a:stretch/>
        </p:blipFill>
        <p:spPr>
          <a:xfrm>
            <a:off x="1007670" y="4495800"/>
            <a:ext cx="1479337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188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Input Masks Vs. Validation Rules: Error Handling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Input masks</a:t>
            </a:r>
          </a:p>
          <a:p>
            <a:pPr lvl="1"/>
            <a:r>
              <a:rPr lang="en-CA" dirty="0"/>
              <a:t>Can specify desired input </a:t>
            </a:r>
            <a:r>
              <a:rPr lang="en-CA" dirty="0" smtClean="0"/>
              <a:t>beforehand, real-time error prevention</a:t>
            </a:r>
          </a:p>
          <a:p>
            <a:pPr marL="0" indent="0">
              <a:buNone/>
            </a:pPr>
            <a:endParaRPr lang="en-CA" dirty="0"/>
          </a:p>
          <a:p>
            <a:endParaRPr lang="en-CA" dirty="0" smtClean="0"/>
          </a:p>
          <a:p>
            <a:r>
              <a:rPr lang="en-CA" dirty="0" smtClean="0"/>
              <a:t>Validation Rules</a:t>
            </a:r>
          </a:p>
          <a:p>
            <a:pPr lvl="1"/>
            <a:r>
              <a:rPr lang="en-CA" dirty="0" smtClean="0"/>
              <a:t>Default values can be specified</a:t>
            </a:r>
          </a:p>
          <a:p>
            <a:pPr lvl="1"/>
            <a:r>
              <a:rPr lang="en-CA" dirty="0" smtClean="0"/>
              <a:t>Customized and detailed error messages can be created</a:t>
            </a:r>
          </a:p>
          <a:p>
            <a:pPr lvl="2"/>
            <a:r>
              <a:rPr lang="en-CA" dirty="0" smtClean="0"/>
              <a:t>However, messages appear after erroneous data has been entered</a:t>
            </a:r>
            <a:endParaRPr lang="en-CA" dirty="0"/>
          </a:p>
        </p:txBody>
      </p:sp>
      <p:grpSp>
        <p:nvGrpSpPr>
          <p:cNvPr id="6" name="Group 5"/>
          <p:cNvGrpSpPr/>
          <p:nvPr/>
        </p:nvGrpSpPr>
        <p:grpSpPr>
          <a:xfrm>
            <a:off x="914400" y="2330557"/>
            <a:ext cx="4869018" cy="641243"/>
            <a:chOff x="914400" y="2330557"/>
            <a:chExt cx="5888453" cy="1191000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83" t="75814" r="80828" b="22620"/>
            <a:stretch/>
          </p:blipFill>
          <p:spPr bwMode="auto">
            <a:xfrm>
              <a:off x="914400" y="2342895"/>
              <a:ext cx="3505200" cy="6125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03693" y="2330557"/>
              <a:ext cx="1899160" cy="119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0600" y="4795672"/>
            <a:ext cx="3222449" cy="2084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286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Input Masks Vs. Validation Rules</a:t>
            </a:r>
            <a:r>
              <a:rPr lang="en-CA" dirty="0" smtClean="0"/>
              <a:t>: Error Handling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Range checking e.g. age &gt;= 0</a:t>
            </a:r>
          </a:p>
          <a:p>
            <a:pPr lvl="1"/>
            <a:r>
              <a:rPr lang="en-CA" dirty="0" smtClean="0"/>
              <a:t>Use a validation rule</a:t>
            </a:r>
          </a:p>
          <a:p>
            <a:r>
              <a:rPr lang="en-CA" dirty="0" smtClean="0"/>
              <a:t>In general both can be used to check the format of the data</a:t>
            </a:r>
          </a:p>
          <a:p>
            <a:pPr lvl="1"/>
            <a:r>
              <a:rPr lang="en-CA" dirty="0" smtClean="0"/>
              <a:t>E.g. &lt;digit&gt;&lt;digit&gt;&lt;alpha&gt;</a:t>
            </a:r>
          </a:p>
          <a:p>
            <a:r>
              <a:rPr lang="en-CA" dirty="0" smtClean="0"/>
              <a:t>Entering an arbitrary number of characters </a:t>
            </a:r>
          </a:p>
          <a:p>
            <a:pPr lvl="1"/>
            <a:r>
              <a:rPr lang="en-CA" dirty="0" smtClean="0"/>
              <a:t>Use a validation rule: Use of the multi-character wildcard (not possible using an input mask)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122563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Documenting A Database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Documentation: Provides information about the database to the other people who will be working on database.</a:t>
            </a:r>
          </a:p>
          <a:p>
            <a:r>
              <a:rPr lang="en-US" dirty="0" smtClean="0"/>
              <a:t>In MS-Access documentation can be entered in the “Description” column (under the Design view)</a:t>
            </a:r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It can provide information about the type and format of the information to be stored.</a:t>
            </a:r>
          </a:p>
          <a:p>
            <a:pPr lvl="1"/>
            <a:r>
              <a:rPr lang="en-US" dirty="0" smtClean="0"/>
              <a:t>Can be used if errors are found. (Providing the original ‘intention’ if there is an error in the validation rules or the input mask can help others correct the error).</a:t>
            </a:r>
          </a:p>
          <a:p>
            <a:pPr lvl="1"/>
            <a:endParaRPr 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048000"/>
            <a:ext cx="7970227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6903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Database Forms And Normalization (If There Is Time)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database form: design requirement of a database </a:t>
            </a:r>
          </a:p>
          <a:p>
            <a:r>
              <a:rPr lang="en-US" dirty="0" smtClean="0"/>
              <a:t>Forms discussed in this class: </a:t>
            </a:r>
          </a:p>
          <a:p>
            <a:pPr lvl="1"/>
            <a:r>
              <a:rPr lang="en-US" dirty="0" smtClean="0"/>
              <a:t>First normal form (</a:t>
            </a:r>
            <a:r>
              <a:rPr lang="en-US" dirty="0"/>
              <a:t>1</a:t>
            </a:r>
            <a:r>
              <a:rPr lang="en-US" dirty="0" smtClean="0"/>
              <a:t>NF), Second normal form (2NF), Third normal form (3NF)</a:t>
            </a:r>
          </a:p>
          <a:p>
            <a:pPr lvl="1"/>
            <a:r>
              <a:rPr lang="en-US" dirty="0" smtClean="0"/>
              <a:t>Earlier forms (e.g. 1NF) are less strict than later forms (2NF)</a:t>
            </a:r>
          </a:p>
          <a:p>
            <a:pPr lvl="1"/>
            <a:r>
              <a:rPr lang="en-US" dirty="0" smtClean="0"/>
              <a:t>Later forms (3NF) fulfill the requirements of earlier forms (2NF)</a:t>
            </a:r>
          </a:p>
          <a:p>
            <a:r>
              <a:rPr lang="en-US" dirty="0" smtClean="0"/>
              <a:t>Database normalization: redesigning a database in order to bring it from a less strict form to one that is more strict.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2005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 smtClean="0"/>
              <a:t>Why Is Normalization Necessary?</a:t>
            </a:r>
          </a:p>
        </p:txBody>
      </p:sp>
      <p:sp>
        <p:nvSpPr>
          <p:cNvPr id="4229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077200" cy="5368925"/>
          </a:xfrm>
        </p:spPr>
        <p:txBody>
          <a:bodyPr>
            <a:normAutofit/>
          </a:bodyPr>
          <a:lstStyle/>
          <a:p>
            <a:pPr marL="114300" indent="-114300">
              <a:buFontTx/>
              <a:buChar char="•"/>
            </a:pPr>
            <a:r>
              <a:rPr lang="en-US" altLang="en-US" sz="2400" dirty="0" smtClean="0"/>
              <a:t>Normalization is regarded as good style</a:t>
            </a:r>
          </a:p>
          <a:p>
            <a:pPr marL="114300" indent="-114300">
              <a:lnSpc>
                <a:spcPct val="100000"/>
              </a:lnSpc>
              <a:spcBef>
                <a:spcPct val="30000"/>
              </a:spcBef>
              <a:buFontTx/>
              <a:buChar char="•"/>
            </a:pPr>
            <a:r>
              <a:rPr lang="en-US" altLang="en-US" sz="2400" dirty="0" smtClean="0"/>
              <a:t>My database ‘works’ that’s “good enough” why bother?</a:t>
            </a:r>
          </a:p>
          <a:p>
            <a:pPr marL="114300" indent="-114300">
              <a:lnSpc>
                <a:spcPct val="100000"/>
              </a:lnSpc>
              <a:spcBef>
                <a:spcPct val="30000"/>
              </a:spcBef>
              <a:buFontTx/>
              <a:buChar char="•"/>
            </a:pPr>
            <a:r>
              <a:rPr lang="en-US" altLang="en-US" sz="2400" dirty="0" smtClean="0"/>
              <a:t>It also helps to prevent errors or problems which are caused by how the database is designed:</a:t>
            </a:r>
          </a:p>
          <a:p>
            <a:pPr marL="400050" lvl="1">
              <a:spcBef>
                <a:spcPct val="30000"/>
              </a:spcBef>
            </a:pPr>
            <a:r>
              <a:rPr lang="en-US" altLang="en-US" sz="2000" dirty="0" smtClean="0"/>
              <a:t>e.g., insertion anomalies: difficulties when adding new information</a:t>
            </a:r>
          </a:p>
          <a:p>
            <a:pPr marL="400050" lvl="1">
              <a:spcBef>
                <a:spcPct val="30000"/>
              </a:spcBef>
            </a:pPr>
            <a:r>
              <a:rPr lang="en-US" altLang="en-US" sz="2000" dirty="0" smtClean="0"/>
              <a:t>e.g., deletion anomalies: deleting information may result in the inadvertent loss of information</a:t>
            </a:r>
          </a:p>
        </p:txBody>
      </p:sp>
    </p:spTree>
    <p:extLst>
      <p:ext uri="{BB962C8B-B14F-4D97-AF65-F5344CB8AC3E}">
        <p14:creationId xmlns:p14="http://schemas.microsoft.com/office/powerpoint/2010/main" val="1545642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2915" grpId="0" build="p" bldLvl="3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Example Database Table: Projects</a:t>
            </a:r>
            <a:r>
              <a:rPr lang="en-US" altLang="en-US" baseline="30000" dirty="0" smtClean="0"/>
              <a:t>1</a:t>
            </a:r>
          </a:p>
        </p:txBody>
      </p:sp>
      <p:sp>
        <p:nvSpPr>
          <p:cNvPr id="4331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013700" cy="5368925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altLang="en-US" dirty="0" smtClean="0"/>
              <a:t>This table shows:</a:t>
            </a:r>
          </a:p>
          <a:p>
            <a:pPr lvl="1"/>
            <a:r>
              <a:rPr lang="en-US" altLang="en-US" dirty="0" smtClean="0"/>
              <a:t>ResearcherID: each professor working on a research project is given a computer generated login name.</a:t>
            </a:r>
          </a:p>
          <a:p>
            <a:pPr lvl="1"/>
            <a:r>
              <a:rPr lang="en-US" altLang="en-US" dirty="0" smtClean="0"/>
              <a:t>Research project: name of the projects worked on in a particular department. </a:t>
            </a:r>
          </a:p>
          <a:p>
            <a:pPr lvl="2"/>
            <a:r>
              <a:rPr lang="en-US" altLang="en-US" dirty="0" smtClean="0"/>
              <a:t>Professors can work on multiple projects</a:t>
            </a:r>
          </a:p>
          <a:p>
            <a:pPr lvl="2"/>
            <a:r>
              <a:rPr lang="en-US" altLang="en-US" dirty="0" smtClean="0"/>
              <a:t>Research projects can be initiated without a professor</a:t>
            </a:r>
          </a:p>
          <a:p>
            <a:pPr lvl="1"/>
            <a:r>
              <a:rPr lang="en-US" altLang="en-US" dirty="0" smtClean="0"/>
              <a:t>Location: room number of the research lab.</a:t>
            </a:r>
          </a:p>
        </p:txBody>
      </p:sp>
      <p:sp>
        <p:nvSpPr>
          <p:cNvPr id="433156" name="Text Box 4"/>
          <p:cNvSpPr txBox="1">
            <a:spLocks noChangeArrowheads="1"/>
          </p:cNvSpPr>
          <p:nvPr/>
        </p:nvSpPr>
        <p:spPr bwMode="auto">
          <a:xfrm>
            <a:off x="0" y="820510"/>
            <a:ext cx="62357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0" dirty="0"/>
              <a:t>1 From “Database Development for Dummies” by Allen G. Taylor</a:t>
            </a:r>
          </a:p>
        </p:txBody>
      </p:sp>
      <p:graphicFrame>
        <p:nvGraphicFramePr>
          <p:cNvPr id="433206" name="Group 54"/>
          <p:cNvGraphicFramePr>
            <a:graphicFrameLocks noGrp="1"/>
          </p:cNvGraphicFramePr>
          <p:nvPr>
            <p:ph sz="half" idx="2"/>
            <p:extLst/>
          </p:nvPr>
        </p:nvGraphicFramePr>
        <p:xfrm>
          <a:off x="889000" y="3876675"/>
          <a:ext cx="7493000" cy="2864982"/>
        </p:xfrm>
        <a:graphic>
          <a:graphicData uri="http://schemas.openxmlformats.org/drawingml/2006/table">
            <a:tbl>
              <a:tblPr/>
              <a:tblGrid>
                <a:gridCol w="17647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67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41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961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ResearcherID (PK)</a:t>
                      </a:r>
                    </a:p>
                  </a:txBody>
                  <a:tcPr marL="93600" marR="936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 projects  (PK)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7651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aturing</a:t>
                      </a:r>
                    </a:p>
                  </a:txBody>
                  <a:tcPr marL="93600" marR="936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Graph Coloring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QC-103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QC-201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61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rdescartes</a:t>
                      </a:r>
                    </a:p>
                  </a:txBody>
                  <a:tcPr marL="93600" marR="936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7651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cbabbage</a:t>
                      </a:r>
                    </a:p>
                  </a:txBody>
                  <a:tcPr marL="93600" marR="936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QC-201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961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bowen</a:t>
                      </a:r>
                    </a:p>
                  </a:txBody>
                  <a:tcPr marL="93600" marR="936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8073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3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3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3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3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3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3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3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3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3155" grpId="0" build="p" bldLvl="2" autoUpdateAnimBg="0"/>
      <p:bldP spid="433156" grpId="0" autoUpdateAnimBg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4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Problem: Some Cells Can Contain Multiple Entries</a:t>
            </a:r>
          </a:p>
        </p:txBody>
      </p:sp>
      <p:sp>
        <p:nvSpPr>
          <p:cNvPr id="425002" name="Rectangle 42"/>
          <p:cNvSpPr>
            <a:spLocks noChangeArrowheads="1"/>
          </p:cNvSpPr>
          <p:nvPr/>
        </p:nvSpPr>
        <p:spPr bwMode="auto">
          <a:xfrm>
            <a:off x="457200" y="1108075"/>
            <a:ext cx="8077200" cy="536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114300" indent="-114300">
              <a:lnSpc>
                <a:spcPct val="90000"/>
              </a:lnSpc>
              <a:spcBef>
                <a:spcPct val="9000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00050" indent="-171450">
              <a:spcBef>
                <a:spcPct val="1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685800" indent="-171450">
              <a:buSzPct val="100000"/>
              <a:buChar char="-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1000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1000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buFontTx/>
              <a:buChar char="•"/>
            </a:pPr>
            <a:r>
              <a:rPr lang="en-US" altLang="en-US" b="0" dirty="0">
                <a:latin typeface="+mn-lt"/>
              </a:rPr>
              <a:t>Queries can be awkward to form</a:t>
            </a:r>
          </a:p>
          <a:p>
            <a:pPr lvl="1"/>
            <a:r>
              <a:rPr lang="en-US" altLang="en-US" b="0" dirty="0">
                <a:latin typeface="+mn-lt"/>
              </a:rPr>
              <a:t>E.g., Using the ‘Like’ operator is difficult because it must deal with special cases (or more entries in each cell</a:t>
            </a:r>
            <a:r>
              <a:rPr lang="en-US" altLang="en-US" b="0" dirty="0" smtClean="0">
                <a:latin typeface="+mn-lt"/>
              </a:rPr>
              <a:t>).</a:t>
            </a:r>
          </a:p>
          <a:p>
            <a:pPr lvl="1"/>
            <a:r>
              <a:rPr lang="en-US" altLang="en-US" dirty="0" smtClean="0">
                <a:latin typeface="+mn-lt"/>
              </a:rPr>
              <a:t>Example:</a:t>
            </a:r>
            <a:endParaRPr lang="en-US" altLang="en-US" b="0" dirty="0">
              <a:latin typeface="+mn-lt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990600" y="2590800"/>
          <a:ext cx="2386766" cy="2621142"/>
        </p:xfrm>
        <a:graphic>
          <a:graphicData uri="http://schemas.openxmlformats.org/drawingml/2006/table">
            <a:tbl>
              <a:tblPr/>
              <a:tblGrid>
                <a:gridCol w="23867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961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 projects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7651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Graph Coloring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61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7651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961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Right Brace 2"/>
          <p:cNvSpPr/>
          <p:nvPr/>
        </p:nvSpPr>
        <p:spPr>
          <a:xfrm>
            <a:off x="3429000" y="2743200"/>
            <a:ext cx="609600" cy="2438400"/>
          </a:xfrm>
          <a:prstGeom prst="rightBrac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4" name="TextBox 3"/>
          <p:cNvSpPr txBox="1"/>
          <p:nvPr/>
        </p:nvSpPr>
        <p:spPr>
          <a:xfrm>
            <a:off x="4038600" y="3048000"/>
            <a:ext cx="2514600" cy="2286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CA" b="1" dirty="0" smtClean="0">
                <a:solidFill>
                  <a:srgbClr val="FF0000"/>
                </a:solidFill>
              </a:rPr>
              <a:t>With this format searching for projects under “Knapsack” won’t work correctly (some labs show up with others will not).</a:t>
            </a:r>
          </a:p>
        </p:txBody>
      </p:sp>
    </p:spTree>
    <p:extLst>
      <p:ext uri="{BB962C8B-B14F-4D97-AF65-F5344CB8AC3E}">
        <p14:creationId xmlns:p14="http://schemas.microsoft.com/office/powerpoint/2010/main" val="965358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Databases In First Normal Form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102600" cy="5368925"/>
          </a:xfrm>
        </p:spPr>
        <p:txBody>
          <a:bodyPr/>
          <a:lstStyle/>
          <a:p>
            <a:pPr marL="114300" indent="-114300">
              <a:buFontTx/>
              <a:buChar char="•"/>
            </a:pPr>
            <a:r>
              <a:rPr lang="en-US" altLang="en-US" b="1" dirty="0" smtClean="0"/>
              <a:t>1NF.</a:t>
            </a:r>
            <a:r>
              <a:rPr lang="en-US" altLang="en-US" dirty="0" smtClean="0"/>
              <a:t>: Each cell can contain </a:t>
            </a:r>
            <a:r>
              <a:rPr lang="en-US" altLang="en-US" i="1" dirty="0" smtClean="0"/>
              <a:t>at most</a:t>
            </a:r>
            <a:r>
              <a:rPr lang="en-US" altLang="en-US" dirty="0" smtClean="0"/>
              <a:t> one element (one value or a null value, the latter for non-primary key fields).</a:t>
            </a:r>
          </a:p>
          <a:p>
            <a:pPr marL="114300" indent="-114300">
              <a:lnSpc>
                <a:spcPct val="100000"/>
              </a:lnSpc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The previous table in first normal form:</a:t>
            </a:r>
          </a:p>
        </p:txBody>
      </p:sp>
      <p:graphicFrame>
        <p:nvGraphicFramePr>
          <p:cNvPr id="435204" name="Group 4"/>
          <p:cNvGraphicFramePr>
            <a:graphicFrameLocks noGrp="1"/>
          </p:cNvGraphicFramePr>
          <p:nvPr>
            <p:ph sz="half" idx="2"/>
            <p:extLst/>
          </p:nvPr>
        </p:nvGraphicFramePr>
        <p:xfrm>
          <a:off x="736600" y="2466975"/>
          <a:ext cx="7607300" cy="3883026"/>
        </p:xfrm>
        <a:graphic>
          <a:graphicData uri="http://schemas.openxmlformats.org/drawingml/2006/table">
            <a:tbl>
              <a:tblPr/>
              <a:tblGrid>
                <a:gridCol w="25352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36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352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9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ResearcherID (PK)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 project (PK)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9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aturing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Graph Coloring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QC-103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9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aturing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QC-201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9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rdescartes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9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cbabbage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QC-201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9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cbabbage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9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bowen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5172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First Normal Form: Critique</a:t>
            </a:r>
          </a:p>
        </p:txBody>
      </p:sp>
      <p:sp>
        <p:nvSpPr>
          <p:cNvPr id="4372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7645400" cy="53689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b="1" dirty="0" smtClean="0"/>
              <a:t>Improvements:</a:t>
            </a:r>
          </a:p>
          <a:p>
            <a:pPr lvl="1">
              <a:lnSpc>
                <a:spcPct val="90000"/>
              </a:lnSpc>
            </a:pPr>
            <a:r>
              <a:rPr lang="en-US" altLang="en-US" dirty="0" smtClean="0"/>
              <a:t>Cells contain only one value which reduces some of the problems associated with forming queries.</a:t>
            </a:r>
          </a:p>
          <a:p>
            <a:pPr>
              <a:lnSpc>
                <a:spcPct val="80000"/>
              </a:lnSpc>
            </a:pPr>
            <a:r>
              <a:rPr lang="en-US" altLang="en-US" b="1" dirty="0" smtClean="0"/>
              <a:t>Further improvements needed:</a:t>
            </a:r>
          </a:p>
          <a:p>
            <a:pPr lvl="1">
              <a:lnSpc>
                <a:spcPct val="90000"/>
              </a:lnSpc>
            </a:pPr>
            <a:r>
              <a:rPr lang="en-US" altLang="en-US" dirty="0" smtClean="0"/>
              <a:t>There is redundancy in the table e.g., “aturing”</a:t>
            </a:r>
          </a:p>
          <a:p>
            <a:pPr lvl="1">
              <a:lnSpc>
                <a:spcPct val="90000"/>
              </a:lnSpc>
            </a:pPr>
            <a:endParaRPr lang="en-US" altLang="en-US" dirty="0" smtClean="0"/>
          </a:p>
          <a:p>
            <a:pPr lvl="1">
              <a:lnSpc>
                <a:spcPct val="90000"/>
              </a:lnSpc>
            </a:pPr>
            <a:endParaRPr lang="en-US" altLang="en-US" dirty="0" smtClean="0"/>
          </a:p>
          <a:p>
            <a:pPr lvl="1">
              <a:lnSpc>
                <a:spcPct val="90000"/>
              </a:lnSpc>
            </a:pPr>
            <a:endParaRPr lang="en-US" altLang="en-US" dirty="0" smtClean="0"/>
          </a:p>
          <a:p>
            <a:pPr lvl="1">
              <a:lnSpc>
                <a:spcPct val="90000"/>
              </a:lnSpc>
            </a:pPr>
            <a:endParaRPr lang="en-US" altLang="en-US" dirty="0" smtClean="0"/>
          </a:p>
          <a:p>
            <a:pPr lvl="1">
              <a:lnSpc>
                <a:spcPct val="90000"/>
              </a:lnSpc>
            </a:pPr>
            <a:endParaRPr lang="en-US" altLang="en-US" dirty="0" smtClean="0"/>
          </a:p>
          <a:p>
            <a:pPr lvl="1">
              <a:lnSpc>
                <a:spcPct val="90000"/>
              </a:lnSpc>
            </a:pPr>
            <a:endParaRPr lang="en-US" altLang="en-US" dirty="0" smtClean="0"/>
          </a:p>
          <a:p>
            <a:pPr lvl="1">
              <a:lnSpc>
                <a:spcPct val="90000"/>
              </a:lnSpc>
            </a:pPr>
            <a:endParaRPr lang="en-US" altLang="en-US" dirty="0" smtClean="0"/>
          </a:p>
          <a:p>
            <a:pPr lvl="1">
              <a:lnSpc>
                <a:spcPct val="90000"/>
              </a:lnSpc>
            </a:pPr>
            <a:endParaRPr lang="en-US" altLang="en-US" dirty="0" smtClean="0"/>
          </a:p>
          <a:p>
            <a:pPr marL="228600" lvl="1" indent="0">
              <a:lnSpc>
                <a:spcPct val="90000"/>
              </a:lnSpc>
              <a:buNone/>
            </a:pPr>
            <a:endParaRPr lang="en-US" altLang="en-US" dirty="0" smtClean="0"/>
          </a:p>
          <a:p>
            <a:pPr lvl="1">
              <a:lnSpc>
                <a:spcPct val="90000"/>
              </a:lnSpc>
            </a:pPr>
            <a:r>
              <a:rPr lang="en-US" altLang="en-US" dirty="0" smtClean="0"/>
              <a:t>It may be subject to modification (addition and deletion) anomalies.</a:t>
            </a:r>
          </a:p>
        </p:txBody>
      </p:sp>
      <p:graphicFrame>
        <p:nvGraphicFramePr>
          <p:cNvPr id="437365" name="Group 117"/>
          <p:cNvGraphicFramePr>
            <a:graphicFrameLocks noGrp="1"/>
          </p:cNvGraphicFramePr>
          <p:nvPr>
            <p:ph sz="half" idx="2"/>
            <p:extLst/>
          </p:nvPr>
        </p:nvGraphicFramePr>
        <p:xfrm>
          <a:off x="889000" y="3076575"/>
          <a:ext cx="5422900" cy="2376489"/>
        </p:xfrm>
        <a:graphic>
          <a:graphicData uri="http://schemas.openxmlformats.org/drawingml/2006/table">
            <a:tbl>
              <a:tblPr/>
              <a:tblGrid>
                <a:gridCol w="1806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9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6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921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ResearcherID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ResearchProject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Location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21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aturing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Graph Coloring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QC-103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21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aturing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Traveling Salesman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QC-201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6758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5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7251" grpId="0" uiExpand="1" build="p" bldLvl="3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Deletion Anomaly</a:t>
            </a:r>
          </a:p>
        </p:txBody>
      </p:sp>
      <p:sp>
        <p:nvSpPr>
          <p:cNvPr id="4270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178800" cy="5368925"/>
          </a:xfrm>
        </p:spPr>
        <p:txBody>
          <a:bodyPr/>
          <a:lstStyle/>
          <a:p>
            <a:pPr marL="114300" indent="-114300">
              <a:buFontTx/>
              <a:buChar char="•"/>
            </a:pPr>
            <a:r>
              <a:rPr lang="en-US" altLang="en-US" dirty="0" smtClean="0"/>
              <a:t>Allan Turing (“aturing”) no longer works on the “Graph Coloring” project.</a:t>
            </a:r>
          </a:p>
        </p:txBody>
      </p:sp>
      <p:graphicFrame>
        <p:nvGraphicFramePr>
          <p:cNvPr id="427184" name="Group 176"/>
          <p:cNvGraphicFramePr>
            <a:graphicFrameLocks noGrp="1"/>
          </p:cNvGraphicFramePr>
          <p:nvPr>
            <p:ph sz="quarter" idx="3"/>
            <p:extLst/>
          </p:nvPr>
        </p:nvGraphicFramePr>
        <p:xfrm>
          <a:off x="4902200" y="2374900"/>
          <a:ext cx="4013200" cy="3251200"/>
        </p:xfrm>
        <a:graphic>
          <a:graphicData uri="http://schemas.openxmlformats.org/drawingml/2006/table">
            <a:tbl>
              <a:tblPr/>
              <a:tblGrid>
                <a:gridCol w="1346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04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65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98487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Researcher ID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ResearchProject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8487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aturing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QC-103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64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rdescartes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8487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cbabbage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QC-201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64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cbabbage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29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bowen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27171" name="Text Box 163"/>
          <p:cNvSpPr txBox="1">
            <a:spLocks noChangeArrowheads="1"/>
          </p:cNvSpPr>
          <p:nvPr/>
        </p:nvSpPr>
        <p:spPr bwMode="auto">
          <a:xfrm>
            <a:off x="4902200" y="1943100"/>
            <a:ext cx="1397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/>
              <a:t>After</a:t>
            </a:r>
          </a:p>
        </p:txBody>
      </p:sp>
      <p:graphicFrame>
        <p:nvGraphicFramePr>
          <p:cNvPr id="427176" name="Group 168"/>
          <p:cNvGraphicFramePr>
            <a:graphicFrameLocks noGrp="1"/>
          </p:cNvGraphicFramePr>
          <p:nvPr>
            <p:ph sz="quarter" idx="2"/>
            <p:extLst/>
          </p:nvPr>
        </p:nvGraphicFramePr>
        <p:xfrm>
          <a:off x="304800" y="2438400"/>
          <a:ext cx="3886200" cy="3529013"/>
        </p:xfrm>
        <a:graphic>
          <a:graphicData uri="http://schemas.openxmlformats.org/drawingml/2006/table">
            <a:tbl>
              <a:tblPr/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873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Researcher ID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 Project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73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aturing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Graph Coloring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QC-103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73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aturing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QC-201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7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rdescartes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73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cbabbage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QC-201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21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cbabbage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37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bowen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27170" name="Text Box 162"/>
          <p:cNvSpPr txBox="1">
            <a:spLocks noChangeArrowheads="1"/>
          </p:cNvSpPr>
          <p:nvPr/>
        </p:nvSpPr>
        <p:spPr bwMode="auto">
          <a:xfrm>
            <a:off x="177800" y="1990725"/>
            <a:ext cx="1474076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/>
              <a:t>Before</a:t>
            </a:r>
          </a:p>
        </p:txBody>
      </p:sp>
    </p:spTree>
    <p:extLst>
      <p:ext uri="{BB962C8B-B14F-4D97-AF65-F5344CB8AC3E}">
        <p14:creationId xmlns:p14="http://schemas.microsoft.com/office/powerpoint/2010/main" val="1707545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7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7011" grpId="0" build="p" autoUpdateAnimBg="0"/>
      <p:bldP spid="427171" grpId="0" autoUpdateAnimBg="0"/>
      <p:bldP spid="427170" grpId="0" autoUpdateAnimBg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Insertion Anomalies</a:t>
            </a:r>
          </a:p>
        </p:txBody>
      </p:sp>
      <p:sp>
        <p:nvSpPr>
          <p:cNvPr id="4311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216900" cy="5368925"/>
          </a:xfrm>
        </p:spPr>
        <p:txBody>
          <a:bodyPr/>
          <a:lstStyle/>
          <a:p>
            <a:pPr marL="114300" indent="-114300"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A new research project ‘UFO’ is added to the department and room ‘Area-57’ is to be used as the research lab but a researcher has not been hired.</a:t>
            </a:r>
          </a:p>
          <a:p>
            <a:pPr marL="114300" indent="-114300"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This is an incomplete record that cannot yet be properly added to the database (PK = researcher and project name)</a:t>
            </a:r>
          </a:p>
          <a:p>
            <a:pPr marL="114300" indent="-114300">
              <a:spcBef>
                <a:spcPct val="30000"/>
              </a:spcBef>
              <a:buFontTx/>
              <a:buChar char="•"/>
            </a:pPr>
            <a:endParaRPr lang="en-US" altLang="en-US" dirty="0" smtClean="0"/>
          </a:p>
        </p:txBody>
      </p:sp>
      <p:graphicFrame>
        <p:nvGraphicFramePr>
          <p:cNvPr id="431108" name="Group 4"/>
          <p:cNvGraphicFramePr>
            <a:graphicFrameLocks noGrp="1"/>
          </p:cNvGraphicFramePr>
          <p:nvPr>
            <p:ph sz="half" idx="2"/>
            <p:extLst/>
          </p:nvPr>
        </p:nvGraphicFramePr>
        <p:xfrm>
          <a:off x="685800" y="3200400"/>
          <a:ext cx="7239000" cy="3019426"/>
        </p:xfrm>
        <a:graphic>
          <a:graphicData uri="http://schemas.openxmlformats.org/drawingml/2006/table">
            <a:tbl>
              <a:tblPr/>
              <a:tblGrid>
                <a:gridCol w="241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1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13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18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ResearcherID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 project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02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aturing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Graph Coloring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QC-103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18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aturing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QC-201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18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rdescartes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18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cbabbage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QC-201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02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cbabbage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18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bowen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2733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Problem With This Table</a:t>
            </a:r>
          </a:p>
        </p:txBody>
      </p:sp>
      <p:sp>
        <p:nvSpPr>
          <p:cNvPr id="4392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305800" cy="5368925"/>
          </a:xfrm>
        </p:spPr>
        <p:txBody>
          <a:bodyPr/>
          <a:lstStyle/>
          <a:p>
            <a:pPr marL="114300" indent="-114300">
              <a:lnSpc>
                <a:spcPct val="100000"/>
              </a:lnSpc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The ‘Projects’ table combines two related but separate concepts:</a:t>
            </a:r>
          </a:p>
          <a:p>
            <a:pPr marL="463550" lvl="1">
              <a:lnSpc>
                <a:spcPct val="70000"/>
              </a:lnSpc>
              <a:spcBef>
                <a:spcPct val="20000"/>
              </a:spcBef>
            </a:pPr>
            <a:r>
              <a:rPr lang="en-US" altLang="en-US" dirty="0" smtClean="0"/>
              <a:t>Which research project a particular researcher working on</a:t>
            </a:r>
          </a:p>
          <a:p>
            <a:pPr marL="463550" lvl="1">
              <a:lnSpc>
                <a:spcPct val="70000"/>
              </a:lnSpc>
              <a:spcBef>
                <a:spcPct val="20000"/>
              </a:spcBef>
            </a:pPr>
            <a:r>
              <a:rPr lang="en-US" altLang="en-US" dirty="0" smtClean="0"/>
              <a:t>What is the location of a particular project</a:t>
            </a:r>
          </a:p>
          <a:p>
            <a:pPr marL="463550" lvl="1">
              <a:spcBef>
                <a:spcPct val="30000"/>
              </a:spcBef>
            </a:pPr>
            <a:endParaRPr lang="en-US" altLang="en-US" dirty="0" smtClean="0"/>
          </a:p>
          <a:p>
            <a:pPr marL="463550" lvl="1">
              <a:spcBef>
                <a:spcPct val="30000"/>
              </a:spcBef>
            </a:pPr>
            <a:endParaRPr lang="en-US" altLang="en-US" sz="2400" dirty="0" smtClean="0"/>
          </a:p>
          <a:p>
            <a:pPr marL="295275" lvl="1" indent="0">
              <a:spcBef>
                <a:spcPct val="30000"/>
              </a:spcBef>
              <a:buNone/>
            </a:pPr>
            <a:endParaRPr lang="en-US" altLang="en-US" sz="2400" dirty="0" smtClean="0"/>
          </a:p>
          <a:p>
            <a:pPr marL="114300" indent="-114300">
              <a:lnSpc>
                <a:spcPct val="100000"/>
              </a:lnSpc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It’s a sign that a single unique key cannot be assigned </a:t>
            </a:r>
          </a:p>
          <a:p>
            <a:pPr marL="114300" indent="-114300">
              <a:lnSpc>
                <a:spcPct val="100000"/>
              </a:lnSpc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By itself this isn’t necessarily a problem (i.e., ‘ResearcherID’ and ‘Research project’ form a composite primary key).</a:t>
            </a:r>
          </a:p>
          <a:p>
            <a:pPr marL="114300" indent="-114300">
              <a:lnSpc>
                <a:spcPct val="100000"/>
              </a:lnSpc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But the non-primary key element “Location” depends only on a part of the primary key (“Research project”) which can lead to anomalies.</a:t>
            </a:r>
            <a:r>
              <a:rPr lang="en-US" altLang="en-US" sz="1800" dirty="0" smtClean="0"/>
              <a:t>	</a:t>
            </a:r>
          </a:p>
        </p:txBody>
      </p:sp>
      <p:graphicFrame>
        <p:nvGraphicFramePr>
          <p:cNvPr id="439335" name="Group 39"/>
          <p:cNvGraphicFramePr>
            <a:graphicFrameLocks noGrp="1"/>
          </p:cNvGraphicFramePr>
          <p:nvPr>
            <p:ph sz="half" idx="2"/>
            <p:extLst/>
          </p:nvPr>
        </p:nvGraphicFramePr>
        <p:xfrm>
          <a:off x="838200" y="2590800"/>
          <a:ext cx="7581900" cy="1157289"/>
        </p:xfrm>
        <a:graphic>
          <a:graphicData uri="http://schemas.openxmlformats.org/drawingml/2006/table">
            <a:tbl>
              <a:tblPr/>
              <a:tblGrid>
                <a:gridCol w="2527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7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7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57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ResearcherID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 project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7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aturing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Graphic Coloring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QC-103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57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aturing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QC-201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0906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2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2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9299" grpId="0" build="p" bldLvl="3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Databases In Second Normal Form</a:t>
            </a:r>
          </a:p>
        </p:txBody>
      </p:sp>
      <p:sp>
        <p:nvSpPr>
          <p:cNvPr id="4413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331200" cy="5368925"/>
          </a:xfrm>
        </p:spPr>
        <p:txBody>
          <a:bodyPr/>
          <a:lstStyle/>
          <a:p>
            <a:pPr marL="114300" indent="-114300">
              <a:buFontTx/>
              <a:buChar char="•"/>
            </a:pPr>
            <a:r>
              <a:rPr lang="en-US" altLang="en-US" dirty="0" smtClean="0"/>
              <a:t>Every non-primary key element must be dependent on the primary key (and the entire primary key if the key is composite).</a:t>
            </a:r>
          </a:p>
          <a:p>
            <a:pPr marL="114300" indent="-114300"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The previous table split into two tables that are each in second normal form.</a:t>
            </a:r>
          </a:p>
        </p:txBody>
      </p:sp>
      <p:graphicFrame>
        <p:nvGraphicFramePr>
          <p:cNvPr id="441394" name="Group 50"/>
          <p:cNvGraphicFramePr>
            <a:graphicFrameLocks noGrp="1"/>
          </p:cNvGraphicFramePr>
          <p:nvPr>
            <p:ph sz="quarter" idx="2"/>
            <p:extLst/>
          </p:nvPr>
        </p:nvGraphicFramePr>
        <p:xfrm>
          <a:off x="647700" y="3216275"/>
          <a:ext cx="4013200" cy="2730500"/>
        </p:xfrm>
        <a:graphic>
          <a:graphicData uri="http://schemas.openxmlformats.org/drawingml/2006/table">
            <a:tbl>
              <a:tblPr/>
              <a:tblGrid>
                <a:gridCol w="2006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6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2421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ResearcherID</a:t>
                      </a:r>
                    </a:p>
                  </a:txBody>
                  <a:tcPr marL="93600" marR="93600" marT="46812" marB="468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Project</a:t>
                      </a:r>
                    </a:p>
                  </a:txBody>
                  <a:tcPr marL="93600" marR="93600" marT="46812" marB="468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083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aturing</a:t>
                      </a:r>
                    </a:p>
                  </a:txBody>
                  <a:tcPr marL="93600" marR="93600" marT="46812" marB="468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Graph coloring</a:t>
                      </a:r>
                    </a:p>
                  </a:txBody>
                  <a:tcPr marL="93600" marR="93600" marT="46812" marB="468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2421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rdescartes</a:t>
                      </a:r>
                    </a:p>
                  </a:txBody>
                  <a:tcPr marL="93600" marR="93600" marT="46812" marB="468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12" marB="468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240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cbabbage</a:t>
                      </a:r>
                    </a:p>
                  </a:txBody>
                  <a:tcPr marL="93600" marR="93600" marT="46812" marB="468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</a:txBody>
                  <a:tcPr marL="93600" marR="93600" marT="46812" marB="468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2421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bowen</a:t>
                      </a:r>
                    </a:p>
                  </a:txBody>
                  <a:tcPr marL="93600" marR="93600" marT="46812" marB="468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12" marB="468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441396" name="Group 52"/>
          <p:cNvGraphicFramePr>
            <a:graphicFrameLocks noGrp="1"/>
          </p:cNvGraphicFramePr>
          <p:nvPr>
            <p:ph sz="quarter" idx="3"/>
            <p:extLst/>
          </p:nvPr>
        </p:nvGraphicFramePr>
        <p:xfrm>
          <a:off x="5105400" y="3221038"/>
          <a:ext cx="3644900" cy="2208212"/>
        </p:xfrm>
        <a:graphic>
          <a:graphicData uri="http://schemas.openxmlformats.org/drawingml/2006/table">
            <a:tbl>
              <a:tblPr/>
              <a:tblGrid>
                <a:gridCol w="1822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245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Project</a:t>
                      </a:r>
                    </a:p>
                  </a:txBody>
                  <a:tcPr marL="93600" marR="93600" marT="46815" marB="468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086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Graph coloring</a:t>
                      </a:r>
                    </a:p>
                  </a:txBody>
                  <a:tcPr marL="93600" marR="93600" marT="46815" marB="468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QC-103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245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15" marB="468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244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</a:txBody>
                  <a:tcPr marL="93600" marR="93600" marT="46815" marB="468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QC-201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41397" name="Text Box 53"/>
          <p:cNvSpPr txBox="1">
            <a:spLocks noChangeArrowheads="1"/>
          </p:cNvSpPr>
          <p:nvPr/>
        </p:nvSpPr>
        <p:spPr bwMode="auto">
          <a:xfrm>
            <a:off x="660400" y="2755900"/>
            <a:ext cx="21971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/>
              <a:t>ResearchProject</a:t>
            </a:r>
          </a:p>
        </p:txBody>
      </p:sp>
      <p:sp>
        <p:nvSpPr>
          <p:cNvPr id="441398" name="Text Box 54"/>
          <p:cNvSpPr txBox="1">
            <a:spLocks noChangeArrowheads="1"/>
          </p:cNvSpPr>
          <p:nvPr/>
        </p:nvSpPr>
        <p:spPr bwMode="auto">
          <a:xfrm>
            <a:off x="5118100" y="2755900"/>
            <a:ext cx="2438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/>
              <a:t>ResearchLocation</a:t>
            </a:r>
          </a:p>
        </p:txBody>
      </p:sp>
    </p:spTree>
    <p:extLst>
      <p:ext uri="{BB962C8B-B14F-4D97-AF65-F5344CB8AC3E}">
        <p14:creationId xmlns:p14="http://schemas.microsoft.com/office/powerpoint/2010/main" val="4115398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1347" grpId="0" build="p" bldLvl="3"/>
      <p:bldP spid="441397" grpId="0"/>
      <p:bldP spid="441398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Critique Of Second Normal Form</a:t>
            </a:r>
          </a:p>
        </p:txBody>
      </p:sp>
      <p:sp>
        <p:nvSpPr>
          <p:cNvPr id="4444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140700" cy="5368925"/>
          </a:xfrm>
        </p:spPr>
        <p:txBody>
          <a:bodyPr/>
          <a:lstStyle/>
          <a:p>
            <a:pPr marL="114300" indent="-114300"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Dependencies can still exist that affects the database but in a slightly more subtle fashion.</a:t>
            </a:r>
          </a:p>
          <a:p>
            <a:pPr marL="114300" indent="-114300"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All non-key fields are dependent upon the primary key but some may be dependent in an indirect fashion.</a:t>
            </a:r>
          </a:p>
          <a:p>
            <a:pPr marL="114300" indent="-114300">
              <a:spcBef>
                <a:spcPct val="30000"/>
              </a:spcBef>
              <a:buFontTx/>
              <a:buChar char="•"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022080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9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Example</a:t>
            </a:r>
            <a:r>
              <a:rPr lang="en-US" altLang="en-US" baseline="30000" dirty="0" smtClean="0"/>
              <a:t>1</a:t>
            </a:r>
            <a:r>
              <a:rPr lang="en-US" altLang="en-US" dirty="0" smtClean="0"/>
              <a:t>: “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SalaryRange</a:t>
            </a:r>
            <a:r>
              <a:rPr lang="en-US" altLang="en-US" dirty="0" smtClean="0"/>
              <a:t>” Table</a:t>
            </a:r>
          </a:p>
        </p:txBody>
      </p:sp>
      <p:graphicFrame>
        <p:nvGraphicFramePr>
          <p:cNvPr id="446567" name="Group 103"/>
          <p:cNvGraphicFramePr>
            <a:graphicFrameLocks noGrp="1"/>
          </p:cNvGraphicFramePr>
          <p:nvPr>
            <p:ph sz="half" idx="2"/>
            <p:extLst/>
          </p:nvPr>
        </p:nvGraphicFramePr>
        <p:xfrm>
          <a:off x="508000" y="1323975"/>
          <a:ext cx="6604000" cy="2208216"/>
        </p:xfrm>
        <a:graphic>
          <a:graphicData uri="http://schemas.openxmlformats.org/drawingml/2006/table">
            <a:tbl>
              <a:tblPr/>
              <a:tblGrid>
                <a:gridCol w="22018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0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18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803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ResearcherID</a:t>
                      </a:r>
                    </a:p>
                  </a:txBody>
                  <a:tcPr marL="93600" marR="93600" marT="46815" marB="468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AcademicRank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RangeCode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03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eschroedinger</a:t>
                      </a:r>
                    </a:p>
                  </a:txBody>
                  <a:tcPr marL="93600" marR="93600" marT="46815" marB="468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 professor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803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pdirac</a:t>
                      </a:r>
                    </a:p>
                  </a:txBody>
                  <a:tcPr marL="93600" marR="93600" marT="46815" marB="468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Associate professor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803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wheisenberg</a:t>
                      </a:r>
                    </a:p>
                  </a:txBody>
                  <a:tcPr marL="93600" marR="93600" marT="46815" marB="468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 professor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803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hbethe</a:t>
                      </a:r>
                    </a:p>
                  </a:txBody>
                  <a:tcPr marL="93600" marR="93600" marT="46815" marB="468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Assistant professor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803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jwheeler</a:t>
                      </a:r>
                    </a:p>
                  </a:txBody>
                  <a:tcPr marL="93600" marR="93600" marT="46815" marB="468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Adjunct professor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38273" name="Text Box 100"/>
          <p:cNvSpPr txBox="1">
            <a:spLocks noChangeArrowheads="1"/>
          </p:cNvSpPr>
          <p:nvPr/>
        </p:nvSpPr>
        <p:spPr bwMode="auto">
          <a:xfrm>
            <a:off x="0" y="6583363"/>
            <a:ext cx="62357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0" dirty="0"/>
              <a:t>1 From “Database Development for Dummies” by Allen G. Taylor</a:t>
            </a:r>
          </a:p>
        </p:txBody>
      </p:sp>
      <p:grpSp>
        <p:nvGrpSpPr>
          <p:cNvPr id="446572" name="Group 108"/>
          <p:cNvGrpSpPr>
            <a:grpSpLocks/>
          </p:cNvGrpSpPr>
          <p:nvPr/>
        </p:nvGrpSpPr>
        <p:grpSpPr bwMode="auto">
          <a:xfrm>
            <a:off x="439738" y="3530601"/>
            <a:ext cx="1701800" cy="2416176"/>
            <a:chOff x="277" y="2224"/>
            <a:chExt cx="1072" cy="1522"/>
          </a:xfrm>
        </p:grpSpPr>
        <p:sp>
          <p:nvSpPr>
            <p:cNvPr id="138278" name="Line 104"/>
            <p:cNvSpPr>
              <a:spLocks noChangeShapeType="1"/>
            </p:cNvSpPr>
            <p:nvPr/>
          </p:nvSpPr>
          <p:spPr bwMode="auto">
            <a:xfrm flipV="1">
              <a:off x="560" y="2224"/>
              <a:ext cx="360" cy="1320"/>
            </a:xfrm>
            <a:prstGeom prst="line">
              <a:avLst/>
            </a:prstGeom>
            <a:noFill/>
            <a:ln w="63500">
              <a:solidFill>
                <a:srgbClr val="FF0000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138279" name="Text Box 105"/>
            <p:cNvSpPr txBox="1">
              <a:spLocks noChangeArrowheads="1"/>
            </p:cNvSpPr>
            <p:nvPr/>
          </p:nvSpPr>
          <p:spPr bwMode="auto">
            <a:xfrm>
              <a:off x="277" y="3493"/>
              <a:ext cx="1072" cy="2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sz="2000" dirty="0">
                  <a:solidFill>
                    <a:srgbClr val="FF0000"/>
                  </a:solidFill>
                </a:rPr>
                <a:t>Primary key</a:t>
              </a:r>
            </a:p>
          </p:txBody>
        </p:sp>
      </p:grpSp>
      <p:grpSp>
        <p:nvGrpSpPr>
          <p:cNvPr id="446573" name="Group 109"/>
          <p:cNvGrpSpPr>
            <a:grpSpLocks/>
          </p:cNvGrpSpPr>
          <p:nvPr/>
        </p:nvGrpSpPr>
        <p:grpSpPr bwMode="auto">
          <a:xfrm>
            <a:off x="2876550" y="3562351"/>
            <a:ext cx="3975100" cy="2336801"/>
            <a:chOff x="1812" y="2244"/>
            <a:chExt cx="2504" cy="1472"/>
          </a:xfrm>
        </p:grpSpPr>
        <p:sp>
          <p:nvSpPr>
            <p:cNvPr id="138276" name="AutoShape 106"/>
            <p:cNvSpPr>
              <a:spLocks/>
            </p:cNvSpPr>
            <p:nvPr/>
          </p:nvSpPr>
          <p:spPr bwMode="auto">
            <a:xfrm rot="5400000">
              <a:off x="2912" y="1144"/>
              <a:ext cx="304" cy="2504"/>
            </a:xfrm>
            <a:prstGeom prst="rightBrace">
              <a:avLst>
                <a:gd name="adj1" fmla="val 68640"/>
                <a:gd name="adj2" fmla="val 50000"/>
              </a:avLst>
            </a:prstGeom>
            <a:noFill/>
            <a:ln w="63500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en-CA" altLang="en-US" dirty="0"/>
            </a:p>
          </p:txBody>
        </p:sp>
        <p:sp>
          <p:nvSpPr>
            <p:cNvPr id="138277" name="Text Box 107"/>
            <p:cNvSpPr txBox="1">
              <a:spLocks noChangeArrowheads="1"/>
            </p:cNvSpPr>
            <p:nvPr/>
          </p:nvSpPr>
          <p:spPr bwMode="auto">
            <a:xfrm>
              <a:off x="2429" y="2493"/>
              <a:ext cx="1544" cy="12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sz="2000" dirty="0">
                  <a:solidFill>
                    <a:srgbClr val="FF0000"/>
                  </a:solidFill>
                </a:rPr>
                <a:t>Non-key fields whose values are dependent on the primary key (second normal form)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9679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The Example In 2</a:t>
            </a:r>
            <a:r>
              <a:rPr lang="en-US" altLang="en-US" baseline="30000" dirty="0" smtClean="0"/>
              <a:t>nd</a:t>
            </a:r>
            <a:r>
              <a:rPr lang="en-US" altLang="en-US" dirty="0" smtClean="0"/>
              <a:t> Normal Form Are Still Subject To Some Anomalies</a:t>
            </a:r>
          </a:p>
        </p:txBody>
      </p:sp>
      <p:sp>
        <p:nvSpPr>
          <p:cNvPr id="1402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7899400" cy="5368925"/>
          </a:xfrm>
        </p:spPr>
        <p:txBody>
          <a:bodyPr/>
          <a:lstStyle/>
          <a:p>
            <a:pPr marL="114300" indent="-114300">
              <a:buFontTx/>
              <a:buChar char="•"/>
            </a:pPr>
            <a:r>
              <a:rPr lang="en-US" altLang="en-US" dirty="0" smtClean="0"/>
              <a:t>Example Professor Dirac leaves the university.</a:t>
            </a:r>
          </a:p>
        </p:txBody>
      </p:sp>
      <p:graphicFrame>
        <p:nvGraphicFramePr>
          <p:cNvPr id="450630" name="Group 70"/>
          <p:cNvGraphicFramePr>
            <a:graphicFrameLocks noGrp="1"/>
          </p:cNvGraphicFramePr>
          <p:nvPr>
            <p:ph sz="quarter" idx="2"/>
            <p:extLst/>
          </p:nvPr>
        </p:nvGraphicFramePr>
        <p:xfrm>
          <a:off x="749300" y="1971675"/>
          <a:ext cx="7327900" cy="2076450"/>
        </p:xfrm>
        <a:graphic>
          <a:graphicData uri="http://schemas.openxmlformats.org/drawingml/2006/table">
            <a:tbl>
              <a:tblPr/>
              <a:tblGrid>
                <a:gridCol w="2070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35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21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6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ResearcherID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AcademicRank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RangeCode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6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eschroedinger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 professor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pdirac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Associate professor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6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wheisenberg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 professor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6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hbethe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Assistant professor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6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jwheeler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Adjunct professor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450634" name="Group 74"/>
          <p:cNvGraphicFramePr>
            <a:graphicFrameLocks noGrp="1"/>
          </p:cNvGraphicFramePr>
          <p:nvPr>
            <p:ph sz="quarter" idx="3"/>
            <p:extLst/>
          </p:nvPr>
        </p:nvGraphicFramePr>
        <p:xfrm>
          <a:off x="749300" y="4872038"/>
          <a:ext cx="7251700" cy="1702260"/>
        </p:xfrm>
        <a:graphic>
          <a:graphicData uri="http://schemas.openxmlformats.org/drawingml/2006/table">
            <a:tbl>
              <a:tblPr/>
              <a:tblGrid>
                <a:gridCol w="2092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4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036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ResearcherID</a:t>
                      </a:r>
                    </a:p>
                  </a:txBody>
                  <a:tcPr marL="93600" marR="93600" marT="46782" marB="4678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AcademicRank</a:t>
                      </a:r>
                    </a:p>
                  </a:txBody>
                  <a:tcPr marL="93600" marR="93600" marT="46782" marB="467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RangeCode</a:t>
                      </a:r>
                    </a:p>
                  </a:txBody>
                  <a:tcPr marL="93600" marR="93600" marT="46782" marB="467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036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eschroedinger</a:t>
                      </a:r>
                    </a:p>
                  </a:txBody>
                  <a:tcPr marL="93600" marR="93600" marT="46782" marB="4678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 professor</a:t>
                      </a:r>
                    </a:p>
                  </a:txBody>
                  <a:tcPr marL="93600" marR="93600" marT="46782" marB="467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3600" marR="93600" marT="46782" marB="467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036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wheisenberg</a:t>
                      </a:r>
                    </a:p>
                  </a:txBody>
                  <a:tcPr marL="93600" marR="93600" marT="46782" marB="4678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 professor</a:t>
                      </a:r>
                    </a:p>
                  </a:txBody>
                  <a:tcPr marL="93600" marR="93600" marT="46782" marB="467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3600" marR="93600" marT="46782" marB="467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036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hbethe</a:t>
                      </a:r>
                    </a:p>
                  </a:txBody>
                  <a:tcPr marL="93600" marR="93600" marT="46782" marB="4678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Assistant professor</a:t>
                      </a:r>
                    </a:p>
                  </a:txBody>
                  <a:tcPr marL="93600" marR="93600" marT="46782" marB="467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3600" marR="93600" marT="46782" marB="467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036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jwheeler</a:t>
                      </a:r>
                    </a:p>
                  </a:txBody>
                  <a:tcPr marL="93600" marR="93600" marT="46782" marB="4678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Adjunct professor</a:t>
                      </a:r>
                    </a:p>
                  </a:txBody>
                  <a:tcPr marL="93600" marR="93600" marT="46782" marB="467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3600" marR="93600" marT="46782" marB="467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50632" name="Text Box 72"/>
          <p:cNvSpPr txBox="1">
            <a:spLocks noChangeArrowheads="1"/>
          </p:cNvSpPr>
          <p:nvPr/>
        </p:nvSpPr>
        <p:spPr bwMode="auto">
          <a:xfrm>
            <a:off x="749300" y="1574800"/>
            <a:ext cx="10795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/>
              <a:t>Before</a:t>
            </a:r>
          </a:p>
        </p:txBody>
      </p:sp>
      <p:sp>
        <p:nvSpPr>
          <p:cNvPr id="450633" name="Text Box 73"/>
          <p:cNvSpPr txBox="1">
            <a:spLocks noChangeArrowheads="1"/>
          </p:cNvSpPr>
          <p:nvPr/>
        </p:nvSpPr>
        <p:spPr bwMode="auto">
          <a:xfrm>
            <a:off x="736600" y="4470400"/>
            <a:ext cx="10795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/>
              <a:t>After</a:t>
            </a:r>
          </a:p>
        </p:txBody>
      </p:sp>
    </p:spTree>
    <p:extLst>
      <p:ext uri="{BB962C8B-B14F-4D97-AF65-F5344CB8AC3E}">
        <p14:creationId xmlns:p14="http://schemas.microsoft.com/office/powerpoint/2010/main" val="3267244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291" grpId="0" build="p" bldLvl="3"/>
      <p:bldP spid="450632" grpId="0"/>
      <p:bldP spid="450633" grpId="0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Problem With The Database (2</a:t>
            </a:r>
            <a:r>
              <a:rPr lang="en-US" altLang="en-US" baseline="30000" dirty="0" smtClean="0"/>
              <a:t>nd</a:t>
            </a:r>
            <a:r>
              <a:rPr lang="en-US" altLang="en-US" dirty="0" smtClean="0"/>
              <a:t> Normal Form)</a:t>
            </a:r>
          </a:p>
        </p:txBody>
      </p:sp>
      <p:sp>
        <p:nvSpPr>
          <p:cNvPr id="4546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064500" cy="5318125"/>
          </a:xfrm>
        </p:spPr>
        <p:txBody>
          <a:bodyPr/>
          <a:lstStyle/>
          <a:p>
            <a:pPr marL="114300" indent="-114300"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While both non-key elements are dependent upon the primary key, with “RangeCode” that dependency is indirect.</a:t>
            </a:r>
          </a:p>
          <a:p>
            <a:pPr marL="114300" indent="-114300">
              <a:spcBef>
                <a:spcPct val="30000"/>
              </a:spcBef>
              <a:buFontTx/>
              <a:buChar char="•"/>
            </a:pPr>
            <a:endParaRPr lang="en-US" altLang="en-US" dirty="0" smtClean="0"/>
          </a:p>
          <a:p>
            <a:pPr marL="114300" indent="-114300">
              <a:spcBef>
                <a:spcPct val="30000"/>
              </a:spcBef>
              <a:buFontTx/>
              <a:buChar char="•"/>
            </a:pPr>
            <a:endParaRPr lang="en-US" altLang="en-US" dirty="0" smtClean="0"/>
          </a:p>
          <a:p>
            <a:pPr marL="0" indent="0">
              <a:spcBef>
                <a:spcPct val="30000"/>
              </a:spcBef>
              <a:buNone/>
            </a:pPr>
            <a:endParaRPr lang="en-US" altLang="en-US" dirty="0" smtClean="0"/>
          </a:p>
          <a:p>
            <a:pPr marL="114300" indent="-114300"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“RangeCode” is dependent upon “AcademicRank” which is in turn dependent upon “ResearcherID”.</a:t>
            </a:r>
          </a:p>
          <a:p>
            <a:pPr marL="114300" indent="-114300"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This is referred to as a transitive dependency:</a:t>
            </a:r>
          </a:p>
        </p:txBody>
      </p:sp>
      <p:graphicFrame>
        <p:nvGraphicFramePr>
          <p:cNvPr id="454763" name="Group 107"/>
          <p:cNvGraphicFramePr>
            <a:graphicFrameLocks noGrp="1"/>
          </p:cNvGraphicFramePr>
          <p:nvPr>
            <p:ph sz="half" idx="2"/>
            <p:extLst/>
          </p:nvPr>
        </p:nvGraphicFramePr>
        <p:xfrm>
          <a:off x="676925" y="2057400"/>
          <a:ext cx="6324600" cy="1236663"/>
        </p:xfrm>
        <a:graphic>
          <a:graphicData uri="http://schemas.openxmlformats.org/drawingml/2006/table">
            <a:tbl>
              <a:tblPr/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01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913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275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ResearcherID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AcademicRank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RangeCode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1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eschroedinger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 professor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275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pdirac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Associate professor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454764" name="Group 108"/>
          <p:cNvGrpSpPr>
            <a:grpSpLocks/>
          </p:cNvGrpSpPr>
          <p:nvPr/>
        </p:nvGrpSpPr>
        <p:grpSpPr bwMode="auto">
          <a:xfrm>
            <a:off x="698500" y="4800600"/>
            <a:ext cx="7823200" cy="396875"/>
            <a:chOff x="456" y="1864"/>
            <a:chExt cx="4928" cy="250"/>
          </a:xfrm>
        </p:grpSpPr>
        <p:sp>
          <p:nvSpPr>
            <p:cNvPr id="142359" name="Text Box 109"/>
            <p:cNvSpPr txBox="1">
              <a:spLocks noChangeArrowheads="1"/>
            </p:cNvSpPr>
            <p:nvPr/>
          </p:nvSpPr>
          <p:spPr bwMode="auto">
            <a:xfrm>
              <a:off x="456" y="1864"/>
              <a:ext cx="10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 dirty="0"/>
                <a:t>RangeCode</a:t>
              </a:r>
            </a:p>
          </p:txBody>
        </p:sp>
        <p:sp>
          <p:nvSpPr>
            <p:cNvPr id="142360" name="Text Box 110"/>
            <p:cNvSpPr txBox="1">
              <a:spLocks noChangeArrowheads="1"/>
            </p:cNvSpPr>
            <p:nvPr/>
          </p:nvSpPr>
          <p:spPr bwMode="auto">
            <a:xfrm>
              <a:off x="2120" y="1864"/>
              <a:ext cx="130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 dirty="0"/>
                <a:t>AcademicRank</a:t>
              </a:r>
            </a:p>
          </p:txBody>
        </p:sp>
        <p:sp>
          <p:nvSpPr>
            <p:cNvPr id="142361" name="Text Box 111"/>
            <p:cNvSpPr txBox="1">
              <a:spLocks noChangeArrowheads="1"/>
            </p:cNvSpPr>
            <p:nvPr/>
          </p:nvSpPr>
          <p:spPr bwMode="auto">
            <a:xfrm>
              <a:off x="4080" y="1864"/>
              <a:ext cx="130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 dirty="0"/>
                <a:t>ResearcherID</a:t>
              </a:r>
            </a:p>
          </p:txBody>
        </p:sp>
        <p:cxnSp>
          <p:nvCxnSpPr>
            <p:cNvPr id="142362" name="AutoShape 112"/>
            <p:cNvCxnSpPr>
              <a:cxnSpLocks noChangeShapeType="1"/>
              <a:stCxn id="142359" idx="3"/>
              <a:endCxn id="142360" idx="1"/>
            </p:cNvCxnSpPr>
            <p:nvPr/>
          </p:nvCxnSpPr>
          <p:spPr bwMode="auto">
            <a:xfrm>
              <a:off x="1472" y="1989"/>
              <a:ext cx="648" cy="0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2363" name="AutoShape 113"/>
            <p:cNvCxnSpPr>
              <a:cxnSpLocks noChangeShapeType="1"/>
              <a:stCxn id="142360" idx="3"/>
              <a:endCxn id="142361" idx="1"/>
            </p:cNvCxnSpPr>
            <p:nvPr/>
          </p:nvCxnSpPr>
          <p:spPr bwMode="auto">
            <a:xfrm>
              <a:off x="3424" y="1989"/>
              <a:ext cx="656" cy="0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908824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4659" grpId="0" build="p" bldLvl="3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Third Normal Form</a:t>
            </a:r>
          </a:p>
        </p:txBody>
      </p:sp>
      <p:sp>
        <p:nvSpPr>
          <p:cNvPr id="4556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204200" cy="5368925"/>
          </a:xfrm>
        </p:spPr>
        <p:txBody>
          <a:bodyPr/>
          <a:lstStyle/>
          <a:p>
            <a:pPr marL="114300" indent="-114300"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A database in third normal form fulfills the requirements of second normal form and has no transitive dependencies.</a:t>
            </a:r>
          </a:p>
          <a:p>
            <a:pPr marL="114300" indent="-114300"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Previous example in third normal form:</a:t>
            </a:r>
          </a:p>
        </p:txBody>
      </p:sp>
      <p:graphicFrame>
        <p:nvGraphicFramePr>
          <p:cNvPr id="455854" name="Group 174"/>
          <p:cNvGraphicFramePr>
            <a:graphicFrameLocks noGrp="1"/>
          </p:cNvGraphicFramePr>
          <p:nvPr>
            <p:ph sz="quarter" idx="2"/>
            <p:extLst/>
          </p:nvPr>
        </p:nvGraphicFramePr>
        <p:xfrm>
          <a:off x="685800" y="2911475"/>
          <a:ext cx="3594100" cy="2783700"/>
        </p:xfrm>
        <a:graphic>
          <a:graphicData uri="http://schemas.openxmlformats.org/drawingml/2006/table">
            <a:tbl>
              <a:tblPr/>
              <a:tblGrid>
                <a:gridCol w="1663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050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ResearcherID</a:t>
                      </a:r>
                    </a:p>
                  </a:txBody>
                  <a:tcPr marL="93600" marR="936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AcademicRank</a:t>
                      </a:r>
                    </a:p>
                  </a:txBody>
                  <a:tcPr marL="93600" marR="936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050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eschroedinger</a:t>
                      </a:r>
                    </a:p>
                  </a:txBody>
                  <a:tcPr marL="93600" marR="936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 professor</a:t>
                      </a:r>
                    </a:p>
                  </a:txBody>
                  <a:tcPr marL="93600" marR="936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740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pdirac</a:t>
                      </a:r>
                    </a:p>
                  </a:txBody>
                  <a:tcPr marL="93600" marR="936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Associate professor</a:t>
                      </a:r>
                    </a:p>
                  </a:txBody>
                  <a:tcPr marL="93600" marR="936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050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wheisenberg</a:t>
                      </a:r>
                    </a:p>
                  </a:txBody>
                  <a:tcPr marL="93600" marR="936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 professor</a:t>
                      </a:r>
                    </a:p>
                  </a:txBody>
                  <a:tcPr marL="93600" marR="936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740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hbethe</a:t>
                      </a:r>
                    </a:p>
                  </a:txBody>
                  <a:tcPr marL="93600" marR="936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Assistant professor</a:t>
                      </a:r>
                    </a:p>
                  </a:txBody>
                  <a:tcPr marL="93600" marR="936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050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jwheeler</a:t>
                      </a:r>
                    </a:p>
                  </a:txBody>
                  <a:tcPr marL="93600" marR="936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Adjunct professor</a:t>
                      </a:r>
                    </a:p>
                  </a:txBody>
                  <a:tcPr marL="93600" marR="936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455852" name="Group 172"/>
          <p:cNvGraphicFramePr>
            <a:graphicFrameLocks noGrp="1"/>
          </p:cNvGraphicFramePr>
          <p:nvPr>
            <p:ph sz="quarter" idx="3"/>
            <p:extLst/>
          </p:nvPr>
        </p:nvGraphicFramePr>
        <p:xfrm>
          <a:off x="5359400" y="2889250"/>
          <a:ext cx="3175000" cy="2690044"/>
        </p:xfrm>
        <a:graphic>
          <a:graphicData uri="http://schemas.openxmlformats.org/drawingml/2006/table">
            <a:tbl>
              <a:tblPr/>
              <a:tblGrid>
                <a:gridCol w="195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049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AcademicRank</a:t>
                      </a:r>
                    </a:p>
                  </a:txBody>
                  <a:tcPr marL="93600" marR="93600" marT="46801" marB="4680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Range Code</a:t>
                      </a:r>
                    </a:p>
                  </a:txBody>
                  <a:tcPr marL="93600" marR="93600" marT="46801" marB="468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049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 professor</a:t>
                      </a:r>
                    </a:p>
                  </a:txBody>
                  <a:tcPr marL="93600" marR="93600" marT="46801" marB="4680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3600" marR="93600" marT="46801" marB="468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739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Associate professor</a:t>
                      </a:r>
                    </a:p>
                  </a:txBody>
                  <a:tcPr marL="93600" marR="93600" marT="46801" marB="4680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3600" marR="93600" marT="46801" marB="468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739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Assistant professor</a:t>
                      </a:r>
                    </a:p>
                  </a:txBody>
                  <a:tcPr marL="93600" marR="93600" marT="46801" marB="4680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3600" marR="93600" marT="46801" marB="468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739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Adjunct professor</a:t>
                      </a:r>
                    </a:p>
                  </a:txBody>
                  <a:tcPr marL="93600" marR="93600" marT="46801" marB="4680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3600" marR="93600" marT="46801" marB="468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55855" name="Text Box 175"/>
          <p:cNvSpPr txBox="1">
            <a:spLocks noChangeArrowheads="1"/>
          </p:cNvSpPr>
          <p:nvPr/>
        </p:nvSpPr>
        <p:spPr bwMode="auto">
          <a:xfrm>
            <a:off x="5346700" y="2400300"/>
            <a:ext cx="2603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400" b="0" dirty="0"/>
              <a:t>RankRange</a:t>
            </a:r>
          </a:p>
        </p:txBody>
      </p:sp>
      <p:sp>
        <p:nvSpPr>
          <p:cNvPr id="455856" name="Text Box 176"/>
          <p:cNvSpPr txBox="1">
            <a:spLocks noChangeArrowheads="1"/>
          </p:cNvSpPr>
          <p:nvPr/>
        </p:nvSpPr>
        <p:spPr bwMode="auto">
          <a:xfrm>
            <a:off x="660400" y="2413000"/>
            <a:ext cx="2603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400" b="0" dirty="0"/>
              <a:t>ResearcherRank</a:t>
            </a:r>
          </a:p>
        </p:txBody>
      </p:sp>
    </p:spTree>
    <p:extLst>
      <p:ext uri="{BB962C8B-B14F-4D97-AF65-F5344CB8AC3E}">
        <p14:creationId xmlns:p14="http://schemas.microsoft.com/office/powerpoint/2010/main" val="3475183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5683" grpId="0" build="p"/>
      <p:bldP spid="455855" grpId="0"/>
      <p:bldP spid="455856" grpId="0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 smtClean="0"/>
              <a:t>After This Section You Should Now Know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1125" indent="-111125">
              <a:lnSpc>
                <a:spcPct val="100000"/>
              </a:lnSpc>
              <a:buFontTx/>
              <a:buChar char="•"/>
            </a:pPr>
            <a:r>
              <a:rPr lang="en-CA" altLang="en-US" dirty="0"/>
              <a:t>How a database is broken down into tables and how tables are broken down into it's component parts</a:t>
            </a:r>
          </a:p>
          <a:p>
            <a:pPr marL="111125" indent="-111125">
              <a:lnSpc>
                <a:spcPct val="100000"/>
              </a:lnSpc>
              <a:buFontTx/>
              <a:buChar char="•"/>
            </a:pPr>
            <a:r>
              <a:rPr lang="en-CA" altLang="en-US" dirty="0"/>
              <a:t>What are the type of tables and the purpose of each</a:t>
            </a:r>
          </a:p>
          <a:p>
            <a:pPr marL="111125" indent="-111125">
              <a:lnSpc>
                <a:spcPct val="100000"/>
              </a:lnSpc>
              <a:buFontTx/>
              <a:buChar char="•"/>
            </a:pPr>
            <a:r>
              <a:rPr lang="en-CA" altLang="en-US" dirty="0"/>
              <a:t>What is the purpose of a primary key</a:t>
            </a:r>
          </a:p>
          <a:p>
            <a:pPr marL="111125" indent="-111125">
              <a:lnSpc>
                <a:spcPct val="100000"/>
              </a:lnSpc>
              <a:buFontTx/>
              <a:buChar char="•"/>
            </a:pPr>
            <a:r>
              <a:rPr lang="en-CA" altLang="en-US" dirty="0"/>
              <a:t>What is a foreign key</a:t>
            </a:r>
          </a:p>
          <a:p>
            <a:pPr marL="111125" indent="-111125">
              <a:lnSpc>
                <a:spcPct val="100000"/>
              </a:lnSpc>
              <a:buFontTx/>
              <a:buChar char="•"/>
            </a:pPr>
            <a:r>
              <a:rPr lang="en-CA" altLang="en-US" dirty="0"/>
              <a:t>When table are related what is the rule for determining which table contains the primary vs. foreign key</a:t>
            </a:r>
          </a:p>
          <a:p>
            <a:pPr marL="111125" indent="-111125">
              <a:lnSpc>
                <a:spcPct val="100000"/>
              </a:lnSpc>
              <a:buFontTx/>
              <a:buChar char="•"/>
            </a:pPr>
            <a:r>
              <a:rPr lang="en-CA" altLang="en-US" dirty="0"/>
              <a:t>What is a null value</a:t>
            </a:r>
          </a:p>
          <a:p>
            <a:pPr marL="111125" indent="-111125">
              <a:lnSpc>
                <a:spcPct val="100000"/>
              </a:lnSpc>
              <a:buFontTx/>
              <a:buChar char="•"/>
            </a:pPr>
            <a:r>
              <a:rPr lang="en-CA" altLang="en-US" dirty="0"/>
              <a:t>What are forms of data integrity in databases</a:t>
            </a:r>
          </a:p>
          <a:p>
            <a:pPr marL="114300" indent="-114300">
              <a:lnSpc>
                <a:spcPct val="100000"/>
              </a:lnSpc>
              <a:buFontTx/>
              <a:buChar char="•"/>
            </a:pPr>
            <a:r>
              <a:rPr lang="en-CA" altLang="en-US" dirty="0"/>
              <a:t>Guidelines for naming tables and the </a:t>
            </a:r>
            <a:r>
              <a:rPr lang="en-CA" altLang="en-US" dirty="0" smtClean="0"/>
              <a:t>attributes </a:t>
            </a:r>
            <a:r>
              <a:rPr lang="en-CA" altLang="en-US" dirty="0"/>
              <a:t>of the tables</a:t>
            </a:r>
          </a:p>
          <a:p>
            <a:pPr marL="114300" indent="-114300">
              <a:lnSpc>
                <a:spcPct val="100000"/>
              </a:lnSpc>
              <a:buFontTx/>
              <a:buChar char="•"/>
            </a:pPr>
            <a:r>
              <a:rPr lang="en-CA" altLang="en-US" dirty="0"/>
              <a:t>What are the three relationships that may exist between tables and how they differ</a:t>
            </a:r>
          </a:p>
          <a:p>
            <a:pPr marL="111125" indent="-111125">
              <a:lnSpc>
                <a:spcPct val="100000"/>
              </a:lnSpc>
              <a:buFontTx/>
              <a:buChar char="•"/>
            </a:pPr>
            <a:endParaRPr lang="en-CA" altLang="en-US" dirty="0"/>
          </a:p>
          <a:p>
            <a:pPr>
              <a:lnSpc>
                <a:spcPct val="10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7516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/>
              <a:t>After This Section You Should Now </a:t>
            </a:r>
            <a:r>
              <a:rPr lang="en-CA" altLang="en-US" dirty="0" smtClean="0"/>
              <a:t>Know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-114300">
              <a:buFontTx/>
              <a:buChar char="•"/>
            </a:pPr>
            <a:r>
              <a:rPr lang="en-CA" altLang="en-US" dirty="0"/>
              <a:t>How is a many-to-many relationship typically implemented in a database</a:t>
            </a:r>
          </a:p>
          <a:p>
            <a:pPr marL="114300" indent="-114300">
              <a:buFontTx/>
              <a:buChar char="•"/>
            </a:pPr>
            <a:r>
              <a:rPr lang="en-CA" altLang="en-US" dirty="0"/>
              <a:t>The ERD representation of databases</a:t>
            </a:r>
          </a:p>
          <a:p>
            <a:pPr marL="114300" indent="-114300">
              <a:buFontTx/>
              <a:buChar char="•"/>
            </a:pPr>
            <a:r>
              <a:rPr lang="en-US" altLang="en-US" dirty="0" smtClean="0"/>
              <a:t>(If there is time): What are the characteristics of a database in: first normal form, second normal form, third normal form (if there is time)</a:t>
            </a:r>
          </a:p>
          <a:p>
            <a:pPr marL="114300" indent="-114300">
              <a:buFontTx/>
              <a:buChar char="•"/>
            </a:pPr>
            <a:endParaRPr lang="en-CA" alt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049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rgbClr val="0070C0"/>
          </a:solidFill>
          <a:tailEnd type="triangle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solidFill>
            <a:srgbClr val="FF00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Autofit/>
      </a:bodyPr>
      <a:lstStyle>
        <a:defPPr>
          <a:defRPr b="1" dirty="0" smtClean="0">
            <a:solidFill>
              <a:schemeClr val="accent1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62165</TotalTime>
  <Words>5999</Words>
  <Application>Microsoft Office PowerPoint</Application>
  <PresentationFormat>On-screen Show (4:3)</PresentationFormat>
  <Paragraphs>1290</Paragraphs>
  <Slides>97</Slides>
  <Notes>90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97</vt:i4>
      </vt:variant>
    </vt:vector>
  </HeadingPairs>
  <TitlesOfParts>
    <vt:vector size="103" baseType="lpstr">
      <vt:lpstr>Arial</vt:lpstr>
      <vt:lpstr>Calibri</vt:lpstr>
      <vt:lpstr>Comic Sans MS</vt:lpstr>
      <vt:lpstr>Consolas</vt:lpstr>
      <vt:lpstr>Times New Roman</vt:lpstr>
      <vt:lpstr>Office Theme</vt:lpstr>
      <vt:lpstr>Databases, Part I: Storing Information</vt:lpstr>
      <vt:lpstr>Purpose Of A Database</vt:lpstr>
      <vt:lpstr>Purpose Of A Database</vt:lpstr>
      <vt:lpstr>Databases: Storing / Retrieving Information</vt:lpstr>
      <vt:lpstr>Databases: Storing / Retrieving Information (2)</vt:lpstr>
      <vt:lpstr>With Bother With Databases?</vt:lpstr>
      <vt:lpstr>Storing Information In A Database</vt:lpstr>
      <vt:lpstr>Storing Information In A Database (2)</vt:lpstr>
      <vt:lpstr>Storing Information In A Database (3)</vt:lpstr>
      <vt:lpstr>Primary Key</vt:lpstr>
      <vt:lpstr>Choosing A Primary Key</vt:lpstr>
      <vt:lpstr>MS-Access: Views Of Your Database</vt:lpstr>
      <vt:lpstr>Example Problem: Online Games</vt:lpstr>
      <vt:lpstr>Online Gamers: Information To Be Tracked</vt:lpstr>
      <vt:lpstr>Online Games: Information To Be Tracked</vt:lpstr>
      <vt:lpstr>Gaming Sessions: Information To Be Tracked</vt:lpstr>
      <vt:lpstr>Picking Tables</vt:lpstr>
      <vt:lpstr>Guidelines For Naming Tables1</vt:lpstr>
      <vt:lpstr>Guidelines For Naming Attributes2</vt:lpstr>
      <vt:lpstr>Type Of Data For An Attribute1</vt:lpstr>
      <vt:lpstr>Type Of Data For An Attribute(2)</vt:lpstr>
      <vt:lpstr>More Advanced Types (If There Is Time)</vt:lpstr>
      <vt:lpstr>Null Values</vt:lpstr>
      <vt:lpstr>Gamers Table: Attributes</vt:lpstr>
      <vt:lpstr>Games Table: Attributes</vt:lpstr>
      <vt:lpstr>Sessions Table: Attributes</vt:lpstr>
      <vt:lpstr>Refinements Needed: Gamers</vt:lpstr>
      <vt:lpstr>Modified Table: Gamers</vt:lpstr>
      <vt:lpstr>Refinements Needed: Games </vt:lpstr>
      <vt:lpstr>Modified Table: Games </vt:lpstr>
      <vt:lpstr>The Games Table Again</vt:lpstr>
      <vt:lpstr>The Sessions Table Revisited</vt:lpstr>
      <vt:lpstr>Foreign Key</vt:lpstr>
      <vt:lpstr>Purpose Of Foreign Keys</vt:lpstr>
      <vt:lpstr>Refinements Needed: Sessions</vt:lpstr>
      <vt:lpstr>Refinements Needed: Sessions</vt:lpstr>
      <vt:lpstr>Composite Key</vt:lpstr>
      <vt:lpstr>Modified Table: Sessions </vt:lpstr>
      <vt:lpstr>Relationships Between Tables</vt:lpstr>
      <vt:lpstr>Multiplicity</vt:lpstr>
      <vt:lpstr>Multiplicity (2)</vt:lpstr>
      <vt:lpstr>Multiplicity (3)</vt:lpstr>
      <vt:lpstr>Many To Many: Ignoring The Rule</vt:lpstr>
      <vt:lpstr>Many To Many: Ignoring The Rule (2)</vt:lpstr>
      <vt:lpstr>Primary-Foreign Keys Again</vt:lpstr>
      <vt:lpstr>Diagrammatically Representing Database Tables</vt:lpstr>
      <vt:lpstr>Diagrammatically Representing Relationships</vt:lpstr>
      <vt:lpstr>The ERD For The Example Database</vt:lpstr>
      <vt:lpstr>Data Integrity</vt:lpstr>
      <vt:lpstr>Types Of Data Integrity In Databases</vt:lpstr>
      <vt:lpstr>Relationship Level Integrity</vt:lpstr>
      <vt:lpstr>Relationship Level Integrity: Creating The Relationship</vt:lpstr>
      <vt:lpstr>Relationship Level Integrity: Creating The Relationship (2)</vt:lpstr>
      <vt:lpstr>Relationship Level Integrity: Creating The Relationship (3)</vt:lpstr>
      <vt:lpstr>After Creating The Relationship</vt:lpstr>
      <vt:lpstr>JT’s Note</vt:lpstr>
      <vt:lpstr>Input Masks</vt:lpstr>
      <vt:lpstr>Defining Input Masks</vt:lpstr>
      <vt:lpstr>Use Of Input Masks</vt:lpstr>
      <vt:lpstr>Input Mask Codes</vt:lpstr>
      <vt:lpstr>Input Masks: Online Database Example</vt:lpstr>
      <vt:lpstr>Characters That Are Displayed But Not Part Of The Table Attributes</vt:lpstr>
      <vt:lpstr>Characters That Are Displayed But Not Part Of The Table Attributes (2)</vt:lpstr>
      <vt:lpstr>Multiple Slashes = Quotes</vt:lpstr>
      <vt:lpstr>Input Masks: Include The Slashes Or Not</vt:lpstr>
      <vt:lpstr>Input Masks: Online Database Example</vt:lpstr>
      <vt:lpstr>Validation Rules</vt:lpstr>
      <vt:lpstr>Validation Rules: Specifying Error Messages</vt:lpstr>
      <vt:lpstr>Example Database: Application Of The Validation Rules</vt:lpstr>
      <vt:lpstr>Validation Rules: Online Database Example (Single Range)</vt:lpstr>
      <vt:lpstr>Validation Rules &amp; Logic</vt:lpstr>
      <vt:lpstr>Validation Rules: Online Database Example (Two Ranges)</vt:lpstr>
      <vt:lpstr>Validation Rules: Online Database Example (Date Ranges)</vt:lpstr>
      <vt:lpstr>Validation Rules: Specifying The Format Character Strings</vt:lpstr>
      <vt:lpstr>The Wildcard</vt:lpstr>
      <vt:lpstr>Validation Rules: Online Database Example (Simple Character String)</vt:lpstr>
      <vt:lpstr>Validation Rules: Online Database Example (Complex Character String)</vt:lpstr>
      <vt:lpstr>Input Masks Vs. Validation Rules: Error Handling</vt:lpstr>
      <vt:lpstr>Input Masks Vs. Validation Rules: Error Handling</vt:lpstr>
      <vt:lpstr>Documenting A Database</vt:lpstr>
      <vt:lpstr>Database Forms And Normalization (If There Is Time)</vt:lpstr>
      <vt:lpstr>Why Is Normalization Necessary?</vt:lpstr>
      <vt:lpstr>Example Database Table: Projects1</vt:lpstr>
      <vt:lpstr>Problem: Some Cells Can Contain Multiple Entries</vt:lpstr>
      <vt:lpstr>Databases In First Normal Form</vt:lpstr>
      <vt:lpstr>First Normal Form: Critique</vt:lpstr>
      <vt:lpstr>Deletion Anomaly</vt:lpstr>
      <vt:lpstr>Insertion Anomalies</vt:lpstr>
      <vt:lpstr>Problem With This Table</vt:lpstr>
      <vt:lpstr>Databases In Second Normal Form</vt:lpstr>
      <vt:lpstr>Critique Of Second Normal Form</vt:lpstr>
      <vt:lpstr>Example1: “SalaryRange” Table</vt:lpstr>
      <vt:lpstr>The Example In 2nd Normal Form Are Still Subject To Some Anomalies</vt:lpstr>
      <vt:lpstr>Problem With The Database (2nd Normal Form)</vt:lpstr>
      <vt:lpstr>Third Normal Form</vt:lpstr>
      <vt:lpstr>After This Section You Should Now Know</vt:lpstr>
      <vt:lpstr>After This Section You Should Now Know (2)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Databases: storing and retrieving information</dc:title>
  <dc:creator>James Tam</dc:creator>
  <cp:keywords>databases;access</cp:keywords>
  <cp:lastModifiedBy>James Tam</cp:lastModifiedBy>
  <cp:revision>1872</cp:revision>
  <cp:lastPrinted>2017-03-02T18:33:10Z</cp:lastPrinted>
  <dcterms:created xsi:type="dcterms:W3CDTF">2014-05-13T22:22:53Z</dcterms:created>
  <dcterms:modified xsi:type="dcterms:W3CDTF">2018-01-27T00:54:12Z</dcterms:modified>
</cp:coreProperties>
</file>