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2"/>
  </p:notesMasterIdLst>
  <p:handoutMasterIdLst>
    <p:handoutMasterId r:id="rId113"/>
  </p:handoutMasterIdLst>
  <p:sldIdLst>
    <p:sldId id="450" r:id="rId2"/>
    <p:sldId id="597" r:id="rId3"/>
    <p:sldId id="717" r:id="rId4"/>
    <p:sldId id="598" r:id="rId5"/>
    <p:sldId id="599" r:id="rId6"/>
    <p:sldId id="600" r:id="rId7"/>
    <p:sldId id="601" r:id="rId8"/>
    <p:sldId id="602" r:id="rId9"/>
    <p:sldId id="603" r:id="rId10"/>
    <p:sldId id="604" r:id="rId11"/>
    <p:sldId id="630" r:id="rId12"/>
    <p:sldId id="606" r:id="rId13"/>
    <p:sldId id="618" r:id="rId14"/>
    <p:sldId id="607" r:id="rId15"/>
    <p:sldId id="617" r:id="rId16"/>
    <p:sldId id="608" r:id="rId17"/>
    <p:sldId id="609" r:id="rId18"/>
    <p:sldId id="610" r:id="rId19"/>
    <p:sldId id="611" r:id="rId20"/>
    <p:sldId id="612" r:id="rId21"/>
    <p:sldId id="613" r:id="rId22"/>
    <p:sldId id="614" r:id="rId23"/>
    <p:sldId id="615" r:id="rId24"/>
    <p:sldId id="616" r:id="rId25"/>
    <p:sldId id="632" r:id="rId26"/>
    <p:sldId id="633" r:id="rId27"/>
    <p:sldId id="619" r:id="rId28"/>
    <p:sldId id="620" r:id="rId29"/>
    <p:sldId id="621" r:id="rId30"/>
    <p:sldId id="622" r:id="rId31"/>
    <p:sldId id="623" r:id="rId32"/>
    <p:sldId id="624" r:id="rId33"/>
    <p:sldId id="625" r:id="rId34"/>
    <p:sldId id="626" r:id="rId35"/>
    <p:sldId id="628" r:id="rId36"/>
    <p:sldId id="629" r:id="rId37"/>
    <p:sldId id="631" r:id="rId38"/>
    <p:sldId id="634" r:id="rId39"/>
    <p:sldId id="635" r:id="rId40"/>
    <p:sldId id="636" r:id="rId41"/>
    <p:sldId id="638" r:id="rId42"/>
    <p:sldId id="637" r:id="rId43"/>
    <p:sldId id="639" r:id="rId44"/>
    <p:sldId id="640" r:id="rId45"/>
    <p:sldId id="641" r:id="rId46"/>
    <p:sldId id="642" r:id="rId47"/>
    <p:sldId id="672" r:id="rId48"/>
    <p:sldId id="673" r:id="rId49"/>
    <p:sldId id="667" r:id="rId50"/>
    <p:sldId id="718" r:id="rId51"/>
    <p:sldId id="721" r:id="rId52"/>
    <p:sldId id="668" r:id="rId53"/>
    <p:sldId id="669" r:id="rId54"/>
    <p:sldId id="670" r:id="rId55"/>
    <p:sldId id="671" r:id="rId56"/>
    <p:sldId id="643" r:id="rId57"/>
    <p:sldId id="644" r:id="rId58"/>
    <p:sldId id="645" r:id="rId59"/>
    <p:sldId id="646" r:id="rId60"/>
    <p:sldId id="647" r:id="rId61"/>
    <p:sldId id="648" r:id="rId62"/>
    <p:sldId id="656" r:id="rId63"/>
    <p:sldId id="657" r:id="rId64"/>
    <p:sldId id="674" r:id="rId65"/>
    <p:sldId id="685" r:id="rId66"/>
    <p:sldId id="675" r:id="rId67"/>
    <p:sldId id="686" r:id="rId68"/>
    <p:sldId id="676" r:id="rId69"/>
    <p:sldId id="687" r:id="rId70"/>
    <p:sldId id="677" r:id="rId71"/>
    <p:sldId id="688" r:id="rId72"/>
    <p:sldId id="731" r:id="rId73"/>
    <p:sldId id="658" r:id="rId74"/>
    <p:sldId id="659" r:id="rId75"/>
    <p:sldId id="660" r:id="rId76"/>
    <p:sldId id="661" r:id="rId77"/>
    <p:sldId id="678" r:id="rId78"/>
    <p:sldId id="679" r:id="rId79"/>
    <p:sldId id="680" r:id="rId80"/>
    <p:sldId id="681" r:id="rId81"/>
    <p:sldId id="682" r:id="rId82"/>
    <p:sldId id="683" r:id="rId83"/>
    <p:sldId id="684" r:id="rId84"/>
    <p:sldId id="689" r:id="rId85"/>
    <p:sldId id="690" r:id="rId86"/>
    <p:sldId id="691" r:id="rId87"/>
    <p:sldId id="692" r:id="rId88"/>
    <p:sldId id="693" r:id="rId89"/>
    <p:sldId id="694" r:id="rId90"/>
    <p:sldId id="695" r:id="rId91"/>
    <p:sldId id="719" r:id="rId92"/>
    <p:sldId id="720" r:id="rId93"/>
    <p:sldId id="730" r:id="rId94"/>
    <p:sldId id="708" r:id="rId95"/>
    <p:sldId id="709" r:id="rId96"/>
    <p:sldId id="710" r:id="rId97"/>
    <p:sldId id="711" r:id="rId98"/>
    <p:sldId id="722" r:id="rId99"/>
    <p:sldId id="723" r:id="rId100"/>
    <p:sldId id="724" r:id="rId101"/>
    <p:sldId id="725" r:id="rId102"/>
    <p:sldId id="726" r:id="rId103"/>
    <p:sldId id="727" r:id="rId104"/>
    <p:sldId id="728" r:id="rId105"/>
    <p:sldId id="729" r:id="rId106"/>
    <p:sldId id="712" r:id="rId107"/>
    <p:sldId id="713" r:id="rId108"/>
    <p:sldId id="714" r:id="rId109"/>
    <p:sldId id="715" r:id="rId110"/>
    <p:sldId id="707" r:id="rId111"/>
  </p:sldIdLst>
  <p:sldSz cx="9144000" cy="6858000" type="screen4x3"/>
  <p:notesSz cx="69850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 userDrawn="1">
          <p15:clr>
            <a:srgbClr val="A4A3A4"/>
          </p15:clr>
        </p15:guide>
        <p15:guide id="2" pos="220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5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56" autoAdjust="0"/>
    <p:restoredTop sz="96274" autoAdjust="0"/>
  </p:normalViewPr>
  <p:slideViewPr>
    <p:cSldViewPr>
      <p:cViewPr varScale="1">
        <p:scale>
          <a:sx n="44" d="100"/>
          <a:sy n="44" d="100"/>
        </p:scale>
        <p:origin x="54" y="147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2" d="100"/>
          <a:sy n="72" d="100"/>
        </p:scale>
        <p:origin x="-1104" y="-102"/>
      </p:cViewPr>
      <p:guideLst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handoutMaster" Target="handoutMasters/handoutMaster1.xml"/><Relationship Id="rId118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commentAuthors" Target="commentAuthor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3/20/2018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Administrative and course introduction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3/20/2018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9579" eaLnBrk="1" hangingPunct="1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279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187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DC4007-5A6B-4688-96E5-53FC09732AB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690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C820D8-7C2A-4242-A6C0-751CD2653801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4951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1628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3299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8784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524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0882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4682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40523425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8595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5889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8088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882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8444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2621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3652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1722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6030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190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5606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3983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8106" lvl="2" indent="0"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8171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584" lvl="2"/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415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1618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0728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7870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9599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296" indent="-174296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33391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2141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58446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232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3/20/2018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3/20/2018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3/20/2018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3/20/2018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3/20/2018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3/20/2018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3/20/2018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3/20/2018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3/20/2018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office/aa211953(v=office.11).aspx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tamj@cpsc.ucalgary.ca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tam@ucalgary.ca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>
          <a:xfrm>
            <a:off x="685800" y="2133600"/>
            <a:ext cx="7772400" cy="1470025"/>
          </a:xfrm>
        </p:spPr>
        <p:txBody>
          <a:bodyPr/>
          <a:lstStyle/>
          <a:p>
            <a:r>
              <a:rPr lang="en-US" dirty="0" smtClean="0"/>
              <a:t>VBA (Visual Basic For Applications) Programming Part II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819400"/>
          </a:xfrm>
        </p:spPr>
        <p:txBody>
          <a:bodyPr rtlCol="0">
            <a:noAutofit/>
          </a:bodyPr>
          <a:lstStyle/>
          <a:p>
            <a:pPr marL="457200" indent="-45720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800" dirty="0" smtClean="0">
                <a:solidFill>
                  <a:schemeClr val="tx1"/>
                </a:solidFill>
              </a:rPr>
              <a:t>Objects</a:t>
            </a:r>
          </a:p>
          <a:p>
            <a:pPr marL="457200" indent="-45720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800" dirty="0" smtClean="0">
                <a:solidFill>
                  <a:schemeClr val="tx1"/>
                </a:solidFill>
              </a:rPr>
              <a:t>Named constants</a:t>
            </a:r>
          </a:p>
          <a:p>
            <a:pPr marL="457200" indent="-45720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800" dirty="0" smtClean="0">
                <a:solidFill>
                  <a:schemeClr val="tx1"/>
                </a:solidFill>
              </a:rPr>
              <a:t>Collections</a:t>
            </a:r>
          </a:p>
          <a:p>
            <a:pPr marL="457200" indent="-45720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800" dirty="0" smtClean="0">
                <a:solidFill>
                  <a:schemeClr val="tx1"/>
                </a:solidFill>
              </a:rPr>
              <a:t>Nesting</a:t>
            </a:r>
          </a:p>
          <a:p>
            <a:pPr marL="457200" indent="-45720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800" dirty="0" smtClean="0">
                <a:solidFill>
                  <a:schemeClr val="tx1"/>
                </a:solidFill>
              </a:rPr>
              <a:t>Useful VBA functions</a:t>
            </a:r>
          </a:p>
          <a:p>
            <a:pPr marL="457200" indent="-45720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800" dirty="0" smtClean="0">
                <a:solidFill>
                  <a:schemeClr val="tx1"/>
                </a:solidFill>
              </a:rPr>
              <a:t>Linking Office applications</a:t>
            </a:r>
            <a:endParaRPr lang="en-US" sz="2800" dirty="0" smtClean="0">
              <a:solidFill>
                <a:schemeClr val="tx1"/>
              </a:solidFill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29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Real-World Objects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You are of course familiar with objects in the everyday world.</a:t>
            </a:r>
          </a:p>
          <a:p>
            <a:pPr lvl="1" eaLnBrk="1" hangingPunct="1"/>
            <a:r>
              <a:rPr lang="en-US" dirty="0" smtClean="0"/>
              <a:t>These are physical entities</a:t>
            </a:r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 smtClean="0"/>
          </a:p>
          <a:p>
            <a:pPr eaLnBrk="1" hangingPunct="1"/>
            <a:r>
              <a:rPr lang="en-US" dirty="0" smtClean="0"/>
              <a:t>Each object is described by its </a:t>
            </a:r>
            <a:r>
              <a:rPr lang="en-US" b="1" dirty="0" smtClean="0">
                <a:solidFill>
                  <a:srgbClr val="FF0000"/>
                </a:solidFill>
              </a:rPr>
              <a:t>properties</a:t>
            </a:r>
            <a:r>
              <a:rPr lang="en-US" dirty="0" smtClean="0"/>
              <a:t> (information)</a:t>
            </a:r>
          </a:p>
          <a:p>
            <a:pPr eaLnBrk="1" hangingPunct="1"/>
            <a:r>
              <a:rPr lang="en-US" dirty="0" smtClean="0"/>
              <a:t>Each object can have a set of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operations</a:t>
            </a:r>
            <a:r>
              <a:rPr lang="en-US" dirty="0" smtClean="0"/>
              <a:t> associated with it (actions)</a:t>
            </a:r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914400" y="2547521"/>
            <a:ext cx="7477696" cy="2548033"/>
            <a:chOff x="914400" y="2547521"/>
            <a:chExt cx="7477696" cy="2548033"/>
          </a:xfrm>
        </p:grpSpPr>
        <p:pic>
          <p:nvPicPr>
            <p:cNvPr id="1028" name="Picture 4" descr="https://scontent.xx.fbcdn.net/hphotos-xfa1/v/t1.0-9/20766_228875241835_1610621_n.jpg?oh=5661f4ff3ec0bd6f7e4e108b44f2413b&amp;oe=56AE90BF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581" t="14313" r="31174" b="10724"/>
            <a:stretch/>
          </p:blipFill>
          <p:spPr bwMode="auto">
            <a:xfrm>
              <a:off x="3810001" y="2547521"/>
              <a:ext cx="1676400" cy="25306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https://scontent.xx.fbcdn.net/hphotos-xap1/v/t1.0-9/1918122_176055776835_1170908_n.jpg?oh=54c7e7d12b2695a1b26502ce37e4bd96&amp;oe=56B42718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196"/>
            <a:stretch/>
          </p:blipFill>
          <p:spPr bwMode="auto">
            <a:xfrm>
              <a:off x="5867400" y="3645086"/>
              <a:ext cx="2524696" cy="1397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https://scontent.xx.fbcdn.net/hphotos-xfp1/v/t1.0-9/11817275_10152924044896836_7136458490653304597_n.jpg?oh=f1e581c07f7db567041d3605fa80b63e&amp;oe=56C8A44F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72" t="62670" r="45647" b="10066"/>
            <a:stretch/>
          </p:blipFill>
          <p:spPr bwMode="auto">
            <a:xfrm>
              <a:off x="914400" y="3225809"/>
              <a:ext cx="2183643" cy="18697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64683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A Person</a:t>
            </a:r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25879" y="1722587"/>
            <a:ext cx="3581403" cy="4278163"/>
            <a:chOff x="25879" y="1722587"/>
            <a:chExt cx="3581403" cy="4278163"/>
          </a:xfrm>
        </p:grpSpPr>
        <p:sp>
          <p:nvSpPr>
            <p:cNvPr id="4" name="Oval 3"/>
            <p:cNvSpPr/>
            <p:nvPr/>
          </p:nvSpPr>
          <p:spPr>
            <a:xfrm>
              <a:off x="1397482" y="1905000"/>
              <a:ext cx="914400" cy="990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" name="Straight Connector 5"/>
            <p:cNvCxnSpPr>
              <a:stCxn id="4" idx="4"/>
            </p:cNvCxnSpPr>
            <p:nvPr/>
          </p:nvCxnSpPr>
          <p:spPr>
            <a:xfrm>
              <a:off x="1854682" y="2895600"/>
              <a:ext cx="0" cy="12192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>
              <a:off x="1854683" y="2162175"/>
              <a:ext cx="1523997" cy="98107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178283" y="3143250"/>
              <a:ext cx="1676399" cy="59055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1397482" y="4114800"/>
              <a:ext cx="457200" cy="16002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854682" y="3981450"/>
              <a:ext cx="571496" cy="1836887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ounded Rectangle 17"/>
            <p:cNvSpPr/>
            <p:nvPr/>
          </p:nvSpPr>
          <p:spPr>
            <a:xfrm>
              <a:off x="825986" y="5675462"/>
              <a:ext cx="685798" cy="2857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2308290" y="5715000"/>
              <a:ext cx="685798" cy="2857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25879" y="3733800"/>
              <a:ext cx="304805" cy="381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4" name="Straight Connector 23"/>
            <p:cNvCxnSpPr/>
            <p:nvPr/>
          </p:nvCxnSpPr>
          <p:spPr>
            <a:xfrm flipV="1">
              <a:off x="3378680" y="1722587"/>
              <a:ext cx="0" cy="4253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3378680" y="1905000"/>
              <a:ext cx="228602" cy="2571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 flipV="1">
              <a:off x="3150082" y="1935237"/>
              <a:ext cx="228598" cy="2126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4442603" y="1448894"/>
            <a:ext cx="3505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Example </a:t>
            </a:r>
            <a:r>
              <a:rPr lang="en-US" b="1" dirty="0" smtClean="0">
                <a:solidFill>
                  <a:srgbClr val="FF0000"/>
                </a:solidFill>
              </a:rPr>
              <a:t>properties</a:t>
            </a:r>
            <a:r>
              <a:rPr lang="en-US" b="1" dirty="0" smtClean="0"/>
              <a:t> (physical and other </a:t>
            </a:r>
            <a:r>
              <a:rPr lang="en-US" b="1" dirty="0" smtClean="0">
                <a:solidFill>
                  <a:srgbClr val="FF0000"/>
                </a:solidFill>
              </a:rPr>
              <a:t>attributes</a:t>
            </a:r>
            <a:r>
              <a:rPr lang="en-US" b="1" dirty="0" smtClean="0"/>
              <a:t>):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Height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Name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Hair color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…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442603" y="3884230"/>
            <a:ext cx="3505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Example operations (</a:t>
            </a:r>
            <a:r>
              <a:rPr lang="en-US" b="1" dirty="0" smtClean="0">
                <a:solidFill>
                  <a:srgbClr val="00B050"/>
                </a:solidFill>
              </a:rPr>
              <a:t>actions</a:t>
            </a:r>
            <a:r>
              <a:rPr lang="en-US" b="1" dirty="0" smtClean="0"/>
              <a:t>, in VBA they are called ‘</a:t>
            </a:r>
            <a:r>
              <a:rPr lang="en-US" b="1" dirty="0" smtClean="0">
                <a:solidFill>
                  <a:srgbClr val="00B050"/>
                </a:solidFill>
              </a:rPr>
              <a:t>methods</a:t>
            </a:r>
            <a:r>
              <a:rPr lang="en-US" b="1" dirty="0" smtClean="0"/>
              <a:t>’): </a:t>
            </a:r>
            <a:r>
              <a:rPr lang="en-US" b="1" dirty="0" smtClean="0">
                <a:solidFill>
                  <a:srgbClr val="00B050"/>
                </a:solidFill>
              </a:rPr>
              <a:t>capabilities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</a:rPr>
              <a:t>Walk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</a:rPr>
              <a:t>Talk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</a:rPr>
              <a:t>Eat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</a:rPr>
              <a:t>Sleep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</a:rPr>
              <a:t>Drink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</a:rPr>
              <a:t>Excrete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093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/>
      <p:bldP spid="31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VBA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6477000" cy="5029200"/>
          </a:xfrm>
        </p:spPr>
        <p:txBody>
          <a:bodyPr/>
          <a:lstStyle/>
          <a:p>
            <a:pPr eaLnBrk="1" hangingPunct="1"/>
            <a:r>
              <a:rPr lang="en-US" dirty="0"/>
              <a:t>Similar to everyday objects </a:t>
            </a:r>
            <a:r>
              <a:rPr lang="en-US" dirty="0" smtClean="0"/>
              <a:t>VBA-Objects </a:t>
            </a:r>
            <a:r>
              <a:rPr lang="en-US" dirty="0"/>
              <a:t>have </a:t>
            </a:r>
            <a:r>
              <a:rPr lang="en-US" b="1" dirty="0">
                <a:solidFill>
                  <a:srgbClr val="FF0000"/>
                </a:solidFill>
              </a:rPr>
              <a:t>properties</a:t>
            </a:r>
            <a:r>
              <a:rPr lang="en-US" dirty="0"/>
              <a:t> and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actions</a:t>
            </a:r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  <a:p>
            <a:pPr lvl="1" eaLnBrk="1" hangingPunct="1"/>
            <a:r>
              <a:rPr lang="en-US" b="1" dirty="0">
                <a:solidFill>
                  <a:srgbClr val="FF0000"/>
                </a:solidFill>
              </a:rPr>
              <a:t>Properties</a:t>
            </a:r>
            <a:r>
              <a:rPr lang="en-US" dirty="0"/>
              <a:t>: </a:t>
            </a:r>
            <a:r>
              <a:rPr lang="en-US" b="1" dirty="0"/>
              <a:t>information</a:t>
            </a:r>
            <a:r>
              <a:rPr lang="en-US" dirty="0"/>
              <a:t> that describe the object</a:t>
            </a:r>
          </a:p>
          <a:p>
            <a:pPr lvl="2" eaLnBrk="1" hangingPunct="1"/>
            <a:r>
              <a:rPr lang="en-US" dirty="0"/>
              <a:t>E.g., the </a:t>
            </a:r>
            <a:r>
              <a:rPr lang="en-US" b="1" dirty="0">
                <a:solidFill>
                  <a:srgbClr val="FF0000"/>
                </a:solidFill>
              </a:rPr>
              <a:t>name</a:t>
            </a:r>
            <a:r>
              <a:rPr lang="en-US" dirty="0"/>
              <a:t> of a document, </a:t>
            </a:r>
            <a:r>
              <a:rPr lang="en-US" b="1" dirty="0">
                <a:solidFill>
                  <a:srgbClr val="FF0000"/>
                </a:solidFill>
              </a:rPr>
              <a:t>size</a:t>
            </a:r>
            <a:r>
              <a:rPr lang="en-US" dirty="0"/>
              <a:t> of the document, </a:t>
            </a:r>
            <a:r>
              <a:rPr lang="en-US" b="1" dirty="0">
                <a:solidFill>
                  <a:srgbClr val="FF0000"/>
                </a:solidFill>
              </a:rPr>
              <a:t>date </a:t>
            </a:r>
            <a:r>
              <a:rPr lang="en-US" b="1" dirty="0" smtClean="0">
                <a:solidFill>
                  <a:srgbClr val="FF0000"/>
                </a:solidFill>
              </a:rPr>
              <a:t>modified, number of words </a:t>
            </a:r>
            <a:r>
              <a:rPr lang="en-US" dirty="0"/>
              <a:t>etc.</a:t>
            </a:r>
          </a:p>
          <a:p>
            <a:pPr lvl="1" eaLnBrk="1" hangingPunct="1"/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Capabilities</a:t>
            </a:r>
            <a:r>
              <a:rPr lang="en-US" dirty="0"/>
              <a:t>: </a:t>
            </a:r>
            <a:r>
              <a:rPr lang="en-US" b="1" dirty="0"/>
              <a:t>actions</a:t>
            </a:r>
            <a:r>
              <a:rPr lang="en-US" dirty="0"/>
              <a:t> that can be performed (sometimes referred to as ‘methods’ or ‘functions’)</a:t>
            </a:r>
          </a:p>
          <a:p>
            <a:pPr lvl="2" eaLnBrk="1" hangingPunct="1"/>
            <a:r>
              <a:rPr lang="en-US" dirty="0"/>
              <a:t>E.g.,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save</a:t>
            </a:r>
            <a:r>
              <a:rPr lang="en-US" dirty="0"/>
              <a:t>,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print</a:t>
            </a:r>
            <a:r>
              <a:rPr lang="en-US" dirty="0"/>
              <a:t>,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spell check </a:t>
            </a:r>
            <a:r>
              <a:rPr lang="en-US" dirty="0"/>
              <a:t>etc.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0"/>
            <a:ext cx="2876550" cy="2197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80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Common </a:t>
            </a:r>
            <a:r>
              <a:rPr lang="en-US" b="1" dirty="0" smtClean="0">
                <a:solidFill>
                  <a:srgbClr val="FF0000"/>
                </a:solidFill>
              </a:rPr>
              <a:t>VBA Objects</a:t>
            </a:r>
          </a:p>
        </p:txBody>
      </p:sp>
      <p:sp>
        <p:nvSpPr>
          <p:cNvPr id="747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Application</a:t>
            </a:r>
            <a:r>
              <a:rPr lang="en-US" dirty="0" smtClean="0"/>
              <a:t>: the MS-Office program running (</a:t>
            </a:r>
            <a:r>
              <a:rPr lang="en-US" dirty="0" smtClean="0"/>
              <a:t>for the programs you see in </a:t>
            </a:r>
            <a:r>
              <a:rPr lang="en-US" dirty="0" smtClean="0"/>
              <a:t>CPSC </a:t>
            </a:r>
            <a:r>
              <a:rPr lang="en-US" dirty="0" smtClean="0"/>
              <a:t>203  </a:t>
            </a:r>
            <a:r>
              <a:rPr lang="en-US" dirty="0" smtClean="0"/>
              <a:t>it will always be MS-Word)</a:t>
            </a:r>
          </a:p>
          <a:p>
            <a:pPr eaLnBrk="1" hangingPunct="1"/>
            <a:r>
              <a:rPr 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ActiveDocument</a:t>
            </a:r>
          </a:p>
          <a:p>
            <a:pPr eaLnBrk="1" hangingPunct="1"/>
            <a:r>
              <a:rPr 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Selection</a:t>
            </a:r>
          </a:p>
          <a:p>
            <a:pPr eaLnBrk="1" hangingPunct="1"/>
            <a:r>
              <a:rPr lang="en-US" dirty="0" smtClean="0">
                <a:cs typeface="Consolas" pitchFamily="49" charset="0"/>
              </a:rPr>
              <a:t>When enter one of these keywords in the editor followed by the ‘dot’ you can see more information.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 l="12865" t="21043" r="63606" b="52737"/>
          <a:stretch>
            <a:fillRect/>
          </a:stretch>
        </p:blipFill>
        <p:spPr bwMode="auto">
          <a:xfrm>
            <a:off x="769113" y="4029868"/>
            <a:ext cx="3581400" cy="249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4638675" y="4260850"/>
            <a:ext cx="4419600" cy="2032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/>
              <a:t>Take advantage of the </a:t>
            </a:r>
            <a:r>
              <a:rPr lang="en-US" b="1" dirty="0" smtClean="0"/>
              <a:t>benefits of VBA:</a:t>
            </a:r>
            <a:endParaRPr lang="en-US" b="1" dirty="0"/>
          </a:p>
          <a:p>
            <a:pPr marL="342900" indent="-342900">
              <a:buFont typeface="+mj-lt"/>
              <a:buAutoNum type="arabicPeriod"/>
              <a:defRPr/>
            </a:pPr>
            <a:r>
              <a:rPr lang="en-US" dirty="0"/>
              <a:t>The list of properties and methods is </a:t>
            </a:r>
            <a:r>
              <a:rPr lang="en-US" dirty="0" smtClean="0"/>
              <a:t>a useful </a:t>
            </a:r>
            <a:r>
              <a:rPr lang="en-US" dirty="0"/>
              <a:t>reminder if you can’t remember the name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US" dirty="0"/>
              <a:t>If you don’t see the pull down then this is clue that you entered the wrong name for the object</a:t>
            </a:r>
          </a:p>
        </p:txBody>
      </p:sp>
    </p:spTree>
    <p:extLst>
      <p:ext uri="{BB962C8B-B14F-4D97-AF65-F5344CB8AC3E}">
        <p14:creationId xmlns:p14="http://schemas.microsoft.com/office/powerpoint/2010/main" val="128334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What Are The </a:t>
            </a:r>
            <a:r>
              <a:rPr lang="en-US" b="1" dirty="0" smtClean="0">
                <a:solidFill>
                  <a:srgbClr val="FF0000"/>
                </a:solidFill>
              </a:rPr>
              <a:t>Three Objects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3" t="50423" r="19471"/>
          <a:stretch/>
        </p:blipFill>
        <p:spPr bwMode="auto">
          <a:xfrm>
            <a:off x="304800" y="1524000"/>
            <a:ext cx="4279958" cy="427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1544782"/>
            <a:ext cx="29718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Application: </a:t>
            </a:r>
          </a:p>
          <a:p>
            <a:pPr marL="568325" lvl="1" indent="-111125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latin typeface="+mn-lt"/>
              </a:rPr>
              <a:t>MS-Word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Active/current Document:</a:t>
            </a:r>
          </a:p>
          <a:p>
            <a:pPr marL="563563" lvl="1" indent="-106363">
              <a:buFont typeface="Arial" panose="020B0604020202020204" pitchFamily="34" charset="0"/>
              <a:buChar char="•"/>
              <a:tabLst>
                <a:tab pos="623888" algn="l"/>
              </a:tabLst>
            </a:pPr>
            <a:r>
              <a:rPr lang="en-US" sz="2000" dirty="0" smtClean="0">
                <a:latin typeface="+mn-lt"/>
              </a:rPr>
              <a:t>“</a:t>
            </a:r>
            <a:r>
              <a:rPr lang="en-US" sz="2000" dirty="0" smtClean="0">
                <a:solidFill>
                  <a:srgbClr val="FF0000"/>
                </a:solidFill>
                <a:latin typeface="+mn-lt"/>
              </a:rPr>
              <a:t>tam template</a:t>
            </a:r>
            <a:r>
              <a:rPr lang="en-US" sz="2000" dirty="0" smtClean="0">
                <a:latin typeface="+mn-lt"/>
              </a:rPr>
              <a:t>”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Selection</a:t>
            </a:r>
          </a:p>
          <a:p>
            <a:pPr marL="568325" lvl="1" indent="-111125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n-lt"/>
              </a:rPr>
              <a:t>“</a:t>
            </a:r>
            <a:r>
              <a:rPr lang="en-US" sz="2000" dirty="0" smtClean="0">
                <a:solidFill>
                  <a:srgbClr val="FF0000"/>
                </a:solidFill>
                <a:latin typeface="+mn-lt"/>
              </a:rPr>
              <a:t>Foo!</a:t>
            </a:r>
            <a:r>
              <a:rPr lang="en-US" sz="2000" dirty="0" smtClean="0">
                <a:latin typeface="+mn-lt"/>
              </a:rPr>
              <a:t>”</a:t>
            </a:r>
            <a:endParaRPr lang="en-US" sz="2000" dirty="0">
              <a:latin typeface="+mn-lt"/>
            </a:endParaRPr>
          </a:p>
        </p:txBody>
      </p:sp>
      <p:sp>
        <p:nvSpPr>
          <p:cNvPr id="5" name="Oval 4"/>
          <p:cNvSpPr/>
          <p:nvPr/>
        </p:nvSpPr>
        <p:spPr>
          <a:xfrm>
            <a:off x="1828800" y="1620982"/>
            <a:ext cx="10668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609600" y="1620982"/>
            <a:ext cx="9144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1066800" y="3962400"/>
            <a:ext cx="9144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772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Using Pre-Built Capabilities/Properties Of Objects</a:t>
            </a:r>
          </a:p>
        </p:txBody>
      </p:sp>
      <p:sp>
        <p:nvSpPr>
          <p:cNvPr id="76802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2590800"/>
          </a:xfrm>
        </p:spPr>
        <p:txBody>
          <a:bodyPr/>
          <a:lstStyle/>
          <a:p>
            <a:pPr eaLnBrk="1" hangingPunct="1"/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 eaLnBrk="1" hangingPunct="1">
              <a:buFont typeface="Arial" charset="0"/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800" i="1" dirty="0" smtClean="0">
                <a:latin typeface="Consolas" pitchFamily="49" charset="0"/>
                <a:cs typeface="Consolas" pitchFamily="49" charset="0"/>
              </a:rPr>
              <a:t>Object name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&gt;</a:t>
            </a:r>
            <a:r>
              <a:rPr 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.&lt;</a:t>
            </a:r>
            <a:r>
              <a:rPr lang="en-US" sz="1800" b="1" i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method or attribute name</a:t>
            </a:r>
            <a:r>
              <a:rPr 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&gt;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b="1" dirty="0" smtClean="0"/>
              <a:t>Example</a:t>
            </a:r>
            <a:r>
              <a:rPr lang="en-US" dirty="0" smtClean="0"/>
              <a:t>:</a:t>
            </a:r>
          </a:p>
          <a:p>
            <a:pPr marL="339725" lvl="1" indent="0" eaLnBrk="1" hangingPunct="1">
              <a:buFont typeface="Arial" charset="0"/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Sub ApplicationTest()</a:t>
            </a:r>
          </a:p>
          <a:p>
            <a:pPr marL="339725" lvl="1" indent="0" eaLnBrk="1" hangingPunct="1">
              <a:buFont typeface="Arial" charset="0"/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 MsgBox (Application</a:t>
            </a:r>
            <a:r>
              <a:rPr 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.Windows.Count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marL="339725" lvl="1" indent="0" eaLnBrk="1" hangingPunct="1">
              <a:buFont typeface="Arial" charset="0"/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End Sub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362200" y="5086350"/>
            <a:ext cx="3351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Consolas" pitchFamily="49" charset="0"/>
                <a:cs typeface="Consolas" pitchFamily="49" charset="0"/>
              </a:rPr>
              <a:t>Application.Windows.Count</a:t>
            </a:r>
            <a:endParaRPr lang="en-US" b="1" dirty="0"/>
          </a:p>
        </p:txBody>
      </p: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150813" y="5456238"/>
            <a:ext cx="2862262" cy="1143000"/>
            <a:chOff x="151087" y="5455603"/>
            <a:chExt cx="2861441" cy="1142980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2022212" y="5455603"/>
              <a:ext cx="990316" cy="62070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815" name="TextBox 6"/>
            <p:cNvSpPr txBox="1">
              <a:spLocks noChangeArrowheads="1"/>
            </p:cNvSpPr>
            <p:nvPr/>
          </p:nvSpPr>
          <p:spPr bwMode="auto">
            <a:xfrm>
              <a:off x="151087" y="6013808"/>
              <a:ext cx="22098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Object referred to: ‘Application’</a:t>
              </a:r>
            </a:p>
          </p:txBody>
        </p:sp>
      </p:grpSp>
      <p:grpSp>
        <p:nvGrpSpPr>
          <p:cNvPr id="76805" name="Group 7"/>
          <p:cNvGrpSpPr>
            <a:grpSpLocks/>
          </p:cNvGrpSpPr>
          <p:nvPr/>
        </p:nvGrpSpPr>
        <p:grpSpPr bwMode="auto">
          <a:xfrm>
            <a:off x="554038" y="2819400"/>
            <a:ext cx="7473950" cy="1766888"/>
            <a:chOff x="554420" y="2819400"/>
            <a:chExt cx="7472856" cy="1767052"/>
          </a:xfrm>
        </p:grpSpPr>
        <p:pic>
          <p:nvPicPr>
            <p:cNvPr id="76812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874960" y="2819400"/>
              <a:ext cx="1152316" cy="1144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6813" name="Picture 3"/>
            <p:cNvPicPr>
              <a:picLocks noChangeAspect="1" noChangeArrowheads="1"/>
            </p:cNvPicPr>
            <p:nvPr/>
          </p:nvPicPr>
          <p:blipFill>
            <a:blip r:embed="rId4"/>
            <a:srcRect l="36816" t="-8621" r="10599" b="8621"/>
            <a:stretch>
              <a:fillRect/>
            </a:stretch>
          </p:blipFill>
          <p:spPr bwMode="auto">
            <a:xfrm>
              <a:off x="554420" y="4205452"/>
              <a:ext cx="7472856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3013075" y="5334000"/>
            <a:ext cx="4191000" cy="1341438"/>
            <a:chOff x="3012528" y="5334000"/>
            <a:chExt cx="4192313" cy="1341527"/>
          </a:xfrm>
        </p:grpSpPr>
        <p:cxnSp>
          <p:nvCxnSpPr>
            <p:cNvPr id="11" name="Straight Arrow Connector 10"/>
            <p:cNvCxnSpPr/>
            <p:nvPr/>
          </p:nvCxnSpPr>
          <p:spPr>
            <a:xfrm flipV="1">
              <a:off x="4290866" y="5334000"/>
              <a:ext cx="128627" cy="67949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3012528" y="5875374"/>
              <a:ext cx="4192313" cy="8001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b="1" dirty="0">
                  <a:solidFill>
                    <a:srgbClr val="FF0000"/>
                  </a:solidFill>
                </a:rPr>
                <a:t>Accessing the 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Windows </a:t>
              </a:r>
              <a:r>
                <a:rPr lang="en-US" sz="1600" b="1" dirty="0">
                  <a:solidFill>
                    <a:srgbClr val="FF0000"/>
                  </a:solidFill>
                </a:rPr>
                <a:t>property of 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Word (the application)</a:t>
              </a:r>
              <a:endParaRPr lang="en-US" sz="1600" b="1" dirty="0">
                <a:solidFill>
                  <a:srgbClr val="FF0000"/>
                </a:solidFill>
              </a:endParaRPr>
            </a:p>
            <a:p>
              <a:pPr marL="115888" indent="-115888">
                <a:buFont typeface="Arial" panose="020B0604020202020204" pitchFamily="34" charset="0"/>
                <a:buChar char="•"/>
                <a:defRPr/>
              </a:pPr>
              <a:r>
                <a:rPr lang="en-US" sz="1400" b="1" dirty="0">
                  <a:solidFill>
                    <a:srgbClr val="FF0000"/>
                  </a:solidFill>
                </a:rPr>
                <a:t>Info about the windows currently opened</a:t>
              </a:r>
            </a:p>
          </p:txBody>
        </p: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5614988" y="4994275"/>
            <a:ext cx="3605212" cy="554038"/>
            <a:chOff x="5615152" y="4993938"/>
            <a:chExt cx="3605048" cy="553998"/>
          </a:xfrm>
        </p:grpSpPr>
        <p:sp>
          <p:nvSpPr>
            <p:cNvPr id="16" name="TextBox 15"/>
            <p:cNvSpPr txBox="1"/>
            <p:nvPr/>
          </p:nvSpPr>
          <p:spPr>
            <a:xfrm>
              <a:off x="6477125" y="4993938"/>
              <a:ext cx="2743075" cy="5539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b="1" dirty="0">
                  <a:solidFill>
                    <a:srgbClr val="FF0000"/>
                  </a:solidFill>
                </a:rPr>
                <a:t>Property of Window: </a:t>
              </a:r>
            </a:p>
            <a:p>
              <a:pPr marL="115888" indent="-115888">
                <a:buFont typeface="Arial" panose="020B0604020202020204" pitchFamily="34" charset="0"/>
                <a:buChar char="•"/>
                <a:defRPr/>
              </a:pPr>
              <a:r>
                <a:rPr lang="en-US" sz="1400" b="1" dirty="0">
                  <a:solidFill>
                    <a:srgbClr val="FF0000"/>
                  </a:solidFill>
                </a:rPr>
                <a:t>Number</a:t>
              </a:r>
            </a:p>
          </p:txBody>
        </p:sp>
        <p:cxnSp>
          <p:nvCxnSpPr>
            <p:cNvPr id="17" name="Straight Arrow Connector 16"/>
            <p:cNvCxnSpPr>
              <a:stCxn id="16" idx="1"/>
            </p:cNvCxnSpPr>
            <p:nvPr/>
          </p:nvCxnSpPr>
          <p:spPr>
            <a:xfrm flipH="1" flipV="1">
              <a:off x="5615152" y="5254269"/>
              <a:ext cx="861973" cy="174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/>
          <p:cNvGrpSpPr/>
          <p:nvPr/>
        </p:nvGrpSpPr>
        <p:grpSpPr>
          <a:xfrm>
            <a:off x="5529431" y="3184205"/>
            <a:ext cx="2614108" cy="1613706"/>
            <a:chOff x="5529431" y="3184205"/>
            <a:chExt cx="2614108" cy="1613706"/>
          </a:xfrm>
        </p:grpSpPr>
        <p:sp>
          <p:nvSpPr>
            <p:cNvPr id="2" name="Freeform 1"/>
            <p:cNvSpPr/>
            <p:nvPr/>
          </p:nvSpPr>
          <p:spPr>
            <a:xfrm>
              <a:off x="5529431" y="4109421"/>
              <a:ext cx="2614108" cy="688490"/>
            </a:xfrm>
            <a:custGeom>
              <a:avLst/>
              <a:gdLst>
                <a:gd name="connsiteX0" fmla="*/ 2614108 w 2614108"/>
                <a:gd name="connsiteY0" fmla="*/ 96819 h 688490"/>
                <a:gd name="connsiteX1" fmla="*/ 2420470 w 2614108"/>
                <a:gd name="connsiteY1" fmla="*/ 64546 h 688490"/>
                <a:gd name="connsiteX2" fmla="*/ 2194560 w 2614108"/>
                <a:gd name="connsiteY2" fmla="*/ 53788 h 688490"/>
                <a:gd name="connsiteX3" fmla="*/ 2151529 w 2614108"/>
                <a:gd name="connsiteY3" fmla="*/ 43031 h 688490"/>
                <a:gd name="connsiteX4" fmla="*/ 2086983 w 2614108"/>
                <a:gd name="connsiteY4" fmla="*/ 10758 h 688490"/>
                <a:gd name="connsiteX5" fmla="*/ 1936376 w 2614108"/>
                <a:gd name="connsiteY5" fmla="*/ 0 h 688490"/>
                <a:gd name="connsiteX6" fmla="*/ 763793 w 2614108"/>
                <a:gd name="connsiteY6" fmla="*/ 10758 h 688490"/>
                <a:gd name="connsiteX7" fmla="*/ 613185 w 2614108"/>
                <a:gd name="connsiteY7" fmla="*/ 21515 h 688490"/>
                <a:gd name="connsiteX8" fmla="*/ 570155 w 2614108"/>
                <a:gd name="connsiteY8" fmla="*/ 32273 h 688490"/>
                <a:gd name="connsiteX9" fmla="*/ 398033 w 2614108"/>
                <a:gd name="connsiteY9" fmla="*/ 53788 h 688490"/>
                <a:gd name="connsiteX10" fmla="*/ 247425 w 2614108"/>
                <a:gd name="connsiteY10" fmla="*/ 96819 h 688490"/>
                <a:gd name="connsiteX11" fmla="*/ 204395 w 2614108"/>
                <a:gd name="connsiteY11" fmla="*/ 107577 h 688490"/>
                <a:gd name="connsiteX12" fmla="*/ 150607 w 2614108"/>
                <a:gd name="connsiteY12" fmla="*/ 129092 h 688490"/>
                <a:gd name="connsiteX13" fmla="*/ 118334 w 2614108"/>
                <a:gd name="connsiteY13" fmla="*/ 150607 h 688490"/>
                <a:gd name="connsiteX14" fmla="*/ 53788 w 2614108"/>
                <a:gd name="connsiteY14" fmla="*/ 161365 h 688490"/>
                <a:gd name="connsiteX15" fmla="*/ 21515 w 2614108"/>
                <a:gd name="connsiteY15" fmla="*/ 193638 h 688490"/>
                <a:gd name="connsiteX16" fmla="*/ 0 w 2614108"/>
                <a:gd name="connsiteY16" fmla="*/ 279699 h 688490"/>
                <a:gd name="connsiteX17" fmla="*/ 10757 w 2614108"/>
                <a:gd name="connsiteY17" fmla="*/ 365760 h 688490"/>
                <a:gd name="connsiteX18" fmla="*/ 32273 w 2614108"/>
                <a:gd name="connsiteY18" fmla="*/ 387275 h 688490"/>
                <a:gd name="connsiteX19" fmla="*/ 75303 w 2614108"/>
                <a:gd name="connsiteY19" fmla="*/ 462579 h 688490"/>
                <a:gd name="connsiteX20" fmla="*/ 107576 w 2614108"/>
                <a:gd name="connsiteY20" fmla="*/ 484094 h 688490"/>
                <a:gd name="connsiteX21" fmla="*/ 172122 w 2614108"/>
                <a:gd name="connsiteY21" fmla="*/ 505610 h 688490"/>
                <a:gd name="connsiteX22" fmla="*/ 225910 w 2614108"/>
                <a:gd name="connsiteY22" fmla="*/ 548640 h 688490"/>
                <a:gd name="connsiteX23" fmla="*/ 290456 w 2614108"/>
                <a:gd name="connsiteY23" fmla="*/ 570155 h 688490"/>
                <a:gd name="connsiteX24" fmla="*/ 344244 w 2614108"/>
                <a:gd name="connsiteY24" fmla="*/ 613186 h 688490"/>
                <a:gd name="connsiteX25" fmla="*/ 365760 w 2614108"/>
                <a:gd name="connsiteY25" fmla="*/ 634701 h 688490"/>
                <a:gd name="connsiteX26" fmla="*/ 462578 w 2614108"/>
                <a:gd name="connsiteY26" fmla="*/ 645459 h 688490"/>
                <a:gd name="connsiteX27" fmla="*/ 1172583 w 2614108"/>
                <a:gd name="connsiteY27" fmla="*/ 656217 h 688490"/>
                <a:gd name="connsiteX28" fmla="*/ 1215614 w 2614108"/>
                <a:gd name="connsiteY28" fmla="*/ 666974 h 688490"/>
                <a:gd name="connsiteX29" fmla="*/ 1247887 w 2614108"/>
                <a:gd name="connsiteY29" fmla="*/ 677732 h 688490"/>
                <a:gd name="connsiteX30" fmla="*/ 1452282 w 2614108"/>
                <a:gd name="connsiteY30" fmla="*/ 688490 h 688490"/>
                <a:gd name="connsiteX31" fmla="*/ 2259105 w 2614108"/>
                <a:gd name="connsiteY31" fmla="*/ 677732 h 688490"/>
                <a:gd name="connsiteX32" fmla="*/ 2334409 w 2614108"/>
                <a:gd name="connsiteY32" fmla="*/ 645459 h 688490"/>
                <a:gd name="connsiteX33" fmla="*/ 2420470 w 2614108"/>
                <a:gd name="connsiteY33" fmla="*/ 570155 h 688490"/>
                <a:gd name="connsiteX34" fmla="*/ 2452743 w 2614108"/>
                <a:gd name="connsiteY34" fmla="*/ 537883 h 688490"/>
                <a:gd name="connsiteX35" fmla="*/ 2517289 w 2614108"/>
                <a:gd name="connsiteY35" fmla="*/ 451821 h 688490"/>
                <a:gd name="connsiteX36" fmla="*/ 2528047 w 2614108"/>
                <a:gd name="connsiteY36" fmla="*/ 408791 h 688490"/>
                <a:gd name="connsiteX37" fmla="*/ 2549562 w 2614108"/>
                <a:gd name="connsiteY37" fmla="*/ 344245 h 688490"/>
                <a:gd name="connsiteX38" fmla="*/ 2538804 w 2614108"/>
                <a:gd name="connsiteY38" fmla="*/ 204395 h 688490"/>
                <a:gd name="connsiteX39" fmla="*/ 2528047 w 2614108"/>
                <a:gd name="connsiteY39" fmla="*/ 172123 h 688490"/>
                <a:gd name="connsiteX40" fmla="*/ 2517289 w 2614108"/>
                <a:gd name="connsiteY40" fmla="*/ 75304 h 688490"/>
                <a:gd name="connsiteX41" fmla="*/ 2495774 w 2614108"/>
                <a:gd name="connsiteY41" fmla="*/ 43031 h 688490"/>
                <a:gd name="connsiteX42" fmla="*/ 2485016 w 2614108"/>
                <a:gd name="connsiteY42" fmla="*/ 21515 h 688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614108" h="688490">
                  <a:moveTo>
                    <a:pt x="2614108" y="96819"/>
                  </a:moveTo>
                  <a:cubicBezTo>
                    <a:pt x="2520396" y="59334"/>
                    <a:pt x="2571133" y="73409"/>
                    <a:pt x="2420470" y="64546"/>
                  </a:cubicBezTo>
                  <a:cubicBezTo>
                    <a:pt x="2345211" y="60119"/>
                    <a:pt x="2269863" y="57374"/>
                    <a:pt x="2194560" y="53788"/>
                  </a:cubicBezTo>
                  <a:cubicBezTo>
                    <a:pt x="2180216" y="50202"/>
                    <a:pt x="2165119" y="48855"/>
                    <a:pt x="2151529" y="43031"/>
                  </a:cubicBezTo>
                  <a:cubicBezTo>
                    <a:pt x="2113104" y="26563"/>
                    <a:pt x="2128642" y="15659"/>
                    <a:pt x="2086983" y="10758"/>
                  </a:cubicBezTo>
                  <a:cubicBezTo>
                    <a:pt x="2036997" y="4877"/>
                    <a:pt x="1986578" y="3586"/>
                    <a:pt x="1936376" y="0"/>
                  </a:cubicBezTo>
                  <a:lnTo>
                    <a:pt x="763793" y="10758"/>
                  </a:lnTo>
                  <a:cubicBezTo>
                    <a:pt x="713469" y="11576"/>
                    <a:pt x="663208" y="15957"/>
                    <a:pt x="613185" y="21515"/>
                  </a:cubicBezTo>
                  <a:cubicBezTo>
                    <a:pt x="598491" y="23148"/>
                    <a:pt x="584768" y="30025"/>
                    <a:pt x="570155" y="32273"/>
                  </a:cubicBezTo>
                  <a:cubicBezTo>
                    <a:pt x="505543" y="42214"/>
                    <a:pt x="460654" y="41264"/>
                    <a:pt x="398033" y="53788"/>
                  </a:cubicBezTo>
                  <a:cubicBezTo>
                    <a:pt x="196882" y="94018"/>
                    <a:pt x="411418" y="55819"/>
                    <a:pt x="247425" y="96819"/>
                  </a:cubicBezTo>
                  <a:cubicBezTo>
                    <a:pt x="233082" y="100405"/>
                    <a:pt x="218421" y="102902"/>
                    <a:pt x="204395" y="107577"/>
                  </a:cubicBezTo>
                  <a:cubicBezTo>
                    <a:pt x="186076" y="113684"/>
                    <a:pt x="167879" y="120456"/>
                    <a:pt x="150607" y="129092"/>
                  </a:cubicBezTo>
                  <a:cubicBezTo>
                    <a:pt x="139043" y="134874"/>
                    <a:pt x="130600" y="146518"/>
                    <a:pt x="118334" y="150607"/>
                  </a:cubicBezTo>
                  <a:cubicBezTo>
                    <a:pt x="97641" y="157505"/>
                    <a:pt x="75303" y="157779"/>
                    <a:pt x="53788" y="161365"/>
                  </a:cubicBezTo>
                  <a:cubicBezTo>
                    <a:pt x="43030" y="172123"/>
                    <a:pt x="27810" y="179788"/>
                    <a:pt x="21515" y="193638"/>
                  </a:cubicBezTo>
                  <a:cubicBezTo>
                    <a:pt x="9279" y="220557"/>
                    <a:pt x="0" y="279699"/>
                    <a:pt x="0" y="279699"/>
                  </a:cubicBezTo>
                  <a:cubicBezTo>
                    <a:pt x="3586" y="308386"/>
                    <a:pt x="2450" y="338069"/>
                    <a:pt x="10757" y="365760"/>
                  </a:cubicBezTo>
                  <a:cubicBezTo>
                    <a:pt x="13671" y="375475"/>
                    <a:pt x="26647" y="378836"/>
                    <a:pt x="32273" y="387275"/>
                  </a:cubicBezTo>
                  <a:cubicBezTo>
                    <a:pt x="49148" y="412588"/>
                    <a:pt x="53295" y="440571"/>
                    <a:pt x="75303" y="462579"/>
                  </a:cubicBezTo>
                  <a:cubicBezTo>
                    <a:pt x="84445" y="471721"/>
                    <a:pt x="95761" y="478843"/>
                    <a:pt x="107576" y="484094"/>
                  </a:cubicBezTo>
                  <a:cubicBezTo>
                    <a:pt x="128301" y="493305"/>
                    <a:pt x="172122" y="505610"/>
                    <a:pt x="172122" y="505610"/>
                  </a:cubicBezTo>
                  <a:cubicBezTo>
                    <a:pt x="190051" y="519953"/>
                    <a:pt x="205753" y="537645"/>
                    <a:pt x="225910" y="548640"/>
                  </a:cubicBezTo>
                  <a:cubicBezTo>
                    <a:pt x="245820" y="559500"/>
                    <a:pt x="290456" y="570155"/>
                    <a:pt x="290456" y="570155"/>
                  </a:cubicBezTo>
                  <a:cubicBezTo>
                    <a:pt x="308385" y="584499"/>
                    <a:pt x="326811" y="598243"/>
                    <a:pt x="344244" y="613186"/>
                  </a:cubicBezTo>
                  <a:cubicBezTo>
                    <a:pt x="351945" y="619787"/>
                    <a:pt x="355975" y="632032"/>
                    <a:pt x="365760" y="634701"/>
                  </a:cubicBezTo>
                  <a:cubicBezTo>
                    <a:pt x="397087" y="643245"/>
                    <a:pt x="430118" y="644593"/>
                    <a:pt x="462578" y="645459"/>
                  </a:cubicBezTo>
                  <a:cubicBezTo>
                    <a:pt x="699189" y="651769"/>
                    <a:pt x="935915" y="652631"/>
                    <a:pt x="1172583" y="656217"/>
                  </a:cubicBezTo>
                  <a:cubicBezTo>
                    <a:pt x="1186927" y="659803"/>
                    <a:pt x="1201398" y="662912"/>
                    <a:pt x="1215614" y="666974"/>
                  </a:cubicBezTo>
                  <a:cubicBezTo>
                    <a:pt x="1226517" y="670089"/>
                    <a:pt x="1236594" y="676705"/>
                    <a:pt x="1247887" y="677732"/>
                  </a:cubicBezTo>
                  <a:cubicBezTo>
                    <a:pt x="1315833" y="683909"/>
                    <a:pt x="1384150" y="684904"/>
                    <a:pt x="1452282" y="688490"/>
                  </a:cubicBezTo>
                  <a:lnTo>
                    <a:pt x="2259105" y="677732"/>
                  </a:lnTo>
                  <a:cubicBezTo>
                    <a:pt x="2295209" y="676818"/>
                    <a:pt x="2306860" y="663825"/>
                    <a:pt x="2334409" y="645459"/>
                  </a:cubicBezTo>
                  <a:cubicBezTo>
                    <a:pt x="2395363" y="554027"/>
                    <a:pt x="2294975" y="695646"/>
                    <a:pt x="2420470" y="570155"/>
                  </a:cubicBezTo>
                  <a:cubicBezTo>
                    <a:pt x="2431228" y="559398"/>
                    <a:pt x="2443403" y="549892"/>
                    <a:pt x="2452743" y="537883"/>
                  </a:cubicBezTo>
                  <a:cubicBezTo>
                    <a:pt x="2537903" y="428394"/>
                    <a:pt x="2463172" y="505940"/>
                    <a:pt x="2517289" y="451821"/>
                  </a:cubicBezTo>
                  <a:cubicBezTo>
                    <a:pt x="2520875" y="437478"/>
                    <a:pt x="2523799" y="422952"/>
                    <a:pt x="2528047" y="408791"/>
                  </a:cubicBezTo>
                  <a:cubicBezTo>
                    <a:pt x="2534564" y="387068"/>
                    <a:pt x="2549562" y="344245"/>
                    <a:pt x="2549562" y="344245"/>
                  </a:cubicBezTo>
                  <a:cubicBezTo>
                    <a:pt x="2545976" y="297628"/>
                    <a:pt x="2544603" y="250788"/>
                    <a:pt x="2538804" y="204395"/>
                  </a:cubicBezTo>
                  <a:cubicBezTo>
                    <a:pt x="2537398" y="193143"/>
                    <a:pt x="2529911" y="183308"/>
                    <a:pt x="2528047" y="172123"/>
                  </a:cubicBezTo>
                  <a:cubicBezTo>
                    <a:pt x="2522709" y="140093"/>
                    <a:pt x="2525165" y="106806"/>
                    <a:pt x="2517289" y="75304"/>
                  </a:cubicBezTo>
                  <a:cubicBezTo>
                    <a:pt x="2514153" y="62761"/>
                    <a:pt x="2502426" y="54118"/>
                    <a:pt x="2495774" y="43031"/>
                  </a:cubicBezTo>
                  <a:cubicBezTo>
                    <a:pt x="2491649" y="36155"/>
                    <a:pt x="2488602" y="28687"/>
                    <a:pt x="2485016" y="21515"/>
                  </a:cubicBezTo>
                </a:path>
              </a:pathLst>
            </a:cu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0" name="Freeform 19"/>
            <p:cNvSpPr/>
            <p:nvPr/>
          </p:nvSpPr>
          <p:spPr>
            <a:xfrm>
              <a:off x="6836485" y="3184205"/>
              <a:ext cx="332309" cy="302336"/>
            </a:xfrm>
            <a:custGeom>
              <a:avLst/>
              <a:gdLst>
                <a:gd name="connsiteX0" fmla="*/ 2614108 w 2614108"/>
                <a:gd name="connsiteY0" fmla="*/ 96819 h 688490"/>
                <a:gd name="connsiteX1" fmla="*/ 2420470 w 2614108"/>
                <a:gd name="connsiteY1" fmla="*/ 64546 h 688490"/>
                <a:gd name="connsiteX2" fmla="*/ 2194560 w 2614108"/>
                <a:gd name="connsiteY2" fmla="*/ 53788 h 688490"/>
                <a:gd name="connsiteX3" fmla="*/ 2151529 w 2614108"/>
                <a:gd name="connsiteY3" fmla="*/ 43031 h 688490"/>
                <a:gd name="connsiteX4" fmla="*/ 2086983 w 2614108"/>
                <a:gd name="connsiteY4" fmla="*/ 10758 h 688490"/>
                <a:gd name="connsiteX5" fmla="*/ 1936376 w 2614108"/>
                <a:gd name="connsiteY5" fmla="*/ 0 h 688490"/>
                <a:gd name="connsiteX6" fmla="*/ 763793 w 2614108"/>
                <a:gd name="connsiteY6" fmla="*/ 10758 h 688490"/>
                <a:gd name="connsiteX7" fmla="*/ 613185 w 2614108"/>
                <a:gd name="connsiteY7" fmla="*/ 21515 h 688490"/>
                <a:gd name="connsiteX8" fmla="*/ 570155 w 2614108"/>
                <a:gd name="connsiteY8" fmla="*/ 32273 h 688490"/>
                <a:gd name="connsiteX9" fmla="*/ 398033 w 2614108"/>
                <a:gd name="connsiteY9" fmla="*/ 53788 h 688490"/>
                <a:gd name="connsiteX10" fmla="*/ 247425 w 2614108"/>
                <a:gd name="connsiteY10" fmla="*/ 96819 h 688490"/>
                <a:gd name="connsiteX11" fmla="*/ 204395 w 2614108"/>
                <a:gd name="connsiteY11" fmla="*/ 107577 h 688490"/>
                <a:gd name="connsiteX12" fmla="*/ 150607 w 2614108"/>
                <a:gd name="connsiteY12" fmla="*/ 129092 h 688490"/>
                <a:gd name="connsiteX13" fmla="*/ 118334 w 2614108"/>
                <a:gd name="connsiteY13" fmla="*/ 150607 h 688490"/>
                <a:gd name="connsiteX14" fmla="*/ 53788 w 2614108"/>
                <a:gd name="connsiteY14" fmla="*/ 161365 h 688490"/>
                <a:gd name="connsiteX15" fmla="*/ 21515 w 2614108"/>
                <a:gd name="connsiteY15" fmla="*/ 193638 h 688490"/>
                <a:gd name="connsiteX16" fmla="*/ 0 w 2614108"/>
                <a:gd name="connsiteY16" fmla="*/ 279699 h 688490"/>
                <a:gd name="connsiteX17" fmla="*/ 10757 w 2614108"/>
                <a:gd name="connsiteY17" fmla="*/ 365760 h 688490"/>
                <a:gd name="connsiteX18" fmla="*/ 32273 w 2614108"/>
                <a:gd name="connsiteY18" fmla="*/ 387275 h 688490"/>
                <a:gd name="connsiteX19" fmla="*/ 75303 w 2614108"/>
                <a:gd name="connsiteY19" fmla="*/ 462579 h 688490"/>
                <a:gd name="connsiteX20" fmla="*/ 107576 w 2614108"/>
                <a:gd name="connsiteY20" fmla="*/ 484094 h 688490"/>
                <a:gd name="connsiteX21" fmla="*/ 172122 w 2614108"/>
                <a:gd name="connsiteY21" fmla="*/ 505610 h 688490"/>
                <a:gd name="connsiteX22" fmla="*/ 225910 w 2614108"/>
                <a:gd name="connsiteY22" fmla="*/ 548640 h 688490"/>
                <a:gd name="connsiteX23" fmla="*/ 290456 w 2614108"/>
                <a:gd name="connsiteY23" fmla="*/ 570155 h 688490"/>
                <a:gd name="connsiteX24" fmla="*/ 344244 w 2614108"/>
                <a:gd name="connsiteY24" fmla="*/ 613186 h 688490"/>
                <a:gd name="connsiteX25" fmla="*/ 365760 w 2614108"/>
                <a:gd name="connsiteY25" fmla="*/ 634701 h 688490"/>
                <a:gd name="connsiteX26" fmla="*/ 462578 w 2614108"/>
                <a:gd name="connsiteY26" fmla="*/ 645459 h 688490"/>
                <a:gd name="connsiteX27" fmla="*/ 1172583 w 2614108"/>
                <a:gd name="connsiteY27" fmla="*/ 656217 h 688490"/>
                <a:gd name="connsiteX28" fmla="*/ 1215614 w 2614108"/>
                <a:gd name="connsiteY28" fmla="*/ 666974 h 688490"/>
                <a:gd name="connsiteX29" fmla="*/ 1247887 w 2614108"/>
                <a:gd name="connsiteY29" fmla="*/ 677732 h 688490"/>
                <a:gd name="connsiteX30" fmla="*/ 1452282 w 2614108"/>
                <a:gd name="connsiteY30" fmla="*/ 688490 h 688490"/>
                <a:gd name="connsiteX31" fmla="*/ 2259105 w 2614108"/>
                <a:gd name="connsiteY31" fmla="*/ 677732 h 688490"/>
                <a:gd name="connsiteX32" fmla="*/ 2334409 w 2614108"/>
                <a:gd name="connsiteY32" fmla="*/ 645459 h 688490"/>
                <a:gd name="connsiteX33" fmla="*/ 2420470 w 2614108"/>
                <a:gd name="connsiteY33" fmla="*/ 570155 h 688490"/>
                <a:gd name="connsiteX34" fmla="*/ 2452743 w 2614108"/>
                <a:gd name="connsiteY34" fmla="*/ 537883 h 688490"/>
                <a:gd name="connsiteX35" fmla="*/ 2517289 w 2614108"/>
                <a:gd name="connsiteY35" fmla="*/ 451821 h 688490"/>
                <a:gd name="connsiteX36" fmla="*/ 2528047 w 2614108"/>
                <a:gd name="connsiteY36" fmla="*/ 408791 h 688490"/>
                <a:gd name="connsiteX37" fmla="*/ 2549562 w 2614108"/>
                <a:gd name="connsiteY37" fmla="*/ 344245 h 688490"/>
                <a:gd name="connsiteX38" fmla="*/ 2538804 w 2614108"/>
                <a:gd name="connsiteY38" fmla="*/ 204395 h 688490"/>
                <a:gd name="connsiteX39" fmla="*/ 2528047 w 2614108"/>
                <a:gd name="connsiteY39" fmla="*/ 172123 h 688490"/>
                <a:gd name="connsiteX40" fmla="*/ 2517289 w 2614108"/>
                <a:gd name="connsiteY40" fmla="*/ 75304 h 688490"/>
                <a:gd name="connsiteX41" fmla="*/ 2495774 w 2614108"/>
                <a:gd name="connsiteY41" fmla="*/ 43031 h 688490"/>
                <a:gd name="connsiteX42" fmla="*/ 2485016 w 2614108"/>
                <a:gd name="connsiteY42" fmla="*/ 21515 h 688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614108" h="688490">
                  <a:moveTo>
                    <a:pt x="2614108" y="96819"/>
                  </a:moveTo>
                  <a:cubicBezTo>
                    <a:pt x="2520396" y="59334"/>
                    <a:pt x="2571133" y="73409"/>
                    <a:pt x="2420470" y="64546"/>
                  </a:cubicBezTo>
                  <a:cubicBezTo>
                    <a:pt x="2345211" y="60119"/>
                    <a:pt x="2269863" y="57374"/>
                    <a:pt x="2194560" y="53788"/>
                  </a:cubicBezTo>
                  <a:cubicBezTo>
                    <a:pt x="2180216" y="50202"/>
                    <a:pt x="2165119" y="48855"/>
                    <a:pt x="2151529" y="43031"/>
                  </a:cubicBezTo>
                  <a:cubicBezTo>
                    <a:pt x="2113104" y="26563"/>
                    <a:pt x="2128642" y="15659"/>
                    <a:pt x="2086983" y="10758"/>
                  </a:cubicBezTo>
                  <a:cubicBezTo>
                    <a:pt x="2036997" y="4877"/>
                    <a:pt x="1986578" y="3586"/>
                    <a:pt x="1936376" y="0"/>
                  </a:cubicBezTo>
                  <a:lnTo>
                    <a:pt x="763793" y="10758"/>
                  </a:lnTo>
                  <a:cubicBezTo>
                    <a:pt x="713469" y="11576"/>
                    <a:pt x="663208" y="15957"/>
                    <a:pt x="613185" y="21515"/>
                  </a:cubicBezTo>
                  <a:cubicBezTo>
                    <a:pt x="598491" y="23148"/>
                    <a:pt x="584768" y="30025"/>
                    <a:pt x="570155" y="32273"/>
                  </a:cubicBezTo>
                  <a:cubicBezTo>
                    <a:pt x="505543" y="42214"/>
                    <a:pt x="460654" y="41264"/>
                    <a:pt x="398033" y="53788"/>
                  </a:cubicBezTo>
                  <a:cubicBezTo>
                    <a:pt x="196882" y="94018"/>
                    <a:pt x="411418" y="55819"/>
                    <a:pt x="247425" y="96819"/>
                  </a:cubicBezTo>
                  <a:cubicBezTo>
                    <a:pt x="233082" y="100405"/>
                    <a:pt x="218421" y="102902"/>
                    <a:pt x="204395" y="107577"/>
                  </a:cubicBezTo>
                  <a:cubicBezTo>
                    <a:pt x="186076" y="113684"/>
                    <a:pt x="167879" y="120456"/>
                    <a:pt x="150607" y="129092"/>
                  </a:cubicBezTo>
                  <a:cubicBezTo>
                    <a:pt x="139043" y="134874"/>
                    <a:pt x="130600" y="146518"/>
                    <a:pt x="118334" y="150607"/>
                  </a:cubicBezTo>
                  <a:cubicBezTo>
                    <a:pt x="97641" y="157505"/>
                    <a:pt x="75303" y="157779"/>
                    <a:pt x="53788" y="161365"/>
                  </a:cubicBezTo>
                  <a:cubicBezTo>
                    <a:pt x="43030" y="172123"/>
                    <a:pt x="27810" y="179788"/>
                    <a:pt x="21515" y="193638"/>
                  </a:cubicBezTo>
                  <a:cubicBezTo>
                    <a:pt x="9279" y="220557"/>
                    <a:pt x="0" y="279699"/>
                    <a:pt x="0" y="279699"/>
                  </a:cubicBezTo>
                  <a:cubicBezTo>
                    <a:pt x="3586" y="308386"/>
                    <a:pt x="2450" y="338069"/>
                    <a:pt x="10757" y="365760"/>
                  </a:cubicBezTo>
                  <a:cubicBezTo>
                    <a:pt x="13671" y="375475"/>
                    <a:pt x="26647" y="378836"/>
                    <a:pt x="32273" y="387275"/>
                  </a:cubicBezTo>
                  <a:cubicBezTo>
                    <a:pt x="49148" y="412588"/>
                    <a:pt x="53295" y="440571"/>
                    <a:pt x="75303" y="462579"/>
                  </a:cubicBezTo>
                  <a:cubicBezTo>
                    <a:pt x="84445" y="471721"/>
                    <a:pt x="95761" y="478843"/>
                    <a:pt x="107576" y="484094"/>
                  </a:cubicBezTo>
                  <a:cubicBezTo>
                    <a:pt x="128301" y="493305"/>
                    <a:pt x="172122" y="505610"/>
                    <a:pt x="172122" y="505610"/>
                  </a:cubicBezTo>
                  <a:cubicBezTo>
                    <a:pt x="190051" y="519953"/>
                    <a:pt x="205753" y="537645"/>
                    <a:pt x="225910" y="548640"/>
                  </a:cubicBezTo>
                  <a:cubicBezTo>
                    <a:pt x="245820" y="559500"/>
                    <a:pt x="290456" y="570155"/>
                    <a:pt x="290456" y="570155"/>
                  </a:cubicBezTo>
                  <a:cubicBezTo>
                    <a:pt x="308385" y="584499"/>
                    <a:pt x="326811" y="598243"/>
                    <a:pt x="344244" y="613186"/>
                  </a:cubicBezTo>
                  <a:cubicBezTo>
                    <a:pt x="351945" y="619787"/>
                    <a:pt x="355975" y="632032"/>
                    <a:pt x="365760" y="634701"/>
                  </a:cubicBezTo>
                  <a:cubicBezTo>
                    <a:pt x="397087" y="643245"/>
                    <a:pt x="430118" y="644593"/>
                    <a:pt x="462578" y="645459"/>
                  </a:cubicBezTo>
                  <a:cubicBezTo>
                    <a:pt x="699189" y="651769"/>
                    <a:pt x="935915" y="652631"/>
                    <a:pt x="1172583" y="656217"/>
                  </a:cubicBezTo>
                  <a:cubicBezTo>
                    <a:pt x="1186927" y="659803"/>
                    <a:pt x="1201398" y="662912"/>
                    <a:pt x="1215614" y="666974"/>
                  </a:cubicBezTo>
                  <a:cubicBezTo>
                    <a:pt x="1226517" y="670089"/>
                    <a:pt x="1236594" y="676705"/>
                    <a:pt x="1247887" y="677732"/>
                  </a:cubicBezTo>
                  <a:cubicBezTo>
                    <a:pt x="1315833" y="683909"/>
                    <a:pt x="1384150" y="684904"/>
                    <a:pt x="1452282" y="688490"/>
                  </a:cubicBezTo>
                  <a:lnTo>
                    <a:pt x="2259105" y="677732"/>
                  </a:lnTo>
                  <a:cubicBezTo>
                    <a:pt x="2295209" y="676818"/>
                    <a:pt x="2306860" y="663825"/>
                    <a:pt x="2334409" y="645459"/>
                  </a:cubicBezTo>
                  <a:cubicBezTo>
                    <a:pt x="2395363" y="554027"/>
                    <a:pt x="2294975" y="695646"/>
                    <a:pt x="2420470" y="570155"/>
                  </a:cubicBezTo>
                  <a:cubicBezTo>
                    <a:pt x="2431228" y="559398"/>
                    <a:pt x="2443403" y="549892"/>
                    <a:pt x="2452743" y="537883"/>
                  </a:cubicBezTo>
                  <a:cubicBezTo>
                    <a:pt x="2537903" y="428394"/>
                    <a:pt x="2463172" y="505940"/>
                    <a:pt x="2517289" y="451821"/>
                  </a:cubicBezTo>
                  <a:cubicBezTo>
                    <a:pt x="2520875" y="437478"/>
                    <a:pt x="2523799" y="422952"/>
                    <a:pt x="2528047" y="408791"/>
                  </a:cubicBezTo>
                  <a:cubicBezTo>
                    <a:pt x="2534564" y="387068"/>
                    <a:pt x="2549562" y="344245"/>
                    <a:pt x="2549562" y="344245"/>
                  </a:cubicBezTo>
                  <a:cubicBezTo>
                    <a:pt x="2545976" y="297628"/>
                    <a:pt x="2544603" y="250788"/>
                    <a:pt x="2538804" y="204395"/>
                  </a:cubicBezTo>
                  <a:cubicBezTo>
                    <a:pt x="2537398" y="193143"/>
                    <a:pt x="2529911" y="183308"/>
                    <a:pt x="2528047" y="172123"/>
                  </a:cubicBezTo>
                  <a:cubicBezTo>
                    <a:pt x="2522709" y="140093"/>
                    <a:pt x="2525165" y="106806"/>
                    <a:pt x="2517289" y="75304"/>
                  </a:cubicBezTo>
                  <a:cubicBezTo>
                    <a:pt x="2514153" y="62761"/>
                    <a:pt x="2502426" y="54118"/>
                    <a:pt x="2495774" y="43031"/>
                  </a:cubicBezTo>
                  <a:cubicBezTo>
                    <a:pt x="2491649" y="36155"/>
                    <a:pt x="2488602" y="28687"/>
                    <a:pt x="2485016" y="21515"/>
                  </a:cubicBezTo>
                </a:path>
              </a:pathLst>
            </a:cu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4880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76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2" grpId="0" uiExpand="1" build="p" bldLvl="3" autoUpdateAnimBg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Properties</a:t>
            </a:r>
            <a:r>
              <a:rPr lang="en-US" dirty="0" smtClean="0"/>
              <a:t> Vs.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Methods/Functions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Recall</a:t>
            </a:r>
          </a:p>
          <a:p>
            <a:pPr lvl="1" eaLnBrk="1" hangingPunct="1"/>
            <a:r>
              <a:rPr lang="en-US" b="1" dirty="0" smtClean="0">
                <a:solidFill>
                  <a:srgbClr val="FF0000"/>
                </a:solidFill>
              </a:rPr>
              <a:t>Property</a:t>
            </a:r>
            <a:r>
              <a:rPr lang="en-US" dirty="0" smtClean="0"/>
              <a:t>: information about an object</a:t>
            </a:r>
          </a:p>
          <a:p>
            <a:pPr lvl="1" eaLnBrk="1" hangingPunct="1"/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Method</a:t>
            </a:r>
            <a:r>
              <a:rPr lang="en-US" dirty="0" smtClean="0"/>
              <a:t>: capabilities of an object (possible actions)</a:t>
            </a:r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t="50000"/>
          <a:stretch>
            <a:fillRect/>
          </a:stretch>
        </p:blipFill>
        <p:spPr bwMode="auto">
          <a:xfrm>
            <a:off x="838200" y="3505200"/>
            <a:ext cx="4314825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1752600" y="2654300"/>
            <a:ext cx="4572000" cy="1022350"/>
            <a:chOff x="1752600" y="2425303"/>
            <a:chExt cx="4572000" cy="1022062"/>
          </a:xfrm>
        </p:grpSpPr>
        <p:cxnSp>
          <p:nvCxnSpPr>
            <p:cNvPr id="5" name="Straight Arrow Connector 4"/>
            <p:cNvCxnSpPr/>
            <p:nvPr/>
          </p:nvCxnSpPr>
          <p:spPr>
            <a:xfrm flipH="1">
              <a:off x="1752600" y="2742714"/>
              <a:ext cx="3124200" cy="70465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857" name="TextBox 5"/>
            <p:cNvSpPr txBox="1">
              <a:spLocks noChangeArrowheads="1"/>
            </p:cNvSpPr>
            <p:nvPr/>
          </p:nvSpPr>
          <p:spPr bwMode="auto">
            <a:xfrm>
              <a:off x="4876800" y="2425303"/>
              <a:ext cx="14478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Property: current cell</a:t>
              </a:r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3810000" y="3733800"/>
            <a:ext cx="3238500" cy="1690688"/>
            <a:chOff x="3810000" y="3505200"/>
            <a:chExt cx="3238500" cy="1690688"/>
          </a:xfrm>
        </p:grpSpPr>
        <p:cxnSp>
          <p:nvCxnSpPr>
            <p:cNvPr id="9" name="Straight Arrow Connector 8"/>
            <p:cNvCxnSpPr/>
            <p:nvPr/>
          </p:nvCxnSpPr>
          <p:spPr bwMode="auto">
            <a:xfrm flipH="1" flipV="1">
              <a:off x="3810000" y="3505200"/>
              <a:ext cx="1790700" cy="1085850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855" name="TextBox 9"/>
            <p:cNvSpPr txBox="1">
              <a:spLocks noChangeArrowheads="1"/>
            </p:cNvSpPr>
            <p:nvPr/>
          </p:nvSpPr>
          <p:spPr bwMode="auto">
            <a:xfrm>
              <a:off x="5600700" y="4272607"/>
              <a:ext cx="1447800" cy="923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olidFill>
                    <a:schemeClr val="accent3">
                      <a:lumMod val="75000"/>
                    </a:schemeClr>
                  </a:solidFill>
                </a:rPr>
                <a:t>Using the ‘</a:t>
              </a:r>
              <a:r>
                <a:rPr lang="en-US" b="1" dirty="0">
                  <a:solidFill>
                    <a:schemeClr val="accent3">
                      <a:lumMod val="75000"/>
                    </a:schemeClr>
                  </a:solidFill>
                  <a:latin typeface="Consolas" pitchFamily="49" charset="0"/>
                  <a:cs typeface="Consolas" pitchFamily="49" charset="0"/>
                </a:rPr>
                <a:t>average()</a:t>
              </a:r>
              <a:r>
                <a:rPr lang="en-US" b="1" dirty="0">
                  <a:solidFill>
                    <a:schemeClr val="accent3">
                      <a:lumMod val="75000"/>
                    </a:schemeClr>
                  </a:solidFill>
                </a:rPr>
                <a:t>’ function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8505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>
                <a:solidFill>
                  <a:srgbClr val="FF0000"/>
                </a:solidFill>
              </a:rPr>
              <a:t>Properties</a:t>
            </a:r>
            <a:r>
              <a:rPr lang="en-US" dirty="0" smtClean="0"/>
              <a:t> Vs.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Methods</a:t>
            </a:r>
            <a:r>
              <a:rPr lang="en-US" dirty="0" smtClean="0"/>
              <a:t>: Appearance</a:t>
            </a: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719137" y="1267369"/>
            <a:ext cx="3873500" cy="1882775"/>
            <a:chOff x="914400" y="1731981"/>
            <a:chExt cx="3872753" cy="1882588"/>
          </a:xfrm>
        </p:grpSpPr>
        <p:pic>
          <p:nvPicPr>
            <p:cNvPr id="79888" name="Picture 2"/>
            <p:cNvPicPr>
              <a:picLocks noChangeAspect="1" noChangeArrowheads="1"/>
            </p:cNvPicPr>
            <p:nvPr/>
          </p:nvPicPr>
          <p:blipFill>
            <a:blip r:embed="rId2"/>
            <a:srcRect l="62814" t="69864" r="20692" b="16980"/>
            <a:stretch>
              <a:fillRect/>
            </a:stretch>
          </p:blipFill>
          <p:spPr bwMode="auto">
            <a:xfrm>
              <a:off x="1011218" y="1731981"/>
              <a:ext cx="3775935" cy="1882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Rectangle 10"/>
            <p:cNvSpPr/>
            <p:nvPr/>
          </p:nvSpPr>
          <p:spPr>
            <a:xfrm>
              <a:off x="914400" y="2185961"/>
              <a:ext cx="1920505" cy="13508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4910137" y="1580107"/>
            <a:ext cx="1752600" cy="393700"/>
            <a:chOff x="4495800" y="1557338"/>
            <a:chExt cx="1752600" cy="393700"/>
          </a:xfrm>
        </p:grpSpPr>
        <p:sp>
          <p:nvSpPr>
            <p:cNvPr id="79886" name="TextBox 7"/>
            <p:cNvSpPr txBox="1">
              <a:spLocks noChangeArrowheads="1"/>
            </p:cNvSpPr>
            <p:nvPr/>
          </p:nvSpPr>
          <p:spPr bwMode="auto">
            <a:xfrm>
              <a:off x="4800600" y="1557338"/>
              <a:ext cx="1447800" cy="369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olidFill>
                    <a:schemeClr val="accent3">
                      <a:lumMod val="75000"/>
                    </a:schemeClr>
                  </a:solidFill>
                </a:rPr>
                <a:t>Methods</a:t>
              </a:r>
            </a:p>
          </p:txBody>
        </p:sp>
        <p:sp>
          <p:nvSpPr>
            <p:cNvPr id="13" name="Right Brace 12"/>
            <p:cNvSpPr/>
            <p:nvPr/>
          </p:nvSpPr>
          <p:spPr bwMode="auto">
            <a:xfrm>
              <a:off x="4495800" y="1581150"/>
              <a:ext cx="304800" cy="369888"/>
            </a:xfrm>
            <a:prstGeom prst="rightBrace">
              <a:avLst/>
            </a:prstGeom>
            <a:ln w="25400">
              <a:solidFill>
                <a:srgbClr val="C0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rgbClr val="FFC000"/>
                </a:solidFill>
              </a:endParaRPr>
            </a:p>
          </p:txBody>
        </p:sp>
      </p:grp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4910137" y="2211932"/>
            <a:ext cx="1752600" cy="938212"/>
            <a:chOff x="4495800" y="2189155"/>
            <a:chExt cx="1752600" cy="937714"/>
          </a:xfrm>
        </p:grpSpPr>
        <p:sp>
          <p:nvSpPr>
            <p:cNvPr id="79884" name="TextBox 11"/>
            <p:cNvSpPr txBox="1">
              <a:spLocks noChangeArrowheads="1"/>
            </p:cNvSpPr>
            <p:nvPr/>
          </p:nvSpPr>
          <p:spPr bwMode="auto">
            <a:xfrm>
              <a:off x="4800600" y="2473346"/>
              <a:ext cx="14478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Property</a:t>
              </a:r>
            </a:p>
          </p:txBody>
        </p:sp>
        <p:sp>
          <p:nvSpPr>
            <p:cNvPr id="14" name="Right Brace 13"/>
            <p:cNvSpPr/>
            <p:nvPr/>
          </p:nvSpPr>
          <p:spPr>
            <a:xfrm>
              <a:off x="4495800" y="2189155"/>
              <a:ext cx="304800" cy="937714"/>
            </a:xfrm>
            <a:prstGeom prst="rightBrace">
              <a:avLst/>
            </a:prstGeom>
            <a:ln w="254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31800" y="3581400"/>
            <a:ext cx="8229600" cy="280076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+mn-lt"/>
              </a:rPr>
              <a:t>Similar to functions in MS-Excel some object’s methods may require an argument or arguments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+mn-lt"/>
              </a:rPr>
              <a:t>Examples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CountNumberedItems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Save</a:t>
            </a:r>
          </a:p>
          <a:p>
            <a:pPr lvl="1">
              <a:defRPr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ActiveDocument.SaveAs2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2000" i="1" dirty="0">
                <a:latin typeface="Consolas" panose="020B0609020204030204" pitchFamily="49" charset="0"/>
                <a:cs typeface="Consolas" panose="020B0609020204030204" pitchFamily="49" charset="0"/>
              </a:rPr>
              <a:t>name&gt;"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sz="2000" dirty="0">
              <a:solidFill>
                <a:schemeClr val="accent3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400" dirty="0">
              <a:latin typeface="+mn-lt"/>
            </a:endParaRPr>
          </a:p>
        </p:txBody>
      </p:sp>
      <p:grpSp>
        <p:nvGrpSpPr>
          <p:cNvPr id="79879" name="Group 3"/>
          <p:cNvGrpSpPr>
            <a:grpSpLocks/>
          </p:cNvGrpSpPr>
          <p:nvPr/>
        </p:nvGrpSpPr>
        <p:grpSpPr bwMode="auto">
          <a:xfrm>
            <a:off x="4977101" y="5861612"/>
            <a:ext cx="3649663" cy="646112"/>
            <a:chOff x="3638550" y="5087938"/>
            <a:chExt cx="3649663" cy="646112"/>
          </a:xfrm>
        </p:grpSpPr>
        <p:sp>
          <p:nvSpPr>
            <p:cNvPr id="79880" name="TextBox 17"/>
            <p:cNvSpPr txBox="1">
              <a:spLocks noChangeArrowheads="1"/>
            </p:cNvSpPr>
            <p:nvPr/>
          </p:nvSpPr>
          <p:spPr bwMode="auto">
            <a:xfrm>
              <a:off x="4545013" y="5087938"/>
              <a:ext cx="2743200" cy="646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olidFill>
                    <a:schemeClr val="accent3">
                      <a:lumMod val="75000"/>
                    </a:schemeClr>
                  </a:solidFill>
                </a:rPr>
                <a:t>Argument: New name of document needed</a:t>
              </a:r>
            </a:p>
          </p:txBody>
        </p:sp>
        <p:cxnSp>
          <p:nvCxnSpPr>
            <p:cNvPr id="23" name="Straight Arrow Connector 22"/>
            <p:cNvCxnSpPr>
              <a:stCxn id="79880" idx="1"/>
            </p:cNvCxnSpPr>
            <p:nvPr/>
          </p:nvCxnSpPr>
          <p:spPr>
            <a:xfrm flipH="1" flipV="1">
              <a:off x="3638550" y="5192713"/>
              <a:ext cx="906463" cy="217487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/>
          <p:cNvGrpSpPr/>
          <p:nvPr/>
        </p:nvGrpSpPr>
        <p:grpSpPr>
          <a:xfrm>
            <a:off x="4090555" y="4579489"/>
            <a:ext cx="4128654" cy="668104"/>
            <a:chOff x="4090555" y="4579489"/>
            <a:chExt cx="4128654" cy="668104"/>
          </a:xfrm>
        </p:grpSpPr>
        <p:grpSp>
          <p:nvGrpSpPr>
            <p:cNvPr id="10" name="Group 9"/>
            <p:cNvGrpSpPr/>
            <p:nvPr/>
          </p:nvGrpSpPr>
          <p:grpSpPr>
            <a:xfrm>
              <a:off x="4090555" y="4579489"/>
              <a:ext cx="4128654" cy="668104"/>
              <a:chOff x="4090555" y="4579489"/>
              <a:chExt cx="4128654" cy="668104"/>
            </a:xfrm>
          </p:grpSpPr>
          <p:sp>
            <p:nvSpPr>
              <p:cNvPr id="79882" name="TextBox 15"/>
              <p:cNvSpPr txBox="1">
                <a:spLocks noChangeArrowheads="1"/>
              </p:cNvSpPr>
              <p:nvPr/>
            </p:nvSpPr>
            <p:spPr bwMode="auto">
              <a:xfrm>
                <a:off x="6619009" y="4579489"/>
                <a:ext cx="1600200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chemeClr val="accent3">
                        <a:lumMod val="75000"/>
                      </a:schemeClr>
                    </a:solidFill>
                  </a:rPr>
                  <a:t>No argument required</a:t>
                </a:r>
              </a:p>
            </p:txBody>
          </p:sp>
          <p:cxnSp>
            <p:nvCxnSpPr>
              <p:cNvPr id="21" name="Straight Arrow Connector 20"/>
              <p:cNvCxnSpPr>
                <a:stCxn id="79882" idx="1"/>
              </p:cNvCxnSpPr>
              <p:nvPr/>
            </p:nvCxnSpPr>
            <p:spPr bwMode="auto">
              <a:xfrm flipH="1">
                <a:off x="4090555" y="4902655"/>
                <a:ext cx="2528454" cy="344938"/>
              </a:xfrm>
              <a:prstGeom prst="straightConnector1">
                <a:avLst/>
              </a:prstGeom>
              <a:ln w="254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Straight Arrow Connector 19"/>
            <p:cNvCxnSpPr>
              <a:stCxn id="79882" idx="1"/>
            </p:cNvCxnSpPr>
            <p:nvPr/>
          </p:nvCxnSpPr>
          <p:spPr bwMode="auto">
            <a:xfrm flipH="1" flipV="1">
              <a:off x="5966114" y="4846726"/>
              <a:ext cx="652895" cy="55929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4711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Application</a:t>
            </a:r>
            <a:r>
              <a:rPr lang="en-CA" dirty="0" smtClean="0"/>
              <a:t>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As mentioned this object is the VBA application running e.g. MS-Word</a:t>
            </a:r>
          </a:p>
          <a:p>
            <a:pPr eaLnBrk="1" hangingPunct="1"/>
            <a:r>
              <a:rPr lang="en-US" b="1" dirty="0" smtClean="0"/>
              <a:t>Program illustrating an example usage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</a:rPr>
              <a:t>1applicationObject.docm</a:t>
            </a:r>
            <a:endParaRPr lang="en-US" dirty="0">
              <a:latin typeface="Consolas" panose="020B0609020204030204" pitchFamily="49" charset="0"/>
            </a:endParaRPr>
          </a:p>
          <a:p>
            <a:pPr marL="339725" lvl="1" indent="0" eaLnBrk="1" hangingPunct="1">
              <a:buNone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Sub ApplicationTest()</a:t>
            </a:r>
          </a:p>
          <a:p>
            <a:pPr marL="339725" lvl="1" indent="0" eaLnBrk="1" hangingPunct="1">
              <a:buNone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    MsgBox (Application.Windows.Count)</a:t>
            </a:r>
          </a:p>
          <a:p>
            <a:pPr marL="339725" lvl="1" indent="0" eaLnBrk="1" hangingPunct="1">
              <a:buNone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End Sub</a:t>
            </a:r>
          </a:p>
          <a:p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362200" y="5086350"/>
            <a:ext cx="3351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Consolas" pitchFamily="49" charset="0"/>
                <a:cs typeface="Consolas" pitchFamily="49" charset="0"/>
              </a:rPr>
              <a:t>Application.Windows.Count</a:t>
            </a:r>
            <a:endParaRPr lang="en-US" b="1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50813" y="5456238"/>
            <a:ext cx="2862262" cy="1143000"/>
            <a:chOff x="151087" y="5455603"/>
            <a:chExt cx="2861441" cy="1142980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2022212" y="5455603"/>
              <a:ext cx="990316" cy="62070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>
              <a:spLocks noChangeArrowheads="1"/>
            </p:cNvSpPr>
            <p:nvPr/>
          </p:nvSpPr>
          <p:spPr bwMode="auto">
            <a:xfrm>
              <a:off x="151087" y="6013808"/>
              <a:ext cx="22098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Object referred to: ‘Application’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54038" y="2819400"/>
            <a:ext cx="7473950" cy="1766888"/>
            <a:chOff x="554420" y="2819400"/>
            <a:chExt cx="7472856" cy="1767052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874960" y="2819400"/>
              <a:ext cx="1152316" cy="1144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3"/>
            <a:srcRect l="36816" t="-8621" r="10599" b="8621"/>
            <a:stretch>
              <a:fillRect/>
            </a:stretch>
          </p:blipFill>
          <p:spPr bwMode="auto">
            <a:xfrm>
              <a:off x="554420" y="4205452"/>
              <a:ext cx="7472856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3013075" y="5334000"/>
            <a:ext cx="4191000" cy="1341438"/>
            <a:chOff x="3012528" y="5334000"/>
            <a:chExt cx="4192313" cy="1341527"/>
          </a:xfrm>
        </p:grpSpPr>
        <p:cxnSp>
          <p:nvCxnSpPr>
            <p:cNvPr id="12" name="Straight Arrow Connector 11"/>
            <p:cNvCxnSpPr/>
            <p:nvPr/>
          </p:nvCxnSpPr>
          <p:spPr>
            <a:xfrm flipV="1">
              <a:off x="4290866" y="5334000"/>
              <a:ext cx="128627" cy="67949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012528" y="5875374"/>
              <a:ext cx="4192313" cy="8001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b="1" dirty="0">
                  <a:solidFill>
                    <a:srgbClr val="FF0000"/>
                  </a:solidFill>
                </a:rPr>
                <a:t>Accessing the 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Windows </a:t>
              </a:r>
              <a:r>
                <a:rPr lang="en-US" sz="1600" b="1" dirty="0">
                  <a:solidFill>
                    <a:srgbClr val="FF0000"/>
                  </a:solidFill>
                </a:rPr>
                <a:t>property of 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Word (the application)</a:t>
              </a:r>
              <a:endParaRPr lang="en-US" sz="1600" b="1" dirty="0">
                <a:solidFill>
                  <a:srgbClr val="FF0000"/>
                </a:solidFill>
              </a:endParaRPr>
            </a:p>
            <a:p>
              <a:pPr marL="115888" indent="-115888">
                <a:buFont typeface="Arial" panose="020B0604020202020204" pitchFamily="34" charset="0"/>
                <a:buChar char="•"/>
                <a:defRPr/>
              </a:pPr>
              <a:r>
                <a:rPr lang="en-US" sz="1400" b="1" dirty="0">
                  <a:solidFill>
                    <a:srgbClr val="FF0000"/>
                  </a:solidFill>
                </a:rPr>
                <a:t>Info about the windows currently opened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614988" y="4994275"/>
            <a:ext cx="3605212" cy="554038"/>
            <a:chOff x="5615152" y="4993938"/>
            <a:chExt cx="3605048" cy="553998"/>
          </a:xfrm>
        </p:grpSpPr>
        <p:sp>
          <p:nvSpPr>
            <p:cNvPr id="15" name="TextBox 14"/>
            <p:cNvSpPr txBox="1"/>
            <p:nvPr/>
          </p:nvSpPr>
          <p:spPr>
            <a:xfrm>
              <a:off x="6477125" y="4993938"/>
              <a:ext cx="2743075" cy="5539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b="1" dirty="0">
                  <a:solidFill>
                    <a:srgbClr val="FF0000"/>
                  </a:solidFill>
                </a:rPr>
                <a:t>Property of Window: </a:t>
              </a:r>
            </a:p>
            <a:p>
              <a:pPr marL="115888" indent="-115888">
                <a:buFont typeface="Arial" panose="020B0604020202020204" pitchFamily="34" charset="0"/>
                <a:buChar char="•"/>
                <a:defRPr/>
              </a:pPr>
              <a:r>
                <a:rPr lang="en-US" sz="1400" b="1" dirty="0">
                  <a:solidFill>
                    <a:srgbClr val="FF0000"/>
                  </a:solidFill>
                </a:rPr>
                <a:t>Number</a:t>
              </a:r>
            </a:p>
          </p:txBody>
        </p:sp>
        <p:cxnSp>
          <p:nvCxnSpPr>
            <p:cNvPr id="16" name="Straight Arrow Connector 15"/>
            <p:cNvCxnSpPr>
              <a:stCxn id="15" idx="1"/>
            </p:cNvCxnSpPr>
            <p:nvPr/>
          </p:nvCxnSpPr>
          <p:spPr>
            <a:xfrm flipH="1" flipV="1">
              <a:off x="5615152" y="5254269"/>
              <a:ext cx="861973" cy="174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0968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onsolas" panose="020B0609020204030204" pitchFamily="49" charset="0"/>
              </a:rPr>
              <a:t>The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/>
              <a:t> Object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Quick recap: although you may have many documents open, the ‘active document’ is the document that you are currently working with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Because it may be easy to confuse documents it’s </a:t>
            </a:r>
            <a:r>
              <a:rPr lang="en-US" dirty="0"/>
              <a:t>b</a:t>
            </a:r>
            <a:r>
              <a:rPr lang="en-US" dirty="0" smtClean="0"/>
              <a:t>est to only have a single Word document open when writing a VBA program.</a:t>
            </a:r>
            <a:endParaRPr lang="en-US" dirty="0"/>
          </a:p>
          <a:p>
            <a:endParaRPr lang="en-CA" dirty="0"/>
          </a:p>
        </p:txBody>
      </p:sp>
      <p:grpSp>
        <p:nvGrpSpPr>
          <p:cNvPr id="4" name="Group 3"/>
          <p:cNvGrpSpPr/>
          <p:nvPr/>
        </p:nvGrpSpPr>
        <p:grpSpPr>
          <a:xfrm>
            <a:off x="762000" y="2743200"/>
            <a:ext cx="5646306" cy="2819399"/>
            <a:chOff x="816980" y="2514600"/>
            <a:chExt cx="7528408" cy="3759199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980" y="2514600"/>
              <a:ext cx="4625375" cy="3759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" name="Group 5"/>
            <p:cNvGrpSpPr/>
            <p:nvPr/>
          </p:nvGrpSpPr>
          <p:grpSpPr>
            <a:xfrm>
              <a:off x="1462591" y="3244560"/>
              <a:ext cx="6882797" cy="2832291"/>
              <a:chOff x="1462591" y="3244560"/>
              <a:chExt cx="6882797" cy="2832291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6592788" y="3244560"/>
                <a:ext cx="1752600" cy="861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FF0000"/>
                    </a:solidFill>
                  </a:rPr>
                  <a:t>The active document</a:t>
                </a:r>
              </a:p>
            </p:txBody>
          </p:sp>
          <p:cxnSp>
            <p:nvCxnSpPr>
              <p:cNvPr id="8" name="Straight Arrow Connector 7"/>
              <p:cNvCxnSpPr/>
              <p:nvPr/>
            </p:nvCxnSpPr>
            <p:spPr>
              <a:xfrm flipH="1" flipV="1">
                <a:off x="5104721" y="3632200"/>
                <a:ext cx="1488067" cy="107721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/>
              <p:cNvCxnSpPr/>
              <p:nvPr/>
            </p:nvCxnSpPr>
            <p:spPr>
              <a:xfrm flipH="1">
                <a:off x="1462591" y="3739921"/>
                <a:ext cx="5130197" cy="233693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446372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</a:t>
            </a:r>
            <a:r>
              <a:rPr lang="en-US" b="1" dirty="0" smtClean="0">
                <a:solidFill>
                  <a:srgbClr val="FF0000"/>
                </a:solidFill>
              </a:rPr>
              <a:t>Attributes</a:t>
            </a:r>
            <a:r>
              <a:rPr lang="en-US" dirty="0" smtClean="0"/>
              <a:t> </a:t>
            </a:r>
            <a:r>
              <a:rPr lang="en-US" dirty="0" smtClean="0"/>
              <a:t>Of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Application:</a:t>
            </a:r>
            <a:r>
              <a:rPr lang="en-US" b="1" dirty="0" smtClean="0">
                <a:solidFill>
                  <a:srgbClr val="FF0000"/>
                </a:solidFill>
                <a:cs typeface="Consolas" panose="020B0609020204030204" pitchFamily="49" charset="0"/>
              </a:rPr>
              <a:t> </a:t>
            </a:r>
            <a:r>
              <a:rPr lang="en-US" dirty="0" smtClean="0">
                <a:cs typeface="Consolas" panose="020B0609020204030204" pitchFamily="49" charset="0"/>
              </a:rPr>
              <a:t>the application/program associated with the document (useful if a VBA macro is linking several applications):details on next slide</a:t>
            </a:r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Content</a:t>
            </a:r>
            <a:r>
              <a:rPr lang="en-US" dirty="0" smtClean="0"/>
              <a:t>: the data (text) of the currently active document (needed if you want to perform a text search ‘Find’ in a VBA program):details later in these notes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r>
              <a:rPr lang="en-US" dirty="0" smtClean="0"/>
              <a:t>: the (file) name of the current document (useful for determining the active document if multiple documents are currently open): </a:t>
            </a:r>
            <a:r>
              <a:rPr lang="en-US" dirty="0">
                <a:cs typeface="Consolas" panose="020B0609020204030204" pitchFamily="49" charset="0"/>
              </a:rPr>
              <a:t>next </a:t>
            </a:r>
            <a:r>
              <a:rPr lang="en-US" dirty="0" smtClean="0">
                <a:cs typeface="Consolas" panose="020B0609020204030204" pitchFamily="49" charset="0"/>
              </a:rPr>
              <a:t>slide</a:t>
            </a:r>
            <a:endParaRPr lang="en-US" dirty="0" smtClean="0"/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Path</a:t>
            </a:r>
            <a:r>
              <a:rPr lang="en-US" dirty="0" smtClean="0"/>
              <a:t>: the  save location of the active document e.g. C:\Temp\ :</a:t>
            </a:r>
            <a:r>
              <a:rPr lang="en-US" dirty="0" smtClean="0">
                <a:cs typeface="Consolas" panose="020B0609020204030204" pitchFamily="49" charset="0"/>
              </a:rPr>
              <a:t>details </a:t>
            </a:r>
            <a:r>
              <a:rPr lang="en-US" dirty="0">
                <a:cs typeface="Consolas" panose="020B0609020204030204" pitchFamily="49" charset="0"/>
              </a:rPr>
              <a:t>on next </a:t>
            </a:r>
            <a:r>
              <a:rPr lang="en-US" dirty="0" smtClean="0">
                <a:cs typeface="Consolas" panose="020B0609020204030204" pitchFamily="49" charset="0"/>
              </a:rPr>
              <a:t>slide</a:t>
            </a:r>
            <a:endParaRPr lang="en-US" dirty="0" smtClean="0"/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FullName</a:t>
            </a:r>
            <a:r>
              <a:rPr lang="en-US" dirty="0"/>
              <a:t>: the name </a:t>
            </a:r>
            <a:r>
              <a:rPr lang="en-US" dirty="0" smtClean="0"/>
              <a:t>and save location of the current </a:t>
            </a:r>
            <a:r>
              <a:rPr lang="en-US" dirty="0"/>
              <a:t>document </a:t>
            </a:r>
            <a:r>
              <a:rPr lang="en-US" dirty="0" smtClean="0"/>
              <a:t>:</a:t>
            </a:r>
            <a:r>
              <a:rPr lang="en-US" dirty="0" smtClean="0">
                <a:cs typeface="Consolas" panose="020B0609020204030204" pitchFamily="49" charset="0"/>
              </a:rPr>
              <a:t>details </a:t>
            </a:r>
            <a:r>
              <a:rPr lang="en-US" dirty="0">
                <a:cs typeface="Consolas" panose="020B0609020204030204" pitchFamily="49" charset="0"/>
              </a:rPr>
              <a:t>on next </a:t>
            </a:r>
            <a:r>
              <a:rPr lang="en-US" dirty="0" smtClean="0">
                <a:cs typeface="Consolas" panose="020B0609020204030204" pitchFamily="49" charset="0"/>
              </a:rPr>
              <a:t>slide</a:t>
            </a:r>
            <a:endParaRPr lang="en-US" dirty="0" smtClean="0"/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HasPassword</a:t>
            </a:r>
            <a:r>
              <a:rPr lang="en-US" dirty="0" smtClean="0"/>
              <a:t>: true/false that document is password </a:t>
            </a:r>
            <a:r>
              <a:rPr lang="en-US" dirty="0"/>
              <a:t>protected: </a:t>
            </a:r>
            <a:r>
              <a:rPr lang="en-US" dirty="0" smtClean="0">
                <a:cs typeface="Consolas" panose="020B0609020204030204" pitchFamily="49" charset="0"/>
              </a:rPr>
              <a:t> </a:t>
            </a:r>
            <a:r>
              <a:rPr lang="en-US" dirty="0">
                <a:cs typeface="Consolas" panose="020B0609020204030204" pitchFamily="49" charset="0"/>
              </a:rPr>
              <a:t>details on next </a:t>
            </a:r>
            <a:r>
              <a:rPr lang="en-US" dirty="0" smtClean="0">
                <a:cs typeface="Consolas" panose="020B0609020204030204" pitchFamily="49" charset="0"/>
              </a:rPr>
              <a:t>slide</a:t>
            </a:r>
            <a:endParaRPr lang="en-US" dirty="0" smtClean="0"/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 smtClean="0"/>
              <a:t>: the currently select text in the active document (may be empty</a:t>
            </a:r>
            <a:r>
              <a:rPr lang="en-US" dirty="0"/>
              <a:t>) :details later in these notes</a:t>
            </a:r>
            <a:endParaRPr lang="en-US" dirty="0" smtClean="0"/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SpellingChecked</a:t>
            </a:r>
            <a:r>
              <a:rPr lang="en-US" dirty="0" smtClean="0"/>
              <a:t>: </a:t>
            </a:r>
            <a:r>
              <a:rPr lang="en-US" dirty="0"/>
              <a:t>true/false </a:t>
            </a:r>
            <a:r>
              <a:rPr lang="en-US" dirty="0" smtClean="0"/>
              <a:t>document has been spell checked since document was last </a:t>
            </a:r>
            <a:r>
              <a:rPr lang="en-US" dirty="0"/>
              <a:t>edited: :</a:t>
            </a:r>
            <a:r>
              <a:rPr lang="en-US" dirty="0">
                <a:cs typeface="Consolas" panose="020B0609020204030204" pitchFamily="49" charset="0"/>
              </a:rPr>
              <a:t>next </a:t>
            </a:r>
            <a:r>
              <a:rPr lang="en-US" dirty="0" smtClean="0">
                <a:cs typeface="Consolas" panose="020B0609020204030204" pitchFamily="49" charset="0"/>
              </a:rPr>
              <a:t>slide</a:t>
            </a:r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SpellingErrors.Count</a:t>
            </a:r>
            <a:r>
              <a:rPr lang="en-US" dirty="0" smtClean="0"/>
              <a:t>: the number of typographical errors</a:t>
            </a:r>
          </a:p>
          <a:p>
            <a:pPr marL="32544" indent="0">
              <a:buNone/>
            </a:pPr>
            <a:endParaRPr lang="en-US" dirty="0" smtClean="0"/>
          </a:p>
          <a:p>
            <a:pPr marL="32544" indent="0">
              <a:buNone/>
            </a:pPr>
            <a:r>
              <a:rPr lang="en-US" dirty="0" smtClean="0"/>
              <a:t>Note: Information for these attributes/properties can be viewed by passing the information as a parameter to a message box </a:t>
            </a:r>
          </a:p>
          <a:p>
            <a:pPr marL="32544" indent="0">
              <a:buNone/>
            </a:pPr>
            <a:r>
              <a:rPr lang="en-US" b="1" dirty="0" smtClean="0"/>
              <a:t>Format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MsgBox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(ActiveDocument.&lt;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Attribute Name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 </a:t>
            </a:r>
          </a:p>
          <a:p>
            <a:pPr marL="32544" indent="0">
              <a:buNone/>
            </a:pPr>
            <a:r>
              <a:rPr lang="en-US" b="1" dirty="0" smtClean="0">
                <a:latin typeface="+mj-lt"/>
                <a:cs typeface="Consolas" panose="020B0609020204030204" pitchFamily="49" charset="0"/>
              </a:rPr>
              <a:t>Example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MsgBox (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ActiveDocument.SpellingErrors.Count) 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2544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033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 Of Accessing </a:t>
            </a:r>
            <a:r>
              <a:rPr lang="en-CA" b="1" dirty="0" smtClean="0">
                <a:solidFill>
                  <a:srgbClr val="FF0000"/>
                </a:solidFill>
              </a:rPr>
              <a:t>Attributes/Properties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Program illustrating an example usage</a:t>
            </a:r>
            <a:r>
              <a:rPr lang="en-US" dirty="0"/>
              <a:t>: </a:t>
            </a:r>
            <a:r>
              <a:rPr lang="en-US" sz="2000" dirty="0" smtClean="0">
                <a:latin typeface="Consolas" panose="020B0609020204030204" pitchFamily="49" charset="0"/>
              </a:rPr>
              <a:t>2activeDocumentAttributes.docm</a:t>
            </a:r>
          </a:p>
          <a:p>
            <a:endParaRPr lang="en-US" sz="20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Sub activeDocumentAttributes()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(ActiveDocument.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Application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(ActiveDocument.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Name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(ActiveDocument.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Path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(ActiveDocument.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FullName</a:t>
            </a:r>
            <a:r>
              <a:rPr lang="en-US" sz="1800" dirty="0" smtClean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MsgBox </a:t>
            </a:r>
            <a:r>
              <a:rPr lang="en-US" sz="1800" dirty="0">
                <a:latin typeface="Consolas" panose="020B0609020204030204" pitchFamily="49" charset="0"/>
              </a:rPr>
              <a:t>("Spell checked? " &amp; </a:t>
            </a:r>
            <a:r>
              <a:rPr lang="en-US" sz="1800" dirty="0" smtClean="0">
                <a:latin typeface="Consolas" panose="020B0609020204030204" pitchFamily="49" charset="0"/>
              </a:rPr>
              <a:t>_ 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  ActiveDocument.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SpellingChecked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("Password protected? " &amp; </a:t>
            </a:r>
            <a:r>
              <a:rPr lang="en-US" sz="1800" dirty="0" smtClean="0">
                <a:latin typeface="Consolas" panose="020B0609020204030204" pitchFamily="49" charset="0"/>
              </a:rPr>
              <a:t>_  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  ActiveDocument.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HasPassword</a:t>
            </a:r>
            <a:r>
              <a:rPr lang="en-US" sz="1800" dirty="0" smtClean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MsgBox </a:t>
            </a:r>
            <a:r>
              <a:rPr lang="en-US" sz="1800" dirty="0">
                <a:latin typeface="Consolas" panose="020B0609020204030204" pitchFamily="49" charset="0"/>
              </a:rPr>
              <a:t>("# typos=" &amp; </a:t>
            </a:r>
            <a:r>
              <a:rPr lang="en-US" sz="1800" dirty="0" smtClean="0">
                <a:latin typeface="Consolas" panose="020B0609020204030204" pitchFamily="49" charset="0"/>
              </a:rPr>
              <a:t>ActiveDocument.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SpellingErrors.Count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  <a:endParaRPr lang="en-US" sz="1800" dirty="0" smtClean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End Sub</a:t>
            </a:r>
            <a:endParaRPr 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07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Methods</a:t>
            </a:r>
            <a:r>
              <a:rPr lang="en-US" dirty="0" smtClean="0"/>
              <a:t> </a:t>
            </a:r>
            <a:r>
              <a:rPr lang="en-US" dirty="0"/>
              <a:t>Of 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/>
              <a:t> Object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75444" indent="-342900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Checkspelling</a:t>
            </a:r>
            <a:r>
              <a:rPr lang="en-US" sz="2000" dirty="0" smtClean="0"/>
              <a:t>: exactly as it sounds: next slide</a:t>
            </a:r>
          </a:p>
          <a:p>
            <a:pPr marL="375444" indent="-342900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Close</a:t>
            </a:r>
            <a:r>
              <a:rPr lang="en-US" sz="2000" dirty="0" smtClean="0"/>
              <a:t>: closes the active document (different options available)</a:t>
            </a:r>
          </a:p>
          <a:p>
            <a:pPr marL="375444" indent="-342900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CountNumberedItems</a:t>
            </a:r>
            <a:r>
              <a:rPr lang="en-US" sz="2000" dirty="0" smtClean="0"/>
              <a:t>: number of bulleted and numbered elements: next slide</a:t>
            </a:r>
          </a:p>
          <a:p>
            <a:pPr marL="375444" indent="-342900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DeleteAllComments</a:t>
            </a:r>
            <a:r>
              <a:rPr lang="en-US" sz="2000" dirty="0" smtClean="0"/>
              <a:t>: removes comments from the </a:t>
            </a:r>
            <a:r>
              <a:rPr lang="en-US" sz="2000" dirty="0"/>
              <a:t>current </a:t>
            </a:r>
            <a:r>
              <a:rPr lang="en-US" sz="2000" dirty="0" smtClean="0"/>
              <a:t>document: </a:t>
            </a:r>
            <a:r>
              <a:rPr lang="en-US" sz="2000" dirty="0"/>
              <a:t>next slide</a:t>
            </a:r>
            <a:endParaRPr lang="en-US" sz="2000" dirty="0" smtClean="0"/>
          </a:p>
          <a:p>
            <a:pPr marL="375444" indent="-342900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Printout</a:t>
            </a:r>
            <a:r>
              <a:rPr lang="en-US" sz="2000" dirty="0" smtClean="0"/>
              <a:t>: prints current active document on the default </a:t>
            </a:r>
            <a:r>
              <a:rPr lang="en-US" sz="2000" dirty="0"/>
              <a:t>printer : next slide</a:t>
            </a:r>
            <a:endParaRPr lang="en-US" sz="2000" dirty="0" smtClean="0"/>
          </a:p>
          <a:p>
            <a:pPr marL="375444" indent="-342900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Save</a:t>
            </a:r>
            <a:r>
              <a:rPr lang="en-US" sz="2000" dirty="0" smtClean="0"/>
              <a:t>: saves the current document under the same name: next slide</a:t>
            </a:r>
          </a:p>
          <a:p>
            <a:pPr marL="375444" indent="-342900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SaveAs2</a:t>
            </a:r>
            <a:r>
              <a:rPr lang="en-US" sz="2000" dirty="0" smtClean="0"/>
              <a:t>: saves the current document under a </a:t>
            </a:r>
            <a:r>
              <a:rPr lang="en-US" sz="2000" dirty="0"/>
              <a:t>different name: : next </a:t>
            </a:r>
            <a:r>
              <a:rPr lang="en-US" sz="2000" dirty="0" smtClean="0"/>
              <a:t>slide</a:t>
            </a:r>
          </a:p>
          <a:p>
            <a:pPr marL="375444" indent="-342900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</a:t>
            </a:r>
            <a:r>
              <a:rPr lang="en-US" sz="2000" dirty="0" smtClean="0"/>
              <a:t>: select some text in the active document</a:t>
            </a:r>
          </a:p>
          <a:p>
            <a:pPr marL="375444" indent="-342900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SendMail()</a:t>
            </a:r>
            <a:r>
              <a:rPr lang="en-US" sz="2000" dirty="0" smtClean="0"/>
              <a:t>: sends an email using MS-Outlook, the currently active document becomes a file attachment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4415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638800" cy="944562"/>
          </a:xfrm>
        </p:spPr>
        <p:txBody>
          <a:bodyPr/>
          <a:lstStyle/>
          <a:p>
            <a:r>
              <a:rPr lang="en-CA" dirty="0" smtClean="0"/>
              <a:t>Example Of Using </a:t>
            </a:r>
            <a:r>
              <a:rPr lang="en-CA" b="1" dirty="0" smtClean="0">
                <a:solidFill>
                  <a:schemeClr val="accent3">
                    <a:lumMod val="50000"/>
                  </a:schemeClr>
                </a:solidFill>
              </a:rPr>
              <a:t>Methods</a:t>
            </a:r>
            <a:endParaRPr lang="en-CA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Program illustrating an example usage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</a:rPr>
              <a:t>3activeDocumentMethods.docm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Sub activeDocumentAttributes()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ActiveDocument.</a:t>
            </a:r>
            <a:r>
              <a:rPr lang="en-US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CheckSpelling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(ActiveDocument.</a:t>
            </a:r>
            <a:r>
              <a:rPr lang="en-US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CountNumberedItems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</a:rPr>
              <a:t>ActiveDocument.</a:t>
            </a:r>
            <a:r>
              <a:rPr lang="en-US" sz="18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DeleteAllComments</a:t>
            </a:r>
            <a:endParaRPr lang="en-US" sz="1800" b="1" dirty="0">
              <a:solidFill>
                <a:schemeClr val="accent3">
                  <a:lumMod val="50000"/>
                </a:schemeClr>
              </a:solidFill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ActiveDocument.</a:t>
            </a:r>
            <a:r>
              <a:rPr lang="en-US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PrintOut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ActiveDocument.</a:t>
            </a:r>
            <a:r>
              <a:rPr lang="en-US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Save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ActiveDocument.</a:t>
            </a:r>
            <a:r>
              <a:rPr lang="en-US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SaveAs2 (</a:t>
            </a:r>
            <a:r>
              <a:rPr lang="en-US" sz="1800" dirty="0">
                <a:latin typeface="Consolas" panose="020B0609020204030204" pitchFamily="49" charset="0"/>
              </a:rPr>
              <a:t>"Copy"</a:t>
            </a:r>
            <a:r>
              <a:rPr lang="en-US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End Sub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1695"/>
            <a:ext cx="3139712" cy="279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17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ActiveDocument.SendMail()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Runs </a:t>
            </a:r>
            <a:r>
              <a:rPr lang="en-US" dirty="0"/>
              <a:t>the default email program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active document </a:t>
            </a:r>
            <a:r>
              <a:rPr lang="en-US" dirty="0" smtClean="0"/>
              <a:t>automatically becomes </a:t>
            </a:r>
            <a:r>
              <a:rPr lang="en-US" dirty="0"/>
              <a:t>an </a:t>
            </a:r>
            <a:r>
              <a:rPr lang="en-US" dirty="0" smtClean="0"/>
              <a:t>attachment</a:t>
            </a:r>
            <a:endParaRPr lang="en-US" dirty="0"/>
          </a:p>
          <a:p>
            <a:r>
              <a:rPr lang="en-US" dirty="0" smtClean="0"/>
              <a:t>Subject line </a:t>
            </a:r>
            <a:r>
              <a:rPr lang="en-US" dirty="0"/>
              <a:t>= name of </a:t>
            </a:r>
            <a:r>
              <a:rPr lang="en-US" dirty="0" smtClean="0"/>
              <a:t>document</a:t>
            </a:r>
          </a:p>
          <a:p>
            <a:r>
              <a:rPr lang="en-US" dirty="0" smtClean="0"/>
              <a:t>(For anything more ‘fancy’ you should use VBA to create and access an MS-Outlook object)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50" y="1913472"/>
            <a:ext cx="4114800" cy="233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517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“Finding” Things In A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can be done in different </a:t>
            </a:r>
            <a:r>
              <a:rPr lang="en-US" dirty="0" smtClean="0"/>
              <a:t>ways:</a:t>
            </a:r>
            <a:endParaRPr lang="en-US" dirty="0" smtClean="0"/>
          </a:p>
          <a:p>
            <a:r>
              <a:rPr lang="en-US" dirty="0" smtClean="0"/>
              <a:t>Example (common)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dirty="0" smtClean="0"/>
              <a:t>’ is an object that is part of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 smtClean="0"/>
              <a:t>’ object in a document.</a:t>
            </a:r>
          </a:p>
          <a:p>
            <a:pPr lvl="1"/>
            <a:r>
              <a:rPr lang="en-US" dirty="0" smtClean="0"/>
              <a:t>JT’s note: although it may appear to be confusing at first it doesn’t mean that the find (or find and replace) requires text to be selected.</a:t>
            </a:r>
          </a:p>
          <a:p>
            <a:pPr lvl="1"/>
            <a:r>
              <a:rPr lang="en-US" dirty="0" smtClean="0"/>
              <a:t>Making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dirty="0" smtClean="0"/>
              <a:t>’ a part of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 smtClean="0"/>
              <a:t>’ was merely a design decision on the part of Microsoft.</a:t>
            </a:r>
          </a:p>
          <a:p>
            <a:r>
              <a:rPr lang="en-US" dirty="0" smtClean="0"/>
              <a:t>Example (alternative is JT’s preferred approach) </a:t>
            </a:r>
            <a:r>
              <a:rPr lang="en-US" dirty="0"/>
              <a:t>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dirty="0"/>
              <a:t>’ is an object that is part of the </a:t>
            </a:r>
            <a:r>
              <a:rPr lang="en-US" dirty="0" smtClean="0"/>
              <a:t>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Content</a:t>
            </a:r>
            <a:r>
              <a:rPr lang="en-US" dirty="0" smtClean="0"/>
              <a:t>’ </a:t>
            </a:r>
            <a:r>
              <a:rPr lang="en-US" dirty="0"/>
              <a:t>object </a:t>
            </a:r>
            <a:r>
              <a:rPr lang="en-US" dirty="0" smtClean="0"/>
              <a:t>of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’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More details coming up...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90600" y="5943600"/>
            <a:ext cx="58864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/>
              <a:t>One source of information:</a:t>
            </a:r>
            <a:endParaRPr lang="en-US" sz="900" dirty="0">
              <a:hlinkClick r:id="rId3"/>
            </a:endParaRPr>
          </a:p>
          <a:p>
            <a:r>
              <a:rPr lang="en-US" sz="900" dirty="0">
                <a:hlinkClick r:id="rId3"/>
              </a:rPr>
              <a:t>http://msdn.microsoft.com/en-us/library/office/aa211953(v=office.11).aspx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536109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Find: Single Replacement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828800"/>
            <a:ext cx="6743700" cy="3829050"/>
          </a:xfrm>
        </p:spPr>
        <p:txBody>
          <a:bodyPr/>
          <a:lstStyle/>
          <a:p>
            <a:r>
              <a:rPr lang="en-US" b="1" dirty="0"/>
              <a:t>Word document containing the macro</a:t>
            </a:r>
            <a:r>
              <a:rPr lang="en-US" dirty="0"/>
              <a:t>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simpleFind.docm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sub simpleFind()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ActiveDocument.Content.Find.Execute FindText:="tamj",ReplaceWith:="tam"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marL="254794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54794" lvl="1" indent="0">
              <a:buNone/>
            </a:pPr>
            <a:r>
              <a:rPr lang="en-US" sz="1800" dirty="0">
                <a:solidFill>
                  <a:srgbClr val="FF0000"/>
                </a:solidFill>
                <a:latin typeface="+mj-lt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solidFill>
                  <a:srgbClr val="FF0000"/>
                </a:solidFill>
                <a:latin typeface="+mj-lt"/>
                <a:cs typeface="Consolas" panose="020B0609020204030204" pitchFamily="49" charset="0"/>
              </a:rPr>
              <a:t>‘Reminder: The </a:t>
            </a:r>
            <a:r>
              <a:rPr lang="en-US" sz="1800" dirty="0">
                <a:solidFill>
                  <a:srgbClr val="FF0000"/>
                </a:solidFill>
                <a:latin typeface="+mj-lt"/>
                <a:cs typeface="Consolas" panose="020B0609020204030204" pitchFamily="49" charset="0"/>
              </a:rPr>
              <a:t>instruction can be broken into two lines without </a:t>
            </a:r>
          </a:p>
          <a:p>
            <a:pPr marL="254794" lvl="1" indent="0">
              <a:buNone/>
            </a:pPr>
            <a:r>
              <a:rPr lang="en-US" sz="1800" dirty="0">
                <a:solidFill>
                  <a:srgbClr val="FF0000"/>
                </a:solidFill>
                <a:latin typeface="+mj-lt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solidFill>
                  <a:srgbClr val="FF0000"/>
                </a:solidFill>
                <a:latin typeface="+mj-lt"/>
                <a:cs typeface="Consolas" panose="020B0609020204030204" pitchFamily="49" charset="0"/>
              </a:rPr>
              <a:t>‘an </a:t>
            </a:r>
            <a:r>
              <a:rPr lang="en-US" sz="1800" dirty="0">
                <a:solidFill>
                  <a:srgbClr val="FF0000"/>
                </a:solidFill>
                <a:latin typeface="+mj-lt"/>
                <a:cs typeface="Consolas" panose="020B0609020204030204" pitchFamily="49" charset="0"/>
              </a:rPr>
              <a:t>error by using </a:t>
            </a:r>
            <a:r>
              <a:rPr lang="en-US" sz="1800" dirty="0" smtClean="0">
                <a:solidFill>
                  <a:srgbClr val="FF0000"/>
                </a:solidFill>
                <a:latin typeface="+mj-lt"/>
                <a:cs typeface="Consolas" panose="020B0609020204030204" pitchFamily="49" charset="0"/>
              </a:rPr>
              <a:t>the “line continuation” </a:t>
            </a:r>
            <a:r>
              <a:rPr lang="en-US" sz="1800" dirty="0" smtClean="0">
                <a:solidFill>
                  <a:srgbClr val="FF0000"/>
                </a:solidFill>
                <a:latin typeface="+mj-lt"/>
                <a:cs typeface="Consolas" panose="020B0609020204030204" pitchFamily="49" charset="0"/>
              </a:rPr>
              <a:t>as </a:t>
            </a:r>
            <a:r>
              <a:rPr lang="en-US" sz="1800" dirty="0">
                <a:solidFill>
                  <a:srgbClr val="FF0000"/>
                </a:solidFill>
                <a:latin typeface="+mj-lt"/>
                <a:cs typeface="Consolas" panose="020B0609020204030204" pitchFamily="49" charset="0"/>
              </a:rPr>
              <a:t>a connector</a:t>
            </a:r>
          </a:p>
          <a:p>
            <a:pPr marL="254794" lvl="1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ActiveDocument.Content.Find.Execute </a:t>
            </a: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FindText:="tamj", _</a:t>
            </a:r>
          </a:p>
          <a:p>
            <a:pPr marL="254794" lvl="1" indent="0">
              <a:buNone/>
            </a:pP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ReplaceWith:="tam"</a:t>
            </a:r>
          </a:p>
        </p:txBody>
      </p:sp>
      <p:sp>
        <p:nvSpPr>
          <p:cNvPr id="5" name="Rectangle 4"/>
          <p:cNvSpPr/>
          <p:nvPr/>
        </p:nvSpPr>
        <p:spPr>
          <a:xfrm>
            <a:off x="5971822" y="5008728"/>
            <a:ext cx="3200400" cy="1849272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500" dirty="0">
                <a:solidFill>
                  <a:schemeClr val="tx1"/>
                </a:solidFill>
              </a:rPr>
              <a:t>Background for example: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My old email address (still works): </a:t>
            </a:r>
            <a:r>
              <a:rPr lang="en-US" sz="1500" dirty="0">
                <a:solidFill>
                  <a:schemeClr val="tx1"/>
                </a:solidFill>
                <a:hlinkClick r:id="rId3"/>
              </a:rPr>
              <a:t>tamj@cpsc.ucalgary.ca</a:t>
            </a:r>
            <a:endParaRPr lang="en-US" sz="150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My new email address: </a:t>
            </a:r>
            <a:r>
              <a:rPr lang="en-US" sz="1500" dirty="0">
                <a:solidFill>
                  <a:schemeClr val="tx1"/>
                </a:solidFill>
                <a:hlinkClick r:id="rId4"/>
              </a:rPr>
              <a:t>tam@ucalgary.ca</a:t>
            </a:r>
            <a:endParaRPr lang="en-US" sz="150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Incorrect variant:    </a:t>
            </a:r>
            <a:r>
              <a:rPr lang="en-US" sz="1500" b="1" dirty="0">
                <a:solidFill>
                  <a:srgbClr val="FF0000"/>
                </a:solidFill>
              </a:rPr>
              <a:t>tamj</a:t>
            </a:r>
            <a:r>
              <a:rPr lang="en-US" sz="1500" dirty="0">
                <a:solidFill>
                  <a:schemeClr val="tx1"/>
                </a:solidFill>
              </a:rPr>
              <a:t>@ucalgary.ca</a:t>
            </a:r>
          </a:p>
          <a:p>
            <a:endParaRPr lang="en-US" sz="1500" dirty="0">
              <a:solidFill>
                <a:schemeClr val="tx1"/>
              </a:solidFill>
            </a:endParaRPr>
          </a:p>
          <a:p>
            <a:endParaRPr lang="en-US" sz="1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08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Complex Find And Replace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6543"/>
            <a:ext cx="8382000" cy="3830989"/>
          </a:xfrm>
        </p:spPr>
        <p:txBody>
          <a:bodyPr>
            <a:normAutofit/>
          </a:bodyPr>
          <a:lstStyle/>
          <a:p>
            <a:r>
              <a:rPr lang="en-US" b="1" dirty="0"/>
              <a:t>Word document containing the </a:t>
            </a:r>
            <a:r>
              <a:rPr lang="en-US" b="1" dirty="0" smtClean="0"/>
              <a:t>macro</a:t>
            </a:r>
            <a:r>
              <a:rPr lang="en-US" dirty="0" smtClean="0"/>
              <a:t>: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findReplaceAllCaseSensitive.docm</a:t>
            </a:r>
          </a:p>
          <a:p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54794" lvl="1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Sub findReplaceAllCaseSensitive()</a:t>
            </a:r>
          </a:p>
          <a:p>
            <a:pPr marL="254794" lvl="1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    ActiveDocument.Content.Find.Execute FindText:="</a:t>
            </a:r>
            <a:r>
              <a:rPr lang="en-US" sz="19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tamj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", _</a:t>
            </a:r>
          </a:p>
          <a:p>
            <a:pPr marL="254794" lvl="1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      ReplaceWith:="</a:t>
            </a:r>
            <a:r>
              <a:rPr lang="en-US" sz="19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tam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", Replace:=wdReplaceAll, _      </a:t>
            </a:r>
          </a:p>
          <a:p>
            <a:pPr marL="254794" lvl="1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      MatchCase:=True</a:t>
            </a:r>
          </a:p>
          <a:p>
            <a:pPr marL="254794" lvl="1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209800" y="4648200"/>
            <a:ext cx="1057275" cy="2084368"/>
            <a:chOff x="990600" y="3593068"/>
            <a:chExt cx="1409700" cy="2779157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3962400"/>
              <a:ext cx="1409700" cy="240982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990600" y="3593068"/>
              <a:ext cx="1143000" cy="492443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/>
                <a:t>Before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679548" y="4676775"/>
            <a:ext cx="1085850" cy="2055793"/>
            <a:chOff x="4800600" y="3593068"/>
            <a:chExt cx="1447800" cy="2741057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600" y="3962400"/>
              <a:ext cx="1447800" cy="237172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4850757" y="3593068"/>
              <a:ext cx="1143000" cy="492443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/>
                <a:t>After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094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876800" cy="944562"/>
          </a:xfrm>
        </p:spPr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998" y="1447800"/>
            <a:ext cx="8755002" cy="5562600"/>
          </a:xfrm>
        </p:spPr>
        <p:txBody>
          <a:bodyPr/>
          <a:lstStyle/>
          <a:p>
            <a:r>
              <a:rPr lang="en-US" sz="2000" dirty="0"/>
              <a:t>For ‘deep’ commands that require many levels of ‘dots’, the ‘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sz="2000" dirty="0"/>
              <a:t>’, ‘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r>
              <a:rPr lang="en-US" sz="2000" dirty="0"/>
              <a:t>’ can be a useful abbreviation</a:t>
            </a:r>
            <a:r>
              <a:rPr lang="en-US" sz="2000" dirty="0" smtClean="0"/>
              <a:t>.</a:t>
            </a:r>
            <a:endParaRPr lang="en-US" sz="2000" dirty="0"/>
          </a:p>
          <a:p>
            <a:pPr marL="173831" indent="-173831"/>
            <a:r>
              <a:rPr lang="en-US" sz="1800" b="1" dirty="0"/>
              <a:t>Example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With ActiveDocument.Content.Find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.Text = "tamj"</a:t>
            </a:r>
          </a:p>
          <a:p>
            <a:pPr marL="254794" lvl="1" indent="0">
              <a:buNone/>
            </a:pPr>
            <a:r>
              <a:rPr lang="en-US" dirty="0"/>
              <a:t>Equivalent  to (if between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dirty="0"/>
              <a:t>’ and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r>
              <a:rPr lang="en-US" dirty="0"/>
              <a:t>’:</a:t>
            </a:r>
          </a:p>
          <a:p>
            <a:pPr marL="254794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ActiveDocument.Content.Find.Text = "tamj"</a:t>
            </a:r>
            <a:endParaRPr lang="en-US" sz="1800" dirty="0"/>
          </a:p>
          <a:p>
            <a:r>
              <a:rPr lang="en-US" sz="1800" dirty="0"/>
              <a:t>Previous example, the ‘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sz="1800" dirty="0"/>
              <a:t>’ employing ‘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sz="1800" dirty="0"/>
              <a:t>’, ‘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r>
              <a:rPr lang="en-US" sz="1800" dirty="0"/>
              <a:t>’: </a:t>
            </a:r>
          </a:p>
          <a:p>
            <a:r>
              <a:rPr lang="en-US" sz="1800" dirty="0"/>
              <a:t>Also the search and replacement text are specified separately to shorten the ‘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execute</a:t>
            </a:r>
            <a:r>
              <a:rPr lang="en-US" sz="1800" dirty="0"/>
              <a:t>’ (the “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ActiveDocument.Content.Find” listed once)</a:t>
            </a:r>
            <a:endParaRPr lang="en-US" sz="1800" dirty="0"/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With ActiveDocument.Content.Find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.Text = "tamj"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.Replacement.Text = "tam"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.Execute MatchCase:=True, Replace:=wdReplaceAll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</a:p>
          <a:p>
            <a:pPr marL="254794" lvl="1" indent="0">
              <a:buNone/>
            </a:pPr>
            <a:endParaRPr lang="en-US" dirty="0"/>
          </a:p>
          <a:p>
            <a:pPr marL="254794" lvl="1" indent="0">
              <a:buNone/>
            </a:pPr>
            <a:endParaRPr lang="en-US" dirty="0" smtClean="0"/>
          </a:p>
        </p:txBody>
      </p:sp>
      <p:grpSp>
        <p:nvGrpSpPr>
          <p:cNvPr id="8" name="Group 7"/>
          <p:cNvGrpSpPr/>
          <p:nvPr/>
        </p:nvGrpSpPr>
        <p:grpSpPr>
          <a:xfrm>
            <a:off x="4648200" y="4648200"/>
            <a:ext cx="4796982" cy="1107996"/>
            <a:chOff x="2438401" y="3071148"/>
            <a:chExt cx="6395976" cy="1477328"/>
          </a:xfrm>
        </p:grpSpPr>
        <p:sp>
          <p:nvSpPr>
            <p:cNvPr id="7" name="TextBox 6"/>
            <p:cNvSpPr txBox="1"/>
            <p:nvPr/>
          </p:nvSpPr>
          <p:spPr>
            <a:xfrm>
              <a:off x="6776977" y="3071148"/>
              <a:ext cx="205740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</a:rPr>
                <a:t>‘Find text’ and ‘replacement text’ moved here to simplify the ‘</a:t>
              </a:r>
              <a:r>
                <a:rPr lang="en-US" b="1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.execute</a:t>
              </a:r>
              <a:r>
                <a:rPr lang="en-US" sz="1200" b="1" dirty="0">
                  <a:solidFill>
                    <a:srgbClr val="FF0000"/>
                  </a:solidFill>
                </a:rPr>
                <a:t>’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H="1">
              <a:off x="4267201" y="3752115"/>
              <a:ext cx="2509776" cy="38969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H="1">
              <a:off x="2438401" y="3752115"/>
              <a:ext cx="4338576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/>
          <p:cNvSpPr/>
          <p:nvPr/>
        </p:nvSpPr>
        <p:spPr>
          <a:xfrm>
            <a:off x="5550641" y="188443"/>
            <a:ext cx="3613472" cy="923330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ActiveDocument.Content.Find.Execute 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355163" y="2057400"/>
            <a:ext cx="8788837" cy="3900431"/>
            <a:chOff x="267629" y="1981200"/>
            <a:chExt cx="8788837" cy="3900431"/>
          </a:xfrm>
        </p:grpSpPr>
        <p:grpSp>
          <p:nvGrpSpPr>
            <p:cNvPr id="10" name="Group 9"/>
            <p:cNvGrpSpPr/>
            <p:nvPr/>
          </p:nvGrpSpPr>
          <p:grpSpPr>
            <a:xfrm>
              <a:off x="267629" y="1981200"/>
              <a:ext cx="8788837" cy="3393739"/>
              <a:chOff x="267629" y="1981200"/>
              <a:chExt cx="8788837" cy="3393739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4865466" y="1981200"/>
                <a:ext cx="4191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FF0000"/>
                    </a:solidFill>
                  </a:rPr>
                  <a:t>Anything between the ‘find’ and ‘with’ will be preceded in this example with </a:t>
                </a:r>
                <a:r>
                  <a:rPr lang="en-US" b="1" dirty="0" err="1" smtClean="0">
                    <a:solidFill>
                      <a:srgbClr val="FF0000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ActiveDocument.Content.Find</a:t>
                </a:r>
                <a:r>
                  <a:rPr lang="en-US" b="1" dirty="0" smtClean="0">
                    <a:solidFill>
                      <a:srgbClr val="FF0000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:</a:t>
                </a:r>
                <a:endParaRPr lang="en-US" b="1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  <a:p>
                <a:r>
                  <a:rPr lang="en-US" dirty="0" smtClean="0"/>
                  <a:t> </a:t>
                </a:r>
                <a:endParaRPr lang="en-US" dirty="0"/>
              </a:p>
            </p:txBody>
          </p:sp>
          <p:sp>
            <p:nvSpPr>
              <p:cNvPr id="6" name="Freeform 5"/>
              <p:cNvSpPr/>
              <p:nvPr/>
            </p:nvSpPr>
            <p:spPr>
              <a:xfrm>
                <a:off x="267629" y="2497721"/>
                <a:ext cx="4549698" cy="2877218"/>
              </a:xfrm>
              <a:custGeom>
                <a:avLst/>
                <a:gdLst>
                  <a:gd name="connsiteX0" fmla="*/ 4549698 w 4549698"/>
                  <a:gd name="connsiteY0" fmla="*/ 11303 h 2877218"/>
                  <a:gd name="connsiteX1" fmla="*/ 4382430 w 4549698"/>
                  <a:gd name="connsiteY1" fmla="*/ 11303 h 2877218"/>
                  <a:gd name="connsiteX2" fmla="*/ 2988527 w 4549698"/>
                  <a:gd name="connsiteY2" fmla="*/ 22455 h 2877218"/>
                  <a:gd name="connsiteX3" fmla="*/ 2877015 w 4549698"/>
                  <a:gd name="connsiteY3" fmla="*/ 33606 h 2877218"/>
                  <a:gd name="connsiteX4" fmla="*/ 2843561 w 4549698"/>
                  <a:gd name="connsiteY4" fmla="*/ 44757 h 2877218"/>
                  <a:gd name="connsiteX5" fmla="*/ 2798956 w 4549698"/>
                  <a:gd name="connsiteY5" fmla="*/ 55908 h 2877218"/>
                  <a:gd name="connsiteX6" fmla="*/ 2687444 w 4549698"/>
                  <a:gd name="connsiteY6" fmla="*/ 67059 h 2877218"/>
                  <a:gd name="connsiteX7" fmla="*/ 2442117 w 4549698"/>
                  <a:gd name="connsiteY7" fmla="*/ 100513 h 2877218"/>
                  <a:gd name="connsiteX8" fmla="*/ 2352908 w 4549698"/>
                  <a:gd name="connsiteY8" fmla="*/ 122816 h 2877218"/>
                  <a:gd name="connsiteX9" fmla="*/ 2319454 w 4549698"/>
                  <a:gd name="connsiteY9" fmla="*/ 133967 h 2877218"/>
                  <a:gd name="connsiteX10" fmla="*/ 2174488 w 4549698"/>
                  <a:gd name="connsiteY10" fmla="*/ 156269 h 2877218"/>
                  <a:gd name="connsiteX11" fmla="*/ 1984917 w 4549698"/>
                  <a:gd name="connsiteY11" fmla="*/ 212025 h 2877218"/>
                  <a:gd name="connsiteX12" fmla="*/ 1962615 w 4549698"/>
                  <a:gd name="connsiteY12" fmla="*/ 234328 h 2877218"/>
                  <a:gd name="connsiteX13" fmla="*/ 1873405 w 4549698"/>
                  <a:gd name="connsiteY13" fmla="*/ 256630 h 2877218"/>
                  <a:gd name="connsiteX14" fmla="*/ 1750742 w 4549698"/>
                  <a:gd name="connsiteY14" fmla="*/ 290084 h 2877218"/>
                  <a:gd name="connsiteX15" fmla="*/ 1717288 w 4549698"/>
                  <a:gd name="connsiteY15" fmla="*/ 312386 h 2877218"/>
                  <a:gd name="connsiteX16" fmla="*/ 1572322 w 4549698"/>
                  <a:gd name="connsiteY16" fmla="*/ 345840 h 2877218"/>
                  <a:gd name="connsiteX17" fmla="*/ 1494264 w 4549698"/>
                  <a:gd name="connsiteY17" fmla="*/ 368142 h 2877218"/>
                  <a:gd name="connsiteX18" fmla="*/ 1449659 w 4549698"/>
                  <a:gd name="connsiteY18" fmla="*/ 390445 h 2877218"/>
                  <a:gd name="connsiteX19" fmla="*/ 1338147 w 4549698"/>
                  <a:gd name="connsiteY19" fmla="*/ 412747 h 2877218"/>
                  <a:gd name="connsiteX20" fmla="*/ 1126273 w 4549698"/>
                  <a:gd name="connsiteY20" fmla="*/ 457352 h 2877218"/>
                  <a:gd name="connsiteX21" fmla="*/ 1059366 w 4549698"/>
                  <a:gd name="connsiteY21" fmla="*/ 479655 h 2877218"/>
                  <a:gd name="connsiteX22" fmla="*/ 1003610 w 4549698"/>
                  <a:gd name="connsiteY22" fmla="*/ 501957 h 2877218"/>
                  <a:gd name="connsiteX23" fmla="*/ 936703 w 4549698"/>
                  <a:gd name="connsiteY23" fmla="*/ 513108 h 2877218"/>
                  <a:gd name="connsiteX24" fmla="*/ 858644 w 4549698"/>
                  <a:gd name="connsiteY24" fmla="*/ 535411 h 2877218"/>
                  <a:gd name="connsiteX25" fmla="*/ 769434 w 4549698"/>
                  <a:gd name="connsiteY25" fmla="*/ 557713 h 2877218"/>
                  <a:gd name="connsiteX26" fmla="*/ 669073 w 4549698"/>
                  <a:gd name="connsiteY26" fmla="*/ 591167 h 2877218"/>
                  <a:gd name="connsiteX27" fmla="*/ 535259 w 4549698"/>
                  <a:gd name="connsiteY27" fmla="*/ 635772 h 2877218"/>
                  <a:gd name="connsiteX28" fmla="*/ 423747 w 4549698"/>
                  <a:gd name="connsiteY28" fmla="*/ 702679 h 2877218"/>
                  <a:gd name="connsiteX29" fmla="*/ 379142 w 4549698"/>
                  <a:gd name="connsiteY29" fmla="*/ 736133 h 2877218"/>
                  <a:gd name="connsiteX30" fmla="*/ 356839 w 4549698"/>
                  <a:gd name="connsiteY30" fmla="*/ 769586 h 2877218"/>
                  <a:gd name="connsiteX31" fmla="*/ 323386 w 4549698"/>
                  <a:gd name="connsiteY31" fmla="*/ 780738 h 2877218"/>
                  <a:gd name="connsiteX32" fmla="*/ 301083 w 4549698"/>
                  <a:gd name="connsiteY32" fmla="*/ 825342 h 2877218"/>
                  <a:gd name="connsiteX33" fmla="*/ 289932 w 4549698"/>
                  <a:gd name="connsiteY33" fmla="*/ 858796 h 2877218"/>
                  <a:gd name="connsiteX34" fmla="*/ 245327 w 4549698"/>
                  <a:gd name="connsiteY34" fmla="*/ 914552 h 2877218"/>
                  <a:gd name="connsiteX35" fmla="*/ 200722 w 4549698"/>
                  <a:gd name="connsiteY35" fmla="*/ 1070669 h 2877218"/>
                  <a:gd name="connsiteX36" fmla="*/ 189571 w 4549698"/>
                  <a:gd name="connsiteY36" fmla="*/ 1115274 h 2877218"/>
                  <a:gd name="connsiteX37" fmla="*/ 178420 w 4549698"/>
                  <a:gd name="connsiteY37" fmla="*/ 1249089 h 2877218"/>
                  <a:gd name="connsiteX38" fmla="*/ 167269 w 4549698"/>
                  <a:gd name="connsiteY38" fmla="*/ 1282542 h 2877218"/>
                  <a:gd name="connsiteX39" fmla="*/ 156117 w 4549698"/>
                  <a:gd name="connsiteY39" fmla="*/ 1605928 h 2877218"/>
                  <a:gd name="connsiteX40" fmla="*/ 122664 w 4549698"/>
                  <a:gd name="connsiteY40" fmla="*/ 1728591 h 2877218"/>
                  <a:gd name="connsiteX41" fmla="*/ 111512 w 4549698"/>
                  <a:gd name="connsiteY41" fmla="*/ 1762045 h 2877218"/>
                  <a:gd name="connsiteX42" fmla="*/ 78059 w 4549698"/>
                  <a:gd name="connsiteY42" fmla="*/ 1929313 h 2877218"/>
                  <a:gd name="connsiteX43" fmla="*/ 55756 w 4549698"/>
                  <a:gd name="connsiteY43" fmla="*/ 1962767 h 2877218"/>
                  <a:gd name="connsiteX44" fmla="*/ 44605 w 4549698"/>
                  <a:gd name="connsiteY44" fmla="*/ 2029674 h 2877218"/>
                  <a:gd name="connsiteX45" fmla="*/ 22303 w 4549698"/>
                  <a:gd name="connsiteY45" fmla="*/ 2196942 h 2877218"/>
                  <a:gd name="connsiteX46" fmla="*/ 11151 w 4549698"/>
                  <a:gd name="connsiteY46" fmla="*/ 2308455 h 2877218"/>
                  <a:gd name="connsiteX47" fmla="*/ 0 w 4549698"/>
                  <a:gd name="connsiteY47" fmla="*/ 2353059 h 2877218"/>
                  <a:gd name="connsiteX48" fmla="*/ 11151 w 4549698"/>
                  <a:gd name="connsiteY48" fmla="*/ 2509177 h 2877218"/>
                  <a:gd name="connsiteX49" fmla="*/ 22303 w 4549698"/>
                  <a:gd name="connsiteY49" fmla="*/ 2564933 h 2877218"/>
                  <a:gd name="connsiteX50" fmla="*/ 66908 w 4549698"/>
                  <a:gd name="connsiteY50" fmla="*/ 2620689 h 2877218"/>
                  <a:gd name="connsiteX51" fmla="*/ 89210 w 4549698"/>
                  <a:gd name="connsiteY51" fmla="*/ 2665294 h 2877218"/>
                  <a:gd name="connsiteX52" fmla="*/ 133815 w 4549698"/>
                  <a:gd name="connsiteY52" fmla="*/ 2732201 h 2877218"/>
                  <a:gd name="connsiteX53" fmla="*/ 167269 w 4549698"/>
                  <a:gd name="connsiteY53" fmla="*/ 2799108 h 2877218"/>
                  <a:gd name="connsiteX54" fmla="*/ 178420 w 4549698"/>
                  <a:gd name="connsiteY54" fmla="*/ 2832562 h 2877218"/>
                  <a:gd name="connsiteX55" fmla="*/ 256478 w 4549698"/>
                  <a:gd name="connsiteY55" fmla="*/ 2866016 h 2877218"/>
                  <a:gd name="connsiteX56" fmla="*/ 334537 w 4549698"/>
                  <a:gd name="connsiteY56" fmla="*/ 2877167 h 2877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4549698" h="2877218">
                    <a:moveTo>
                      <a:pt x="4549698" y="11303"/>
                    </a:moveTo>
                    <a:cubicBezTo>
                      <a:pt x="4405886" y="-12665"/>
                      <a:pt x="4570324" y="8499"/>
                      <a:pt x="4382430" y="11303"/>
                    </a:cubicBezTo>
                    <a:lnTo>
                      <a:pt x="2988527" y="22455"/>
                    </a:lnTo>
                    <a:cubicBezTo>
                      <a:pt x="2951356" y="26172"/>
                      <a:pt x="2913937" y="27926"/>
                      <a:pt x="2877015" y="33606"/>
                    </a:cubicBezTo>
                    <a:cubicBezTo>
                      <a:pt x="2865397" y="35393"/>
                      <a:pt x="2854863" y="41528"/>
                      <a:pt x="2843561" y="44757"/>
                    </a:cubicBezTo>
                    <a:cubicBezTo>
                      <a:pt x="2828825" y="48967"/>
                      <a:pt x="2814128" y="53741"/>
                      <a:pt x="2798956" y="55908"/>
                    </a:cubicBezTo>
                    <a:cubicBezTo>
                      <a:pt x="2761975" y="61191"/>
                      <a:pt x="2724512" y="62426"/>
                      <a:pt x="2687444" y="67059"/>
                    </a:cubicBezTo>
                    <a:cubicBezTo>
                      <a:pt x="2605549" y="77296"/>
                      <a:pt x="2442117" y="100513"/>
                      <a:pt x="2442117" y="100513"/>
                    </a:cubicBezTo>
                    <a:cubicBezTo>
                      <a:pt x="2365651" y="126002"/>
                      <a:pt x="2460555" y="95904"/>
                      <a:pt x="2352908" y="122816"/>
                    </a:cubicBezTo>
                    <a:cubicBezTo>
                      <a:pt x="2341504" y="125667"/>
                      <a:pt x="2330929" y="131417"/>
                      <a:pt x="2319454" y="133967"/>
                    </a:cubicBezTo>
                    <a:cubicBezTo>
                      <a:pt x="2291602" y="140156"/>
                      <a:pt x="2199389" y="152712"/>
                      <a:pt x="2174488" y="156269"/>
                    </a:cubicBezTo>
                    <a:cubicBezTo>
                      <a:pt x="2038572" y="210636"/>
                      <a:pt x="2102608" y="195212"/>
                      <a:pt x="1984917" y="212025"/>
                    </a:cubicBezTo>
                    <a:cubicBezTo>
                      <a:pt x="1977483" y="219459"/>
                      <a:pt x="1971630" y="228919"/>
                      <a:pt x="1962615" y="234328"/>
                    </a:cubicBezTo>
                    <a:cubicBezTo>
                      <a:pt x="1943819" y="245606"/>
                      <a:pt x="1888060" y="252633"/>
                      <a:pt x="1873405" y="256630"/>
                    </a:cubicBezTo>
                    <a:cubicBezTo>
                      <a:pt x="1717777" y="299074"/>
                      <a:pt x="1886583" y="262916"/>
                      <a:pt x="1750742" y="290084"/>
                    </a:cubicBezTo>
                    <a:cubicBezTo>
                      <a:pt x="1739591" y="297518"/>
                      <a:pt x="1729883" y="307806"/>
                      <a:pt x="1717288" y="312386"/>
                    </a:cubicBezTo>
                    <a:cubicBezTo>
                      <a:pt x="1656218" y="334593"/>
                      <a:pt x="1629364" y="331580"/>
                      <a:pt x="1572322" y="345840"/>
                    </a:cubicBezTo>
                    <a:cubicBezTo>
                      <a:pt x="1546069" y="352403"/>
                      <a:pt x="1519695" y="358894"/>
                      <a:pt x="1494264" y="368142"/>
                    </a:cubicBezTo>
                    <a:cubicBezTo>
                      <a:pt x="1478641" y="373823"/>
                      <a:pt x="1465643" y="385878"/>
                      <a:pt x="1449659" y="390445"/>
                    </a:cubicBezTo>
                    <a:cubicBezTo>
                      <a:pt x="1413211" y="400859"/>
                      <a:pt x="1374108" y="400760"/>
                      <a:pt x="1338147" y="412747"/>
                    </a:cubicBezTo>
                    <a:cubicBezTo>
                      <a:pt x="1202347" y="458014"/>
                      <a:pt x="1272874" y="442692"/>
                      <a:pt x="1126273" y="457352"/>
                    </a:cubicBezTo>
                    <a:cubicBezTo>
                      <a:pt x="1103971" y="464786"/>
                      <a:pt x="1081193" y="470924"/>
                      <a:pt x="1059366" y="479655"/>
                    </a:cubicBezTo>
                    <a:cubicBezTo>
                      <a:pt x="1040781" y="487089"/>
                      <a:pt x="1022922" y="496690"/>
                      <a:pt x="1003610" y="501957"/>
                    </a:cubicBezTo>
                    <a:cubicBezTo>
                      <a:pt x="981797" y="507906"/>
                      <a:pt x="958734" y="508024"/>
                      <a:pt x="936703" y="513108"/>
                    </a:cubicBezTo>
                    <a:cubicBezTo>
                      <a:pt x="910335" y="519193"/>
                      <a:pt x="884791" y="528438"/>
                      <a:pt x="858644" y="535411"/>
                    </a:cubicBezTo>
                    <a:cubicBezTo>
                      <a:pt x="829027" y="543309"/>
                      <a:pt x="798513" y="548020"/>
                      <a:pt x="769434" y="557713"/>
                    </a:cubicBezTo>
                    <a:cubicBezTo>
                      <a:pt x="735980" y="568864"/>
                      <a:pt x="701485" y="577276"/>
                      <a:pt x="669073" y="591167"/>
                    </a:cubicBezTo>
                    <a:cubicBezTo>
                      <a:pt x="573594" y="632086"/>
                      <a:pt x="618773" y="619068"/>
                      <a:pt x="535259" y="635772"/>
                    </a:cubicBezTo>
                    <a:cubicBezTo>
                      <a:pt x="429193" y="715320"/>
                      <a:pt x="562973" y="619143"/>
                      <a:pt x="423747" y="702679"/>
                    </a:cubicBezTo>
                    <a:cubicBezTo>
                      <a:pt x="407810" y="712241"/>
                      <a:pt x="392284" y="722991"/>
                      <a:pt x="379142" y="736133"/>
                    </a:cubicBezTo>
                    <a:cubicBezTo>
                      <a:pt x="369665" y="745610"/>
                      <a:pt x="367304" y="761214"/>
                      <a:pt x="356839" y="769586"/>
                    </a:cubicBezTo>
                    <a:cubicBezTo>
                      <a:pt x="347660" y="776929"/>
                      <a:pt x="334537" y="777021"/>
                      <a:pt x="323386" y="780738"/>
                    </a:cubicBezTo>
                    <a:cubicBezTo>
                      <a:pt x="315952" y="795606"/>
                      <a:pt x="307631" y="810063"/>
                      <a:pt x="301083" y="825342"/>
                    </a:cubicBezTo>
                    <a:cubicBezTo>
                      <a:pt x="296453" y="836146"/>
                      <a:pt x="295189" y="848282"/>
                      <a:pt x="289932" y="858796"/>
                    </a:cubicBezTo>
                    <a:cubicBezTo>
                      <a:pt x="275864" y="886933"/>
                      <a:pt x="266073" y="893807"/>
                      <a:pt x="245327" y="914552"/>
                    </a:cubicBezTo>
                    <a:cubicBezTo>
                      <a:pt x="213333" y="1010534"/>
                      <a:pt x="228725" y="958657"/>
                      <a:pt x="200722" y="1070669"/>
                    </a:cubicBezTo>
                    <a:lnTo>
                      <a:pt x="189571" y="1115274"/>
                    </a:lnTo>
                    <a:cubicBezTo>
                      <a:pt x="185854" y="1159879"/>
                      <a:pt x="184335" y="1204722"/>
                      <a:pt x="178420" y="1249089"/>
                    </a:cubicBezTo>
                    <a:cubicBezTo>
                      <a:pt x="176867" y="1260740"/>
                      <a:pt x="168002" y="1270811"/>
                      <a:pt x="167269" y="1282542"/>
                    </a:cubicBezTo>
                    <a:cubicBezTo>
                      <a:pt x="160541" y="1390191"/>
                      <a:pt x="162451" y="1498255"/>
                      <a:pt x="156117" y="1605928"/>
                    </a:cubicBezTo>
                    <a:cubicBezTo>
                      <a:pt x="153865" y="1644206"/>
                      <a:pt x="134203" y="1693975"/>
                      <a:pt x="122664" y="1728591"/>
                    </a:cubicBezTo>
                    <a:lnTo>
                      <a:pt x="111512" y="1762045"/>
                    </a:lnTo>
                    <a:cubicBezTo>
                      <a:pt x="107199" y="1800859"/>
                      <a:pt x="104416" y="1889779"/>
                      <a:pt x="78059" y="1929313"/>
                    </a:cubicBezTo>
                    <a:lnTo>
                      <a:pt x="55756" y="1962767"/>
                    </a:lnTo>
                    <a:cubicBezTo>
                      <a:pt x="52039" y="1985069"/>
                      <a:pt x="47102" y="2007202"/>
                      <a:pt x="44605" y="2029674"/>
                    </a:cubicBezTo>
                    <a:cubicBezTo>
                      <a:pt x="26414" y="2193393"/>
                      <a:pt x="49201" y="2116249"/>
                      <a:pt x="22303" y="2196942"/>
                    </a:cubicBezTo>
                    <a:cubicBezTo>
                      <a:pt x="18586" y="2234113"/>
                      <a:pt x="16434" y="2271474"/>
                      <a:pt x="11151" y="2308455"/>
                    </a:cubicBezTo>
                    <a:cubicBezTo>
                      <a:pt x="8984" y="2323627"/>
                      <a:pt x="0" y="2337733"/>
                      <a:pt x="0" y="2353059"/>
                    </a:cubicBezTo>
                    <a:cubicBezTo>
                      <a:pt x="0" y="2405231"/>
                      <a:pt x="5689" y="2457292"/>
                      <a:pt x="11151" y="2509177"/>
                    </a:cubicBezTo>
                    <a:cubicBezTo>
                      <a:pt x="13135" y="2528026"/>
                      <a:pt x="15648" y="2547186"/>
                      <a:pt x="22303" y="2564933"/>
                    </a:cubicBezTo>
                    <a:cubicBezTo>
                      <a:pt x="30743" y="2587440"/>
                      <a:pt x="50578" y="2604359"/>
                      <a:pt x="66908" y="2620689"/>
                    </a:cubicBezTo>
                    <a:cubicBezTo>
                      <a:pt x="74342" y="2635557"/>
                      <a:pt x="80657" y="2651040"/>
                      <a:pt x="89210" y="2665294"/>
                    </a:cubicBezTo>
                    <a:cubicBezTo>
                      <a:pt x="103001" y="2688278"/>
                      <a:pt x="133815" y="2732201"/>
                      <a:pt x="133815" y="2732201"/>
                    </a:cubicBezTo>
                    <a:cubicBezTo>
                      <a:pt x="161843" y="2816289"/>
                      <a:pt x="124035" y="2712640"/>
                      <a:pt x="167269" y="2799108"/>
                    </a:cubicBezTo>
                    <a:cubicBezTo>
                      <a:pt x="172526" y="2809622"/>
                      <a:pt x="171077" y="2823383"/>
                      <a:pt x="178420" y="2832562"/>
                    </a:cubicBezTo>
                    <a:cubicBezTo>
                      <a:pt x="197038" y="2855835"/>
                      <a:pt x="230419" y="2860225"/>
                      <a:pt x="256478" y="2866016"/>
                    </a:cubicBezTo>
                    <a:cubicBezTo>
                      <a:pt x="313217" y="2878625"/>
                      <a:pt x="295755" y="2877167"/>
                      <a:pt x="334537" y="2877167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1" name="Left Brace 10"/>
            <p:cNvSpPr/>
            <p:nvPr/>
          </p:nvSpPr>
          <p:spPr>
            <a:xfrm>
              <a:off x="516649" y="5020756"/>
              <a:ext cx="685800" cy="860875"/>
            </a:xfrm>
            <a:prstGeom prst="leftBrac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40244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utoUpdateAnimBg="0"/>
      <p:bldP spid="4" grpId="0" uiExpan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And Replace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not just limited to looking up text.</a:t>
            </a:r>
          </a:p>
          <a:p>
            <a:r>
              <a:rPr lang="en-US" dirty="0" smtClean="0"/>
              <a:t>Font effects e.g., bold, italic etc. can also be ‘found’ and changed.</a:t>
            </a:r>
          </a:p>
        </p:txBody>
      </p:sp>
    </p:spTree>
    <p:extLst>
      <p:ext uri="{BB962C8B-B14F-4D97-AF65-F5344CB8AC3E}">
        <p14:creationId xmlns:p14="http://schemas.microsoft.com/office/powerpoint/2010/main" val="92394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And Replacing Bold Font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Word document containing the </a:t>
            </a:r>
            <a:r>
              <a:rPr lang="en-US" b="1" dirty="0" smtClean="0"/>
              <a:t>macro</a:t>
            </a:r>
            <a:r>
              <a:rPr lang="en-US" dirty="0" smtClean="0"/>
              <a:t>: 5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findBold.docm</a:t>
            </a:r>
          </a:p>
          <a:p>
            <a:pPr marL="254794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'Removes all bold text</a:t>
            </a:r>
            <a:endParaRPr lang="en-US" sz="18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findBold()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With ActiveDocument.Content.Find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.Font.Bold = True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With .Replacement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.Font.Bold = False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With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.Execute Replace:=wdReplaceAll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With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marL="254794" lvl="1" indent="0">
              <a:buNone/>
            </a:pPr>
            <a:endParaRPr lang="en-US" sz="135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86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Finding/Replacing Formatting Styles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You already have a set of pre-created formatting styles defined in MS-Word.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You can redefine the characteristic of a style if you wish.</a:t>
            </a:r>
          </a:p>
          <a:p>
            <a:r>
              <a:rPr lang="en-US" dirty="0" smtClean="0"/>
              <a:t>Assume for this example that you wish to retain all existing styles and not change their characteristics.</a:t>
            </a:r>
          </a:p>
          <a:p>
            <a:r>
              <a:rPr lang="en-US" dirty="0" smtClean="0"/>
              <a:t>But you want to replace all </a:t>
            </a:r>
            <a:r>
              <a:rPr lang="en-US" i="1" u="sng" dirty="0" smtClean="0"/>
              <a:t>instances of one style </a:t>
            </a:r>
            <a:r>
              <a:rPr lang="en-US" dirty="0" smtClean="0"/>
              <a:t>with another style e.g., all text that </a:t>
            </a:r>
            <a:r>
              <a:rPr lang="en-US" dirty="0" smtClean="0"/>
              <a:t>is formatted as </a:t>
            </a:r>
            <a:r>
              <a:rPr lang="en-US" dirty="0" smtClean="0"/>
              <a:t>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normal</a:t>
            </a:r>
            <a:r>
              <a:rPr lang="en-US" dirty="0" smtClean="0"/>
              <a:t>’ is to become </a:t>
            </a:r>
            <a:r>
              <a:rPr lang="en-US" dirty="0" smtClean="0"/>
              <a:t>formatted as ‘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TamFont</a:t>
            </a:r>
            <a:r>
              <a:rPr lang="en-US" dirty="0" smtClean="0"/>
              <a:t>’ </a:t>
            </a:r>
          </a:p>
          <a:p>
            <a:r>
              <a:rPr lang="en-US" dirty="0" smtClean="0"/>
              <a:t>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dirty="0" smtClean="0"/>
              <a:t>’ can be used to search (and replace) instances of a formatting style.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901" y="2571750"/>
            <a:ext cx="1464469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11" t="2748" r="18849" b="87154"/>
          <a:stretch/>
        </p:blipFill>
        <p:spPr bwMode="auto">
          <a:xfrm>
            <a:off x="1771651" y="2571751"/>
            <a:ext cx="1252960" cy="757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969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Finding/Replacing Formatting </a:t>
            </a:r>
            <a:r>
              <a:rPr lang="en-US" dirty="0" smtClean="0"/>
              <a:t>Styles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05153"/>
            <a:ext cx="7848600" cy="3536270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Word document containing the </a:t>
            </a:r>
            <a:r>
              <a:rPr lang="en-US" b="1" dirty="0" smtClean="0"/>
              <a:t>macro</a:t>
            </a:r>
            <a:r>
              <a:rPr lang="en-US" dirty="0" smtClean="0"/>
              <a:t>: 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  <a:r>
              <a:rPr lang="en-US" sz="2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findReplaceStyle.docm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findReplaceStyle()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With ActiveDocument.Content.Find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.Style = "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Normal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With .Replacement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.Style = "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TamFont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End With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.Execute Replace:=wdReplaceAll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With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467757" y="5082816"/>
            <a:ext cx="1414463" cy="1536226"/>
            <a:chOff x="533400" y="4800600"/>
            <a:chExt cx="1885950" cy="204830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5191551"/>
              <a:ext cx="1885950" cy="1657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685800" y="4800600"/>
              <a:ext cx="1219200" cy="390951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rtlCol="0" anchor="ctr"/>
            <a:lstStyle/>
            <a:p>
              <a:r>
                <a:rPr lang="en-US" b="1" dirty="0">
                  <a:solidFill>
                    <a:srgbClr val="0000FF"/>
                  </a:solidFill>
                </a:rPr>
                <a:t>BEFORE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153807" y="5003381"/>
            <a:ext cx="3400425" cy="2021358"/>
            <a:chOff x="4114800" y="4694688"/>
            <a:chExt cx="4533900" cy="2695144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4800" y="5086776"/>
              <a:ext cx="1762125" cy="176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Rectangle 18"/>
            <p:cNvSpPr/>
            <p:nvPr/>
          </p:nvSpPr>
          <p:spPr>
            <a:xfrm>
              <a:off x="4114800" y="4694688"/>
              <a:ext cx="1219200" cy="390951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rtlCol="0" anchor="ctr"/>
            <a:lstStyle/>
            <a:p>
              <a:r>
                <a:rPr lang="en-US" b="1" dirty="0">
                  <a:solidFill>
                    <a:srgbClr val="0000FF"/>
                  </a:solidFill>
                </a:rPr>
                <a:t>AFTER</a:t>
              </a: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5638801" y="5191551"/>
              <a:ext cx="3009899" cy="2198281"/>
              <a:chOff x="5638801" y="5191551"/>
              <a:chExt cx="3009899" cy="2198281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7200900" y="5420062"/>
                <a:ext cx="1447800" cy="1969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0000FF"/>
                    </a:solidFill>
                  </a:rPr>
                  <a:t>‘Normal’ style becomes ‘TamFont</a:t>
                </a:r>
                <a:r>
                  <a:rPr lang="en-US" dirty="0"/>
                  <a:t>’</a:t>
                </a:r>
              </a:p>
            </p:txBody>
          </p:sp>
          <p:cxnSp>
            <p:nvCxnSpPr>
              <p:cNvPr id="17" name="Straight Arrow Connector 16"/>
              <p:cNvCxnSpPr>
                <a:stCxn id="13" idx="1"/>
              </p:cNvCxnSpPr>
              <p:nvPr/>
            </p:nvCxnSpPr>
            <p:spPr>
              <a:xfrm flipH="1" flipV="1">
                <a:off x="5638801" y="5191551"/>
                <a:ext cx="1562099" cy="1213396"/>
              </a:xfrm>
              <a:prstGeom prst="straightConnector1">
                <a:avLst/>
              </a:prstGeom>
              <a:ln w="3175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/>
              <p:cNvCxnSpPr>
                <a:stCxn id="13" idx="1"/>
              </p:cNvCxnSpPr>
              <p:nvPr/>
            </p:nvCxnSpPr>
            <p:spPr>
              <a:xfrm flipH="1" flipV="1">
                <a:off x="5638801" y="6007716"/>
                <a:ext cx="1562099" cy="397231"/>
              </a:xfrm>
              <a:prstGeom prst="straightConnector1">
                <a:avLst/>
              </a:prstGeom>
              <a:ln w="3175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>
                <a:stCxn id="13" idx="1"/>
              </p:cNvCxnSpPr>
              <p:nvPr/>
            </p:nvCxnSpPr>
            <p:spPr>
              <a:xfrm flipH="1">
                <a:off x="5638801" y="6404947"/>
                <a:ext cx="1562099" cy="376853"/>
              </a:xfrm>
              <a:prstGeom prst="straightConnector1">
                <a:avLst/>
              </a:prstGeom>
              <a:ln w="3175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551346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Counting The Number Of Occurrences Of A Word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applications: </a:t>
            </a:r>
          </a:p>
          <a:p>
            <a:pPr lvl="1"/>
            <a:r>
              <a:rPr lang="en-US" dirty="0" smtClean="0"/>
              <a:t>Evaluating resumes by matching skills sought vs. skills listed by the applicant.</a:t>
            </a:r>
          </a:p>
          <a:p>
            <a:pPr lvl="1"/>
            <a:r>
              <a:rPr lang="en-US" dirty="0" smtClean="0"/>
              <a:t>Ranking the relevance of a paper vs. a search topic by the number of times that the topic is mentioned.</a:t>
            </a:r>
          </a:p>
          <a:p>
            <a:pPr lvl="2"/>
            <a:r>
              <a:rPr lang="en-US" dirty="0" smtClean="0"/>
              <a:t>Word frequency may be one criteria employed when websites rank search results according to relevance</a:t>
            </a:r>
          </a:p>
          <a:p>
            <a:r>
              <a:rPr lang="en-US" dirty="0"/>
              <a:t>Complete Word document containing the macro: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7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counting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occurences.docm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01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Counting Occurrences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5029200"/>
          </a:xfrm>
        </p:spPr>
        <p:txBody>
          <a:bodyPr/>
          <a:lstStyle/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countingOccurences()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count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searchWord As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count = 0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searchWord = InputBox("Word to search for")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Exact match (assignment)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With ActiveDocument.Content.Find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Do While .Execute(FindText:=searchWord, Forward:=True, _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MatchWholeWord:=True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 = True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count = count + 1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Loop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With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MsgBox ("Exact matches " &amp; count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75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Review: Lookup Tables (For Constants)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Excel: Lookup tables are used to define values that do not typically change but are referred to in multiple parts of a spreadsheet. 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728686"/>
            <a:ext cx="5715000" cy="39835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561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b="1" dirty="0" smtClean="0">
                <a:solidFill>
                  <a:srgbClr val="FF0000"/>
                </a:solidFill>
              </a:rPr>
              <a:t>Named Constants</a:t>
            </a:r>
          </a:p>
        </p:txBody>
      </p:sp>
      <p:sp>
        <p:nvSpPr>
          <p:cNvPr id="10752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They are similar to variables: a memory location that’s been given a name.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Unlike variables their contents </a:t>
            </a:r>
            <a:r>
              <a:rPr lang="en-US" altLang="en-US" i="1" dirty="0" smtClean="0"/>
              <a:t>cannot </a:t>
            </a:r>
            <a:r>
              <a:rPr lang="en-US" altLang="en-US" dirty="0" smtClean="0"/>
              <a:t>change.</a:t>
            </a:r>
          </a:p>
          <a:p>
            <a:pPr eaLnBrk="1" hangingPunct="1">
              <a:lnSpc>
                <a:spcPct val="90000"/>
              </a:lnSpc>
            </a:pPr>
            <a:r>
              <a:rPr lang="en-CA" altLang="en-US" dirty="0" smtClean="0"/>
              <a:t>The naming conventions for choosing variable names generally apply to constants but constants should be all UPPER CASE.  (You can separate multiple words with an underscore).</a:t>
            </a:r>
          </a:p>
          <a:p>
            <a:pPr lvl="1" eaLnBrk="1" hangingPunct="1">
              <a:lnSpc>
                <a:spcPct val="90000"/>
              </a:lnSpc>
            </a:pPr>
            <a:r>
              <a:rPr lang="en-CA" altLang="en-US" dirty="0" smtClean="0"/>
              <a:t>This isn’t a usual Visual Basic convention but since it’s very common with most other languages, you will be required to follow it for this class.</a:t>
            </a:r>
          </a:p>
          <a:p>
            <a:pPr eaLnBrk="1" hangingPunct="1">
              <a:lnSpc>
                <a:spcPct val="90000"/>
              </a:lnSpc>
            </a:pPr>
            <a:r>
              <a:rPr lang="en-CA" altLang="en-US" dirty="0" smtClean="0"/>
              <a:t>Example </a:t>
            </a:r>
            <a:r>
              <a:rPr lang="en-CA" altLang="en-US" b="1" dirty="0" smtClean="0">
                <a:solidFill>
                  <a:srgbClr val="FF0000"/>
                </a:solidFill>
              </a:rPr>
              <a:t>CONST </a:t>
            </a:r>
            <a:r>
              <a:rPr lang="en-CA" altLang="en-US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PI</a:t>
            </a:r>
            <a:r>
              <a:rPr lang="en-CA" altLang="en-US" dirty="0" smtClean="0">
                <a:latin typeface="Arial" charset="0"/>
                <a:cs typeface="Arial" charset="0"/>
              </a:rPr>
              <a:t> = 3.14   </a:t>
            </a:r>
          </a:p>
          <a:p>
            <a:pPr lvl="1" eaLnBrk="1" hangingPunct="1">
              <a:lnSpc>
                <a:spcPct val="90000"/>
              </a:lnSpc>
            </a:pPr>
            <a:r>
              <a:rPr lang="en-CA" altLang="en-US" sz="24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PI = Named constant</a:t>
            </a:r>
            <a:r>
              <a:rPr lang="en-CA" altLang="en-US" sz="2400" dirty="0" smtClean="0">
                <a:latin typeface="Arial" charset="0"/>
                <a:cs typeface="Arial" charset="0"/>
              </a:rPr>
              <a:t>, 3.14 = Unnamed constant</a:t>
            </a:r>
          </a:p>
          <a:p>
            <a:pPr eaLnBrk="1" hangingPunct="1">
              <a:lnSpc>
                <a:spcPct val="90000"/>
              </a:lnSpc>
            </a:pPr>
            <a:r>
              <a:rPr lang="en-CA" altLang="en-US" dirty="0" smtClean="0"/>
              <a:t>They are capitalized so the reader of the program can </a:t>
            </a:r>
            <a:r>
              <a:rPr lang="en-US" altLang="en-US" dirty="0" smtClean="0"/>
              <a:t>quickly </a:t>
            </a:r>
            <a:r>
              <a:rPr lang="en-CA" altLang="en-US" dirty="0" smtClean="0"/>
              <a:t>distinguish them from variables.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1683158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3" grpId="0" build="p" bldLvl="3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b="1" dirty="0" smtClean="0">
                <a:solidFill>
                  <a:srgbClr val="FF0000"/>
                </a:solidFill>
              </a:rPr>
              <a:t>Declaring Named Constants</a:t>
            </a:r>
          </a:p>
        </p:txBody>
      </p:sp>
      <p:sp>
        <p:nvSpPr>
          <p:cNvPr id="10854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b="1" dirty="0" smtClean="0"/>
              <a:t>Format</a:t>
            </a:r>
            <a:r>
              <a:rPr lang="en-CA" dirty="0" smtClean="0"/>
              <a:t>:</a:t>
            </a:r>
          </a:p>
          <a:p>
            <a:pPr lvl="1">
              <a:buFont typeface="Arial" charset="0"/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itchFamily="49" charset="0"/>
              </a:rPr>
              <a:t>Const &lt;</a:t>
            </a:r>
            <a:r>
              <a:rPr lang="en-CA" b="1" i="1" dirty="0" smtClean="0">
                <a:solidFill>
                  <a:srgbClr val="FF0000"/>
                </a:solidFill>
                <a:latin typeface="Consolas" pitchFamily="49" charset="0"/>
              </a:rPr>
              <a:t>Name of constant</a:t>
            </a:r>
            <a:r>
              <a:rPr lang="en-CA" b="1" dirty="0" smtClean="0">
                <a:solidFill>
                  <a:srgbClr val="FF0000"/>
                </a:solidFill>
                <a:latin typeface="Consolas" pitchFamily="49" charset="0"/>
              </a:rPr>
              <a:t>&gt; = &lt;</a:t>
            </a:r>
            <a:r>
              <a:rPr lang="en-CA" b="1" i="1" dirty="0" smtClean="0">
                <a:solidFill>
                  <a:srgbClr val="FF0000"/>
                </a:solidFill>
                <a:latin typeface="Consolas" pitchFamily="49" charset="0"/>
              </a:rPr>
              <a:t>Expression</a:t>
            </a:r>
            <a:r>
              <a:rPr lang="en-CA" b="1" dirty="0" smtClean="0">
                <a:solidFill>
                  <a:srgbClr val="FF0000"/>
                </a:solidFill>
                <a:latin typeface="Consolas" pitchFamily="49" charset="0"/>
              </a:rPr>
              <a:t>&gt;</a:t>
            </a:r>
            <a:r>
              <a:rPr lang="en-CA" baseline="30000" dirty="0" smtClean="0">
                <a:latin typeface="Consolas" pitchFamily="49" charset="0"/>
              </a:rPr>
              <a:t>1</a:t>
            </a:r>
            <a:endParaRPr lang="en-CA" baseline="30000" dirty="0">
              <a:latin typeface="Consolas" pitchFamily="49" charset="0"/>
            </a:endParaRPr>
          </a:p>
          <a:p>
            <a:pPr marL="339725" lvl="1" indent="0">
              <a:buNone/>
            </a:pPr>
            <a:r>
              <a:rPr lang="en-CA" dirty="0" smtClean="0">
                <a:latin typeface="Arial" panose="020B0604020202020204" pitchFamily="34" charset="0"/>
                <a:cs typeface="Arial" panose="020B0604020202020204" pitchFamily="34" charset="0"/>
              </a:rPr>
              <a:t>JT: it’s preceded by the keyword 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CA" dirty="0" smtClean="0">
                <a:latin typeface="Arial" panose="020B0604020202020204" pitchFamily="34" charset="0"/>
                <a:cs typeface="Arial" panose="020B0604020202020204" pitchFamily="34" charset="0"/>
              </a:rPr>
              <a:t>’ to indicate that it is a constant/unchanging.</a:t>
            </a:r>
          </a:p>
          <a:p>
            <a:pPr marL="339725" lvl="1" indent="0">
              <a:buNone/>
            </a:pPr>
            <a:endParaRPr lang="en-CA" baseline="30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b="1" dirty="0" smtClean="0"/>
              <a:t>Example</a:t>
            </a:r>
            <a:r>
              <a:rPr lang="en-CA" dirty="0" smtClean="0"/>
              <a:t>:</a:t>
            </a:r>
          </a:p>
          <a:p>
            <a:pPr lvl="1">
              <a:buFont typeface="Arial" charset="0"/>
              <a:buNone/>
            </a:pPr>
            <a:r>
              <a:rPr lang="en-CA" dirty="0" smtClean="0">
                <a:latin typeface="Consolas" pitchFamily="49" charset="0"/>
              </a:rPr>
              <a:t>Sub ConstantExample()</a:t>
            </a:r>
          </a:p>
          <a:p>
            <a:pPr lvl="1">
              <a:buFont typeface="Arial" charset="0"/>
              <a:buNone/>
            </a:pPr>
            <a:r>
              <a:rPr lang="en-CA" dirty="0">
                <a:latin typeface="Consolas" pitchFamily="49" charset="0"/>
              </a:rPr>
              <a:t> </a:t>
            </a:r>
            <a:r>
              <a:rPr lang="en-CA" dirty="0" smtClean="0">
                <a:latin typeface="Consolas" pitchFamily="49" charset="0"/>
              </a:rPr>
              <a:t>  Dim area as Double</a:t>
            </a:r>
          </a:p>
          <a:p>
            <a:pPr lvl="1">
              <a:buFont typeface="Arial" charset="0"/>
              <a:buNone/>
            </a:pPr>
            <a:r>
              <a:rPr lang="en-CA" dirty="0">
                <a:latin typeface="Consolas" pitchFamily="49" charset="0"/>
              </a:rPr>
              <a:t> </a:t>
            </a:r>
            <a:r>
              <a:rPr lang="en-CA" dirty="0" smtClean="0">
                <a:latin typeface="Consolas" pitchFamily="49" charset="0"/>
              </a:rPr>
              <a:t>  Dim radius as Double</a:t>
            </a:r>
          </a:p>
          <a:p>
            <a:pPr lvl="1">
              <a:buFont typeface="Arial" charset="0"/>
              <a:buNone/>
            </a:pPr>
            <a:r>
              <a:rPr lang="en-CA" dirty="0" smtClean="0">
                <a:latin typeface="Consolas" pitchFamily="49" charset="0"/>
              </a:rPr>
              <a:t>   </a:t>
            </a:r>
            <a:r>
              <a:rPr lang="en-CA" b="1" dirty="0" smtClean="0">
                <a:solidFill>
                  <a:srgbClr val="FF0000"/>
                </a:solidFill>
                <a:latin typeface="Consolas" pitchFamily="49" charset="0"/>
              </a:rPr>
              <a:t>Const PI = 3.14</a:t>
            </a:r>
          </a:p>
          <a:p>
            <a:pPr lvl="1">
              <a:buNone/>
            </a:pPr>
            <a:r>
              <a:rPr lang="en-CA" dirty="0">
                <a:latin typeface="Consolas" pitchFamily="49" charset="0"/>
              </a:rPr>
              <a:t> </a:t>
            </a:r>
            <a:r>
              <a:rPr lang="en-CA" dirty="0" smtClean="0">
                <a:latin typeface="Consolas" pitchFamily="49" charset="0"/>
              </a:rPr>
              <a:t>  radius = InputBox</a:t>
            </a:r>
            <a:r>
              <a:rPr lang="en-CA" dirty="0">
                <a:latin typeface="Consolas" pitchFamily="49" charset="0"/>
              </a:rPr>
              <a:t>("Radius")</a:t>
            </a:r>
            <a:endParaRPr lang="en-CA" dirty="0" smtClean="0">
              <a:latin typeface="Consolas" pitchFamily="49" charset="0"/>
            </a:endParaRPr>
          </a:p>
          <a:p>
            <a:pPr lvl="1">
              <a:buFont typeface="Arial" charset="0"/>
              <a:buNone/>
            </a:pPr>
            <a:r>
              <a:rPr lang="en-CA" dirty="0">
                <a:latin typeface="Consolas" pitchFamily="49" charset="0"/>
              </a:rPr>
              <a:t> </a:t>
            </a:r>
            <a:r>
              <a:rPr lang="en-CA" dirty="0" smtClean="0">
                <a:latin typeface="Consolas" pitchFamily="49" charset="0"/>
              </a:rPr>
              <a:t>  area = PI * (radius * radius)</a:t>
            </a:r>
            <a:endParaRPr lang="en-CA" b="1" dirty="0" smtClean="0">
              <a:solidFill>
                <a:srgbClr val="FF0000"/>
              </a:solidFill>
              <a:latin typeface="Consolas" pitchFamily="49" charset="0"/>
            </a:endParaRPr>
          </a:p>
          <a:p>
            <a:pPr lvl="1">
              <a:buFont typeface="Arial" charset="0"/>
              <a:buNone/>
            </a:pPr>
            <a:r>
              <a:rPr lang="en-CA" dirty="0" smtClean="0">
                <a:latin typeface="Consolas" pitchFamily="49" charset="0"/>
              </a:rPr>
              <a:t>End Sub</a:t>
            </a:r>
          </a:p>
        </p:txBody>
      </p:sp>
      <p:sp>
        <p:nvSpPr>
          <p:cNvPr id="100355" name="Text Box 4"/>
          <p:cNvSpPr txBox="1">
            <a:spLocks noChangeArrowheads="1"/>
          </p:cNvSpPr>
          <p:nvPr/>
        </p:nvSpPr>
        <p:spPr bwMode="auto">
          <a:xfrm>
            <a:off x="0" y="6553200"/>
            <a:ext cx="769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CA" sz="1400" dirty="0"/>
              <a:t>1 The expression can be any mathematical operation but can’t be the result of a function call</a:t>
            </a:r>
          </a:p>
        </p:txBody>
      </p:sp>
    </p:spTree>
    <p:extLst>
      <p:ext uri="{BB962C8B-B14F-4D97-AF65-F5344CB8AC3E}">
        <p14:creationId xmlns:p14="http://schemas.microsoft.com/office/powerpoint/2010/main" val="1183330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build="p" bldLvl="3" autoUpdateAnimBg="0"/>
      <p:bldP spid="10035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dirty="0" smtClean="0"/>
              <a:t>Why Use </a:t>
            </a:r>
            <a:r>
              <a:rPr lang="en-CA" b="1" dirty="0" smtClean="0">
                <a:solidFill>
                  <a:schemeClr val="accent1">
                    <a:lumMod val="75000"/>
                  </a:schemeClr>
                </a:solidFill>
              </a:rPr>
              <a:t>Named Constants</a:t>
            </a:r>
          </a:p>
        </p:txBody>
      </p:sp>
      <p:sp>
        <p:nvSpPr>
          <p:cNvPr id="11059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They can make your programs easier to read and understand</a:t>
            </a:r>
          </a:p>
          <a:p>
            <a:pPr>
              <a:defRPr/>
            </a:pPr>
            <a:r>
              <a:rPr lang="en-CA" dirty="0" smtClean="0"/>
              <a:t>Example:</a:t>
            </a:r>
          </a:p>
          <a:p>
            <a:pPr lvl="1">
              <a:buFont typeface="Arial" charset="0"/>
              <a:buNone/>
              <a:defRPr/>
            </a:pPr>
            <a:r>
              <a:rPr lang="en-CA" dirty="0" smtClean="0">
                <a:latin typeface="Consolas" pitchFamily="49" charset="0"/>
              </a:rPr>
              <a:t>Income = 315 * 80</a:t>
            </a:r>
            <a:endParaRPr lang="en-CA" dirty="0" smtClean="0"/>
          </a:p>
          <a:p>
            <a:pPr marL="0" indent="0">
              <a:buFont typeface="Arial" charset="0"/>
              <a:buNone/>
              <a:defRPr/>
            </a:pPr>
            <a:r>
              <a:rPr lang="en-CA" dirty="0" smtClean="0"/>
              <a:t>                          Vs.</a:t>
            </a:r>
          </a:p>
          <a:p>
            <a:pPr lvl="1">
              <a:buFont typeface="Arial" charset="0"/>
              <a:buNone/>
              <a:defRPr/>
            </a:pPr>
            <a:r>
              <a:rPr lang="en-CA" dirty="0" smtClean="0">
                <a:latin typeface="Consolas" pitchFamily="49" charset="0"/>
              </a:rPr>
              <a:t>Income = </a:t>
            </a:r>
            <a:r>
              <a:rPr lang="en-CA" b="1" dirty="0" smtClean="0">
                <a:solidFill>
                  <a:schemeClr val="accent1">
                    <a:lumMod val="75000"/>
                  </a:schemeClr>
                </a:solidFill>
                <a:latin typeface="Consolas" pitchFamily="49" charset="0"/>
              </a:rPr>
              <a:t>WORKING_DAYS_PER_YEAR</a:t>
            </a:r>
            <a:r>
              <a:rPr lang="en-CA" dirty="0" smtClean="0">
                <a:latin typeface="Consolas" pitchFamily="49" charset="0"/>
              </a:rPr>
              <a:t> * </a:t>
            </a:r>
            <a:r>
              <a:rPr lang="en-CA" b="1" dirty="0" smtClean="0">
                <a:solidFill>
                  <a:schemeClr val="accent1">
                    <a:lumMod val="75000"/>
                  </a:schemeClr>
                </a:solidFill>
                <a:latin typeface="Consolas" pitchFamily="49" charset="0"/>
              </a:rPr>
              <a:t>DAILY_PAY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276600" y="2362200"/>
            <a:ext cx="914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Comic Sans MS" pitchFamily="66" charset="0"/>
              </a:rPr>
              <a:t>No </a:t>
            </a:r>
            <a:r>
              <a:rPr lang="en-US" sz="2000" b="1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</a:t>
            </a:r>
            <a:endParaRPr lang="en-US" sz="20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705600" y="3048000"/>
            <a:ext cx="114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Comic Sans MS" pitchFamily="66" charset="0"/>
              </a:rPr>
              <a:t>Yes </a:t>
            </a:r>
            <a:r>
              <a:rPr lang="en-US" sz="2000" b="1" dirty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</a:t>
            </a:r>
            <a:endParaRPr lang="en-US" sz="20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189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5" grpId="0" build="p" bldLvl="3" autoUpdateAnimBg="0"/>
      <p:bldP spid="2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Predefined Constants: </a:t>
            </a:r>
            <a:r>
              <a:rPr lang="en-US" b="1" dirty="0" smtClean="0">
                <a:solidFill>
                  <a:srgbClr val="FF0000"/>
                </a:solidFill>
              </a:rPr>
              <a:t>MS-Word Constants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Microsoft uses their owning naming convention for predefined named constants.</a:t>
            </a:r>
          </a:p>
          <a:p>
            <a:r>
              <a:rPr lang="en-US" dirty="0" smtClean="0"/>
              <a:t>Example: 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wdPromptToSaveChanges 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Usage: </a:t>
            </a:r>
            <a:r>
              <a:rPr lang="en-US" dirty="0">
                <a:cs typeface="Consolas" panose="020B0609020204030204" pitchFamily="49" charset="0"/>
              </a:rPr>
              <a:t> </a:t>
            </a:r>
            <a:endParaRPr lang="en-US" dirty="0" smtClean="0"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ActiveDocument.Close(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wdPromptToSaveChanges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55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Closing Documents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Default action when closing a MS-Word document that has been modified (prompt)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VBA code to close a document in this fashion: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ActiveDocument.Close (wdPromptToSaveChanges)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486" y="2362200"/>
            <a:ext cx="3333750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4267200" y="4311134"/>
            <a:ext cx="2743200" cy="794266"/>
            <a:chOff x="4267200" y="4191000"/>
            <a:chExt cx="2743200" cy="794266"/>
          </a:xfrm>
        </p:grpSpPr>
        <p:sp>
          <p:nvSpPr>
            <p:cNvPr id="4" name="Right Brace 3"/>
            <p:cNvSpPr/>
            <p:nvPr/>
          </p:nvSpPr>
          <p:spPr>
            <a:xfrm rot="5400000">
              <a:off x="5372100" y="3086100"/>
              <a:ext cx="457200" cy="2667000"/>
            </a:xfrm>
            <a:prstGeom prst="rightBrace">
              <a:avLst/>
            </a:prstGeom>
            <a:ln w="254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419600" y="4615934"/>
              <a:ext cx="2590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Pre-defined constant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9204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More </a:t>
            </a:r>
            <a:r>
              <a:rPr lang="en-US" b="1" dirty="0">
                <a:solidFill>
                  <a:srgbClr val="FF0000"/>
                </a:solidFill>
              </a:rPr>
              <a:t>Pre-Defined </a:t>
            </a:r>
            <a:r>
              <a:rPr lang="en-US" b="1" dirty="0" smtClean="0">
                <a:solidFill>
                  <a:srgbClr val="FF0000"/>
                </a:solidFill>
              </a:rPr>
              <a:t>Constants</a:t>
            </a:r>
            <a:r>
              <a:rPr lang="en-US" dirty="0" smtClean="0"/>
              <a:t>: Closing Documents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ctiveDocument.Close</a:t>
            </a:r>
            <a:r>
              <a:rPr lang="en-US" dirty="0" smtClean="0"/>
              <a:t> method</a:t>
            </a:r>
          </a:p>
          <a:p>
            <a:r>
              <a:rPr lang="en-US" b="1" dirty="0" smtClean="0"/>
              <a:t>Word document containing the macro</a:t>
            </a:r>
            <a:r>
              <a:rPr lang="en-US" dirty="0" smtClean="0"/>
              <a:t>:  “8c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losingActions.docm</a:t>
            </a:r>
            <a:r>
              <a:rPr lang="en-US" dirty="0" smtClean="0"/>
              <a:t>”</a:t>
            </a:r>
            <a:endParaRPr lang="en-US" dirty="0"/>
          </a:p>
          <a:p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ClosingActions()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ActiveDocument.Close (&lt;</a:t>
            </a:r>
            <a:r>
              <a:rPr lang="en-US" sz="1800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Constant for closing action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</a:t>
            </a: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600200" y="3733800"/>
            <a:ext cx="4114800" cy="1733729"/>
            <a:chOff x="1752600" y="3048000"/>
            <a:chExt cx="4114800" cy="1733729"/>
          </a:xfrm>
        </p:grpSpPr>
        <p:sp>
          <p:nvSpPr>
            <p:cNvPr id="4" name="TextBox 3"/>
            <p:cNvSpPr txBox="1"/>
            <p:nvPr/>
          </p:nvSpPr>
          <p:spPr>
            <a:xfrm>
              <a:off x="1752600" y="3581400"/>
              <a:ext cx="4114800" cy="120032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 </a:t>
              </a:r>
              <a:r>
                <a:rPr lang="en-US" b="1" dirty="0" smtClean="0">
                  <a:solidFill>
                    <a:schemeClr val="bg1"/>
                  </a:solidFill>
                </a:rPr>
                <a:t>'Choose one constant</a:t>
              </a:r>
              <a:endParaRPr lang="en-US" b="1" dirty="0">
                <a:solidFill>
                  <a:schemeClr val="bg1"/>
                </a:solidFill>
              </a:endParaRPr>
            </a:p>
            <a:p>
              <a:r>
                <a:rPr lang="en-US" b="1" dirty="0">
                  <a:solidFill>
                    <a:srgbClr val="FF0000"/>
                  </a:solidFill>
                </a:rPr>
                <a:t> </a:t>
              </a:r>
              <a:r>
                <a:rPr lang="en-US" b="1" dirty="0" smtClean="0">
                  <a:solidFill>
                    <a:srgbClr val="FF0000"/>
                  </a:solidFill>
                </a:rPr>
                <a:t>wdPromptToSaveChanges</a:t>
              </a:r>
              <a:endParaRPr lang="en-US" b="1" dirty="0">
                <a:solidFill>
                  <a:srgbClr val="FF0000"/>
                </a:solidFill>
              </a:endParaRPr>
            </a:p>
            <a:p>
              <a:r>
                <a:rPr lang="en-US" b="1" dirty="0">
                  <a:solidFill>
                    <a:srgbClr val="FF0000"/>
                  </a:solidFill>
                </a:rPr>
                <a:t> </a:t>
              </a:r>
              <a:r>
                <a:rPr lang="en-US" b="1" dirty="0" smtClean="0">
                  <a:solidFill>
                    <a:srgbClr val="FF0000"/>
                  </a:solidFill>
                </a:rPr>
                <a:t>wdDoNotSaveChanges</a:t>
              </a:r>
              <a:endParaRPr lang="en-US" b="1" dirty="0">
                <a:solidFill>
                  <a:srgbClr val="FF0000"/>
                </a:solidFill>
              </a:endParaRPr>
            </a:p>
            <a:p>
              <a:r>
                <a:rPr lang="en-US" b="1" dirty="0">
                  <a:solidFill>
                    <a:srgbClr val="FF0000"/>
                  </a:solidFill>
                </a:rPr>
                <a:t> </a:t>
              </a:r>
              <a:r>
                <a:rPr lang="en-US" b="1" dirty="0" smtClean="0">
                  <a:solidFill>
                    <a:srgbClr val="FF0000"/>
                  </a:solidFill>
                </a:rPr>
                <a:t>wdSaveChanges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V="1">
              <a:off x="4343400" y="3048000"/>
              <a:ext cx="1219200" cy="10668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13728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Formatting A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Entire document:</a:t>
            </a:r>
          </a:p>
          <a:p>
            <a:pPr lvl="1"/>
            <a:r>
              <a:rPr lang="en-US" dirty="0" smtClean="0"/>
              <a:t>You first need to specify the document or part of a document to be formatted</a:t>
            </a:r>
          </a:p>
          <a:p>
            <a:pPr lvl="1"/>
            <a:r>
              <a:rPr lang="en-US" dirty="0" smtClean="0"/>
              <a:t>One way is through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’ object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Then choose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Select</a:t>
            </a:r>
            <a:r>
              <a:rPr lang="en-US" dirty="0"/>
              <a:t>’ method of that document.</a:t>
            </a:r>
          </a:p>
          <a:p>
            <a:pPr lvl="2"/>
            <a:r>
              <a:rPr lang="en-US" dirty="0"/>
              <a:t>Review: it’s a method and not a property because it applies an action: select = selecting the text of the entire document </a:t>
            </a:r>
          </a:p>
          <a:p>
            <a:r>
              <a:rPr lang="en-US" dirty="0" smtClean="0"/>
              <a:t>Selected text:</a:t>
            </a:r>
          </a:p>
          <a:p>
            <a:pPr lvl="1"/>
            <a:r>
              <a:rPr lang="en-US" dirty="0" smtClean="0"/>
              <a:t>Only format the currently selected text via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</a:t>
            </a:r>
            <a:r>
              <a:rPr lang="en-US" dirty="0" smtClean="0"/>
              <a:t>n’ object).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08" t="47436" r="18596" b="37663"/>
          <a:stretch/>
        </p:blipFill>
        <p:spPr bwMode="auto">
          <a:xfrm>
            <a:off x="990600" y="2895600"/>
            <a:ext cx="3581400" cy="17936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4190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Formatting Text (Entire Active Document): An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you want to format a document in the following way</a:t>
            </a:r>
          </a:p>
          <a:p>
            <a:r>
              <a:rPr lang="en-US" dirty="0"/>
              <a:t>E</a:t>
            </a:r>
            <a:r>
              <a:rPr lang="en-US" dirty="0" smtClean="0"/>
              <a:t>ntire document</a:t>
            </a:r>
          </a:p>
          <a:p>
            <a:pPr lvl="1"/>
            <a:r>
              <a:rPr lang="en-US" dirty="0"/>
              <a:t>Font = </a:t>
            </a:r>
            <a:r>
              <a:rPr lang="en-US" dirty="0" smtClean="0"/>
              <a:t>Calibri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17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Formatting: Entire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mentioned the entire document can be selected.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spcBef>
                <a:spcPts val="900"/>
              </a:spcBef>
            </a:pPr>
            <a:r>
              <a:rPr lang="en-US" dirty="0" smtClean="0"/>
              <a:t>Now for the ‘selected text’ (in this case it’s the whole document) access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Font’</a:t>
            </a:r>
            <a:r>
              <a:rPr lang="en-US" dirty="0" smtClean="0"/>
              <a:t> property and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r>
              <a:rPr lang="en-US" dirty="0" smtClean="0"/>
              <a:t>’ property of that font and give it the desired name.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spcBef>
                <a:spcPts val="900"/>
              </a:spcBef>
            </a:pPr>
            <a:r>
              <a:rPr lang="en-US" b="1" dirty="0" smtClean="0"/>
              <a:t>Word document containing the macro</a:t>
            </a:r>
            <a:r>
              <a:rPr lang="en-US" dirty="0" smtClean="0"/>
              <a:t>: 9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formattingEntireDocument</a:t>
            </a:r>
            <a:r>
              <a:rPr lang="en-US" dirty="0" smtClean="0"/>
              <a:t>.docm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formattingEntireDocument()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ActiveDocument.Select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Selection.Font.Name = "Calibri"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1905000"/>
            <a:ext cx="3657600" cy="45720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ActiveDocument.Select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" y="3505200"/>
            <a:ext cx="4218039" cy="45720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Selection.Font.Name </a:t>
            </a:r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"Calibri"</a:t>
            </a:r>
            <a:endParaRPr lang="en-US" b="1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796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animBg="1"/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CA" dirty="0" smtClean="0"/>
              <a:t> Object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This is the currently selected text in a document.</a:t>
            </a:r>
          </a:p>
          <a:p>
            <a:pPr lvl="1"/>
            <a:r>
              <a:rPr lang="en-CA" dirty="0" smtClean="0"/>
              <a:t>It may be empty (nothing selected)</a:t>
            </a:r>
            <a:endParaRPr lang="en-C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3" t="50423" r="19471"/>
          <a:stretch/>
        </p:blipFill>
        <p:spPr bwMode="auto">
          <a:xfrm>
            <a:off x="762000" y="2431237"/>
            <a:ext cx="4279958" cy="427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1524000" y="4869637"/>
            <a:ext cx="9144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85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</a:t>
            </a:r>
            <a:r>
              <a:rPr lang="en-US" b="1" dirty="0" smtClean="0">
                <a:solidFill>
                  <a:srgbClr val="FF0000"/>
                </a:solidFill>
              </a:rPr>
              <a:t>Attributes/Properties</a:t>
            </a:r>
            <a:r>
              <a:rPr lang="en-US" dirty="0" smtClean="0"/>
              <a:t> Of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 smtClean="0"/>
              <a:t>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Font.Name</a:t>
            </a:r>
            <a:r>
              <a:rPr lang="en-US" dirty="0" smtClean="0">
                <a:cs typeface="Consolas" panose="020B0609020204030204" pitchFamily="49" charset="0"/>
              </a:rPr>
              <a:t>: specify the type (name) of font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Font.Size</a:t>
            </a:r>
            <a:r>
              <a:rPr lang="en-US" dirty="0" smtClean="0">
                <a:cs typeface="Consolas" panose="020B0609020204030204" pitchFamily="49" charset="0"/>
              </a:rPr>
              <a:t>: specify </a:t>
            </a:r>
            <a:r>
              <a:rPr lang="en-US" dirty="0" smtClean="0">
                <a:cs typeface="Consolas" panose="020B0609020204030204" pitchFamily="49" charset="0"/>
              </a:rPr>
              <a:t>how big is the font</a:t>
            </a:r>
            <a:endParaRPr lang="en-US" dirty="0" smtClean="0">
              <a:cs typeface="Consolas" panose="020B0609020204030204" pitchFamily="49" charset="0"/>
            </a:endParaRP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Font.ColorIndex</a:t>
            </a:r>
            <a:r>
              <a:rPr lang="en-US" dirty="0" smtClean="0">
                <a:cs typeface="Consolas" panose="020B0609020204030204" pitchFamily="49" charset="0"/>
              </a:rPr>
              <a:t>: </a:t>
            </a:r>
            <a:r>
              <a:rPr lang="en-US" dirty="0">
                <a:cs typeface="Consolas" panose="020B0609020204030204" pitchFamily="49" charset="0"/>
              </a:rPr>
              <a:t>specify </a:t>
            </a:r>
            <a:r>
              <a:rPr lang="en-US" dirty="0" smtClean="0">
                <a:cs typeface="Consolas" panose="020B0609020204030204" pitchFamily="49" charset="0"/>
              </a:rPr>
              <a:t>the color of the font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Font.UnderLine</a:t>
            </a:r>
            <a:r>
              <a:rPr lang="en-US" dirty="0" smtClean="0">
                <a:cs typeface="Consolas" panose="020B0609020204030204" pitchFamily="49" charset="0"/>
              </a:rPr>
              <a:t>: specify the type of underlining to be applied (or to remove underlining)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Font.Bold</a:t>
            </a:r>
            <a:r>
              <a:rPr lang="en-US" dirty="0">
                <a:cs typeface="Consolas" panose="020B0609020204030204" pitchFamily="49" charset="0"/>
              </a:rPr>
              <a:t>:</a:t>
            </a:r>
            <a:r>
              <a:rPr lang="en-US" b="1" dirty="0">
                <a:solidFill>
                  <a:srgbClr val="FF0000"/>
                </a:solidFill>
                <a:cs typeface="Consolas" panose="020B0609020204030204" pitchFamily="49" charset="0"/>
              </a:rPr>
              <a:t> </a:t>
            </a:r>
            <a:r>
              <a:rPr lang="en-US" dirty="0">
                <a:cs typeface="Consolas" panose="020B0609020204030204" pitchFamily="49" charset="0"/>
              </a:rPr>
              <a:t>allows bolding to change (toggle or set</a:t>
            </a:r>
            <a:r>
              <a:rPr lang="en-US" dirty="0" smtClean="0">
                <a:cs typeface="Consolas" panose="020B0609020204030204" pitchFamily="49" charset="0"/>
              </a:rPr>
              <a:t>)</a:t>
            </a:r>
          </a:p>
          <a:p>
            <a:pPr marL="231775" indent="-200025">
              <a:spcAft>
                <a:spcPts val="300"/>
              </a:spcAft>
              <a:buNone/>
            </a:pPr>
            <a:endParaRPr lang="en-US" dirty="0">
              <a:cs typeface="Consolas" panose="020B0609020204030204" pitchFamily="49" charset="0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en-US" dirty="0" smtClean="0">
                <a:cs typeface="Consolas" panose="020B0609020204030204" pitchFamily="49" charset="0"/>
              </a:rPr>
              <a:t>Similar to how the Attributes/Properties of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 affect only the currently active document these Attributes/Properties only take effect on the currently selected text (if there’s any).</a:t>
            </a:r>
            <a:endParaRPr lang="en-US" dirty="0" smtClean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26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Using The </a:t>
            </a:r>
            <a:r>
              <a:rPr lang="en-CA" b="1" dirty="0" smtClean="0">
                <a:solidFill>
                  <a:srgbClr val="FF0000"/>
                </a:solidFill>
              </a:rPr>
              <a:t>Selection Object Attributes/Properties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 smtClean="0"/>
              <a:t>Name of the Word document containing the program</a:t>
            </a:r>
            <a:r>
              <a:rPr lang="en-CA" dirty="0" smtClean="0"/>
              <a:t>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10selectionAttributes.docm</a:t>
            </a:r>
          </a:p>
          <a:p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selectionObjectAttributes()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Selection.Font.Name = "Wingdings"  'Must be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 quotes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Selection.Font.Size = 36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Selection.Font.ColorIndex = wdBlue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Selection.Font.Underline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CA" sz="1800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Constant for underlining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234950" lvl="1" indent="0">
              <a:buNone/>
            </a:pP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wdUnderlineNone, wdUnderlineSingle</a:t>
            </a:r>
          </a:p>
          <a:p>
            <a:pPr marL="234950" lvl="1" indent="0">
              <a:buNone/>
            </a:pP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e.g. Selection.Font = wdUnderlineSingle</a:t>
            </a:r>
          </a:p>
          <a:p>
            <a:pPr marL="234950" lvl="1" indent="0"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Bolding options</a:t>
            </a:r>
            <a:endParaRPr lang="en-CA" sz="18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Selection.Font.Bold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wdToggle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On/off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Selection.Font.Bold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True    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Turn on (false = off)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marL="234950" lvl="1" indent="0">
              <a:buNone/>
            </a:pP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90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Seeing Color (And Under Line Options)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Use the ‘auto complete’ feature of VBA to view the options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8800"/>
            <a:ext cx="6383065" cy="302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286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Methods Of The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 Object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ClearFormatting</a:t>
            </a:r>
            <a:r>
              <a:rPr lang="en-US" dirty="0" smtClean="0">
                <a:cs typeface="Consolas" panose="020B0609020204030204" pitchFamily="49" charset="0"/>
              </a:rPr>
              <a:t>: removes all formatting effects (e.g. bold, italics)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TypeText</a:t>
            </a:r>
            <a:r>
              <a:rPr lang="en-US" dirty="0">
                <a:cs typeface="Consolas" panose="020B0609020204030204" pitchFamily="49" charset="0"/>
              </a:rPr>
              <a:t>: </a:t>
            </a:r>
            <a:r>
              <a:rPr lang="en-US" dirty="0" smtClean="0">
                <a:cs typeface="Consolas" panose="020B0609020204030204" pitchFamily="49" charset="0"/>
              </a:rPr>
              <a:t>insert the </a:t>
            </a:r>
            <a:r>
              <a:rPr lang="en-US" dirty="0">
                <a:cs typeface="Consolas" panose="020B0609020204030204" pitchFamily="49" charset="0"/>
              </a:rPr>
              <a:t>specified text in </a:t>
            </a:r>
            <a:r>
              <a:rPr lang="en-US" dirty="0">
                <a:cs typeface="Consolas" panose="020B0609020204030204" pitchFamily="49" charset="0"/>
              </a:rPr>
              <a:t>the VBA </a:t>
            </a:r>
            <a:r>
              <a:rPr lang="en-US" dirty="0" smtClean="0">
                <a:cs typeface="Consolas" panose="020B0609020204030204" pitchFamily="49" charset="0"/>
              </a:rPr>
              <a:t>program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Delete</a:t>
            </a:r>
            <a:r>
              <a:rPr lang="en-US" dirty="0">
                <a:cs typeface="Consolas" panose="020B0609020204030204" pitchFamily="49" charset="0"/>
              </a:rPr>
              <a:t>: deletes any selected </a:t>
            </a:r>
            <a:r>
              <a:rPr lang="en-US" dirty="0" smtClean="0">
                <a:cs typeface="Consolas" panose="020B0609020204030204" pitchFamily="49" charset="0"/>
              </a:rPr>
              <a:t>text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EndKey</a:t>
            </a:r>
            <a:r>
              <a:rPr lang="en-US" dirty="0">
                <a:cs typeface="Consolas" panose="020B0609020204030204" pitchFamily="49" charset="0"/>
              </a:rPr>
              <a:t>: move the cursor to </a:t>
            </a:r>
            <a:r>
              <a:rPr lang="en-US" dirty="0" smtClean="0">
                <a:cs typeface="Consolas" panose="020B0609020204030204" pitchFamily="49" charset="0"/>
              </a:rPr>
              <a:t>the end </a:t>
            </a:r>
            <a:r>
              <a:rPr lang="en-US" dirty="0">
                <a:cs typeface="Consolas" panose="020B0609020204030204" pitchFamily="49" charset="0"/>
              </a:rPr>
              <a:t>of the document (covered </a:t>
            </a:r>
            <a:r>
              <a:rPr lang="en-US" dirty="0" smtClean="0">
                <a:cs typeface="Consolas" panose="020B0609020204030204" pitchFamily="49" charset="0"/>
              </a:rPr>
              <a:t>later in </a:t>
            </a:r>
            <a:r>
              <a:rPr lang="en-US" dirty="0">
                <a:cs typeface="Consolas" panose="020B0609020204030204" pitchFamily="49" charset="0"/>
              </a:rPr>
              <a:t>a large example</a:t>
            </a:r>
            <a:r>
              <a:rPr lang="en-US" dirty="0" smtClean="0">
                <a:cs typeface="Consolas" panose="020B0609020204030204" pitchFamily="49" charset="0"/>
              </a:rPr>
              <a:t>)</a:t>
            </a:r>
            <a:endParaRPr lang="en-US" dirty="0">
              <a:cs typeface="Consolas" panose="020B0609020204030204" pitchFamily="49" charset="0"/>
            </a:endParaRP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HomeKey</a:t>
            </a:r>
            <a:r>
              <a:rPr lang="en-US" dirty="0" smtClean="0">
                <a:cs typeface="Consolas" panose="020B0609020204030204" pitchFamily="49" charset="0"/>
              </a:rPr>
              <a:t>: move the cursor to the start of the document </a:t>
            </a:r>
            <a:r>
              <a:rPr lang="en-US" dirty="0">
                <a:cs typeface="Consolas" panose="020B0609020204030204" pitchFamily="49" charset="0"/>
              </a:rPr>
              <a:t>(covered later in a large example)</a:t>
            </a:r>
            <a:endParaRPr lang="en-US" dirty="0" smtClean="0">
              <a:cs typeface="Consolas" panose="020B0609020204030204" pitchFamily="49" charset="0"/>
            </a:endParaRP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InsertFile</a:t>
            </a:r>
            <a:r>
              <a:rPr lang="en-US" dirty="0" smtClean="0">
                <a:cs typeface="Consolas" panose="020B0609020204030204" pitchFamily="49" charset="0"/>
              </a:rPr>
              <a:t>: replace selection with text from the specified file</a:t>
            </a:r>
          </a:p>
          <a:p>
            <a:pPr marL="374650" indent="-342900">
              <a:spcAft>
                <a:spcPts val="300"/>
              </a:spcAft>
            </a:pPr>
            <a:r>
              <a:rPr lang="en-US" dirty="0" smtClean="0">
                <a:cs typeface="Consolas" panose="020B0609020204030204" pitchFamily="49" charset="0"/>
              </a:rPr>
              <a:t>(covered in a later example)</a:t>
            </a:r>
          </a:p>
          <a:p>
            <a:pPr marL="231775" indent="-200025">
              <a:spcAft>
                <a:spcPts val="300"/>
              </a:spcAft>
              <a:buNone/>
            </a:pPr>
            <a:endParaRPr lang="en-US" dirty="0" smtClean="0">
              <a:cs typeface="Consolas" panose="020B0609020204030204" pitchFamily="49" charset="0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en-US" dirty="0" smtClean="0">
                <a:cs typeface="Consolas" panose="020B0609020204030204" pitchFamily="49" charset="0"/>
              </a:rPr>
              <a:t>Similar </a:t>
            </a:r>
            <a:r>
              <a:rPr lang="en-US" dirty="0" smtClean="0">
                <a:cs typeface="Consolas" panose="020B0609020204030204" pitchFamily="49" charset="0"/>
              </a:rPr>
              <a:t>to how the method of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 </a:t>
            </a:r>
            <a:r>
              <a:rPr lang="en-US" dirty="0"/>
              <a:t>only affect the </a:t>
            </a:r>
            <a:r>
              <a:rPr lang="en-US" dirty="0" smtClean="0"/>
              <a:t>currently active document these Attributes/Properties </a:t>
            </a:r>
            <a:r>
              <a:rPr lang="en-US" dirty="0" smtClean="0"/>
              <a:t>may only </a:t>
            </a:r>
            <a:r>
              <a:rPr lang="en-US" dirty="0" smtClean="0"/>
              <a:t>take effect on the currently selected text (if there’s any</a:t>
            </a:r>
            <a:r>
              <a:rPr lang="en-US" dirty="0" smtClean="0"/>
              <a:t>).</a:t>
            </a:r>
          </a:p>
          <a:p>
            <a:pPr>
              <a:spcAft>
                <a:spcPts val="300"/>
              </a:spcAft>
            </a:pPr>
            <a:r>
              <a:rPr lang="en-US" dirty="0" smtClean="0">
                <a:cs typeface="Consolas" panose="020B0609020204030204" pitchFamily="49" charset="0"/>
              </a:rPr>
              <a:t>Affects selected text: </a:t>
            </a:r>
            <a:r>
              <a:rPr lang="en-US" dirty="0" err="1">
                <a:cs typeface="Consolas" panose="020B0609020204030204" pitchFamily="49" charset="0"/>
              </a:rPr>
              <a:t>C</a:t>
            </a:r>
            <a:r>
              <a:rPr lang="en-US" dirty="0" err="1" smtClean="0">
                <a:cs typeface="Consolas" panose="020B0609020204030204" pitchFamily="49" charset="0"/>
              </a:rPr>
              <a:t>learFormatting</a:t>
            </a:r>
            <a:r>
              <a:rPr lang="en-US" dirty="0" smtClean="0">
                <a:cs typeface="Consolas" panose="020B0609020204030204" pitchFamily="49" charset="0"/>
              </a:rPr>
              <a:t>, Delete</a:t>
            </a:r>
          </a:p>
          <a:p>
            <a:pPr>
              <a:spcAft>
                <a:spcPts val="300"/>
              </a:spcAft>
            </a:pPr>
            <a:r>
              <a:rPr lang="en-US" dirty="0" smtClean="0">
                <a:cs typeface="Consolas" panose="020B0609020204030204" pitchFamily="49" charset="0"/>
              </a:rPr>
              <a:t>Does not require text to be selected: </a:t>
            </a:r>
            <a:r>
              <a:rPr lang="en-US" dirty="0" err="1" smtClean="0">
                <a:cs typeface="Consolas" panose="020B0609020204030204" pitchFamily="49" charset="0"/>
              </a:rPr>
              <a:t>TypeText</a:t>
            </a:r>
            <a:r>
              <a:rPr lang="en-US" dirty="0" smtClean="0">
                <a:cs typeface="Consolas" panose="020B0609020204030204" pitchFamily="49" charset="0"/>
              </a:rPr>
              <a:t>, </a:t>
            </a:r>
            <a:r>
              <a:rPr lang="en-US" dirty="0" err="1" smtClean="0">
                <a:cs typeface="Consolas" panose="020B0609020204030204" pitchFamily="49" charset="0"/>
              </a:rPr>
              <a:t>EndKwy</a:t>
            </a:r>
            <a:r>
              <a:rPr lang="en-US" dirty="0" smtClean="0">
                <a:cs typeface="Consolas" panose="020B0609020204030204" pitchFamily="49" charset="0"/>
              </a:rPr>
              <a:t>, </a:t>
            </a:r>
            <a:r>
              <a:rPr lang="en-US" dirty="0" err="1" smtClean="0">
                <a:cs typeface="Consolas" panose="020B0609020204030204" pitchFamily="49" charset="0"/>
              </a:rPr>
              <a:t>HomeKey</a:t>
            </a:r>
            <a:r>
              <a:rPr lang="en-US" dirty="0" smtClean="0">
                <a:cs typeface="Consolas" panose="020B0609020204030204" pitchFamily="49" charset="0"/>
              </a:rPr>
              <a:t>, </a:t>
            </a:r>
            <a:r>
              <a:rPr lang="en-US" dirty="0" err="1" smtClean="0">
                <a:cs typeface="Consolas" panose="020B0609020204030204" pitchFamily="49" charset="0"/>
              </a:rPr>
              <a:t>InsertFile</a:t>
            </a:r>
            <a:endParaRPr lang="en-US" dirty="0" smtClean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697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Using Simple </a:t>
            </a:r>
            <a:r>
              <a:rPr lang="en-CA" b="1" dirty="0" smtClean="0">
                <a:solidFill>
                  <a:schemeClr val="accent3">
                    <a:lumMod val="50000"/>
                  </a:schemeClr>
                </a:solidFill>
              </a:rPr>
              <a:t>Methods Of The </a:t>
            </a:r>
            <a:r>
              <a:rPr lang="en-CA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CA" b="1" dirty="0" smtClean="0">
                <a:solidFill>
                  <a:schemeClr val="accent3">
                    <a:lumMod val="50000"/>
                  </a:schemeClr>
                </a:solidFill>
              </a:rPr>
              <a:t> Object</a:t>
            </a:r>
            <a:endParaRPr lang="en-CA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 smtClean="0"/>
              <a:t>Name of the Word document containing the program</a:t>
            </a:r>
            <a:r>
              <a:rPr lang="en-CA" dirty="0" smtClean="0"/>
              <a:t>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11selectionMethod.docm</a:t>
            </a:r>
          </a:p>
          <a:p>
            <a:r>
              <a:rPr lang="en-CA" dirty="0" smtClean="0">
                <a:cs typeface="Consolas" panose="020B0609020204030204" pitchFamily="49" charset="0"/>
              </a:rPr>
              <a:t>Try running it with and without some text selected</a:t>
            </a:r>
          </a:p>
          <a:p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selectionObjectMethod()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Selection.</a:t>
            </a:r>
            <a:r>
              <a:rPr lang="en-CA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ClearFormatting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Selection.</a:t>
            </a:r>
            <a:r>
              <a:rPr lang="en-CA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TypeText (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"My new replacement text"</a:t>
            </a:r>
            <a:r>
              <a:rPr lang="en-CA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52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Writing Text To </a:t>
            </a:r>
            <a:r>
              <a:rPr lang="en-CA" b="1" dirty="0" smtClean="0">
                <a:solidFill>
                  <a:srgbClr val="FF0000"/>
                </a:solidFill>
              </a:rPr>
              <a:t>Start</a:t>
            </a:r>
            <a:r>
              <a:rPr lang="en-CA" dirty="0" smtClean="0"/>
              <a:t>/</a:t>
            </a:r>
            <a:r>
              <a:rPr lang="en-CA" b="1" dirty="0" smtClean="0">
                <a:solidFill>
                  <a:schemeClr val="accent3">
                    <a:lumMod val="50000"/>
                  </a:schemeClr>
                </a:solidFill>
              </a:rPr>
              <a:t>End</a:t>
            </a:r>
            <a:endParaRPr lang="en-CA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Name of the Word document containing the program</a:t>
            </a:r>
            <a:r>
              <a:rPr lang="en-CA" dirty="0"/>
              <a:t>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12selectionHomeEndKey.docm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HomeKey</a:t>
            </a:r>
            <a:r>
              <a:rPr lang="en-CA" sz="1800" dirty="0" smtClean="0"/>
              <a:t> docs</a:t>
            </a:r>
            <a:r>
              <a:rPr lang="en-CA" sz="1800" dirty="0"/>
              <a:t>: https://msdn.microsoft.com/en-us/library/office/ff192384.aspx</a:t>
            </a:r>
            <a:endParaRPr lang="en-CA" sz="1800" dirty="0" smtClean="0"/>
          </a:p>
          <a:p>
            <a:pPr lvl="1"/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EndKey</a:t>
            </a:r>
            <a:r>
              <a:rPr lang="en-CA" sz="1800" dirty="0" smtClean="0"/>
              <a:t> docs: https</a:t>
            </a:r>
            <a:r>
              <a:rPr lang="en-CA" sz="1800" dirty="0"/>
              <a:t>://</a:t>
            </a:r>
            <a:r>
              <a:rPr lang="en-CA" sz="1800" dirty="0" smtClean="0"/>
              <a:t>msdn.microsoft.com/en-us/library/office/ff195593.aspx</a:t>
            </a:r>
          </a:p>
          <a:p>
            <a:pPr marL="0" indent="0">
              <a:buNone/>
            </a:pPr>
            <a:endParaRPr lang="en-CA" dirty="0" smtClean="0"/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selectionHomeEndKey()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Const SONG_TITLE = "You're not here"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Const SONG_LYRICIST = "Akira Yamaoka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Selection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.HomeKey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Unit:=wdStory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Selection.TypeText (SONG_TITLE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Selection</a:t>
            </a:r>
            <a:r>
              <a:rPr lang="en-CA" sz="18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.EndKey </a:t>
            </a:r>
            <a:r>
              <a:rPr lang="en-CA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Unit:=wdStory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Selection.TypeText (SONG_LYRICIST)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132569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The Previous VBA Program: </a:t>
            </a:r>
            <a:r>
              <a:rPr lang="en-CA" dirty="0" smtClean="0"/>
              <a:t>Application </a:t>
            </a:r>
            <a:r>
              <a:rPr lang="en-CA" dirty="0" smtClean="0"/>
              <a:t>Of ‘Proximity</a:t>
            </a:r>
            <a:r>
              <a:rPr lang="en-CA" dirty="0" smtClean="0"/>
              <a:t>’ (Spreadsheet section: C.R.A.</a:t>
            </a:r>
            <a:r>
              <a:rPr lang="en-CA" i="1" u="sng" dirty="0" smtClean="0"/>
              <a:t>P</a:t>
            </a:r>
            <a:r>
              <a:rPr lang="en-CA" dirty="0" smtClean="0"/>
              <a:t>.)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19698"/>
          <a:stretch/>
        </p:blipFill>
        <p:spPr>
          <a:xfrm>
            <a:off x="152399" y="1676400"/>
            <a:ext cx="5791201" cy="320040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4800600" y="2260937"/>
            <a:ext cx="4343400" cy="2031325"/>
            <a:chOff x="4800600" y="2260937"/>
            <a:chExt cx="4343400" cy="2031325"/>
          </a:xfrm>
        </p:grpSpPr>
        <p:sp>
          <p:nvSpPr>
            <p:cNvPr id="5" name="TextBox 4"/>
            <p:cNvSpPr txBox="1"/>
            <p:nvPr/>
          </p:nvSpPr>
          <p:spPr>
            <a:xfrm>
              <a:off x="6858000" y="2260937"/>
              <a:ext cx="2286000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Related parts of the program are grouped together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Each part is separated with whitespace</a:t>
              </a:r>
              <a:endParaRPr lang="en-CA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H="1" flipV="1">
              <a:off x="4800600" y="2438400"/>
              <a:ext cx="2019300" cy="56180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flipH="1">
              <a:off x="5943600" y="3000206"/>
              <a:ext cx="87630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H="1">
              <a:off x="5867400" y="3000206"/>
              <a:ext cx="990600" cy="88231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60146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Inserting Text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7200"/>
          </a:xfrm>
        </p:spPr>
        <p:txBody>
          <a:bodyPr/>
          <a:lstStyle/>
          <a:p>
            <a:r>
              <a:rPr lang="en-CA" dirty="0" smtClean="0"/>
              <a:t>Example files (must all be in the same folder)</a:t>
            </a: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838200" y="2514600"/>
            <a:ext cx="13716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CA" dirty="0"/>
              <a:t>Text input1</a:t>
            </a:r>
          </a:p>
          <a:p>
            <a:pPr algn="ctr"/>
            <a:endParaRPr lang="en-CA" dirty="0"/>
          </a:p>
        </p:txBody>
      </p:sp>
      <p:sp>
        <p:nvSpPr>
          <p:cNvPr id="6" name="Rectangle 5"/>
          <p:cNvSpPr/>
          <p:nvPr/>
        </p:nvSpPr>
        <p:spPr>
          <a:xfrm>
            <a:off x="759207" y="2145268"/>
            <a:ext cx="15295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/>
              <a:t>13input1.docx</a:t>
            </a:r>
          </a:p>
        </p:txBody>
      </p:sp>
      <p:sp>
        <p:nvSpPr>
          <p:cNvPr id="7" name="Rectangle 6"/>
          <p:cNvSpPr/>
          <p:nvPr/>
        </p:nvSpPr>
        <p:spPr>
          <a:xfrm>
            <a:off x="2745993" y="2502932"/>
            <a:ext cx="13716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CA" dirty="0"/>
              <a:t>Text </a:t>
            </a:r>
            <a:r>
              <a:rPr lang="en-CA" dirty="0" smtClean="0"/>
              <a:t>input2</a:t>
            </a:r>
            <a:endParaRPr lang="en-CA" dirty="0"/>
          </a:p>
          <a:p>
            <a:pPr algn="ctr"/>
            <a:endParaRPr lang="en-CA" dirty="0"/>
          </a:p>
        </p:txBody>
      </p:sp>
      <p:sp>
        <p:nvSpPr>
          <p:cNvPr id="8" name="Rectangle 7"/>
          <p:cNvSpPr/>
          <p:nvPr/>
        </p:nvSpPr>
        <p:spPr>
          <a:xfrm>
            <a:off x="2667000" y="2133600"/>
            <a:ext cx="13163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 smtClean="0"/>
              <a:t>13input2.rtf</a:t>
            </a:r>
            <a:endParaRPr lang="en-CA" dirty="0"/>
          </a:p>
        </p:txBody>
      </p:sp>
      <p:sp>
        <p:nvSpPr>
          <p:cNvPr id="9" name="Rectangle 8"/>
          <p:cNvSpPr/>
          <p:nvPr/>
        </p:nvSpPr>
        <p:spPr>
          <a:xfrm>
            <a:off x="4858607" y="2502932"/>
            <a:ext cx="13716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CA" dirty="0"/>
              <a:t>Text </a:t>
            </a:r>
            <a:r>
              <a:rPr lang="en-CA" dirty="0" smtClean="0"/>
              <a:t>input3</a:t>
            </a:r>
            <a:endParaRPr lang="en-CA" dirty="0"/>
          </a:p>
          <a:p>
            <a:pPr algn="ctr"/>
            <a:endParaRPr lang="en-CA" dirty="0"/>
          </a:p>
        </p:txBody>
      </p:sp>
      <p:sp>
        <p:nvSpPr>
          <p:cNvPr id="10" name="Rectangle 9"/>
          <p:cNvSpPr/>
          <p:nvPr/>
        </p:nvSpPr>
        <p:spPr>
          <a:xfrm>
            <a:off x="4724400" y="2133600"/>
            <a:ext cx="1337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 smtClean="0"/>
              <a:t>13input3.txt</a:t>
            </a:r>
            <a:endParaRPr lang="en-CA" dirty="0"/>
          </a:p>
        </p:txBody>
      </p:sp>
      <p:grpSp>
        <p:nvGrpSpPr>
          <p:cNvPr id="23" name="Group 22"/>
          <p:cNvGrpSpPr/>
          <p:nvPr/>
        </p:nvGrpSpPr>
        <p:grpSpPr>
          <a:xfrm>
            <a:off x="1524000" y="3569732"/>
            <a:ext cx="4020407" cy="3288268"/>
            <a:chOff x="1524000" y="3569732"/>
            <a:chExt cx="4020407" cy="3288268"/>
          </a:xfrm>
        </p:grpSpPr>
        <p:grpSp>
          <p:nvGrpSpPr>
            <p:cNvPr id="13" name="Group 12"/>
            <p:cNvGrpSpPr/>
            <p:nvPr/>
          </p:nvGrpSpPr>
          <p:grpSpPr>
            <a:xfrm>
              <a:off x="2835797" y="4680466"/>
              <a:ext cx="2434210" cy="2177534"/>
              <a:chOff x="2835797" y="4680466"/>
              <a:chExt cx="2434210" cy="2177534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2926000" y="5603796"/>
                <a:ext cx="2344007" cy="125420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835797" y="4680466"/>
                <a:ext cx="166779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dirty="0" smtClean="0"/>
                  <a:t>Word </a:t>
                </a:r>
                <a:r>
                  <a:rPr lang="en-CA" dirty="0" smtClean="0">
                    <a:latin typeface="Consolas" panose="020B0609020204030204" pitchFamily="49" charset="0"/>
                    <a:cs typeface="Consolas" panose="020B0609020204030204" pitchFamily="49" charset="0"/>
                  </a:rPr>
                  <a:t>docm</a:t>
                </a:r>
                <a:r>
                  <a:rPr lang="en-CA" dirty="0" smtClean="0"/>
                  <a:t> document (VBA program)</a:t>
                </a:r>
                <a:endParaRPr lang="en-CA" dirty="0"/>
              </a:p>
            </p:txBody>
          </p:sp>
        </p:grpSp>
        <p:cxnSp>
          <p:nvCxnSpPr>
            <p:cNvPr id="15" name="Straight Arrow Connector 14"/>
            <p:cNvCxnSpPr/>
            <p:nvPr/>
          </p:nvCxnSpPr>
          <p:spPr>
            <a:xfrm>
              <a:off x="1524000" y="3581400"/>
              <a:ext cx="1447800" cy="1110734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3393693" y="3581400"/>
              <a:ext cx="38100" cy="1110734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9" idx="2"/>
            </p:cNvCxnSpPr>
            <p:nvPr/>
          </p:nvCxnSpPr>
          <p:spPr>
            <a:xfrm flipH="1">
              <a:off x="3872197" y="3569732"/>
              <a:ext cx="1672210" cy="1122402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91384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Automatically </a:t>
            </a:r>
            <a:r>
              <a:rPr lang="en-CA" b="1" dirty="0" smtClean="0">
                <a:solidFill>
                  <a:srgbClr val="FF0000"/>
                </a:solidFill>
              </a:rPr>
              <a:t>Inserting Text </a:t>
            </a:r>
            <a:r>
              <a:rPr lang="en-CA" dirty="0" smtClean="0"/>
              <a:t>Into A Word Document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Name of the Word document containing the program</a:t>
            </a:r>
            <a:r>
              <a:rPr lang="en-CA" dirty="0"/>
              <a:t>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13selectionInsertingText.docm</a:t>
            </a:r>
          </a:p>
          <a:p>
            <a:endParaRPr lang="en-CA" dirty="0" smtClean="0"/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insertingText()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</a:t>
            </a:r>
            <a:r>
              <a:rPr lang="en-CA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InsertFile (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"13input1.docx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Selection.</a:t>
            </a:r>
            <a:r>
              <a:rPr lang="en-CA" sz="18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InsertFile </a:t>
            </a:r>
            <a:r>
              <a:rPr lang="en-CA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13input2.docx"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Selection.</a:t>
            </a:r>
            <a:r>
              <a:rPr lang="en-CA" sz="18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InsertFile </a:t>
            </a:r>
            <a:r>
              <a:rPr lang="en-CA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13input3.docx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</a:p>
        </p:txBody>
      </p:sp>
    </p:spTree>
    <p:extLst>
      <p:ext uri="{BB962C8B-B14F-4D97-AF65-F5344CB8AC3E}">
        <p14:creationId xmlns:p14="http://schemas.microsoft.com/office/powerpoint/2010/main" val="401659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b="1" dirty="0" smtClean="0">
                <a:solidFill>
                  <a:srgbClr val="FF0000"/>
                </a:solidFill>
              </a:rPr>
              <a:t> Object </a:t>
            </a:r>
            <a:r>
              <a:rPr lang="en-US" dirty="0" smtClean="0"/>
              <a:t>again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With a approaches if no text was selected then the program would produce no visible effect.</a:t>
            </a:r>
          </a:p>
          <a:p>
            <a:pPr marL="254794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Sub SelectedFontChange()</a:t>
            </a:r>
          </a:p>
          <a:p>
            <a:pPr marL="254794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.Font.Bold = wdToggle</a:t>
            </a:r>
          </a:p>
          <a:p>
            <a:pPr marL="254794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  <a:endParaRPr lang="en-US" dirty="0"/>
          </a:p>
          <a:p>
            <a:r>
              <a:rPr lang="en-US" dirty="0" smtClean="0"/>
              <a:t>The program could automatically select text for you “expanding” the selection.</a:t>
            </a:r>
          </a:p>
          <a:p>
            <a:pPr marL="254794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Sub AutoSelectedFontChange()</a:t>
            </a:r>
          </a:p>
          <a:p>
            <a:pPr marL="254794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.Expand</a:t>
            </a:r>
          </a:p>
          <a:p>
            <a:pPr marL="254794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.Font.Bold = wdToggle</a:t>
            </a:r>
          </a:p>
          <a:p>
            <a:pPr marL="254794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685800" y="5729962"/>
            <a:ext cx="2049443" cy="730782"/>
            <a:chOff x="-35688" y="5883624"/>
            <a:chExt cx="2732590" cy="974376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581" b="50000"/>
            <a:stretch/>
          </p:blipFill>
          <p:spPr bwMode="auto">
            <a:xfrm>
              <a:off x="-35688" y="6186488"/>
              <a:ext cx="2732590" cy="671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0" y="5883624"/>
              <a:ext cx="128511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Before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533900" y="5755362"/>
            <a:ext cx="2128838" cy="769450"/>
            <a:chOff x="4767805" y="5832067"/>
            <a:chExt cx="2838450" cy="1025933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765"/>
            <a:stretch/>
          </p:blipFill>
          <p:spPr bwMode="auto">
            <a:xfrm>
              <a:off x="4767805" y="6135896"/>
              <a:ext cx="2838450" cy="722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4876800" y="5832067"/>
              <a:ext cx="106680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After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9354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Constants</a:t>
            </a:r>
            <a:r>
              <a:rPr lang="en-US" dirty="0" smtClean="0"/>
              <a:t> For The Selection Object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8804402"/>
              </p:ext>
            </p:extLst>
          </p:nvPr>
        </p:nvGraphicFramePr>
        <p:xfrm>
          <a:off x="685800" y="1524000"/>
          <a:ext cx="7543800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7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51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Name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constant</a:t>
                      </a:r>
                      <a:endParaRPr lang="en-US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Meaning of constant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182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wdSelectionIP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text selected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2618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wdSelectionNormal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Text (e.g.,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word, sentence) has been selected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2618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wdSelectionShape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graphical shape (e.g., circle,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text book) has been selected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9600" y="4572000"/>
            <a:ext cx="731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Application of these constants coming up on the next slide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1574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/>
              <a:t> Object </a:t>
            </a:r>
            <a:r>
              <a:rPr lang="en-US" dirty="0" smtClean="0"/>
              <a:t>And A Practical Application Of Branching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example application of branching: check if a selection has been made and only apply the selection if that is the case.</a:t>
            </a:r>
          </a:p>
          <a:p>
            <a:pPr lvl="1"/>
            <a:r>
              <a:rPr lang="en-US" dirty="0" smtClean="0"/>
              <a:t>Checking if a condition is true</a:t>
            </a:r>
          </a:p>
          <a:p>
            <a:r>
              <a:rPr lang="en-US" altLang="en-US" b="1" dirty="0" smtClean="0"/>
              <a:t>Word document containing the macro: “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14selectionExample.docm</a:t>
            </a:r>
            <a:r>
              <a:rPr lang="en-US" altLang="en-US" sz="1500" dirty="0">
                <a:latin typeface="Consolas" pitchFamily="49" charset="0"/>
                <a:cs typeface="Consolas" pitchFamily="49" charset="0"/>
              </a:rPr>
              <a:t>”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checkSelection()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Selection.Type = wdSelectionIP Then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("No text selected, nothing to change")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Selection.Font.Bold = wdToggle 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'wdToggle, constant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50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 Of Branching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Checking state</a:t>
            </a:r>
          </a:p>
          <a:p>
            <a:pPr marL="234950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  IF(</a:t>
            </a:r>
            <a:r>
              <a:rPr lang="en-US" i="1" dirty="0" smtClean="0">
                <a:latin typeface="Consolas" panose="020B0609020204030204" pitchFamily="49" charset="0"/>
              </a:rPr>
              <a:t>program is in some state</a:t>
            </a:r>
            <a:r>
              <a:rPr lang="en-US" dirty="0" smtClean="0">
                <a:latin typeface="Consolas" panose="020B0609020204030204" pitchFamily="49" charset="0"/>
              </a:rPr>
              <a:t>) then</a:t>
            </a:r>
          </a:p>
          <a:p>
            <a:pPr marL="23495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     Program reacts</a:t>
            </a:r>
          </a:p>
          <a:p>
            <a:pPr marL="234950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  End</a:t>
            </a:r>
          </a:p>
          <a:p>
            <a:r>
              <a:rPr lang="en-US" b="1" dirty="0" smtClean="0"/>
              <a:t>Example 1: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If (Application.CapsLock = True) Then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MsgBox ("Caution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 Caps Lock is On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!“)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</a:p>
          <a:p>
            <a:r>
              <a:rPr lang="en-US" b="1" dirty="0"/>
              <a:t>Example </a:t>
            </a:r>
            <a:r>
              <a:rPr lang="en-US" b="1" dirty="0" smtClean="0"/>
              <a:t>2:</a:t>
            </a:r>
            <a:endParaRPr lang="en-US" b="1" dirty="0"/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age = InputBox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("Age: ")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If (age &lt; 0)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Then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MsgBox ("Age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cannot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be negative")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End If</a:t>
            </a:r>
            <a:endParaRPr lang="en-US" dirty="0">
              <a:latin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09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Branching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Recall this example from earlier (tutorial)</a:t>
            </a:r>
            <a:endParaRPr lang="en-US" dirty="0"/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</a:rPr>
              <a:t>      </a:t>
            </a:r>
            <a:r>
              <a:rPr lang="en-US" sz="2000" dirty="0" err="1" smtClean="0">
                <a:latin typeface="Consolas" panose="020B0609020204030204" pitchFamily="49" charset="0"/>
              </a:rPr>
              <a:t>Selection.Font.Bold</a:t>
            </a:r>
            <a:r>
              <a:rPr lang="en-US" sz="2000" dirty="0" smtClean="0">
                <a:latin typeface="Consolas" panose="020B0609020204030204" pitchFamily="49" charset="0"/>
              </a:rPr>
              <a:t> </a:t>
            </a:r>
            <a:r>
              <a:rPr lang="en-US" sz="2000" dirty="0">
                <a:latin typeface="Consolas" panose="020B0609020204030204" pitchFamily="49" charset="0"/>
              </a:rPr>
              <a:t>= </a:t>
            </a:r>
            <a:r>
              <a:rPr lang="en-US" sz="2000" dirty="0" err="1">
                <a:latin typeface="Consolas" panose="020B0609020204030204" pitchFamily="49" charset="0"/>
              </a:rPr>
              <a:t>wdToggle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endParaRPr lang="en-US" sz="2000" dirty="0" smtClean="0">
              <a:latin typeface="Consolas" panose="020B0609020204030204" pitchFamily="49" charset="0"/>
            </a:endParaRPr>
          </a:p>
          <a:p>
            <a:r>
              <a:rPr lang="en-US" dirty="0" smtClean="0"/>
              <a:t>If no text is selected nothing happens but the user is not informed.</a:t>
            </a:r>
          </a:p>
          <a:p>
            <a:r>
              <a:rPr lang="en-US" dirty="0" smtClean="0"/>
              <a:t>Modification of the program using IF-branches: </a:t>
            </a:r>
          </a:p>
          <a:p>
            <a:pPr lvl="1"/>
            <a:r>
              <a:rPr lang="en-US" dirty="0" smtClean="0"/>
              <a:t>Checking if text has been selected and if not displaying an error popup message.</a:t>
            </a:r>
          </a:p>
          <a:p>
            <a:r>
              <a:rPr lang="en-US" b="1" dirty="0" smtClean="0"/>
              <a:t>Example 3</a:t>
            </a:r>
            <a:r>
              <a:rPr lang="en-US" dirty="0" smtClean="0"/>
              <a:t>:</a:t>
            </a:r>
            <a:endParaRPr lang="en-US" dirty="0"/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If </a:t>
            </a:r>
            <a:r>
              <a:rPr lang="en-US" sz="1800" dirty="0" smtClean="0">
                <a:latin typeface="Consolas" panose="020B0609020204030204" pitchFamily="49" charset="0"/>
              </a:rPr>
              <a:t>(</a:t>
            </a:r>
            <a:r>
              <a:rPr lang="en-US" sz="1800" dirty="0" err="1" smtClean="0">
                <a:latin typeface="Consolas" panose="020B0609020204030204" pitchFamily="49" charset="0"/>
              </a:rPr>
              <a:t>Selection.Type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= </a:t>
            </a:r>
            <a:r>
              <a:rPr lang="en-US" sz="1800" dirty="0" err="1" smtClean="0">
                <a:latin typeface="Consolas" panose="020B0609020204030204" pitchFamily="49" charset="0"/>
              </a:rPr>
              <a:t>wdSelectionIP</a:t>
            </a:r>
            <a:r>
              <a:rPr lang="en-US" sz="1800" dirty="0" smtClean="0">
                <a:latin typeface="Consolas" panose="020B0609020204030204" pitchFamily="49" charset="0"/>
              </a:rPr>
              <a:t>) </a:t>
            </a:r>
            <a:r>
              <a:rPr lang="en-US" sz="1800" dirty="0">
                <a:latin typeface="Consolas" panose="020B0609020204030204" pitchFamily="49" charset="0"/>
              </a:rPr>
              <a:t>Then 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</a:t>
            </a:r>
            <a:r>
              <a:rPr lang="en-CA" sz="1800" dirty="0" err="1" smtClean="0">
                <a:latin typeface="Consolas" panose="020B0609020204030204" pitchFamily="49" charset="0"/>
              </a:rPr>
              <a:t>MsgBox</a:t>
            </a:r>
            <a:r>
              <a:rPr lang="en-CA" sz="1800" dirty="0" smtClean="0">
                <a:latin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</a:rPr>
              <a:t>("No text selected, nothing to change") 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Else </a:t>
            </a:r>
          </a:p>
          <a:p>
            <a:pPr marL="0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</a:t>
            </a:r>
            <a:r>
              <a:rPr lang="en-US" sz="1800" dirty="0" err="1" smtClean="0">
                <a:latin typeface="Consolas" panose="020B0609020204030204" pitchFamily="49" charset="0"/>
              </a:rPr>
              <a:t>Selection.Font.Bold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= </a:t>
            </a:r>
            <a:r>
              <a:rPr lang="en-US" sz="1800" dirty="0" err="1">
                <a:latin typeface="Consolas" panose="020B0609020204030204" pitchFamily="49" charset="0"/>
              </a:rPr>
              <a:t>wdToggle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b="1" dirty="0">
                <a:latin typeface="Consolas" panose="020B0609020204030204" pitchFamily="49" charset="0"/>
              </a:rPr>
              <a:t>'</a:t>
            </a:r>
            <a:r>
              <a:rPr lang="en-US" sz="1800" b="1" dirty="0" err="1">
                <a:latin typeface="Consolas" panose="020B0609020204030204" pitchFamily="49" charset="0"/>
              </a:rPr>
              <a:t>wdToggle</a:t>
            </a:r>
            <a:r>
              <a:rPr lang="en-US" sz="1800" b="1" dirty="0">
                <a:latin typeface="Consolas" panose="020B0609020204030204" pitchFamily="49" charset="0"/>
              </a:rPr>
              <a:t>, constant </a:t>
            </a: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End If</a:t>
            </a:r>
            <a:endParaRPr lang="en-US" sz="1800" dirty="0" smtClean="0">
              <a:latin typeface="Consolas" panose="020B0609020204030204" pitchFamily="49" charset="0"/>
            </a:endParaRP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428461" y="5784502"/>
            <a:ext cx="625833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200" dirty="0">
              <a:solidFill>
                <a:srgbClr val="000000"/>
              </a:solidFill>
            </a:endParaRPr>
          </a:p>
          <a:p>
            <a:r>
              <a:rPr lang="en-CA" b="1" dirty="0" smtClean="0">
                <a:solidFill>
                  <a:srgbClr val="000000"/>
                </a:solidFill>
              </a:rPr>
              <a:t>Constants for the Selection object</a:t>
            </a:r>
            <a:r>
              <a:rPr lang="en-CA" dirty="0">
                <a:solidFill>
                  <a:srgbClr val="000000"/>
                </a:solidFill>
              </a:rPr>
              <a:t>	</a:t>
            </a:r>
          </a:p>
          <a:p>
            <a:r>
              <a:rPr lang="en-US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wdSelectionIP</a:t>
            </a: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    No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text selected </a:t>
            </a:r>
          </a:p>
          <a:p>
            <a:r>
              <a:rPr lang="en-US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wdSelectionNormal</a:t>
            </a: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nsolas" panose="020B0609020204030204" pitchFamily="49" charset="0"/>
              </a:rPr>
              <a:t>Text selected </a:t>
            </a:r>
            <a:r>
              <a:rPr lang="en-US" dirty="0">
                <a:solidFill>
                  <a:srgbClr val="000000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76297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Application Branching: Marking Program (If There Is Time)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Word document containing the macro: “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15Marking </a:t>
            </a:r>
            <a:r>
              <a:rPr lang="en-US" altLang="en-US" sz="2000" dirty="0">
                <a:latin typeface="Consolas" pitchFamily="49" charset="0"/>
                <a:cs typeface="Consolas" pitchFamily="49" charset="0"/>
              </a:rPr>
              <a:t>program.docm</a:t>
            </a:r>
            <a:r>
              <a:rPr lang="en-US" altLang="en-US" sz="1500" dirty="0">
                <a:latin typeface="Consolas" pitchFamily="49" charset="0"/>
                <a:cs typeface="Consolas" pitchFamily="49" charset="0"/>
              </a:rPr>
              <a:t>”</a:t>
            </a:r>
          </a:p>
          <a:p>
            <a:endParaRPr lang="en-US" altLang="en-US" sz="1500" dirty="0">
              <a:latin typeface="Consolas" pitchFamily="49" charset="0"/>
              <a:cs typeface="Consolas" pitchFamily="49" charset="0"/>
            </a:endParaRPr>
          </a:p>
          <a:p>
            <a:r>
              <a:rPr lang="en-US" altLang="en-US" dirty="0" smtClean="0">
                <a:cs typeface="Consolas" pitchFamily="49" charset="0"/>
              </a:rPr>
              <a:t>Synopsis: </a:t>
            </a:r>
          </a:p>
          <a:p>
            <a:pPr lvl="1"/>
            <a:r>
              <a:rPr lang="en-US" altLang="en-US" dirty="0">
                <a:cs typeface="Consolas" pitchFamily="49" charset="0"/>
              </a:rPr>
              <a:t>T</a:t>
            </a:r>
            <a:r>
              <a:rPr lang="en-US" altLang="en-US" dirty="0" smtClean="0">
                <a:cs typeface="Consolas" pitchFamily="49" charset="0"/>
              </a:rPr>
              <a:t>he program spells checks the document</a:t>
            </a:r>
          </a:p>
          <a:p>
            <a:pPr lvl="2"/>
            <a:r>
              <a:rPr lang="en-US" altLang="en-US" dirty="0" smtClean="0">
                <a:cs typeface="Consolas" pitchFamily="49" charset="0"/>
              </a:rPr>
              <a:t>Assume each document includes the name of the person in the file name</a:t>
            </a:r>
          </a:p>
          <a:p>
            <a:pPr lvl="1"/>
            <a:r>
              <a:rPr lang="en-US" altLang="en-US" dirty="0" smtClean="0">
                <a:cs typeface="Consolas" pitchFamily="49" charset="0"/>
              </a:rPr>
              <a:t>If the number of errors meets a cut-off value then it’s a ‘fail’</a:t>
            </a:r>
          </a:p>
          <a:p>
            <a:pPr lvl="1"/>
            <a:r>
              <a:rPr lang="en-US" altLang="en-US" dirty="0" smtClean="0">
                <a:cs typeface="Consolas" pitchFamily="49" charset="0"/>
              </a:rPr>
              <a:t>Otherwise it’s a pass</a:t>
            </a:r>
          </a:p>
          <a:p>
            <a:pPr lvl="1"/>
            <a:r>
              <a:rPr lang="en-US" altLang="en-US" dirty="0" smtClean="0">
                <a:cs typeface="Consolas" pitchFamily="49" charset="0"/>
              </a:rPr>
              <a:t>The feedback is ‘written’ to the beginning of the document using a specific font and several font effects in order to stand out</a:t>
            </a:r>
          </a:p>
          <a:p>
            <a:pPr lvl="2"/>
            <a:r>
              <a:rPr lang="en-US" altLang="en-US" dirty="0" smtClean="0">
                <a:cs typeface="Consolas" pitchFamily="49" charset="0"/>
              </a:rPr>
              <a:t>The message is customized with the person’s name at the beginning of the feedback</a:t>
            </a:r>
          </a:p>
          <a:p>
            <a:endParaRPr lang="en-US" altLang="en-US" sz="1500" dirty="0">
              <a:latin typeface="Consolas" pitchFamily="49" charset="0"/>
              <a:cs typeface="Consolas" pitchFamily="49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05895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Marking Program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MarkingForSpelling()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totalTypos As Integer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Const MAX_TYPOS = 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currentDocument As String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feedback As String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'Get Name of current document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currentDocument = ActiveDocument.Name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'Tally the number of typos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totalTypos = ActiveDocument.SpellingErrors.Count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'Feedback is prefaced by student(document) name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feedback = currentDocument &amp; " marking feedback..."</a:t>
            </a:r>
          </a:p>
        </p:txBody>
      </p:sp>
    </p:spTree>
    <p:extLst>
      <p:ext uri="{BB962C8B-B14F-4D97-AF65-F5344CB8AC3E}">
        <p14:creationId xmlns:p14="http://schemas.microsoft.com/office/powerpoint/2010/main" val="358602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Marking Program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HomeKey move to the home position (start of document)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Selection.HomeKey Unit:=wdStory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'Recall: before this feedback just = document name and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'an indication that feedback is coming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(totalTypos &gt; MAX_TYPOS)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feedback = feedback &amp; ": Too many typographical errors: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Fail"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feedback = feedback &amp; ": Pass"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Chr(11) adds a newline (enter) to the end of feedback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feedback = feedback &amp; Chr(11) &amp; Chr(11)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Alternative use the constant vbCr (VB cursor return)</a:t>
            </a:r>
            <a:endParaRPr lang="en-CA" sz="18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11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Marking Program 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CA" sz="18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Font effects to make the feedback stand out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Selection.Font.ColorIndex = wdRed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Selection.Font.Size = 16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Selection.Font.Name = "Times New Roman"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Write feedback into the document</a:t>
            </a:r>
            <a:endParaRPr lang="en-CA" sz="18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Selection.TypeText (feedback)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26730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object that consists of other objects</a:t>
            </a:r>
          </a:p>
          <a:p>
            <a:pPr lvl="1"/>
            <a:r>
              <a:rPr lang="en-US" dirty="0" smtClean="0"/>
              <a:t>Real World example: a book consists of pages, a library consists of books</a:t>
            </a:r>
          </a:p>
          <a:p>
            <a:r>
              <a:rPr lang="en-US" dirty="0" smtClean="0"/>
              <a:t>Example: The 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Documents</a:t>
            </a:r>
            <a:r>
              <a:rPr lang="en-US" dirty="0" smtClean="0"/>
              <a:t> collection will allow access to the documents that have been opened.</a:t>
            </a:r>
          </a:p>
          <a:p>
            <a:r>
              <a:rPr lang="en-US" dirty="0" smtClean="0"/>
              <a:t>Access to a collection rather than the individual objects may be time-saving shortcut.</a:t>
            </a:r>
          </a:p>
          <a:p>
            <a:pPr lvl="1"/>
            <a:r>
              <a:rPr lang="en-US" dirty="0" smtClean="0"/>
              <a:t>Instead of manually closing all open documents this can be done in one instruction:</a:t>
            </a:r>
          </a:p>
          <a:p>
            <a:pPr marL="254794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Documents.close</a:t>
            </a:r>
          </a:p>
        </p:txBody>
      </p:sp>
    </p:spTree>
    <p:extLst>
      <p:ext uri="{BB962C8B-B14F-4D97-AF65-F5344CB8AC3E}">
        <p14:creationId xmlns:p14="http://schemas.microsoft.com/office/powerpoint/2010/main" val="127785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</a:t>
            </a:r>
            <a:r>
              <a:rPr lang="en-US" b="1" dirty="0" smtClean="0">
                <a:solidFill>
                  <a:srgbClr val="FF0000"/>
                </a:solidFill>
              </a:rPr>
              <a:t>Collections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Attributes/Properties of a document that return a collection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marL="370285" lvl="2" indent="-285750"/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Documents</a:t>
            </a:r>
            <a:r>
              <a:rPr lang="en-US" sz="2000" dirty="0" smtClean="0"/>
              <a:t>: </a:t>
            </a:r>
            <a:r>
              <a:rPr lang="en-US" sz="2000" dirty="0" smtClean="0"/>
              <a:t>currently </a:t>
            </a:r>
            <a:r>
              <a:rPr lang="en-US" sz="2000" dirty="0" smtClean="0"/>
              <a:t>open documents</a:t>
            </a:r>
          </a:p>
          <a:p>
            <a:pPr marL="370285" lvl="2" indent="-285750"/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Shapes</a:t>
            </a:r>
            <a:r>
              <a:rPr lang="en-US" sz="2000" b="1" dirty="0">
                <a:solidFill>
                  <a:srgbClr val="FF0000"/>
                </a:solidFill>
              </a:rPr>
              <a:t>: </a:t>
            </a:r>
            <a:r>
              <a:rPr lang="en-US" sz="2000" dirty="0" smtClean="0"/>
              <a:t>MS-Word </a:t>
            </a:r>
            <a:r>
              <a:rPr lang="en-US" sz="2000" dirty="0"/>
              <a:t>shapes  in a document (rectangles, circles </a:t>
            </a:r>
            <a:r>
              <a:rPr lang="en-US" sz="2000" dirty="0" smtClean="0"/>
              <a:t>etc.)</a:t>
            </a:r>
          </a:p>
          <a:p>
            <a:pPr marL="370285" lvl="2" indent="-285750"/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InlineShapes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sz="2000" dirty="0">
                <a:cs typeface="Consolas" panose="020B0609020204030204" pitchFamily="49" charset="0"/>
              </a:rPr>
              <a:t> </a:t>
            </a:r>
            <a:r>
              <a:rPr lang="en-US" sz="2000" dirty="0" smtClean="0">
                <a:cs typeface="Consolas" panose="020B0609020204030204" pitchFamily="49" charset="0"/>
              </a:rPr>
              <a:t>images (pictures inserted) </a:t>
            </a:r>
            <a:r>
              <a:rPr lang="en-US" sz="2000" dirty="0">
                <a:cs typeface="Consolas" panose="020B0609020204030204" pitchFamily="49" charset="0"/>
              </a:rPr>
              <a:t>into a Word </a:t>
            </a:r>
            <a:r>
              <a:rPr lang="en-US" sz="2000" dirty="0" smtClean="0">
                <a:cs typeface="Consolas" panose="020B0609020204030204" pitchFamily="49" charset="0"/>
              </a:rPr>
              <a:t>document</a:t>
            </a:r>
          </a:p>
          <a:p>
            <a:pPr marL="370285" lvl="2" indent="-285750"/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Tables</a:t>
            </a:r>
            <a:r>
              <a:rPr lang="en-US" sz="2000" dirty="0"/>
              <a:t>: </a:t>
            </a:r>
            <a:r>
              <a:rPr lang="en-US" sz="2000" dirty="0" smtClean="0"/>
              <a:t>tables </a:t>
            </a:r>
            <a:r>
              <a:rPr lang="en-US" sz="2000" dirty="0"/>
              <a:t>in a document </a:t>
            </a:r>
            <a:endParaRPr lang="en-US" sz="2000" dirty="0" smtClean="0"/>
          </a:p>
          <a:p>
            <a:pPr marL="493713" lvl="2" indent="-147638"/>
            <a:r>
              <a:rPr lang="en-US" dirty="0" smtClean="0"/>
              <a:t>E.g</a:t>
            </a:r>
            <a:r>
              <a:rPr lang="en-US" dirty="0"/>
              <a:t>.,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</a:t>
            </a:r>
            <a:r>
              <a:rPr lang="en-US" dirty="0"/>
              <a:t> –accesses all the tables in your </a:t>
            </a:r>
            <a:r>
              <a:rPr lang="en-US" dirty="0" smtClean="0"/>
              <a:t>document</a:t>
            </a:r>
          </a:p>
          <a:p>
            <a:pPr marL="493713" lvl="2" indent="-147638"/>
            <a:r>
              <a:rPr lang="fr-FR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</a:t>
            </a:r>
            <a:r>
              <a:rPr lang="fr-FR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fr-FR" sz="2000" dirty="0">
                <a:cs typeface="Consolas" panose="020B0609020204030204" pitchFamily="49" charset="0"/>
              </a:rPr>
              <a:t> –access to the first table in a document.</a:t>
            </a:r>
            <a:endParaRPr lang="en-US" sz="2000" dirty="0"/>
          </a:p>
          <a:p>
            <a:pPr marL="370285" lvl="2" indent="-285750"/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Windows</a:t>
            </a:r>
            <a:r>
              <a:rPr lang="en-US" sz="2000" dirty="0"/>
              <a:t>: briefly </a:t>
            </a:r>
            <a:r>
              <a:rPr lang="en-US" sz="2000" dirty="0" smtClean="0"/>
              <a:t>introduced at the start of this section of notes</a:t>
            </a:r>
            <a:endParaRPr lang="en-US" sz="2000" dirty="0"/>
          </a:p>
          <a:p>
            <a:pPr marL="254794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3043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Documents</a:t>
            </a:r>
            <a:r>
              <a:rPr lang="en-US" dirty="0" smtClean="0"/>
              <a:t> Collection For </a:t>
            </a:r>
            <a:r>
              <a:rPr lang="en-US" b="1" dirty="0" smtClean="0">
                <a:solidFill>
                  <a:srgbClr val="FF0000"/>
                </a:solidFill>
              </a:rPr>
              <a:t>Printing: Multiple Documents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Printing all the documents currently open in MS-Word.</a:t>
            </a:r>
          </a:p>
          <a:p>
            <a:pPr lvl="1"/>
            <a:r>
              <a:rPr lang="en-US" dirty="0" smtClean="0"/>
              <a:t>Take care that you don’t run this macro if you have many documents open and/or they are very large!</a:t>
            </a:r>
          </a:p>
          <a:p>
            <a:pPr lvl="1"/>
            <a:r>
              <a:rPr lang="en-US" altLang="en-US" b="1" dirty="0" smtClean="0"/>
              <a:t>Word document containing the macro example: “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16printMultipleDocumentst.docm”</a:t>
            </a:r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PrintDocumentsCollection()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numDocuments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count As Integer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numDocuments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Documents.count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count = 1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Do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While (count &lt;= numDocuments)</a:t>
            </a:r>
          </a:p>
          <a:p>
            <a:pPr marL="339725" lvl="1" indent="0">
              <a:buNone/>
            </a:pPr>
            <a:r>
              <a:rPr lang="en-US" sz="18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Documents.Item(count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).PrintOut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count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count + 1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Loop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48400" y="3733800"/>
            <a:ext cx="2133600" cy="25146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Learning: another practical application of looping e.g., automatically open multiple documents, make changes, print and save them without user action needed</a:t>
            </a:r>
          </a:p>
        </p:txBody>
      </p:sp>
    </p:spTree>
    <p:extLst>
      <p:ext uri="{BB962C8B-B14F-4D97-AF65-F5344CB8AC3E}">
        <p14:creationId xmlns:p14="http://schemas.microsoft.com/office/powerpoint/2010/main" val="3477864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Shapes And Images (If There Is Time)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</a:t>
            </a:r>
            <a:r>
              <a:rPr lang="en-US" dirty="0" smtClean="0"/>
              <a:t>VBA specific)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Shapes</a:t>
            </a:r>
            <a:r>
              <a:rPr lang="en-US" dirty="0" smtClean="0"/>
              <a:t> (basic shapes that are drawn by Word)</a:t>
            </a:r>
            <a:endParaRPr lang="en-US" dirty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InlineShapes</a:t>
            </a:r>
            <a:r>
              <a:rPr lang="en-US" dirty="0" smtClean="0"/>
              <a:t> (images that are created externally and inserted into Word)</a:t>
            </a:r>
          </a:p>
          <a:p>
            <a:r>
              <a:rPr lang="en-US" dirty="0" smtClean="0"/>
              <a:t>Both collections accessed via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object: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ActiveDocument.Shapes</a:t>
            </a:r>
            <a:r>
              <a:rPr lang="en-US" dirty="0" smtClean="0"/>
              <a:t>: access to all the shapes in the currently active Word document</a:t>
            </a:r>
          </a:p>
          <a:p>
            <a:pPr lvl="2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ActiveDocument.Shapes(&lt;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index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&gt;):</a:t>
            </a:r>
            <a:r>
              <a:rPr lang="en-US" dirty="0" smtClean="0">
                <a:cs typeface="Consolas" panose="020B0609020204030204" pitchFamily="49" charset="0"/>
              </a:rPr>
              <a:t> access to shape #</a:t>
            </a:r>
            <a:r>
              <a:rPr lang="en-US" i="1" dirty="0" smtClean="0">
                <a:cs typeface="Consolas" panose="020B0609020204030204" pitchFamily="49" charset="0"/>
              </a:rPr>
              <a:t>i</a:t>
            </a:r>
            <a:r>
              <a:rPr lang="en-US" dirty="0" smtClean="0">
                <a:cs typeface="Consolas" panose="020B0609020204030204" pitchFamily="49" charset="0"/>
              </a:rPr>
              <a:t> in the document</a:t>
            </a:r>
            <a:endParaRPr lang="en-US" dirty="0" smtClean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ActiveDocument.InlineShapes</a:t>
            </a:r>
            <a:r>
              <a:rPr lang="en-US" dirty="0" smtClean="0"/>
              <a:t>: </a:t>
            </a:r>
            <a:r>
              <a:rPr lang="en-US" dirty="0"/>
              <a:t>access to all the </a:t>
            </a:r>
            <a:r>
              <a:rPr lang="en-US" dirty="0" smtClean="0"/>
              <a:t>images </a:t>
            </a:r>
            <a:r>
              <a:rPr lang="en-US" dirty="0"/>
              <a:t>in the currently active Word </a:t>
            </a:r>
            <a:r>
              <a:rPr lang="en-US" dirty="0" smtClean="0"/>
              <a:t>document</a:t>
            </a:r>
          </a:p>
          <a:p>
            <a:pPr lvl="2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ActiveDocument.InlineShapes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(&lt;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index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&gt;):</a:t>
            </a:r>
            <a:r>
              <a:rPr lang="en-US" dirty="0">
                <a:cs typeface="Consolas" panose="020B0609020204030204" pitchFamily="49" charset="0"/>
              </a:rPr>
              <a:t> access to </a:t>
            </a:r>
            <a:r>
              <a:rPr lang="en-US" dirty="0" smtClean="0">
                <a:cs typeface="Consolas" panose="020B0609020204030204" pitchFamily="49" charset="0"/>
              </a:rPr>
              <a:t>image </a:t>
            </a:r>
            <a:r>
              <a:rPr lang="en-US" dirty="0">
                <a:cs typeface="Consolas" panose="020B0609020204030204" pitchFamily="49" charset="0"/>
              </a:rPr>
              <a:t>#</a:t>
            </a:r>
            <a:r>
              <a:rPr lang="en-US" i="1" dirty="0">
                <a:cs typeface="Consolas" panose="020B0609020204030204" pitchFamily="49" charset="0"/>
              </a:rPr>
              <a:t>i</a:t>
            </a:r>
            <a:r>
              <a:rPr lang="en-US" dirty="0">
                <a:cs typeface="Consolas" panose="020B0609020204030204" pitchFamily="49" charset="0"/>
              </a:rPr>
              <a:t> in the document</a:t>
            </a:r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943600" y="1938618"/>
            <a:ext cx="1066800" cy="271182"/>
            <a:chOff x="5943600" y="1938618"/>
            <a:chExt cx="1066800" cy="271182"/>
          </a:xfrm>
        </p:grpSpPr>
        <p:sp>
          <p:nvSpPr>
            <p:cNvPr id="4" name="Rectangle 3"/>
            <p:cNvSpPr/>
            <p:nvPr/>
          </p:nvSpPr>
          <p:spPr>
            <a:xfrm>
              <a:off x="5943600" y="1981200"/>
              <a:ext cx="304800" cy="228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5" name="5-Point Star 4"/>
            <p:cNvSpPr/>
            <p:nvPr/>
          </p:nvSpPr>
          <p:spPr>
            <a:xfrm>
              <a:off x="6400800" y="1938618"/>
              <a:ext cx="228600" cy="22860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6" name="Isosceles Triangle 5"/>
            <p:cNvSpPr/>
            <p:nvPr/>
          </p:nvSpPr>
          <p:spPr>
            <a:xfrm>
              <a:off x="6781800" y="1938618"/>
              <a:ext cx="228600" cy="2286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247708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Accessing Shapes And 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buNone/>
            </a:pPr>
            <a:r>
              <a:rPr lang="en-US" altLang="en-US" sz="2400" b="1" dirty="0"/>
              <a:t>Word document containing the complete macro: </a:t>
            </a:r>
            <a:r>
              <a:rPr lang="en-US" altLang="en-US" sz="2400" b="1" dirty="0" smtClean="0"/>
              <a:t>“</a:t>
            </a:r>
            <a:r>
              <a:rPr lang="en-US" altLang="en-US" sz="2400" dirty="0" smtClean="0"/>
              <a:t>17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accessingImagesFigures.docm</a:t>
            </a:r>
            <a:r>
              <a:rPr lang="en-US" altLang="en-US" sz="2400" dirty="0">
                <a:latin typeface="Consolas" pitchFamily="49" charset="0"/>
                <a:cs typeface="Consolas" pitchFamily="49" charset="0"/>
              </a:rPr>
              <a:t>”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spcBef>
                <a:spcPts val="0"/>
              </a:spcBef>
            </a:pPr>
            <a:endParaRPr lang="en-US" dirty="0" smtClean="0"/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Dim numImages As Integer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numShapes As Integer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numImages = ActiveDocument.InlineShapes.Count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numShapes = ActiveDocument.Shapes.Count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MsgBox ("Images=" &amp; numImages)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MsgBox ("Simple shapes=" &amp; numShapes)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396516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Accessing Shapes And </a:t>
            </a:r>
            <a:r>
              <a:rPr lang="en-US" dirty="0" smtClean="0"/>
              <a:t>Images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2250" lvl="1" indent="0">
              <a:spcBef>
                <a:spcPts val="0"/>
              </a:spcBef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Checks expected # images and alters first &amp; third</a:t>
            </a:r>
            <a:endParaRPr lang="en-US" sz="18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(numImages = 4) Then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ActiveDocument.InlineShapes(1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).Height = _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ActiveDocument.InlineShapes(1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).Height * 2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ActiveDocument.InlineShapes(3).Height = _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ActiveDocument.InlineShapes(3).Height * 2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Checks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expected #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shapes, alters 2nd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  <a:r>
              <a:rPr lang="en-US" sz="1800" b="1" baseline="30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Deletes the first shape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If (numShapes = 6)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Then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ActiveDocument.Shapes(2).Width = _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ActiveDocument.Shapes(2).Width *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4        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ActiveDocument.Shapes(6).Fill.ForeColor = vbRed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ActiveDocument.Shapes(1).Delete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</p:txBody>
      </p:sp>
    </p:spTree>
    <p:extLst>
      <p:ext uri="{BB962C8B-B14F-4D97-AF65-F5344CB8AC3E}">
        <p14:creationId xmlns:p14="http://schemas.microsoft.com/office/powerpoint/2010/main" val="321602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Nesting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Nesting refers to an item that is “inside of” (or “nested in”) some other item.</a:t>
            </a:r>
          </a:p>
          <a:p>
            <a:r>
              <a:rPr lang="en-CA" dirty="0" smtClean="0"/>
              <a:t>Recall from ‘spreadsheets’ nesting refers to an </a:t>
            </a:r>
            <a:r>
              <a:rPr lang="en-CA" dirty="0"/>
              <a:t>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dirty="0" smtClean="0"/>
              <a:t>-function’ that is inside of another 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dirty="0" smtClean="0"/>
              <a:t>-function’</a:t>
            </a:r>
          </a:p>
          <a:p>
            <a:pPr lvl="1"/>
            <a:r>
              <a:rPr lang="en-US" dirty="0" smtClean="0"/>
              <a:t>Example </a:t>
            </a:r>
            <a:r>
              <a:rPr lang="en-US" dirty="0"/>
              <a:t>(assume that the respondent previously indicated that his or her birthplace was an Alberta city)</a:t>
            </a:r>
          </a:p>
          <a:p>
            <a:pPr lvl="1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Select the AB city in which you were born</a:t>
            </a:r>
          </a:p>
          <a:p>
            <a:pPr marL="917575" lvl="3" indent="-342900"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Airdrie</a:t>
            </a:r>
          </a:p>
          <a:p>
            <a:pPr marL="917575" lvl="3" indent="-342900"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Calgary</a:t>
            </a:r>
          </a:p>
          <a:p>
            <a:pPr marL="917575" lvl="3" indent="-342900"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Edmonton</a:t>
            </a:r>
          </a:p>
          <a:p>
            <a:pPr marL="352425" lvl="2" indent="0"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	…</a:t>
            </a:r>
          </a:p>
          <a:p>
            <a:pPr lvl="2"/>
            <a:r>
              <a:rPr lang="en-US" dirty="0"/>
              <a:t>Selecting Airdrie excludes the possibility of selecting Calgary </a:t>
            </a:r>
          </a:p>
          <a:p>
            <a:pPr lvl="2"/>
            <a:r>
              <a:rPr lang="en-US" dirty="0"/>
              <a:t>Cities listed later are ‘nested’ in earlier selections)</a:t>
            </a:r>
          </a:p>
          <a:p>
            <a:r>
              <a:rPr lang="en-CA" dirty="0" smtClean="0"/>
              <a:t>Nesting in programming (VBA) refers to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dirty="0" smtClean="0"/>
              <a:t>-branches and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Do-While</a:t>
            </a:r>
            <a:r>
              <a:rPr lang="en-CA" dirty="0" smtClean="0"/>
              <a:t> loops that are inside of each other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1572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Nesting: one structure is contained within another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ested branches: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If (Boolean) then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   If (Boolean)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then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...</a:t>
            </a:r>
            <a:endParaRPr lang="en-US" sz="13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Branches and loops can be nested within each other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Do while (Boolean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)		</a:t>
            </a: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If (Boolean)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then</a:t>
            </a:r>
            <a:endParaRPr lang="en-US" sz="13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(Boolean)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then		    Do </a:t>
            </a: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while (Boolean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...			        ...</a:t>
            </a:r>
            <a:endParaRPr lang="en-US" sz="13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   End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			    Loop</a:t>
            </a:r>
            <a:endParaRPr lang="en-US" sz="13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</a:t>
            </a:r>
          </a:p>
          <a:p>
            <a:pPr marL="176213" lvl="1" indent="0">
              <a:buNone/>
            </a:pPr>
            <a:endParaRPr lang="en-US" sz="13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 while (Boolean)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Do while (Boolean)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...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Loop</a:t>
            </a:r>
          </a:p>
          <a:p>
            <a:pPr marL="176213" lvl="1" indent="0">
              <a:buNone/>
            </a:pP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</a:t>
            </a:r>
            <a:endParaRPr lang="en-US" sz="13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66700" indent="-257175"/>
            <a:endParaRPr lang="en-US" dirty="0" smtClean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41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Recognizing When </a:t>
            </a:r>
            <a:r>
              <a:rPr lang="en-US" dirty="0" smtClean="0">
                <a:solidFill>
                  <a:srgbClr val="FF0000"/>
                </a:solidFill>
              </a:rPr>
              <a:t>Nesting</a:t>
            </a:r>
            <a:r>
              <a:rPr lang="en-US" dirty="0" smtClean="0"/>
              <a:t> Is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4788244" cy="5029200"/>
          </a:xfrm>
        </p:spPr>
        <p:txBody>
          <a:bodyPr/>
          <a:lstStyle/>
          <a:p>
            <a:r>
              <a:rPr lang="en-US" b="1" dirty="0" smtClean="0"/>
              <a:t>Scenario 1</a:t>
            </a:r>
            <a:r>
              <a:rPr lang="en-US" dirty="0" smtClean="0"/>
              <a:t>: A second question is asked if a first question answers true:</a:t>
            </a:r>
          </a:p>
          <a:p>
            <a:pPr lvl="1"/>
            <a:r>
              <a:rPr lang="en-US" dirty="0" smtClean="0"/>
              <a:t>Example: If it’s true the applicant is a Canadian citizen, then ask for the person’s income (checking if eligible for social assistance).</a:t>
            </a:r>
          </a:p>
          <a:p>
            <a:pPr lvl="1"/>
            <a:r>
              <a:rPr lang="en-US" dirty="0" smtClean="0"/>
              <a:t>Type of nesting: an 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/>
              <a:t>-branch nested inside of another </a:t>
            </a:r>
            <a:r>
              <a:rPr lang="en-US" dirty="0">
                <a:latin typeface="Consolas" panose="020B0609020204030204" pitchFamily="49" charset="0"/>
              </a:rPr>
              <a:t>IF</a:t>
            </a:r>
            <a:r>
              <a:rPr lang="en-US" dirty="0"/>
              <a:t>-branch </a:t>
            </a:r>
            <a:endParaRPr lang="en-US" dirty="0" smtClean="0"/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If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(Boolean) then</a:t>
            </a:r>
          </a:p>
          <a:p>
            <a:pPr marL="293688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If (Boolean) then</a:t>
            </a:r>
          </a:p>
          <a:p>
            <a:pPr marL="293688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</a:p>
          <a:p>
            <a:pPr marL="293688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2936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iamond 3"/>
          <p:cNvSpPr/>
          <p:nvPr/>
        </p:nvSpPr>
        <p:spPr>
          <a:xfrm>
            <a:off x="5715000" y="1676400"/>
            <a:ext cx="1905000" cy="8382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Q: Citizen?</a:t>
            </a:r>
            <a:endParaRPr lang="en-US" dirty="0"/>
          </a:p>
        </p:txBody>
      </p:sp>
      <p:grpSp>
        <p:nvGrpSpPr>
          <p:cNvPr id="32" name="Group 31"/>
          <p:cNvGrpSpPr/>
          <p:nvPr/>
        </p:nvGrpSpPr>
        <p:grpSpPr>
          <a:xfrm>
            <a:off x="5562600" y="2514600"/>
            <a:ext cx="2209800" cy="1313935"/>
            <a:chOff x="5562600" y="2514600"/>
            <a:chExt cx="2209800" cy="1313935"/>
          </a:xfrm>
        </p:grpSpPr>
        <p:sp>
          <p:nvSpPr>
            <p:cNvPr id="5" name="Diamond 4"/>
            <p:cNvSpPr/>
            <p:nvPr/>
          </p:nvSpPr>
          <p:spPr>
            <a:xfrm>
              <a:off x="5562600" y="2990335"/>
              <a:ext cx="2209800" cy="838200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Q: Low income?</a:t>
              </a:r>
              <a:endParaRPr lang="en-US" dirty="0"/>
            </a:p>
          </p:txBody>
        </p:sp>
        <p:cxnSp>
          <p:nvCxnSpPr>
            <p:cNvPr id="10" name="Straight Arrow Connector 9"/>
            <p:cNvCxnSpPr>
              <a:stCxn id="4" idx="2"/>
            </p:cNvCxnSpPr>
            <p:nvPr/>
          </p:nvCxnSpPr>
          <p:spPr>
            <a:xfrm>
              <a:off x="6667500" y="2514600"/>
              <a:ext cx="0" cy="4757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6655143" y="2621003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</a:t>
              </a:r>
              <a:endParaRPr lang="en-US" dirty="0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715000" y="3828535"/>
            <a:ext cx="1905000" cy="1352035"/>
            <a:chOff x="5715000" y="3828535"/>
            <a:chExt cx="1905000" cy="1352035"/>
          </a:xfrm>
        </p:grpSpPr>
        <p:cxnSp>
          <p:nvCxnSpPr>
            <p:cNvPr id="14" name="Straight Arrow Connector 13"/>
            <p:cNvCxnSpPr/>
            <p:nvPr/>
          </p:nvCxnSpPr>
          <p:spPr>
            <a:xfrm>
              <a:off x="6667500" y="3828535"/>
              <a:ext cx="0" cy="4757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6655143" y="3934938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</a:t>
              </a:r>
              <a:endParaRPr lang="en-US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5715000" y="4342370"/>
              <a:ext cx="1905000" cy="838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Can receive assistance</a:t>
              </a:r>
              <a:endParaRPr lang="en-US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620000" y="1760319"/>
            <a:ext cx="838200" cy="1649116"/>
            <a:chOff x="7620000" y="1760319"/>
            <a:chExt cx="838200" cy="1649116"/>
          </a:xfrm>
        </p:grpSpPr>
        <p:cxnSp>
          <p:nvCxnSpPr>
            <p:cNvPr id="13" name="Straight Connector 12"/>
            <p:cNvCxnSpPr>
              <a:stCxn id="4" idx="3"/>
            </p:cNvCxnSpPr>
            <p:nvPr/>
          </p:nvCxnSpPr>
          <p:spPr>
            <a:xfrm>
              <a:off x="7620000" y="2095500"/>
              <a:ext cx="838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7637505" y="1760319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</a:t>
              </a: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>
              <a:off x="8458200" y="2129651"/>
              <a:ext cx="0" cy="127978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7239000" y="3505200"/>
            <a:ext cx="1905000" cy="3230603"/>
            <a:chOff x="7239000" y="3505200"/>
            <a:chExt cx="1905000" cy="3230603"/>
          </a:xfrm>
        </p:grpSpPr>
        <p:cxnSp>
          <p:nvCxnSpPr>
            <p:cNvPr id="24" name="Straight Arrow Connector 23"/>
            <p:cNvCxnSpPr/>
            <p:nvPr/>
          </p:nvCxnSpPr>
          <p:spPr>
            <a:xfrm>
              <a:off x="8458200" y="3505200"/>
              <a:ext cx="0" cy="24384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Oval 26"/>
            <p:cNvSpPr/>
            <p:nvPr/>
          </p:nvSpPr>
          <p:spPr>
            <a:xfrm>
              <a:off x="7239000" y="5897603"/>
              <a:ext cx="1905000" cy="838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No assistance</a:t>
              </a:r>
              <a:endParaRPr lang="en-US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7734300" y="3075445"/>
            <a:ext cx="723900" cy="369332"/>
            <a:chOff x="7734300" y="3075445"/>
            <a:chExt cx="723900" cy="369332"/>
          </a:xfrm>
        </p:grpSpPr>
        <p:cxnSp>
          <p:nvCxnSpPr>
            <p:cNvPr id="31" name="Straight Arrow Connector 30"/>
            <p:cNvCxnSpPr>
              <a:stCxn id="5" idx="3"/>
            </p:cNvCxnSpPr>
            <p:nvPr/>
          </p:nvCxnSpPr>
          <p:spPr>
            <a:xfrm>
              <a:off x="7772400" y="3409435"/>
              <a:ext cx="685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7734300" y="3075445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632888" y="3010168"/>
            <a:ext cx="2260256" cy="2781032"/>
            <a:chOff x="3632888" y="3010168"/>
            <a:chExt cx="2260256" cy="2781032"/>
          </a:xfrm>
        </p:grpSpPr>
        <p:sp>
          <p:nvSpPr>
            <p:cNvPr id="36" name="Left Brace 35"/>
            <p:cNvSpPr/>
            <p:nvPr/>
          </p:nvSpPr>
          <p:spPr>
            <a:xfrm rot="10800000">
              <a:off x="3632888" y="4953000"/>
              <a:ext cx="317156" cy="838200"/>
            </a:xfrm>
            <a:prstGeom prst="leftBrace">
              <a:avLst>
                <a:gd name="adj1" fmla="val 55727"/>
                <a:gd name="adj2" fmla="val 50000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Left Brace 36"/>
            <p:cNvSpPr/>
            <p:nvPr/>
          </p:nvSpPr>
          <p:spPr>
            <a:xfrm>
              <a:off x="5239266" y="3010168"/>
              <a:ext cx="317156" cy="838200"/>
            </a:xfrm>
            <a:prstGeom prst="leftBrace">
              <a:avLst>
                <a:gd name="adj1" fmla="val 55727"/>
                <a:gd name="adj2" fmla="val 50000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 flipH="1">
              <a:off x="3950044" y="4953000"/>
              <a:ext cx="393356" cy="41910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>
              <a:endCxn id="37" idx="1"/>
            </p:cNvCxnSpPr>
            <p:nvPr/>
          </p:nvCxnSpPr>
          <p:spPr>
            <a:xfrm flipV="1">
              <a:off x="4689389" y="3429268"/>
              <a:ext cx="549877" cy="114273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4178643" y="4400203"/>
              <a:ext cx="17145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Nested branch/IF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7431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#1: Nested 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Word document containing </a:t>
            </a:r>
            <a:r>
              <a:rPr lang="en-US" dirty="0"/>
              <a:t>the example: </a:t>
            </a:r>
            <a:r>
              <a:rPr lang="en-US" dirty="0" smtClean="0">
                <a:latin typeface="Consolas" panose="020B0609020204030204" pitchFamily="49" charset="0"/>
              </a:rPr>
              <a:t>18nestingIFinsideIF.docm</a:t>
            </a:r>
            <a:endParaRPr lang="en-US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Sub nestedCase1()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country As String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income As Long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Const INCOME_CUTOFF = </a:t>
            </a:r>
            <a:r>
              <a:rPr lang="en-CA" sz="1800" dirty="0" smtClean="0">
                <a:latin typeface="Consolas" panose="020B0609020204030204" pitchFamily="49" charset="0"/>
              </a:rPr>
              <a:t>24000</a:t>
            </a: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country = InputBox("What is your country of citizenship?")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If (country = "Canada") Then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income = InputBox("What is your income $")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    If (income &lt;= INCOME_CUTOFF) Then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MsgBox ("Citizenship: " &amp; country &amp; "; " &amp; </a:t>
            </a:r>
            <a:r>
              <a:rPr lang="en-CA" sz="1800" dirty="0" smtClean="0">
                <a:latin typeface="Consolas" panose="020B0609020204030204" pitchFamily="49" charset="0"/>
              </a:rPr>
              <a:t>_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        "</a:t>
            </a:r>
            <a:r>
              <a:rPr lang="en-CA" sz="1800" dirty="0">
                <a:latin typeface="Consolas" panose="020B0609020204030204" pitchFamily="49" charset="0"/>
              </a:rPr>
              <a:t>Income $" &amp; income &amp; </a:t>
            </a:r>
            <a:r>
              <a:rPr lang="en-CA" sz="1800" dirty="0" smtClean="0">
                <a:latin typeface="Consolas" panose="020B0609020204030204" pitchFamily="49" charset="0"/>
              </a:rPr>
              <a:t>_ 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        ": </a:t>
            </a:r>
            <a:r>
              <a:rPr lang="en-CA" sz="1800" dirty="0">
                <a:latin typeface="Consolas" panose="020B0609020204030204" pitchFamily="49" charset="0"/>
              </a:rPr>
              <a:t>eligible for assistance")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    End If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End If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End Sub</a:t>
            </a:r>
            <a:endParaRPr 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9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Recognizing When </a:t>
            </a:r>
            <a:r>
              <a:rPr lang="en-US" b="1" dirty="0" smtClean="0">
                <a:solidFill>
                  <a:srgbClr val="FF0000"/>
                </a:solidFill>
              </a:rPr>
              <a:t>Nesting</a:t>
            </a:r>
            <a:r>
              <a:rPr lang="en-US" dirty="0" smtClean="0"/>
              <a:t> Is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5410200" cy="5029200"/>
          </a:xfrm>
        </p:spPr>
        <p:txBody>
          <a:bodyPr/>
          <a:lstStyle/>
          <a:p>
            <a:r>
              <a:rPr lang="en-US" b="1" dirty="0" smtClean="0"/>
              <a:t>Scenario 2A</a:t>
            </a:r>
            <a:r>
              <a:rPr lang="en-US" dirty="0" smtClean="0"/>
              <a:t>: As long some condition is met a question will be asked</a:t>
            </a:r>
            <a:r>
              <a:rPr lang="en-US" dirty="0"/>
              <a:t>. As the question is asked if the answer is invalid then an error message will be displayed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Example: While the user entered an invalid value for age (too high or too low) then if the age is too low an error message will be displayed.</a:t>
            </a:r>
          </a:p>
          <a:p>
            <a:pPr lvl="1"/>
            <a:r>
              <a:rPr lang="en-US" dirty="0" smtClean="0"/>
              <a:t>Type of nesting: an 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/>
              <a:t>-branch nested inside of a </a:t>
            </a:r>
            <a:r>
              <a:rPr lang="en-US" dirty="0" smtClean="0">
                <a:latin typeface="Consolas" panose="020B0609020204030204" pitchFamily="49" charset="0"/>
              </a:rPr>
              <a:t>Do-While</a:t>
            </a:r>
            <a:r>
              <a:rPr lang="en-US" dirty="0" smtClean="0"/>
              <a:t> loop</a:t>
            </a: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Do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While (Boolean) </a:t>
            </a:r>
          </a:p>
          <a:p>
            <a:pPr marL="293688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If (Boolean) then</a:t>
            </a:r>
          </a:p>
          <a:p>
            <a:pPr marL="293688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</a:p>
          <a:p>
            <a:pPr marL="293688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grpSp>
        <p:nvGrpSpPr>
          <p:cNvPr id="55" name="Group 54"/>
          <p:cNvGrpSpPr/>
          <p:nvPr/>
        </p:nvGrpSpPr>
        <p:grpSpPr>
          <a:xfrm>
            <a:off x="5863446" y="1412234"/>
            <a:ext cx="2628900" cy="2354102"/>
            <a:chOff x="5867400" y="1451043"/>
            <a:chExt cx="2628900" cy="2354102"/>
          </a:xfrm>
        </p:grpSpPr>
        <p:sp>
          <p:nvSpPr>
            <p:cNvPr id="4" name="Diamond 3"/>
            <p:cNvSpPr/>
            <p:nvPr/>
          </p:nvSpPr>
          <p:spPr>
            <a:xfrm>
              <a:off x="5867400" y="1451043"/>
              <a:ext cx="2628900" cy="1066800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Q: As long invalid value?</a:t>
              </a:r>
              <a:endParaRPr lang="en-US" dirty="0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076950" y="2491211"/>
              <a:ext cx="2209800" cy="1313934"/>
              <a:chOff x="5562600" y="2514601"/>
              <a:chExt cx="2209800" cy="1313934"/>
            </a:xfrm>
          </p:grpSpPr>
          <p:sp>
            <p:nvSpPr>
              <p:cNvPr id="6" name="Diamond 5"/>
              <p:cNvSpPr/>
              <p:nvPr/>
            </p:nvSpPr>
            <p:spPr>
              <a:xfrm>
                <a:off x="5562600" y="2990335"/>
                <a:ext cx="2209800" cy="838200"/>
              </a:xfrm>
              <a:prstGeom prst="diamon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Q: Invalid?</a:t>
                </a:r>
                <a:endParaRPr lang="en-US" dirty="0"/>
              </a:p>
            </p:txBody>
          </p:sp>
          <p:cxnSp>
            <p:nvCxnSpPr>
              <p:cNvPr id="7" name="Straight Arrow Connector 6"/>
              <p:cNvCxnSpPr/>
              <p:nvPr/>
            </p:nvCxnSpPr>
            <p:spPr>
              <a:xfrm>
                <a:off x="6667500" y="2514601"/>
                <a:ext cx="0" cy="47573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TextBox 7"/>
              <p:cNvSpPr txBox="1"/>
              <p:nvPr/>
            </p:nvSpPr>
            <p:spPr>
              <a:xfrm>
                <a:off x="6655143" y="2621003"/>
                <a:ext cx="609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T</a:t>
                </a:r>
                <a:endParaRPr lang="en-US" dirty="0"/>
              </a:p>
            </p:txBody>
          </p:sp>
        </p:grpSp>
      </p:grpSp>
      <p:grpSp>
        <p:nvGrpSpPr>
          <p:cNvPr id="60" name="Group 59"/>
          <p:cNvGrpSpPr/>
          <p:nvPr/>
        </p:nvGrpSpPr>
        <p:grpSpPr>
          <a:xfrm>
            <a:off x="6229394" y="3840391"/>
            <a:ext cx="1836007" cy="2088392"/>
            <a:chOff x="6229394" y="3840391"/>
            <a:chExt cx="1836007" cy="2088392"/>
          </a:xfrm>
        </p:grpSpPr>
        <p:cxnSp>
          <p:nvCxnSpPr>
            <p:cNvPr id="10" name="Straight Arrow Connector 9"/>
            <p:cNvCxnSpPr/>
            <p:nvPr/>
          </p:nvCxnSpPr>
          <p:spPr>
            <a:xfrm>
              <a:off x="7147398" y="3840391"/>
              <a:ext cx="0" cy="4757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Group 55"/>
            <p:cNvGrpSpPr/>
            <p:nvPr/>
          </p:nvGrpSpPr>
          <p:grpSpPr>
            <a:xfrm>
              <a:off x="6229394" y="3946794"/>
              <a:ext cx="1836007" cy="1981989"/>
              <a:chOff x="6229394" y="3946794"/>
              <a:chExt cx="1836007" cy="1981989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7135041" y="3946794"/>
                <a:ext cx="304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T</a:t>
                </a:r>
                <a:endParaRPr lang="en-US" dirty="0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6251488" y="4333564"/>
                <a:ext cx="1702143" cy="5334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Display error</a:t>
                </a:r>
                <a:endParaRPr lang="en-US" dirty="0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6229394" y="5395383"/>
                <a:ext cx="1836007" cy="5334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Prompt for value</a:t>
                </a:r>
                <a:endParaRPr lang="en-US" dirty="0"/>
              </a:p>
            </p:txBody>
          </p:sp>
          <p:cxnSp>
            <p:nvCxnSpPr>
              <p:cNvPr id="30" name="Straight Arrow Connector 29"/>
              <p:cNvCxnSpPr/>
              <p:nvPr/>
            </p:nvCxnSpPr>
            <p:spPr>
              <a:xfrm>
                <a:off x="7102559" y="4870194"/>
                <a:ext cx="0" cy="52518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2" name="Freeform 31"/>
          <p:cNvSpPr/>
          <p:nvPr/>
        </p:nvSpPr>
        <p:spPr>
          <a:xfrm>
            <a:off x="5466640" y="1361872"/>
            <a:ext cx="1011981" cy="4280171"/>
          </a:xfrm>
          <a:custGeom>
            <a:avLst/>
            <a:gdLst>
              <a:gd name="connsiteX0" fmla="*/ 778517 w 1011981"/>
              <a:gd name="connsiteY0" fmla="*/ 4280171 h 4280171"/>
              <a:gd name="connsiteX1" fmla="*/ 19760 w 1011981"/>
              <a:gd name="connsiteY1" fmla="*/ 3365771 h 4280171"/>
              <a:gd name="connsiteX2" fmla="*/ 305 w 1011981"/>
              <a:gd name="connsiteY2" fmla="*/ 3249039 h 4280171"/>
              <a:gd name="connsiteX3" fmla="*/ 19760 w 1011981"/>
              <a:gd name="connsiteY3" fmla="*/ 2334639 h 4280171"/>
              <a:gd name="connsiteX4" fmla="*/ 58671 w 1011981"/>
              <a:gd name="connsiteY4" fmla="*/ 2159541 h 4280171"/>
              <a:gd name="connsiteX5" fmla="*/ 78126 w 1011981"/>
              <a:gd name="connsiteY5" fmla="*/ 2042809 h 4280171"/>
              <a:gd name="connsiteX6" fmla="*/ 97581 w 1011981"/>
              <a:gd name="connsiteY6" fmla="*/ 1906622 h 4280171"/>
              <a:gd name="connsiteX7" fmla="*/ 136492 w 1011981"/>
              <a:gd name="connsiteY7" fmla="*/ 1770434 h 4280171"/>
              <a:gd name="connsiteX8" fmla="*/ 175403 w 1011981"/>
              <a:gd name="connsiteY8" fmla="*/ 1712068 h 4280171"/>
              <a:gd name="connsiteX9" fmla="*/ 194858 w 1011981"/>
              <a:gd name="connsiteY9" fmla="*/ 1498060 h 4280171"/>
              <a:gd name="connsiteX10" fmla="*/ 214313 w 1011981"/>
              <a:gd name="connsiteY10" fmla="*/ 1439694 h 4280171"/>
              <a:gd name="connsiteX11" fmla="*/ 233769 w 1011981"/>
              <a:gd name="connsiteY11" fmla="*/ 1361873 h 4280171"/>
              <a:gd name="connsiteX12" fmla="*/ 272679 w 1011981"/>
              <a:gd name="connsiteY12" fmla="*/ 1206230 h 4280171"/>
              <a:gd name="connsiteX13" fmla="*/ 272679 w 1011981"/>
              <a:gd name="connsiteY13" fmla="*/ 311285 h 4280171"/>
              <a:gd name="connsiteX14" fmla="*/ 292134 w 1011981"/>
              <a:gd name="connsiteY14" fmla="*/ 175098 h 4280171"/>
              <a:gd name="connsiteX15" fmla="*/ 311590 w 1011981"/>
              <a:gd name="connsiteY15" fmla="*/ 116732 h 4280171"/>
              <a:gd name="connsiteX16" fmla="*/ 389411 w 1011981"/>
              <a:gd name="connsiteY16" fmla="*/ 77822 h 4280171"/>
              <a:gd name="connsiteX17" fmla="*/ 525598 w 1011981"/>
              <a:gd name="connsiteY17" fmla="*/ 0 h 4280171"/>
              <a:gd name="connsiteX18" fmla="*/ 642330 w 1011981"/>
              <a:gd name="connsiteY18" fmla="*/ 19456 h 4280171"/>
              <a:gd name="connsiteX19" fmla="*/ 759062 w 1011981"/>
              <a:gd name="connsiteY19" fmla="*/ 58366 h 4280171"/>
              <a:gd name="connsiteX20" fmla="*/ 797973 w 1011981"/>
              <a:gd name="connsiteY20" fmla="*/ 116732 h 4280171"/>
              <a:gd name="connsiteX21" fmla="*/ 875794 w 1011981"/>
              <a:gd name="connsiteY21" fmla="*/ 155643 h 4280171"/>
              <a:gd name="connsiteX22" fmla="*/ 914705 w 1011981"/>
              <a:gd name="connsiteY22" fmla="*/ 272375 h 4280171"/>
              <a:gd name="connsiteX23" fmla="*/ 934160 w 1011981"/>
              <a:gd name="connsiteY23" fmla="*/ 330741 h 4280171"/>
              <a:gd name="connsiteX24" fmla="*/ 1011981 w 1011981"/>
              <a:gd name="connsiteY24" fmla="*/ 389107 h 4280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11981" h="4280171">
                <a:moveTo>
                  <a:pt x="778517" y="4280171"/>
                </a:moveTo>
                <a:cubicBezTo>
                  <a:pt x="525598" y="3975371"/>
                  <a:pt x="258355" y="3681910"/>
                  <a:pt x="19760" y="3365771"/>
                </a:cubicBezTo>
                <a:cubicBezTo>
                  <a:pt x="-4003" y="3334285"/>
                  <a:pt x="305" y="3288486"/>
                  <a:pt x="305" y="3249039"/>
                </a:cubicBezTo>
                <a:cubicBezTo>
                  <a:pt x="305" y="2944170"/>
                  <a:pt x="8264" y="2639291"/>
                  <a:pt x="19760" y="2334639"/>
                </a:cubicBezTo>
                <a:cubicBezTo>
                  <a:pt x="22674" y="2257413"/>
                  <a:pt x="37092" y="2224275"/>
                  <a:pt x="58671" y="2159541"/>
                </a:cubicBezTo>
                <a:cubicBezTo>
                  <a:pt x="65156" y="2120630"/>
                  <a:pt x="72128" y="2081798"/>
                  <a:pt x="78126" y="2042809"/>
                </a:cubicBezTo>
                <a:cubicBezTo>
                  <a:pt x="85099" y="1997486"/>
                  <a:pt x="89378" y="1951739"/>
                  <a:pt x="97581" y="1906622"/>
                </a:cubicBezTo>
                <a:cubicBezTo>
                  <a:pt x="101142" y="1887035"/>
                  <a:pt x="124587" y="1794244"/>
                  <a:pt x="136492" y="1770434"/>
                </a:cubicBezTo>
                <a:cubicBezTo>
                  <a:pt x="146949" y="1749520"/>
                  <a:pt x="162433" y="1731523"/>
                  <a:pt x="175403" y="1712068"/>
                </a:cubicBezTo>
                <a:cubicBezTo>
                  <a:pt x="181888" y="1640732"/>
                  <a:pt x="184728" y="1568970"/>
                  <a:pt x="194858" y="1498060"/>
                </a:cubicBezTo>
                <a:cubicBezTo>
                  <a:pt x="197758" y="1477758"/>
                  <a:pt x="208679" y="1459413"/>
                  <a:pt x="214313" y="1439694"/>
                </a:cubicBezTo>
                <a:cubicBezTo>
                  <a:pt x="221659" y="1413984"/>
                  <a:pt x="227969" y="1387975"/>
                  <a:pt x="233769" y="1361873"/>
                </a:cubicBezTo>
                <a:cubicBezTo>
                  <a:pt x="265074" y="1221001"/>
                  <a:pt x="237912" y="1310532"/>
                  <a:pt x="272679" y="1206230"/>
                </a:cubicBezTo>
                <a:cubicBezTo>
                  <a:pt x="323789" y="746232"/>
                  <a:pt x="272679" y="1279213"/>
                  <a:pt x="272679" y="311285"/>
                </a:cubicBezTo>
                <a:cubicBezTo>
                  <a:pt x="272679" y="265428"/>
                  <a:pt x="283141" y="220064"/>
                  <a:pt x="292134" y="175098"/>
                </a:cubicBezTo>
                <a:cubicBezTo>
                  <a:pt x="296156" y="154988"/>
                  <a:pt x="297089" y="131233"/>
                  <a:pt x="311590" y="116732"/>
                </a:cubicBezTo>
                <a:cubicBezTo>
                  <a:pt x="332098" y="96225"/>
                  <a:pt x="364230" y="92211"/>
                  <a:pt x="389411" y="77822"/>
                </a:cubicBezTo>
                <a:cubicBezTo>
                  <a:pt x="581924" y="-32185"/>
                  <a:pt x="290406" y="117597"/>
                  <a:pt x="525598" y="0"/>
                </a:cubicBezTo>
                <a:cubicBezTo>
                  <a:pt x="564509" y="6485"/>
                  <a:pt x="604060" y="9889"/>
                  <a:pt x="642330" y="19456"/>
                </a:cubicBezTo>
                <a:cubicBezTo>
                  <a:pt x="682121" y="29404"/>
                  <a:pt x="759062" y="58366"/>
                  <a:pt x="759062" y="58366"/>
                </a:cubicBezTo>
                <a:cubicBezTo>
                  <a:pt x="772032" y="77821"/>
                  <a:pt x="780010" y="101763"/>
                  <a:pt x="797973" y="116732"/>
                </a:cubicBezTo>
                <a:cubicBezTo>
                  <a:pt x="820253" y="135299"/>
                  <a:pt x="858393" y="132441"/>
                  <a:pt x="875794" y="155643"/>
                </a:cubicBezTo>
                <a:cubicBezTo>
                  <a:pt x="900403" y="188455"/>
                  <a:pt x="901735" y="233464"/>
                  <a:pt x="914705" y="272375"/>
                </a:cubicBezTo>
                <a:cubicBezTo>
                  <a:pt x="921190" y="291830"/>
                  <a:pt x="917096" y="319366"/>
                  <a:pt x="934160" y="330741"/>
                </a:cubicBezTo>
                <a:cubicBezTo>
                  <a:pt x="1000157" y="374738"/>
                  <a:pt x="975993" y="353117"/>
                  <a:pt x="1011981" y="389107"/>
                </a:cubicBezTo>
              </a:path>
            </a:pathLst>
          </a:cu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7" name="Group 56"/>
          <p:cNvGrpSpPr/>
          <p:nvPr/>
        </p:nvGrpSpPr>
        <p:grpSpPr>
          <a:xfrm>
            <a:off x="7596036" y="3529149"/>
            <a:ext cx="896310" cy="2143613"/>
            <a:chOff x="7596036" y="3529149"/>
            <a:chExt cx="896310" cy="2143613"/>
          </a:xfrm>
        </p:grpSpPr>
        <p:cxnSp>
          <p:nvCxnSpPr>
            <p:cNvPr id="18" name="Straight Arrow Connector 17"/>
            <p:cNvCxnSpPr>
              <a:endCxn id="29" idx="3"/>
            </p:cNvCxnSpPr>
            <p:nvPr/>
          </p:nvCxnSpPr>
          <p:spPr>
            <a:xfrm flipH="1">
              <a:off x="8065401" y="5642043"/>
              <a:ext cx="278499" cy="2004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H="1">
              <a:off x="7596036" y="3581400"/>
              <a:ext cx="776830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7963611" y="3529149"/>
              <a:ext cx="5287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F</a:t>
              </a:r>
              <a:endParaRPr lang="en-US" dirty="0"/>
            </a:p>
          </p:txBody>
        </p:sp>
        <p:cxnSp>
          <p:nvCxnSpPr>
            <p:cNvPr id="50" name="Straight Connector 49"/>
            <p:cNvCxnSpPr/>
            <p:nvPr/>
          </p:nvCxnSpPr>
          <p:spPr>
            <a:xfrm flipV="1">
              <a:off x="8372866" y="3620562"/>
              <a:ext cx="0" cy="2052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/>
          <p:cNvGrpSpPr/>
          <p:nvPr/>
        </p:nvGrpSpPr>
        <p:grpSpPr>
          <a:xfrm>
            <a:off x="6478621" y="1383435"/>
            <a:ext cx="2360580" cy="5372846"/>
            <a:chOff x="6478621" y="1383435"/>
            <a:chExt cx="2360580" cy="5372846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7906533" y="1752767"/>
              <a:ext cx="93266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8" name="Group 57"/>
            <p:cNvGrpSpPr/>
            <p:nvPr/>
          </p:nvGrpSpPr>
          <p:grpSpPr>
            <a:xfrm>
              <a:off x="6478621" y="1383435"/>
              <a:ext cx="2360580" cy="5372846"/>
              <a:chOff x="6478621" y="1383435"/>
              <a:chExt cx="2360580" cy="5372846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8020833" y="1383435"/>
                <a:ext cx="609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</a:t>
                </a:r>
              </a:p>
            </p:txBody>
          </p:sp>
          <p:cxnSp>
            <p:nvCxnSpPr>
              <p:cNvPr id="16" name="Straight Arrow Connector 15"/>
              <p:cNvCxnSpPr/>
              <p:nvPr/>
            </p:nvCxnSpPr>
            <p:spPr>
              <a:xfrm flipH="1">
                <a:off x="7439841" y="6477000"/>
                <a:ext cx="1399360" cy="5068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 flipV="1">
                <a:off x="8839200" y="1752767"/>
                <a:ext cx="0" cy="470120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Rounded Rectangle 53"/>
              <p:cNvSpPr/>
              <p:nvPr/>
            </p:nvSpPr>
            <p:spPr>
              <a:xfrm>
                <a:off x="6478621" y="6299081"/>
                <a:ext cx="930362" cy="4572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Done</a:t>
                </a:r>
                <a:endParaRPr lang="en-US" dirty="0"/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3600496" y="3242115"/>
            <a:ext cx="2262883" cy="2975949"/>
            <a:chOff x="3600496" y="3242115"/>
            <a:chExt cx="2262883" cy="2975949"/>
          </a:xfrm>
        </p:grpSpPr>
        <p:sp>
          <p:nvSpPr>
            <p:cNvPr id="63" name="Left Brace 62"/>
            <p:cNvSpPr/>
            <p:nvPr/>
          </p:nvSpPr>
          <p:spPr>
            <a:xfrm rot="10800000">
              <a:off x="3600496" y="5379864"/>
              <a:ext cx="317156" cy="838200"/>
            </a:xfrm>
            <a:prstGeom prst="leftBrace">
              <a:avLst>
                <a:gd name="adj1" fmla="val 55727"/>
                <a:gd name="adj2" fmla="val 50000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Left Brace 66"/>
            <p:cNvSpPr/>
            <p:nvPr/>
          </p:nvSpPr>
          <p:spPr>
            <a:xfrm>
              <a:off x="5546223" y="3242115"/>
              <a:ext cx="317156" cy="2686667"/>
            </a:xfrm>
            <a:prstGeom prst="leftBrace">
              <a:avLst>
                <a:gd name="adj1" fmla="val 55727"/>
                <a:gd name="adj2" fmla="val 50000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47075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32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Example 2A: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IF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Nested </a:t>
            </a:r>
            <a:r>
              <a:rPr lang="en-US" dirty="0" smtClean="0"/>
              <a:t>Inside A </a:t>
            </a:r>
            <a:r>
              <a:rPr lang="en-US" dirty="0" smtClean="0">
                <a:latin typeface="Consolas" panose="020B0609020204030204" pitchFamily="49" charset="0"/>
              </a:rPr>
              <a:t>Do-While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Word document containing </a:t>
            </a:r>
            <a:r>
              <a:rPr lang="en-US" dirty="0"/>
              <a:t>the example: </a:t>
            </a:r>
            <a:r>
              <a:rPr lang="en-US" dirty="0" smtClean="0">
                <a:latin typeface="Consolas" panose="020B0609020204030204" pitchFamily="49" charset="0"/>
              </a:rPr>
              <a:t>19nestingIFinsideWHILE.docm</a:t>
            </a:r>
            <a:endParaRPr lang="en-US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Sub nestedCase2A()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age As Long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Const MIN_AGE = 1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Const MAX_AGE = 118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age = InputBox("How old are you (1-118)?")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Do While ((age &lt; MIN_AGE) Or (age &gt; MAX_AGE))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    If (age &lt; MIN_AGE) Then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MsgBox ("Age cannot be lower than " &amp; _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  MIN_AGE &amp; " years")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    End If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age = InputBox("How old are you (1-118)?")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Loop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MsgBox ("Age=" &amp; age &amp; " is age-okay")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End Sub</a:t>
            </a:r>
            <a:endParaRPr 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96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Recognizing When </a:t>
            </a:r>
            <a:r>
              <a:rPr lang="en-US" b="1" dirty="0" smtClean="0">
                <a:solidFill>
                  <a:srgbClr val="FF0000"/>
                </a:solidFill>
              </a:rPr>
              <a:t>Nesting</a:t>
            </a:r>
            <a:r>
              <a:rPr lang="en-US" dirty="0" smtClean="0"/>
              <a:t> Is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5334000" cy="5029200"/>
          </a:xfrm>
        </p:spPr>
        <p:txBody>
          <a:bodyPr/>
          <a:lstStyle/>
          <a:p>
            <a:r>
              <a:rPr lang="en-US" b="1" dirty="0" smtClean="0"/>
              <a:t>Scenario 2B</a:t>
            </a:r>
            <a:r>
              <a:rPr lang="en-US" dirty="0" smtClean="0"/>
              <a:t>: If a question answers true then check if a process should be repeated.</a:t>
            </a:r>
          </a:p>
          <a:p>
            <a:pPr lvl="1"/>
            <a:r>
              <a:rPr lang="en-US" dirty="0" smtClean="0"/>
              <a:t>Example: If the user specified the country of residence as Canada then repeatedly prompt for the province of  residence as long as the province is not valid.</a:t>
            </a:r>
          </a:p>
          <a:p>
            <a:pPr lvl="1"/>
            <a:r>
              <a:rPr lang="en-US" dirty="0" smtClean="0"/>
              <a:t>Type of nesting: a </a:t>
            </a:r>
            <a:r>
              <a:rPr lang="en-US" dirty="0" smtClean="0">
                <a:latin typeface="Consolas" panose="020B0609020204030204" pitchFamily="49" charset="0"/>
              </a:rPr>
              <a:t>Do-While</a:t>
            </a:r>
            <a:r>
              <a:rPr lang="en-US" dirty="0" smtClean="0"/>
              <a:t> loop nested inside of an 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/>
              <a:t>-branch</a:t>
            </a:r>
          </a:p>
          <a:p>
            <a:pPr marL="2936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If (Boolean)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then</a:t>
            </a:r>
          </a:p>
          <a:p>
            <a:pPr marL="293688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Do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While (Boolean) </a:t>
            </a:r>
          </a:p>
          <a:p>
            <a:pPr marL="293688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Loop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End If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5" name="Diamond 4"/>
          <p:cNvSpPr/>
          <p:nvPr/>
        </p:nvSpPr>
        <p:spPr>
          <a:xfrm>
            <a:off x="5863446" y="1412234"/>
            <a:ext cx="2628900" cy="1052862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Q:Canada?</a:t>
            </a:r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6642548" y="1325548"/>
            <a:ext cx="2338163" cy="5524205"/>
            <a:chOff x="6501037" y="374205"/>
            <a:chExt cx="2338163" cy="5524205"/>
          </a:xfrm>
        </p:grpSpPr>
        <p:cxnSp>
          <p:nvCxnSpPr>
            <p:cNvPr id="24" name="Straight Connector 23"/>
            <p:cNvCxnSpPr/>
            <p:nvPr/>
          </p:nvCxnSpPr>
          <p:spPr>
            <a:xfrm flipV="1">
              <a:off x="7673186" y="743537"/>
              <a:ext cx="1103586" cy="32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>
            <a:xfrm>
              <a:off x="6501037" y="374205"/>
              <a:ext cx="2338163" cy="5524205"/>
              <a:chOff x="6501037" y="374205"/>
              <a:chExt cx="2338163" cy="5524205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7960363" y="374205"/>
                <a:ext cx="609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</a:t>
                </a:r>
              </a:p>
            </p:txBody>
          </p:sp>
          <p:cxnSp>
            <p:nvCxnSpPr>
              <p:cNvPr id="27" name="Straight Arrow Connector 26"/>
              <p:cNvCxnSpPr/>
              <p:nvPr/>
            </p:nvCxnSpPr>
            <p:spPr>
              <a:xfrm flipH="1">
                <a:off x="7439840" y="5646104"/>
                <a:ext cx="1399360" cy="5068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flipH="1" flipV="1">
                <a:off x="8776772" y="743537"/>
                <a:ext cx="54796" cy="490256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Rounded Rectangle 28"/>
              <p:cNvSpPr/>
              <p:nvPr/>
            </p:nvSpPr>
            <p:spPr>
              <a:xfrm>
                <a:off x="6501037" y="5441210"/>
                <a:ext cx="930362" cy="4572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Done</a:t>
                </a:r>
                <a:endParaRPr lang="en-US" dirty="0"/>
              </a:p>
            </p:txBody>
          </p:sp>
        </p:grpSp>
      </p:grpSp>
      <p:grpSp>
        <p:nvGrpSpPr>
          <p:cNvPr id="50" name="Group 49"/>
          <p:cNvGrpSpPr/>
          <p:nvPr/>
        </p:nvGrpSpPr>
        <p:grpSpPr>
          <a:xfrm>
            <a:off x="8492346" y="4053255"/>
            <a:ext cx="609600" cy="369332"/>
            <a:chOff x="8492346" y="4053255"/>
            <a:chExt cx="609600" cy="369332"/>
          </a:xfrm>
        </p:grpSpPr>
        <p:sp>
          <p:nvSpPr>
            <p:cNvPr id="32" name="TextBox 31"/>
            <p:cNvSpPr txBox="1"/>
            <p:nvPr/>
          </p:nvSpPr>
          <p:spPr>
            <a:xfrm>
              <a:off x="8492346" y="4053255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</a:t>
              </a:r>
            </a:p>
          </p:txBody>
        </p:sp>
        <p:cxnSp>
          <p:nvCxnSpPr>
            <p:cNvPr id="36" name="Straight Arrow Connector 35"/>
            <p:cNvCxnSpPr>
              <a:stCxn id="7" idx="3"/>
            </p:cNvCxnSpPr>
            <p:nvPr/>
          </p:nvCxnSpPr>
          <p:spPr>
            <a:xfrm>
              <a:off x="8492346" y="4387404"/>
              <a:ext cx="48836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6259892" y="2452402"/>
            <a:ext cx="1836007" cy="1024985"/>
            <a:chOff x="6259892" y="2452402"/>
            <a:chExt cx="1836007" cy="1024985"/>
          </a:xfrm>
        </p:grpSpPr>
        <p:cxnSp>
          <p:nvCxnSpPr>
            <p:cNvPr id="8" name="Straight Arrow Connector 7"/>
            <p:cNvCxnSpPr/>
            <p:nvPr/>
          </p:nvCxnSpPr>
          <p:spPr>
            <a:xfrm>
              <a:off x="7177896" y="2452402"/>
              <a:ext cx="0" cy="47573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165539" y="2558804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</a:t>
              </a:r>
              <a:endParaRPr lang="en-US" dirty="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6259892" y="2943987"/>
              <a:ext cx="1836007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Prompt for province</a:t>
              </a:r>
              <a:endParaRPr lang="en-US" dirty="0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5328663" y="4208017"/>
            <a:ext cx="2772829" cy="1651120"/>
            <a:chOff x="5328663" y="4208017"/>
            <a:chExt cx="2772829" cy="1651120"/>
          </a:xfrm>
        </p:grpSpPr>
        <p:cxnSp>
          <p:nvCxnSpPr>
            <p:cNvPr id="11" name="Straight Arrow Connector 10"/>
            <p:cNvCxnSpPr/>
            <p:nvPr/>
          </p:nvCxnSpPr>
          <p:spPr>
            <a:xfrm>
              <a:off x="7142833" y="4806504"/>
              <a:ext cx="0" cy="4757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135041" y="4986962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</a:t>
              </a:r>
              <a:endParaRPr lang="en-US" dirty="0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5328663" y="4208017"/>
              <a:ext cx="914400" cy="1524146"/>
            </a:xfrm>
            <a:custGeom>
              <a:avLst/>
              <a:gdLst>
                <a:gd name="connsiteX0" fmla="*/ 914400 w 914400"/>
                <a:gd name="connsiteY0" fmla="*/ 2881779 h 2931455"/>
                <a:gd name="connsiteX1" fmla="*/ 845820 w 914400"/>
                <a:gd name="connsiteY1" fmla="*/ 2916069 h 2931455"/>
                <a:gd name="connsiteX2" fmla="*/ 548640 w 914400"/>
                <a:gd name="connsiteY2" fmla="*/ 2916069 h 2931455"/>
                <a:gd name="connsiteX3" fmla="*/ 411480 w 914400"/>
                <a:gd name="connsiteY3" fmla="*/ 2881779 h 2931455"/>
                <a:gd name="connsiteX4" fmla="*/ 320040 w 914400"/>
                <a:gd name="connsiteY4" fmla="*/ 2858919 h 2931455"/>
                <a:gd name="connsiteX5" fmla="*/ 251460 w 914400"/>
                <a:gd name="connsiteY5" fmla="*/ 2813199 h 2931455"/>
                <a:gd name="connsiteX6" fmla="*/ 217170 w 914400"/>
                <a:gd name="connsiteY6" fmla="*/ 2790339 h 2931455"/>
                <a:gd name="connsiteX7" fmla="*/ 171450 w 914400"/>
                <a:gd name="connsiteY7" fmla="*/ 2778909 h 2931455"/>
                <a:gd name="connsiteX8" fmla="*/ 137160 w 914400"/>
                <a:gd name="connsiteY8" fmla="*/ 2756049 h 2931455"/>
                <a:gd name="connsiteX9" fmla="*/ 91440 w 914400"/>
                <a:gd name="connsiteY9" fmla="*/ 2676039 h 2931455"/>
                <a:gd name="connsiteX10" fmla="*/ 57150 w 914400"/>
                <a:gd name="connsiteY10" fmla="*/ 2653179 h 2931455"/>
                <a:gd name="connsiteX11" fmla="*/ 34290 w 914400"/>
                <a:gd name="connsiteY11" fmla="*/ 2618889 h 2931455"/>
                <a:gd name="connsiteX12" fmla="*/ 0 w 914400"/>
                <a:gd name="connsiteY12" fmla="*/ 2516019 h 2931455"/>
                <a:gd name="connsiteX13" fmla="*/ 11430 w 914400"/>
                <a:gd name="connsiteY13" fmla="*/ 1041549 h 2931455"/>
                <a:gd name="connsiteX14" fmla="*/ 22860 w 914400"/>
                <a:gd name="connsiteY14" fmla="*/ 995829 h 2931455"/>
                <a:gd name="connsiteX15" fmla="*/ 34290 w 914400"/>
                <a:gd name="connsiteY15" fmla="*/ 790089 h 2931455"/>
                <a:gd name="connsiteX16" fmla="*/ 45720 w 914400"/>
                <a:gd name="connsiteY16" fmla="*/ 447189 h 2931455"/>
                <a:gd name="connsiteX17" fmla="*/ 57150 w 914400"/>
                <a:gd name="connsiteY17" fmla="*/ 332889 h 2931455"/>
                <a:gd name="connsiteX18" fmla="*/ 102870 w 914400"/>
                <a:gd name="connsiteY18" fmla="*/ 218589 h 2931455"/>
                <a:gd name="connsiteX19" fmla="*/ 114300 w 914400"/>
                <a:gd name="connsiteY19" fmla="*/ 184299 h 2931455"/>
                <a:gd name="connsiteX20" fmla="*/ 148590 w 914400"/>
                <a:gd name="connsiteY20" fmla="*/ 150009 h 2931455"/>
                <a:gd name="connsiteX21" fmla="*/ 205740 w 914400"/>
                <a:gd name="connsiteY21" fmla="*/ 92859 h 2931455"/>
                <a:gd name="connsiteX22" fmla="*/ 251460 w 914400"/>
                <a:gd name="connsiteY22" fmla="*/ 81429 h 2931455"/>
                <a:gd name="connsiteX23" fmla="*/ 308610 w 914400"/>
                <a:gd name="connsiteY23" fmla="*/ 58569 h 2931455"/>
                <a:gd name="connsiteX24" fmla="*/ 377190 w 914400"/>
                <a:gd name="connsiteY24" fmla="*/ 47139 h 2931455"/>
                <a:gd name="connsiteX25" fmla="*/ 434340 w 914400"/>
                <a:gd name="connsiteY25" fmla="*/ 35709 h 2931455"/>
                <a:gd name="connsiteX26" fmla="*/ 582930 w 914400"/>
                <a:gd name="connsiteY26" fmla="*/ 1419 h 2931455"/>
                <a:gd name="connsiteX27" fmla="*/ 880110 w 914400"/>
                <a:gd name="connsiteY27" fmla="*/ 1419 h 293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914400" h="2931455">
                  <a:moveTo>
                    <a:pt x="914400" y="2881779"/>
                  </a:moveTo>
                  <a:cubicBezTo>
                    <a:pt x="891540" y="2893209"/>
                    <a:pt x="869550" y="2906577"/>
                    <a:pt x="845820" y="2916069"/>
                  </a:cubicBezTo>
                  <a:cubicBezTo>
                    <a:pt x="761505" y="2949795"/>
                    <a:pt x="587153" y="2917820"/>
                    <a:pt x="548640" y="2916069"/>
                  </a:cubicBezTo>
                  <a:cubicBezTo>
                    <a:pt x="419666" y="2873078"/>
                    <a:pt x="540768" y="2909484"/>
                    <a:pt x="411480" y="2881779"/>
                  </a:cubicBezTo>
                  <a:cubicBezTo>
                    <a:pt x="380759" y="2875196"/>
                    <a:pt x="320040" y="2858919"/>
                    <a:pt x="320040" y="2858919"/>
                  </a:cubicBezTo>
                  <a:lnTo>
                    <a:pt x="251460" y="2813199"/>
                  </a:lnTo>
                  <a:cubicBezTo>
                    <a:pt x="240030" y="2805579"/>
                    <a:pt x="230497" y="2793671"/>
                    <a:pt x="217170" y="2790339"/>
                  </a:cubicBezTo>
                  <a:lnTo>
                    <a:pt x="171450" y="2778909"/>
                  </a:lnTo>
                  <a:cubicBezTo>
                    <a:pt x="160020" y="2771289"/>
                    <a:pt x="146874" y="2765763"/>
                    <a:pt x="137160" y="2756049"/>
                  </a:cubicBezTo>
                  <a:cubicBezTo>
                    <a:pt x="92094" y="2710983"/>
                    <a:pt x="136264" y="2729827"/>
                    <a:pt x="91440" y="2676039"/>
                  </a:cubicBezTo>
                  <a:cubicBezTo>
                    <a:pt x="82646" y="2665486"/>
                    <a:pt x="68580" y="2660799"/>
                    <a:pt x="57150" y="2653179"/>
                  </a:cubicBezTo>
                  <a:cubicBezTo>
                    <a:pt x="49530" y="2641749"/>
                    <a:pt x="40433" y="2631176"/>
                    <a:pt x="34290" y="2618889"/>
                  </a:cubicBezTo>
                  <a:cubicBezTo>
                    <a:pt x="12769" y="2575848"/>
                    <a:pt x="10914" y="2559674"/>
                    <a:pt x="0" y="2516019"/>
                  </a:cubicBezTo>
                  <a:cubicBezTo>
                    <a:pt x="3810" y="2024529"/>
                    <a:pt x="4040" y="1532998"/>
                    <a:pt x="11430" y="1041549"/>
                  </a:cubicBezTo>
                  <a:cubicBezTo>
                    <a:pt x="11666" y="1025842"/>
                    <a:pt x="21438" y="1011474"/>
                    <a:pt x="22860" y="995829"/>
                  </a:cubicBezTo>
                  <a:cubicBezTo>
                    <a:pt x="29079" y="927425"/>
                    <a:pt x="31431" y="858715"/>
                    <a:pt x="34290" y="790089"/>
                  </a:cubicBezTo>
                  <a:cubicBezTo>
                    <a:pt x="39051" y="675825"/>
                    <a:pt x="40009" y="561410"/>
                    <a:pt x="45720" y="447189"/>
                  </a:cubicBezTo>
                  <a:cubicBezTo>
                    <a:pt x="47632" y="408947"/>
                    <a:pt x="50094" y="370523"/>
                    <a:pt x="57150" y="332889"/>
                  </a:cubicBezTo>
                  <a:cubicBezTo>
                    <a:pt x="68713" y="271221"/>
                    <a:pt x="81032" y="269544"/>
                    <a:pt x="102870" y="218589"/>
                  </a:cubicBezTo>
                  <a:cubicBezTo>
                    <a:pt x="107616" y="207515"/>
                    <a:pt x="107617" y="194324"/>
                    <a:pt x="114300" y="184299"/>
                  </a:cubicBezTo>
                  <a:cubicBezTo>
                    <a:pt x="123266" y="170849"/>
                    <a:pt x="138242" y="162427"/>
                    <a:pt x="148590" y="150009"/>
                  </a:cubicBezTo>
                  <a:cubicBezTo>
                    <a:pt x="176812" y="116142"/>
                    <a:pt x="162278" y="111486"/>
                    <a:pt x="205740" y="92859"/>
                  </a:cubicBezTo>
                  <a:cubicBezTo>
                    <a:pt x="220179" y="86671"/>
                    <a:pt x="236557" y="86397"/>
                    <a:pt x="251460" y="81429"/>
                  </a:cubicBezTo>
                  <a:cubicBezTo>
                    <a:pt x="270925" y="74941"/>
                    <a:pt x="288815" y="63968"/>
                    <a:pt x="308610" y="58569"/>
                  </a:cubicBezTo>
                  <a:cubicBezTo>
                    <a:pt x="330969" y="52471"/>
                    <a:pt x="354388" y="51285"/>
                    <a:pt x="377190" y="47139"/>
                  </a:cubicBezTo>
                  <a:cubicBezTo>
                    <a:pt x="396304" y="43664"/>
                    <a:pt x="415410" y="40077"/>
                    <a:pt x="434340" y="35709"/>
                  </a:cubicBezTo>
                  <a:cubicBezTo>
                    <a:pt x="435113" y="35531"/>
                    <a:pt x="562690" y="2072"/>
                    <a:pt x="582930" y="1419"/>
                  </a:cubicBezTo>
                  <a:cubicBezTo>
                    <a:pt x="681939" y="-1775"/>
                    <a:pt x="781050" y="1419"/>
                    <a:pt x="880110" y="1419"/>
                  </a:cubicBezTo>
                </a:path>
              </a:pathLst>
            </a:custGeom>
            <a:noFill/>
            <a:ln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6265485" y="5325737"/>
              <a:ext cx="1836007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Prompt for province</a:t>
              </a:r>
              <a:endParaRPr lang="en-US" dirty="0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820166" y="3477387"/>
            <a:ext cx="2672180" cy="1329117"/>
            <a:chOff x="5820166" y="3477387"/>
            <a:chExt cx="2672180" cy="1329117"/>
          </a:xfrm>
        </p:grpSpPr>
        <p:sp>
          <p:nvSpPr>
            <p:cNvPr id="7" name="Diamond 6"/>
            <p:cNvSpPr/>
            <p:nvPr/>
          </p:nvSpPr>
          <p:spPr>
            <a:xfrm>
              <a:off x="5820166" y="3968304"/>
              <a:ext cx="2672180" cy="838200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Q: Province Invalid?</a:t>
              </a:r>
              <a:endParaRPr lang="en-US" dirty="0"/>
            </a:p>
          </p:txBody>
        </p:sp>
        <p:cxnSp>
          <p:nvCxnSpPr>
            <p:cNvPr id="45" name="Straight Arrow Connector 44"/>
            <p:cNvCxnSpPr/>
            <p:nvPr/>
          </p:nvCxnSpPr>
          <p:spPr>
            <a:xfrm>
              <a:off x="7165539" y="3477387"/>
              <a:ext cx="0" cy="47573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>
            <a:off x="3673240" y="3238788"/>
            <a:ext cx="1752811" cy="2620350"/>
            <a:chOff x="3600496" y="3628393"/>
            <a:chExt cx="1752811" cy="2620350"/>
          </a:xfrm>
        </p:grpSpPr>
        <p:sp>
          <p:nvSpPr>
            <p:cNvPr id="53" name="Left Brace 52"/>
            <p:cNvSpPr/>
            <p:nvPr/>
          </p:nvSpPr>
          <p:spPr>
            <a:xfrm rot="10800000">
              <a:off x="3600496" y="5379864"/>
              <a:ext cx="317156" cy="838200"/>
            </a:xfrm>
            <a:prstGeom prst="leftBrace">
              <a:avLst>
                <a:gd name="adj1" fmla="val 55727"/>
                <a:gd name="adj2" fmla="val 50000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Left Brace 53"/>
            <p:cNvSpPr/>
            <p:nvPr/>
          </p:nvSpPr>
          <p:spPr>
            <a:xfrm>
              <a:off x="5036151" y="3628393"/>
              <a:ext cx="317156" cy="2620350"/>
            </a:xfrm>
            <a:prstGeom prst="leftBrace">
              <a:avLst>
                <a:gd name="adj1" fmla="val 55727"/>
                <a:gd name="adj2" fmla="val 50000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2038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5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n-lt"/>
              </a:rPr>
              <a:t>Example 2B: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Do-While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Nested </a:t>
            </a:r>
            <a:r>
              <a:rPr lang="en-US" dirty="0" smtClean="0"/>
              <a:t>Inside An </a:t>
            </a:r>
            <a:r>
              <a:rPr lang="en-US" dirty="0">
                <a:latin typeface="Consolas" panose="020B0609020204030204" pitchFamily="49" charset="0"/>
              </a:rPr>
              <a:t>IF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Word document containing </a:t>
            </a:r>
            <a:r>
              <a:rPr lang="en-US" dirty="0"/>
              <a:t>the example: </a:t>
            </a:r>
            <a:r>
              <a:rPr lang="en-US" dirty="0" smtClean="0">
                <a:latin typeface="Consolas" panose="020B0609020204030204" pitchFamily="49" charset="0"/>
              </a:rPr>
              <a:t>20nestingWHILEinsideIF.docm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</a:rPr>
              <a:t>country As String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province As String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country = InputBox("What is your country of citizenship?")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If (country = "Canada") Then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province = InputBox("What is your province of " &amp; _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"citizenship?")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    Do While ((province &lt;&gt; "AB") And (province &lt;&gt; "BC"))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MsgBox ("Valid provinces: AB, BC")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province = InputBox("What is your province of" &amp; _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  " citizenship?")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    Loop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End If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MsgBox ("Country: " &amp; country &amp; ", " &amp; "Province: " &amp; _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" province</a:t>
            </a:r>
            <a:r>
              <a:rPr lang="en-CA" sz="1800" dirty="0">
                <a:latin typeface="Consolas" panose="020B0609020204030204" pitchFamily="49" charset="0"/>
              </a:rPr>
              <a:t>)</a:t>
            </a:r>
            <a:endParaRPr 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71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Recognizing When </a:t>
            </a:r>
            <a:r>
              <a:rPr lang="en-US" b="1" dirty="0" smtClean="0">
                <a:solidFill>
                  <a:srgbClr val="FF0000"/>
                </a:solidFill>
              </a:rPr>
              <a:t>Nesting</a:t>
            </a:r>
            <a:r>
              <a:rPr lang="en-US" dirty="0" smtClean="0"/>
              <a:t> Is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6" y="1478877"/>
            <a:ext cx="5715000" cy="5029200"/>
          </a:xfrm>
        </p:spPr>
        <p:txBody>
          <a:bodyPr/>
          <a:lstStyle/>
          <a:p>
            <a:r>
              <a:rPr lang="en-US" b="1" dirty="0" smtClean="0"/>
              <a:t>Scenario 3</a:t>
            </a:r>
            <a:r>
              <a:rPr lang="en-US" dirty="0" smtClean="0"/>
              <a:t>: While one process is repeated, repeat another process.</a:t>
            </a:r>
          </a:p>
          <a:p>
            <a:pPr lvl="1"/>
            <a:r>
              <a:rPr lang="en-US" dirty="0" smtClean="0"/>
              <a:t>More specifically: for each step in the first process repeat the second process from start to end</a:t>
            </a:r>
          </a:p>
          <a:p>
            <a:pPr lvl="1"/>
            <a:r>
              <a:rPr lang="en-US" dirty="0" smtClean="0"/>
              <a:t>Example: While the user indicates that he/she wants to calculate another tax return prompt the user for income, while the income is invalid repeatedly prompt for income.</a:t>
            </a:r>
          </a:p>
          <a:p>
            <a:pPr lvl="1"/>
            <a:r>
              <a:rPr lang="en-US" dirty="0" smtClean="0"/>
              <a:t>Type of nesting: a </a:t>
            </a:r>
            <a:r>
              <a:rPr lang="en-US" dirty="0" smtClean="0">
                <a:latin typeface="Consolas" panose="020B0609020204030204" pitchFamily="49" charset="0"/>
              </a:rPr>
              <a:t>Do-While</a:t>
            </a:r>
            <a:r>
              <a:rPr lang="en-US" dirty="0" smtClean="0"/>
              <a:t> loop nested inside of an another </a:t>
            </a:r>
            <a:r>
              <a:rPr lang="en-US" dirty="0">
                <a:latin typeface="Consolas" panose="020B0609020204030204" pitchFamily="49" charset="0"/>
              </a:rPr>
              <a:t>Do-While</a:t>
            </a:r>
            <a:r>
              <a:rPr lang="en-US" dirty="0"/>
              <a:t> loop </a:t>
            </a:r>
            <a:endParaRPr lang="en-US" dirty="0" smtClean="0"/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Do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While (Boolean) </a:t>
            </a:r>
          </a:p>
          <a:p>
            <a:pPr marL="293688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Do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While (Boolean) </a:t>
            </a:r>
          </a:p>
          <a:p>
            <a:pPr marL="293688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Loop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Loop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iamond 3"/>
          <p:cNvSpPr/>
          <p:nvPr/>
        </p:nvSpPr>
        <p:spPr>
          <a:xfrm>
            <a:off x="6026735" y="1380897"/>
            <a:ext cx="2628900" cy="1052862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Q:Another tax return?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6805837" y="1294211"/>
            <a:ext cx="2338163" cy="5524205"/>
            <a:chOff x="6501037" y="374205"/>
            <a:chExt cx="2338163" cy="5524205"/>
          </a:xfrm>
        </p:grpSpPr>
        <p:cxnSp>
          <p:nvCxnSpPr>
            <p:cNvPr id="6" name="Straight Connector 5"/>
            <p:cNvCxnSpPr/>
            <p:nvPr/>
          </p:nvCxnSpPr>
          <p:spPr>
            <a:xfrm flipV="1">
              <a:off x="7673186" y="743537"/>
              <a:ext cx="1103586" cy="32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/>
            <p:cNvGrpSpPr/>
            <p:nvPr/>
          </p:nvGrpSpPr>
          <p:grpSpPr>
            <a:xfrm>
              <a:off x="6501037" y="374205"/>
              <a:ext cx="2338163" cy="5524205"/>
              <a:chOff x="6501037" y="374205"/>
              <a:chExt cx="2338163" cy="5524205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7960363" y="374205"/>
                <a:ext cx="609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</a:t>
                </a:r>
              </a:p>
            </p:txBody>
          </p:sp>
          <p:cxnSp>
            <p:nvCxnSpPr>
              <p:cNvPr id="9" name="Straight Arrow Connector 8"/>
              <p:cNvCxnSpPr/>
              <p:nvPr/>
            </p:nvCxnSpPr>
            <p:spPr>
              <a:xfrm flipH="1">
                <a:off x="7439840" y="5646104"/>
                <a:ext cx="1399360" cy="5068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 flipH="1" flipV="1">
                <a:off x="8776772" y="743537"/>
                <a:ext cx="54796" cy="490256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Rounded Rectangle 10"/>
              <p:cNvSpPr/>
              <p:nvPr/>
            </p:nvSpPr>
            <p:spPr>
              <a:xfrm>
                <a:off x="6501037" y="5441210"/>
                <a:ext cx="930362" cy="4572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Done</a:t>
                </a:r>
                <a:endParaRPr lang="en-US" dirty="0"/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6423181" y="2421065"/>
            <a:ext cx="1836007" cy="1024985"/>
            <a:chOff x="6259892" y="2452402"/>
            <a:chExt cx="1836007" cy="1024985"/>
          </a:xfrm>
        </p:grpSpPr>
        <p:cxnSp>
          <p:nvCxnSpPr>
            <p:cNvPr id="16" name="Straight Arrow Connector 15"/>
            <p:cNvCxnSpPr/>
            <p:nvPr/>
          </p:nvCxnSpPr>
          <p:spPr>
            <a:xfrm>
              <a:off x="7177896" y="2452402"/>
              <a:ext cx="0" cy="47573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7165539" y="2558804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</a:t>
              </a:r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259892" y="2943987"/>
              <a:ext cx="1836007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Prompt for Income</a:t>
              </a:r>
              <a:endParaRPr lang="en-US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491952" y="4176680"/>
            <a:ext cx="2772829" cy="1651120"/>
            <a:chOff x="5328663" y="4208017"/>
            <a:chExt cx="2772829" cy="1651120"/>
          </a:xfrm>
        </p:grpSpPr>
        <p:cxnSp>
          <p:nvCxnSpPr>
            <p:cNvPr id="20" name="Straight Arrow Connector 19"/>
            <p:cNvCxnSpPr/>
            <p:nvPr/>
          </p:nvCxnSpPr>
          <p:spPr>
            <a:xfrm>
              <a:off x="7142833" y="4806504"/>
              <a:ext cx="0" cy="4757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7135041" y="4986962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</a:t>
              </a:r>
              <a:endParaRPr lang="en-US" dirty="0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5328663" y="4208017"/>
              <a:ext cx="914400" cy="1524146"/>
            </a:xfrm>
            <a:custGeom>
              <a:avLst/>
              <a:gdLst>
                <a:gd name="connsiteX0" fmla="*/ 914400 w 914400"/>
                <a:gd name="connsiteY0" fmla="*/ 2881779 h 2931455"/>
                <a:gd name="connsiteX1" fmla="*/ 845820 w 914400"/>
                <a:gd name="connsiteY1" fmla="*/ 2916069 h 2931455"/>
                <a:gd name="connsiteX2" fmla="*/ 548640 w 914400"/>
                <a:gd name="connsiteY2" fmla="*/ 2916069 h 2931455"/>
                <a:gd name="connsiteX3" fmla="*/ 411480 w 914400"/>
                <a:gd name="connsiteY3" fmla="*/ 2881779 h 2931455"/>
                <a:gd name="connsiteX4" fmla="*/ 320040 w 914400"/>
                <a:gd name="connsiteY4" fmla="*/ 2858919 h 2931455"/>
                <a:gd name="connsiteX5" fmla="*/ 251460 w 914400"/>
                <a:gd name="connsiteY5" fmla="*/ 2813199 h 2931455"/>
                <a:gd name="connsiteX6" fmla="*/ 217170 w 914400"/>
                <a:gd name="connsiteY6" fmla="*/ 2790339 h 2931455"/>
                <a:gd name="connsiteX7" fmla="*/ 171450 w 914400"/>
                <a:gd name="connsiteY7" fmla="*/ 2778909 h 2931455"/>
                <a:gd name="connsiteX8" fmla="*/ 137160 w 914400"/>
                <a:gd name="connsiteY8" fmla="*/ 2756049 h 2931455"/>
                <a:gd name="connsiteX9" fmla="*/ 91440 w 914400"/>
                <a:gd name="connsiteY9" fmla="*/ 2676039 h 2931455"/>
                <a:gd name="connsiteX10" fmla="*/ 57150 w 914400"/>
                <a:gd name="connsiteY10" fmla="*/ 2653179 h 2931455"/>
                <a:gd name="connsiteX11" fmla="*/ 34290 w 914400"/>
                <a:gd name="connsiteY11" fmla="*/ 2618889 h 2931455"/>
                <a:gd name="connsiteX12" fmla="*/ 0 w 914400"/>
                <a:gd name="connsiteY12" fmla="*/ 2516019 h 2931455"/>
                <a:gd name="connsiteX13" fmla="*/ 11430 w 914400"/>
                <a:gd name="connsiteY13" fmla="*/ 1041549 h 2931455"/>
                <a:gd name="connsiteX14" fmla="*/ 22860 w 914400"/>
                <a:gd name="connsiteY14" fmla="*/ 995829 h 2931455"/>
                <a:gd name="connsiteX15" fmla="*/ 34290 w 914400"/>
                <a:gd name="connsiteY15" fmla="*/ 790089 h 2931455"/>
                <a:gd name="connsiteX16" fmla="*/ 45720 w 914400"/>
                <a:gd name="connsiteY16" fmla="*/ 447189 h 2931455"/>
                <a:gd name="connsiteX17" fmla="*/ 57150 w 914400"/>
                <a:gd name="connsiteY17" fmla="*/ 332889 h 2931455"/>
                <a:gd name="connsiteX18" fmla="*/ 102870 w 914400"/>
                <a:gd name="connsiteY18" fmla="*/ 218589 h 2931455"/>
                <a:gd name="connsiteX19" fmla="*/ 114300 w 914400"/>
                <a:gd name="connsiteY19" fmla="*/ 184299 h 2931455"/>
                <a:gd name="connsiteX20" fmla="*/ 148590 w 914400"/>
                <a:gd name="connsiteY20" fmla="*/ 150009 h 2931455"/>
                <a:gd name="connsiteX21" fmla="*/ 205740 w 914400"/>
                <a:gd name="connsiteY21" fmla="*/ 92859 h 2931455"/>
                <a:gd name="connsiteX22" fmla="*/ 251460 w 914400"/>
                <a:gd name="connsiteY22" fmla="*/ 81429 h 2931455"/>
                <a:gd name="connsiteX23" fmla="*/ 308610 w 914400"/>
                <a:gd name="connsiteY23" fmla="*/ 58569 h 2931455"/>
                <a:gd name="connsiteX24" fmla="*/ 377190 w 914400"/>
                <a:gd name="connsiteY24" fmla="*/ 47139 h 2931455"/>
                <a:gd name="connsiteX25" fmla="*/ 434340 w 914400"/>
                <a:gd name="connsiteY25" fmla="*/ 35709 h 2931455"/>
                <a:gd name="connsiteX26" fmla="*/ 582930 w 914400"/>
                <a:gd name="connsiteY26" fmla="*/ 1419 h 2931455"/>
                <a:gd name="connsiteX27" fmla="*/ 880110 w 914400"/>
                <a:gd name="connsiteY27" fmla="*/ 1419 h 293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914400" h="2931455">
                  <a:moveTo>
                    <a:pt x="914400" y="2881779"/>
                  </a:moveTo>
                  <a:cubicBezTo>
                    <a:pt x="891540" y="2893209"/>
                    <a:pt x="869550" y="2906577"/>
                    <a:pt x="845820" y="2916069"/>
                  </a:cubicBezTo>
                  <a:cubicBezTo>
                    <a:pt x="761505" y="2949795"/>
                    <a:pt x="587153" y="2917820"/>
                    <a:pt x="548640" y="2916069"/>
                  </a:cubicBezTo>
                  <a:cubicBezTo>
                    <a:pt x="419666" y="2873078"/>
                    <a:pt x="540768" y="2909484"/>
                    <a:pt x="411480" y="2881779"/>
                  </a:cubicBezTo>
                  <a:cubicBezTo>
                    <a:pt x="380759" y="2875196"/>
                    <a:pt x="320040" y="2858919"/>
                    <a:pt x="320040" y="2858919"/>
                  </a:cubicBezTo>
                  <a:lnTo>
                    <a:pt x="251460" y="2813199"/>
                  </a:lnTo>
                  <a:cubicBezTo>
                    <a:pt x="240030" y="2805579"/>
                    <a:pt x="230497" y="2793671"/>
                    <a:pt x="217170" y="2790339"/>
                  </a:cubicBezTo>
                  <a:lnTo>
                    <a:pt x="171450" y="2778909"/>
                  </a:lnTo>
                  <a:cubicBezTo>
                    <a:pt x="160020" y="2771289"/>
                    <a:pt x="146874" y="2765763"/>
                    <a:pt x="137160" y="2756049"/>
                  </a:cubicBezTo>
                  <a:cubicBezTo>
                    <a:pt x="92094" y="2710983"/>
                    <a:pt x="136264" y="2729827"/>
                    <a:pt x="91440" y="2676039"/>
                  </a:cubicBezTo>
                  <a:cubicBezTo>
                    <a:pt x="82646" y="2665486"/>
                    <a:pt x="68580" y="2660799"/>
                    <a:pt x="57150" y="2653179"/>
                  </a:cubicBezTo>
                  <a:cubicBezTo>
                    <a:pt x="49530" y="2641749"/>
                    <a:pt x="40433" y="2631176"/>
                    <a:pt x="34290" y="2618889"/>
                  </a:cubicBezTo>
                  <a:cubicBezTo>
                    <a:pt x="12769" y="2575848"/>
                    <a:pt x="10914" y="2559674"/>
                    <a:pt x="0" y="2516019"/>
                  </a:cubicBezTo>
                  <a:cubicBezTo>
                    <a:pt x="3810" y="2024529"/>
                    <a:pt x="4040" y="1532998"/>
                    <a:pt x="11430" y="1041549"/>
                  </a:cubicBezTo>
                  <a:cubicBezTo>
                    <a:pt x="11666" y="1025842"/>
                    <a:pt x="21438" y="1011474"/>
                    <a:pt x="22860" y="995829"/>
                  </a:cubicBezTo>
                  <a:cubicBezTo>
                    <a:pt x="29079" y="927425"/>
                    <a:pt x="31431" y="858715"/>
                    <a:pt x="34290" y="790089"/>
                  </a:cubicBezTo>
                  <a:cubicBezTo>
                    <a:pt x="39051" y="675825"/>
                    <a:pt x="40009" y="561410"/>
                    <a:pt x="45720" y="447189"/>
                  </a:cubicBezTo>
                  <a:cubicBezTo>
                    <a:pt x="47632" y="408947"/>
                    <a:pt x="50094" y="370523"/>
                    <a:pt x="57150" y="332889"/>
                  </a:cubicBezTo>
                  <a:cubicBezTo>
                    <a:pt x="68713" y="271221"/>
                    <a:pt x="81032" y="269544"/>
                    <a:pt x="102870" y="218589"/>
                  </a:cubicBezTo>
                  <a:cubicBezTo>
                    <a:pt x="107616" y="207515"/>
                    <a:pt x="107617" y="194324"/>
                    <a:pt x="114300" y="184299"/>
                  </a:cubicBezTo>
                  <a:cubicBezTo>
                    <a:pt x="123266" y="170849"/>
                    <a:pt x="138242" y="162427"/>
                    <a:pt x="148590" y="150009"/>
                  </a:cubicBezTo>
                  <a:cubicBezTo>
                    <a:pt x="176812" y="116142"/>
                    <a:pt x="162278" y="111486"/>
                    <a:pt x="205740" y="92859"/>
                  </a:cubicBezTo>
                  <a:cubicBezTo>
                    <a:pt x="220179" y="86671"/>
                    <a:pt x="236557" y="86397"/>
                    <a:pt x="251460" y="81429"/>
                  </a:cubicBezTo>
                  <a:cubicBezTo>
                    <a:pt x="270925" y="74941"/>
                    <a:pt x="288815" y="63968"/>
                    <a:pt x="308610" y="58569"/>
                  </a:cubicBezTo>
                  <a:cubicBezTo>
                    <a:pt x="330969" y="52471"/>
                    <a:pt x="354388" y="51285"/>
                    <a:pt x="377190" y="47139"/>
                  </a:cubicBezTo>
                  <a:cubicBezTo>
                    <a:pt x="396304" y="43664"/>
                    <a:pt x="415410" y="40077"/>
                    <a:pt x="434340" y="35709"/>
                  </a:cubicBezTo>
                  <a:cubicBezTo>
                    <a:pt x="435113" y="35531"/>
                    <a:pt x="562690" y="2072"/>
                    <a:pt x="582930" y="1419"/>
                  </a:cubicBezTo>
                  <a:cubicBezTo>
                    <a:pt x="681939" y="-1775"/>
                    <a:pt x="781050" y="1419"/>
                    <a:pt x="880110" y="1419"/>
                  </a:cubicBezTo>
                </a:path>
              </a:pathLst>
            </a:custGeom>
            <a:noFill/>
            <a:ln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265485" y="5325737"/>
              <a:ext cx="1836007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Prompt for Income</a:t>
              </a:r>
              <a:endParaRPr lang="en-US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983455" y="3446050"/>
            <a:ext cx="2672180" cy="1329117"/>
            <a:chOff x="5820166" y="3477387"/>
            <a:chExt cx="2672180" cy="1329117"/>
          </a:xfrm>
        </p:grpSpPr>
        <p:sp>
          <p:nvSpPr>
            <p:cNvPr id="25" name="Diamond 24"/>
            <p:cNvSpPr/>
            <p:nvPr/>
          </p:nvSpPr>
          <p:spPr>
            <a:xfrm>
              <a:off x="5820166" y="3968304"/>
              <a:ext cx="2672180" cy="838200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Q: Income Invalid?</a:t>
              </a:r>
              <a:endParaRPr lang="en-US" dirty="0"/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>
              <a:off x="7165539" y="3477387"/>
              <a:ext cx="0" cy="47573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5210204" y="1585732"/>
            <a:ext cx="3743949" cy="4409954"/>
            <a:chOff x="5210204" y="1585732"/>
            <a:chExt cx="3743949" cy="4409954"/>
          </a:xfrm>
        </p:grpSpPr>
        <p:sp>
          <p:nvSpPr>
            <p:cNvPr id="13" name="TextBox 12"/>
            <p:cNvSpPr txBox="1"/>
            <p:nvPr/>
          </p:nvSpPr>
          <p:spPr>
            <a:xfrm>
              <a:off x="8344553" y="3952636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</a:t>
              </a:r>
            </a:p>
          </p:txBody>
        </p:sp>
        <p:sp>
          <p:nvSpPr>
            <p:cNvPr id="27" name="Freeform 26"/>
            <p:cNvSpPr/>
            <p:nvPr/>
          </p:nvSpPr>
          <p:spPr>
            <a:xfrm>
              <a:off x="5210204" y="1585732"/>
              <a:ext cx="3493958" cy="4409954"/>
            </a:xfrm>
            <a:custGeom>
              <a:avLst/>
              <a:gdLst>
                <a:gd name="connsiteX0" fmla="*/ 3424510 w 3493958"/>
                <a:gd name="connsiteY0" fmla="*/ 2777924 h 4409954"/>
                <a:gd name="connsiteX1" fmla="*/ 3447659 w 3493958"/>
                <a:gd name="connsiteY1" fmla="*/ 2835797 h 4409954"/>
                <a:gd name="connsiteX2" fmla="*/ 3470809 w 3493958"/>
                <a:gd name="connsiteY2" fmla="*/ 2870521 h 4409954"/>
                <a:gd name="connsiteX3" fmla="*/ 3482383 w 3493958"/>
                <a:gd name="connsiteY3" fmla="*/ 2939969 h 4409954"/>
                <a:gd name="connsiteX4" fmla="*/ 3493958 w 3493958"/>
                <a:gd name="connsiteY4" fmla="*/ 2974693 h 4409954"/>
                <a:gd name="connsiteX5" fmla="*/ 3482383 w 3493958"/>
                <a:gd name="connsiteY5" fmla="*/ 3634450 h 4409954"/>
                <a:gd name="connsiteX6" fmla="*/ 3470809 w 3493958"/>
                <a:gd name="connsiteY6" fmla="*/ 3750197 h 4409954"/>
                <a:gd name="connsiteX7" fmla="*/ 3459234 w 3493958"/>
                <a:gd name="connsiteY7" fmla="*/ 4224759 h 4409954"/>
                <a:gd name="connsiteX8" fmla="*/ 3424510 w 3493958"/>
                <a:gd name="connsiteY8" fmla="*/ 4282633 h 4409954"/>
                <a:gd name="connsiteX9" fmla="*/ 3412935 w 3493958"/>
                <a:gd name="connsiteY9" fmla="*/ 4328931 h 4409954"/>
                <a:gd name="connsiteX10" fmla="*/ 3378211 w 3493958"/>
                <a:gd name="connsiteY10" fmla="*/ 4363655 h 4409954"/>
                <a:gd name="connsiteX11" fmla="*/ 3343487 w 3493958"/>
                <a:gd name="connsiteY11" fmla="*/ 4386805 h 4409954"/>
                <a:gd name="connsiteX12" fmla="*/ 3204591 w 3493958"/>
                <a:gd name="connsiteY12" fmla="*/ 4409954 h 4409954"/>
                <a:gd name="connsiteX13" fmla="*/ 1352642 w 3493958"/>
                <a:gd name="connsiteY13" fmla="*/ 4386805 h 4409954"/>
                <a:gd name="connsiteX14" fmla="*/ 368793 w 3493958"/>
                <a:gd name="connsiteY14" fmla="*/ 4363655 h 4409954"/>
                <a:gd name="connsiteX15" fmla="*/ 287771 w 3493958"/>
                <a:gd name="connsiteY15" fmla="*/ 4317357 h 4409954"/>
                <a:gd name="connsiteX16" fmla="*/ 229897 w 3493958"/>
                <a:gd name="connsiteY16" fmla="*/ 4213184 h 4409954"/>
                <a:gd name="connsiteX17" fmla="*/ 195173 w 3493958"/>
                <a:gd name="connsiteY17" fmla="*/ 4155311 h 4409954"/>
                <a:gd name="connsiteX18" fmla="*/ 172024 w 3493958"/>
                <a:gd name="connsiteY18" fmla="*/ 4039564 h 4409954"/>
                <a:gd name="connsiteX19" fmla="*/ 148874 w 3493958"/>
                <a:gd name="connsiteY19" fmla="*/ 3946967 h 4409954"/>
                <a:gd name="connsiteX20" fmla="*/ 125725 w 3493958"/>
                <a:gd name="connsiteY20" fmla="*/ 3912243 h 4409954"/>
                <a:gd name="connsiteX21" fmla="*/ 91001 w 3493958"/>
                <a:gd name="connsiteY21" fmla="*/ 3831220 h 4409954"/>
                <a:gd name="connsiteX22" fmla="*/ 79426 w 3493958"/>
                <a:gd name="connsiteY22" fmla="*/ 3784921 h 4409954"/>
                <a:gd name="connsiteX23" fmla="*/ 56277 w 3493958"/>
                <a:gd name="connsiteY23" fmla="*/ 3750197 h 4409954"/>
                <a:gd name="connsiteX24" fmla="*/ 44702 w 3493958"/>
                <a:gd name="connsiteY24" fmla="*/ 3715473 h 4409954"/>
                <a:gd name="connsiteX25" fmla="*/ 44702 w 3493958"/>
                <a:gd name="connsiteY25" fmla="*/ 1018572 h 4409954"/>
                <a:gd name="connsiteX26" fmla="*/ 67852 w 3493958"/>
                <a:gd name="connsiteY26" fmla="*/ 902825 h 4409954"/>
                <a:gd name="connsiteX27" fmla="*/ 56277 w 3493958"/>
                <a:gd name="connsiteY27" fmla="*/ 833377 h 4409954"/>
                <a:gd name="connsiteX28" fmla="*/ 67852 w 3493958"/>
                <a:gd name="connsiteY28" fmla="*/ 798653 h 4409954"/>
                <a:gd name="connsiteX29" fmla="*/ 79426 w 3493958"/>
                <a:gd name="connsiteY29" fmla="*/ 694481 h 4409954"/>
                <a:gd name="connsiteX30" fmla="*/ 102576 w 3493958"/>
                <a:gd name="connsiteY30" fmla="*/ 173620 h 4409954"/>
                <a:gd name="connsiteX31" fmla="*/ 114150 w 3493958"/>
                <a:gd name="connsiteY31" fmla="*/ 138896 h 4409954"/>
                <a:gd name="connsiteX32" fmla="*/ 183599 w 3493958"/>
                <a:gd name="connsiteY32" fmla="*/ 0 h 4409954"/>
                <a:gd name="connsiteX33" fmla="*/ 577138 w 3493958"/>
                <a:gd name="connsiteY33" fmla="*/ 11574 h 4409954"/>
                <a:gd name="connsiteX34" fmla="*/ 1225320 w 3493958"/>
                <a:gd name="connsiteY34" fmla="*/ 34724 h 4409954"/>
                <a:gd name="connsiteX35" fmla="*/ 1398940 w 3493958"/>
                <a:gd name="connsiteY35" fmla="*/ 46298 h 4409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493958" h="4409954">
                  <a:moveTo>
                    <a:pt x="3424510" y="2777924"/>
                  </a:moveTo>
                  <a:cubicBezTo>
                    <a:pt x="3432226" y="2797215"/>
                    <a:pt x="3438367" y="2817214"/>
                    <a:pt x="3447659" y="2835797"/>
                  </a:cubicBezTo>
                  <a:cubicBezTo>
                    <a:pt x="3453880" y="2848239"/>
                    <a:pt x="3466410" y="2857324"/>
                    <a:pt x="3470809" y="2870521"/>
                  </a:cubicBezTo>
                  <a:cubicBezTo>
                    <a:pt x="3478230" y="2892785"/>
                    <a:pt x="3477292" y="2917059"/>
                    <a:pt x="3482383" y="2939969"/>
                  </a:cubicBezTo>
                  <a:cubicBezTo>
                    <a:pt x="3485030" y="2951879"/>
                    <a:pt x="3490100" y="2963118"/>
                    <a:pt x="3493958" y="2974693"/>
                  </a:cubicBezTo>
                  <a:cubicBezTo>
                    <a:pt x="3490100" y="3194612"/>
                    <a:pt x="3488946" y="3414595"/>
                    <a:pt x="3482383" y="3634450"/>
                  </a:cubicBezTo>
                  <a:cubicBezTo>
                    <a:pt x="3481226" y="3673207"/>
                    <a:pt x="3472328" y="3711452"/>
                    <a:pt x="3470809" y="3750197"/>
                  </a:cubicBezTo>
                  <a:cubicBezTo>
                    <a:pt x="3464609" y="3908310"/>
                    <a:pt x="3466419" y="4066688"/>
                    <a:pt x="3459234" y="4224759"/>
                  </a:cubicBezTo>
                  <a:cubicBezTo>
                    <a:pt x="3457803" y="4256240"/>
                    <a:pt x="3444126" y="4263016"/>
                    <a:pt x="3424510" y="4282633"/>
                  </a:cubicBezTo>
                  <a:cubicBezTo>
                    <a:pt x="3420652" y="4298066"/>
                    <a:pt x="3420828" y="4315119"/>
                    <a:pt x="3412935" y="4328931"/>
                  </a:cubicBezTo>
                  <a:cubicBezTo>
                    <a:pt x="3404814" y="4343143"/>
                    <a:pt x="3390786" y="4353176"/>
                    <a:pt x="3378211" y="4363655"/>
                  </a:cubicBezTo>
                  <a:cubicBezTo>
                    <a:pt x="3367524" y="4372561"/>
                    <a:pt x="3355930" y="4380584"/>
                    <a:pt x="3343487" y="4386805"/>
                  </a:cubicBezTo>
                  <a:cubicBezTo>
                    <a:pt x="3304708" y="4406194"/>
                    <a:pt x="3237587" y="4406288"/>
                    <a:pt x="3204591" y="4409954"/>
                  </a:cubicBezTo>
                  <a:lnTo>
                    <a:pt x="1352642" y="4386805"/>
                  </a:lnTo>
                  <a:lnTo>
                    <a:pt x="368793" y="4363655"/>
                  </a:lnTo>
                  <a:cubicBezTo>
                    <a:pt x="355147" y="4356832"/>
                    <a:pt x="300495" y="4331899"/>
                    <a:pt x="287771" y="4317357"/>
                  </a:cubicBezTo>
                  <a:cubicBezTo>
                    <a:pt x="202616" y="4220038"/>
                    <a:pt x="264342" y="4282074"/>
                    <a:pt x="229897" y="4213184"/>
                  </a:cubicBezTo>
                  <a:cubicBezTo>
                    <a:pt x="219836" y="4193062"/>
                    <a:pt x="206748" y="4174602"/>
                    <a:pt x="195173" y="4155311"/>
                  </a:cubicBezTo>
                  <a:cubicBezTo>
                    <a:pt x="174700" y="4073414"/>
                    <a:pt x="190946" y="4143631"/>
                    <a:pt x="172024" y="4039564"/>
                  </a:cubicBezTo>
                  <a:cubicBezTo>
                    <a:pt x="168250" y="4018808"/>
                    <a:pt x="160348" y="3969916"/>
                    <a:pt x="148874" y="3946967"/>
                  </a:cubicBezTo>
                  <a:cubicBezTo>
                    <a:pt x="142653" y="3934525"/>
                    <a:pt x="133441" y="3923818"/>
                    <a:pt x="125725" y="3912243"/>
                  </a:cubicBezTo>
                  <a:cubicBezTo>
                    <a:pt x="92494" y="3779321"/>
                    <a:pt x="138961" y="3943128"/>
                    <a:pt x="91001" y="3831220"/>
                  </a:cubicBezTo>
                  <a:cubicBezTo>
                    <a:pt x="84735" y="3816598"/>
                    <a:pt x="85692" y="3799543"/>
                    <a:pt x="79426" y="3784921"/>
                  </a:cubicBezTo>
                  <a:cubicBezTo>
                    <a:pt x="73946" y="3772135"/>
                    <a:pt x="62498" y="3762639"/>
                    <a:pt x="56277" y="3750197"/>
                  </a:cubicBezTo>
                  <a:cubicBezTo>
                    <a:pt x="50821" y="3739284"/>
                    <a:pt x="48560" y="3727048"/>
                    <a:pt x="44702" y="3715473"/>
                  </a:cubicBezTo>
                  <a:cubicBezTo>
                    <a:pt x="-43913" y="2740650"/>
                    <a:pt x="22857" y="3519889"/>
                    <a:pt x="44702" y="1018572"/>
                  </a:cubicBezTo>
                  <a:cubicBezTo>
                    <a:pt x="45179" y="963940"/>
                    <a:pt x="53384" y="946227"/>
                    <a:pt x="67852" y="902825"/>
                  </a:cubicBezTo>
                  <a:cubicBezTo>
                    <a:pt x="63994" y="879676"/>
                    <a:pt x="56277" y="856846"/>
                    <a:pt x="56277" y="833377"/>
                  </a:cubicBezTo>
                  <a:cubicBezTo>
                    <a:pt x="56277" y="821176"/>
                    <a:pt x="65846" y="810688"/>
                    <a:pt x="67852" y="798653"/>
                  </a:cubicBezTo>
                  <a:cubicBezTo>
                    <a:pt x="73596" y="764191"/>
                    <a:pt x="75568" y="729205"/>
                    <a:pt x="79426" y="694481"/>
                  </a:cubicBezTo>
                  <a:cubicBezTo>
                    <a:pt x="81879" y="625800"/>
                    <a:pt x="91623" y="283153"/>
                    <a:pt x="102576" y="173620"/>
                  </a:cubicBezTo>
                  <a:cubicBezTo>
                    <a:pt x="103790" y="161480"/>
                    <a:pt x="111594" y="150826"/>
                    <a:pt x="114150" y="138896"/>
                  </a:cubicBezTo>
                  <a:cubicBezTo>
                    <a:pt x="145050" y="-5303"/>
                    <a:pt x="93643" y="22488"/>
                    <a:pt x="183599" y="0"/>
                  </a:cubicBezTo>
                  <a:lnTo>
                    <a:pt x="577138" y="11574"/>
                  </a:lnTo>
                  <a:cubicBezTo>
                    <a:pt x="1154365" y="26567"/>
                    <a:pt x="900530" y="9740"/>
                    <a:pt x="1225320" y="34724"/>
                  </a:cubicBezTo>
                  <a:cubicBezTo>
                    <a:pt x="1303967" y="60938"/>
                    <a:pt x="1247843" y="46298"/>
                    <a:pt x="1398940" y="46298"/>
                  </a:cubicBezTo>
                </a:path>
              </a:pathLst>
            </a:custGeom>
            <a:noFill/>
            <a:ln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244598" y="4167020"/>
            <a:ext cx="5854713" cy="2247766"/>
            <a:chOff x="3244598" y="4167020"/>
            <a:chExt cx="5854713" cy="2247766"/>
          </a:xfrm>
        </p:grpSpPr>
        <p:sp>
          <p:nvSpPr>
            <p:cNvPr id="29" name="Left Brace 28"/>
            <p:cNvSpPr/>
            <p:nvPr/>
          </p:nvSpPr>
          <p:spPr>
            <a:xfrm rot="10800000">
              <a:off x="3244598" y="5576586"/>
              <a:ext cx="317156" cy="838200"/>
            </a:xfrm>
            <a:prstGeom prst="leftBrace">
              <a:avLst>
                <a:gd name="adj1" fmla="val 55727"/>
                <a:gd name="adj2" fmla="val 50000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Left Brace 29"/>
            <p:cNvSpPr/>
            <p:nvPr/>
          </p:nvSpPr>
          <p:spPr>
            <a:xfrm rot="10643021">
              <a:off x="8753878" y="4167020"/>
              <a:ext cx="345433" cy="1542493"/>
            </a:xfrm>
            <a:prstGeom prst="leftBrace">
              <a:avLst>
                <a:gd name="adj1" fmla="val 55727"/>
                <a:gd name="adj2" fmla="val 50000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37463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+mn-lt"/>
              </a:rPr>
              <a:t>Example #3: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Do-While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Nested </a:t>
            </a:r>
            <a:r>
              <a:rPr lang="en-US" dirty="0" smtClean="0"/>
              <a:t>Inside Another </a:t>
            </a:r>
            <a:r>
              <a:rPr lang="en-US" dirty="0">
                <a:latin typeface="Consolas" panose="020B0609020204030204" pitchFamily="49" charset="0"/>
              </a:rPr>
              <a:t>Do-While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Word document containing </a:t>
            </a:r>
            <a:r>
              <a:rPr lang="en-US" dirty="0"/>
              <a:t>the example: </a:t>
            </a:r>
            <a:r>
              <a:rPr lang="en-US" dirty="0" smtClean="0">
                <a:latin typeface="Consolas" panose="020B0609020204030204" pitchFamily="49" charset="0"/>
              </a:rPr>
              <a:t>21nestingWHILEinside</a:t>
            </a:r>
            <a:r>
              <a:rPr lang="en-US" dirty="0">
                <a:latin typeface="Consolas" panose="020B0609020204030204" pitchFamily="49" charset="0"/>
              </a:rPr>
              <a:t>WHILE</a:t>
            </a:r>
            <a:r>
              <a:rPr lang="en-US" dirty="0" smtClean="0">
                <a:latin typeface="Consolas" panose="020B0609020204030204" pitchFamily="49" charset="0"/>
              </a:rPr>
              <a:t>.docm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</a:rPr>
              <a:t>runAgain As String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income As Long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Const MIN_INCOME = 0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runAgain = "yes"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Do While (runAgain = "yes")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MsgBox ("CALCULATING A TAX RETURN")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income = -1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    Do While (income &lt; MIN_INCOME)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income = InputBox("Income $")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    Loop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runAgain = InputBox("To calculate another return" &amp; _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" enter yes")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smtClean="0">
                <a:latin typeface="Consolas" panose="020B0609020204030204" pitchFamily="49" charset="0"/>
              </a:rPr>
              <a:t>Loop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a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72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Of Alignment (C.R.</a:t>
            </a:r>
            <a:r>
              <a:rPr lang="en-US" i="1" u="sng" dirty="0" smtClean="0"/>
              <a:t>A</a:t>
            </a:r>
            <a:r>
              <a:rPr lang="en-US" dirty="0" smtClean="0"/>
              <a:t>.P.): Nesting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Allows program structure (nesting levels) to be easily determined:</a:t>
            </a:r>
          </a:p>
          <a:p>
            <a:pPr lvl="1"/>
            <a:r>
              <a:rPr lang="en-US" dirty="0" smtClean="0"/>
              <a:t>What statements execute as which body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816772"/>
            <a:ext cx="6776254" cy="388620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6" name="Straight Connector 5"/>
          <p:cNvCxnSpPr/>
          <p:nvPr/>
        </p:nvCxnSpPr>
        <p:spPr>
          <a:xfrm>
            <a:off x="1121229" y="4208736"/>
            <a:ext cx="21771" cy="2494236"/>
          </a:xfrm>
          <a:prstGeom prst="line">
            <a:avLst/>
          </a:prstGeom>
          <a:ln w="635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600200" y="4346028"/>
            <a:ext cx="0" cy="2130972"/>
          </a:xfrm>
          <a:prstGeom prst="line">
            <a:avLst/>
          </a:prstGeom>
          <a:ln w="635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981200" y="5182914"/>
            <a:ext cx="0" cy="455886"/>
          </a:xfrm>
          <a:prstGeom prst="line">
            <a:avLst/>
          </a:prstGeom>
          <a:ln w="635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0613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Nesting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Write a program that will count out all the numbers from one to six.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For each of the numbers in this sequence the program will determine if the current count (1 – 6) is odd or even.</a:t>
            </a:r>
          </a:p>
          <a:p>
            <a:pPr marL="429816" lvl="1" indent="-253604">
              <a:buFont typeface="+mj-lt"/>
              <a:buAutoNum type="alphaLcParenR"/>
            </a:pPr>
            <a:r>
              <a:rPr lang="en-US" dirty="0"/>
              <a:t>T</a:t>
            </a:r>
            <a:r>
              <a:rPr lang="en-US" dirty="0" smtClean="0"/>
              <a:t>he program display the value of the current count as well an indication whether it is odd or even.</a:t>
            </a:r>
          </a:p>
          <a:p>
            <a:pPr marL="429816" lvl="1" indent="-253604">
              <a:buFont typeface="+mj-lt"/>
              <a:buAutoNum type="alphaLcParenR"/>
            </a:pPr>
            <a:endParaRPr lang="en-US" dirty="0"/>
          </a:p>
          <a:p>
            <a:pPr marL="266700" indent="-257175"/>
            <a:r>
              <a:rPr lang="en-US" dirty="0" smtClean="0"/>
              <a:t>Which Step (#1 or #2) should be completed first?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788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#1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nesting()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counter As Long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counter = 1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Do While (counter &lt;= 6)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counter = counter + 1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Loop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101772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#1 Completed: Now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each number in the sequence determine if it is odd or even.</a:t>
            </a:r>
          </a:p>
          <a:p>
            <a:r>
              <a:rPr lang="en-US" dirty="0" smtClean="0"/>
              <a:t>This can be done with the modulo (remainder) operator: MOD</a:t>
            </a:r>
          </a:p>
          <a:p>
            <a:pPr lvl="1"/>
            <a:r>
              <a:rPr lang="en-US" dirty="0" smtClean="0"/>
              <a:t>An even number modulo 2 equals zero (2, 4, 6 etc. even divide into 2 and yield a remainder or modulo of zero).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 (counter MOD 2 = 0)</a:t>
            </a:r>
            <a:r>
              <a:rPr lang="en-US" dirty="0"/>
              <a:t> then 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'Even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/>
              <a:t>An odd number modulo 2 does not equal zero (1, 3, 5, etc.)</a:t>
            </a:r>
          </a:p>
          <a:p>
            <a:r>
              <a:rPr lang="en-US" dirty="0" smtClean="0"/>
              <a:t>Pseudo code visualization of the problem</a:t>
            </a:r>
          </a:p>
          <a:p>
            <a:pPr marL="176213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Loop to count from 1 to 6</a:t>
            </a:r>
          </a:p>
          <a:p>
            <a:pPr marL="176213" lvl="1" indent="0">
              <a:buNone/>
            </a:pP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smtClean="0">
                <a:latin typeface="Comic Sans MS" panose="030F0702030302020204" pitchFamily="66" charset="0"/>
              </a:rPr>
              <a:t>      Determine if number is odd/even and display message</a:t>
            </a:r>
          </a:p>
          <a:p>
            <a:pPr marL="176213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End Loop</a:t>
            </a:r>
            <a:endParaRPr lang="en-US" dirty="0"/>
          </a:p>
          <a:p>
            <a:pPr lvl="1"/>
            <a:r>
              <a:rPr lang="en-US" dirty="0" smtClean="0"/>
              <a:t>Determining whether a number is odd/even is a part of counting through the sequence from 1 – 6, checking odd/even is nested within the loop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06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#2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nesting()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counter As Long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counter = 1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Do While (counter &lt;= 6)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If (counter Mod 2 = 0) Then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MsgBox ("Even: " &amp; counter)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Else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MsgBox ("Odd: " &amp; counter)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End If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counter = counter + 1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Loop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56801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Tables (If There Is Time)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tables in the currently active Word document can be made through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object:</a:t>
            </a:r>
          </a:p>
          <a:p>
            <a:pPr marL="682625" lvl="1" indent="-342900"/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ActiveDocument.Tables:</a:t>
            </a:r>
            <a:r>
              <a:rPr lang="fr-FR" dirty="0" smtClean="0">
                <a:cs typeface="Consolas" panose="020B0609020204030204" pitchFamily="49" charset="0"/>
              </a:rPr>
              <a:t> accesses the ‘</a:t>
            </a: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tables</a:t>
            </a:r>
            <a:r>
              <a:rPr lang="fr-FR" dirty="0" smtClean="0">
                <a:cs typeface="Consolas" panose="020B0609020204030204" pitchFamily="49" charset="0"/>
              </a:rPr>
              <a:t>’ collection (all the tables in the document).</a:t>
            </a: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682625" lvl="1" indent="-342900"/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ActiveDocument.Tables(&lt;integer ‘i’&gt;):</a:t>
            </a:r>
            <a:r>
              <a:rPr lang="fr-FR" dirty="0" smtClean="0">
                <a:cs typeface="Consolas" panose="020B0609020204030204" pitchFamily="49" charset="0"/>
              </a:rPr>
              <a:t> accesses table </a:t>
            </a:r>
            <a:r>
              <a:rPr lang="fr-FR" i="1" dirty="0" smtClean="0">
                <a:cs typeface="Consolas" panose="020B0609020204030204" pitchFamily="49" charset="0"/>
              </a:rPr>
              <a:t># i</a:t>
            </a:r>
            <a:r>
              <a:rPr lang="fr-FR" dirty="0" smtClean="0">
                <a:cs typeface="Consolas" panose="020B0609020204030204" pitchFamily="49" charset="0"/>
              </a:rPr>
              <a:t> in the document</a:t>
            </a:r>
          </a:p>
          <a:p>
            <a:pPr marL="682625" lvl="1" indent="-342900"/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).</a:t>
            </a: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</a:t>
            </a:r>
            <a:r>
              <a:rPr lang="fr-FR" dirty="0" smtClean="0">
                <a:cs typeface="Consolas" panose="020B0609020204030204" pitchFamily="49" charset="0"/>
              </a:rPr>
              <a:t>: sorts the first table in the document (default is ascending </a:t>
            </a:r>
            <a:r>
              <a:rPr lang="en-CA" dirty="0" smtClean="0">
                <a:cs typeface="Consolas" panose="020B0609020204030204" pitchFamily="49" charset="0"/>
              </a:rPr>
              <a:t>order</a:t>
            </a:r>
            <a:r>
              <a:rPr lang="fr-FR" dirty="0" smtClean="0">
                <a:cs typeface="Consolas" panose="020B0609020204030204" pitchFamily="49" charset="0"/>
              </a:rPr>
              <a:t>)</a:t>
            </a:r>
            <a:endParaRPr lang="fr-FR" dirty="0">
              <a:cs typeface="Consolas" panose="020B0609020204030204" pitchFamily="49" charset="0"/>
            </a:endParaRPr>
          </a:p>
          <a:p>
            <a:pPr marL="682625" lvl="1" indent="-342900"/>
            <a:endParaRPr lang="fr-FR" dirty="0" smtClean="0"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fr-FR" dirty="0"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63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Example: Sorting Three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Instructions needed for sorting 3 tables </a:t>
            </a:r>
          </a:p>
          <a:p>
            <a:pPr marL="339725" lvl="1" indent="0">
              <a:buNone/>
            </a:pP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ActiveDocument.Tables(1).Sort</a:t>
            </a:r>
            <a:endParaRPr lang="fr-FR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ActiveDocument.Tables(2).Sort</a:t>
            </a:r>
            <a:endParaRPr lang="fr-FR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ActiveDocument.Tables(3).Sort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61999" y="3011018"/>
            <a:ext cx="2595191" cy="3707332"/>
            <a:chOff x="761999" y="3011018"/>
            <a:chExt cx="2595191" cy="3707332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999" y="3276600"/>
              <a:ext cx="2595191" cy="3441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91931" y="3011018"/>
              <a:ext cx="10668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/>
                <a:t>Before</a:t>
              </a:r>
              <a:endParaRPr lang="en-US" b="1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612993" y="3001044"/>
            <a:ext cx="1066800" cy="3693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b="1" dirty="0" smtClean="0"/>
              <a:t>After</a:t>
            </a:r>
            <a:endParaRPr lang="en-US" b="1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276600"/>
            <a:ext cx="2438400" cy="3433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1299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9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Exampl</a:t>
            </a:r>
            <a:r>
              <a:rPr lang="en-US" dirty="0"/>
              <a:t>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Critique of the previous approach: the program ‘worked’ for the one document with3 tables but:</a:t>
            </a:r>
          </a:p>
          <a:p>
            <a:pPr lvl="1"/>
            <a:r>
              <a:rPr lang="en-US" dirty="0" smtClean="0"/>
              <a:t>What if there were more tables (cut and paste of the sort instruction is wasteful)?</a:t>
            </a:r>
          </a:p>
          <a:p>
            <a:pPr lvl="1"/>
            <a:r>
              <a:rPr lang="en-US" dirty="0" smtClean="0"/>
              <a:t>What if the number of tables can change (i.e., user edits the document)</a:t>
            </a:r>
          </a:p>
          <a:p>
            <a:r>
              <a:rPr lang="en-US" dirty="0" smtClean="0"/>
              <a:t>Notice: The process of sorting just repeats the same action but on a different table.</a:t>
            </a:r>
          </a:p>
          <a:p>
            <a:pPr marL="339725" lvl="1" indent="0">
              <a:buNone/>
            </a:pP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ActiveDocument.Tables(1).Sort</a:t>
            </a:r>
          </a:p>
          <a:p>
            <a:pPr marL="339725" lvl="1" indent="0">
              <a:buNone/>
            </a:pP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ActiveDocument.Tables(2).Sort</a:t>
            </a:r>
          </a:p>
          <a:p>
            <a:pPr marL="339725" lvl="1" indent="0">
              <a:buNone/>
            </a:pP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ActiveDocument.Tables(3).Sort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/>
              <a:t>Looping/repetition can be applied reduce the duplicated statements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7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Revised Example</a:t>
            </a:r>
            <a:r>
              <a:rPr lang="en-US" dirty="0"/>
              <a:t>: Sorting </a:t>
            </a:r>
            <a:r>
              <a:rPr lang="en-US" dirty="0" smtClean="0"/>
              <a:t>Tables With A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buNone/>
            </a:pPr>
            <a:r>
              <a:rPr lang="en-US" altLang="en-US" sz="2400" b="1" dirty="0" smtClean="0"/>
              <a:t>Word document containing the complete macro: “</a:t>
            </a:r>
            <a:r>
              <a:rPr lang="en-US" altLang="en-US" sz="2400" dirty="0" smtClean="0">
                <a:latin typeface="Consolas" pitchFamily="49" charset="0"/>
              </a:rPr>
              <a:t>22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sortingTables.docm”</a:t>
            </a:r>
            <a:endParaRPr lang="en-US" sz="2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CurrentTable As Integer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Dim NumTables As Integer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NumTables =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ActiveDocument.Tables.Count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NumTables = 0 Then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("No tables to sort")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CurrentTable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= 1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Do While (CurrentTable &lt;= NumTables)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MsgBox ("Sorting Table # " &amp; CurrentTable)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ActiveDocument.Tables(CurrentTable).Sort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CurrentTable = CurrentTable + 1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Loop</a:t>
            </a:r>
          </a:p>
          <a:p>
            <a:pPr marL="339725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End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9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Result: Sorting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r>
              <a:rPr lang="en-US" sz="2000" b="1" dirty="0" smtClean="0"/>
              <a:t>Before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b="1" dirty="0" smtClean="0"/>
              <a:t>After</a:t>
            </a:r>
            <a:endParaRPr lang="en-US" sz="20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8" b="10428"/>
          <a:stretch/>
        </p:blipFill>
        <p:spPr bwMode="auto">
          <a:xfrm>
            <a:off x="621958" y="1524000"/>
            <a:ext cx="5372100" cy="2060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8" b="6102"/>
          <a:stretch/>
        </p:blipFill>
        <p:spPr bwMode="auto">
          <a:xfrm>
            <a:off x="651859" y="4495800"/>
            <a:ext cx="5248275" cy="2095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2162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68362"/>
          </a:xfrm>
        </p:spPr>
        <p:txBody>
          <a:bodyPr/>
          <a:lstStyle/>
          <a:p>
            <a:r>
              <a:rPr lang="en-US" dirty="0" smtClean="0"/>
              <a:t>More On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b="1" dirty="0" smtClean="0">
                <a:solidFill>
                  <a:srgbClr val="FF0000"/>
                </a:solidFill>
              </a:rPr>
              <a:t>handy parameter </a:t>
            </a:r>
            <a:r>
              <a:rPr lang="en-US" dirty="0" smtClean="0"/>
              <a:t>that can be used to configure how it runs.</a:t>
            </a:r>
          </a:p>
          <a:p>
            <a:r>
              <a:rPr lang="en-US" b="1" dirty="0" smtClean="0"/>
              <a:t>Format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 (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Boolean to Exclude header – True or False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&gt;)</a:t>
            </a:r>
            <a:r>
              <a:rPr lang="en-US" b="1" dirty="0" smtClean="0">
                <a:solidFill>
                  <a:srgbClr val="FF0000"/>
                </a:solidFill>
              </a:rPr>
              <a:t>    </a:t>
            </a:r>
          </a:p>
          <a:p>
            <a:endParaRPr lang="en-US" dirty="0"/>
          </a:p>
          <a:p>
            <a:r>
              <a:rPr lang="en-US" b="1" dirty="0" smtClean="0"/>
              <a:t>Example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ActiveDocument.Tables(CurrentTable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).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Sort(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/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/>
              <a:t>Before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After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" t="11267" r="2984" b="12113"/>
          <a:stretch/>
        </p:blipFill>
        <p:spPr bwMode="auto">
          <a:xfrm>
            <a:off x="762000" y="4648200"/>
            <a:ext cx="6248400" cy="692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" t="12308" r="2430" b="13846"/>
          <a:stretch/>
        </p:blipFill>
        <p:spPr bwMode="auto">
          <a:xfrm>
            <a:off x="762000" y="6247446"/>
            <a:ext cx="5715000" cy="583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5162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Sorting Example: </a:t>
            </a:r>
            <a:r>
              <a:rPr lang="en-US" b="1" dirty="0" smtClean="0">
                <a:solidFill>
                  <a:srgbClr val="FF0000"/>
                </a:solidFill>
              </a:rPr>
              <a:t>Exclude Headers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Document containing the macro</a:t>
            </a:r>
            <a:r>
              <a:rPr lang="en-US" dirty="0" smtClean="0"/>
              <a:t>: “</a:t>
            </a:r>
            <a:r>
              <a:rPr lang="en-US" dirty="0" smtClean="0">
                <a:latin typeface="Consolas" panose="020B0609020204030204" pitchFamily="49" charset="0"/>
              </a:rPr>
              <a:t>23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sortingTablesExcludeHeader.docm</a:t>
            </a:r>
            <a:r>
              <a:rPr lang="en-US" dirty="0" smtClean="0"/>
              <a:t>”</a:t>
            </a:r>
            <a:endParaRPr lang="en-US" dirty="0"/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CurrentTable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NumTables As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Integer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NumTables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ActiveDocument.Tables.Count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NumTables = 0 Then</a:t>
            </a:r>
          </a:p>
          <a:p>
            <a:pPr marL="339725" lvl="1" indent="0">
              <a:buNone/>
            </a:pP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' Don't bother sorting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("No tables to sort")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CurrentTable = 1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Do While (CurrentTable &lt;= NumTables)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MsgBox ("Sorting Table # " &amp; CurrentTable)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ActiveDocument.Tables(CurrentTable).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 (True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CurrentTable = CurrentTable + 1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858000" y="1339334"/>
            <a:ext cx="1762125" cy="1527691"/>
            <a:chOff x="6858000" y="1339334"/>
            <a:chExt cx="1762125" cy="1527691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0" y="1524000"/>
              <a:ext cx="1762125" cy="1343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6915551" y="1339334"/>
              <a:ext cx="11430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Before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791095" y="3352800"/>
            <a:ext cx="1809750" cy="1495425"/>
            <a:chOff x="6791095" y="3352800"/>
            <a:chExt cx="1809750" cy="1495425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1095" y="3657600"/>
              <a:ext cx="1809750" cy="1190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6915551" y="3352800"/>
              <a:ext cx="11430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After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9867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 smtClean="0"/>
              <a:t>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can be used to go through all the documents in a folder (this will be illustrated gradually in advanced examples but the first one will be </a:t>
            </a:r>
            <a:r>
              <a:rPr lang="en-US" dirty="0" smtClean="0"/>
              <a:t>rudimentary and only access single documents)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 smtClean="0"/>
              <a:t>can access </a:t>
            </a:r>
            <a:r>
              <a:rPr lang="en-US" dirty="0" smtClean="0"/>
              <a:t>sub-folders and sub-sub folders </a:t>
            </a:r>
            <a:r>
              <a:rPr lang="en-US" dirty="0" smtClean="0"/>
              <a:t>of a folder </a:t>
            </a:r>
            <a:r>
              <a:rPr lang="en-US" dirty="0" smtClean="0"/>
              <a:t>(very advanced use: well beyond the scope of the this course)</a:t>
            </a:r>
          </a:p>
          <a:p>
            <a:r>
              <a:rPr lang="en-US" dirty="0" smtClean="0"/>
              <a:t>Basic use: this function </a:t>
            </a:r>
            <a:r>
              <a:rPr lang="en-US" dirty="0" smtClean="0"/>
              <a:t>takes as </a:t>
            </a:r>
            <a:r>
              <a:rPr lang="en-US" dirty="0" err="1" smtClean="0"/>
              <a:t>inpu</a:t>
            </a:r>
            <a:r>
              <a:rPr lang="en-US" dirty="0" smtClean="0"/>
              <a:t> </a:t>
            </a:r>
            <a:r>
              <a:rPr lang="en-US" dirty="0" smtClean="0"/>
              <a:t>a location (e.g., C:\temp\) and a filename as an argument and it determines if the file exists at the specified location.</a:t>
            </a:r>
          </a:p>
          <a:p>
            <a:pPr lvl="1"/>
            <a:r>
              <a:rPr lang="en-US" dirty="0" smtClean="0"/>
              <a:t>If the file is found at this location then the function returns the name of the file.</a:t>
            </a:r>
          </a:p>
          <a:p>
            <a:pPr lvl="1"/>
            <a:r>
              <a:rPr lang="en-US" dirty="0"/>
              <a:t>If the file is not found at this location then the function returns an empty string (zero length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Getting the file name can then allow that document to be opened</a:t>
            </a:r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78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Use Of The DIR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6213" lvl="1" indent="-176213">
              <a:buFont typeface="Arial" charset="0"/>
              <a:buChar char="•"/>
            </a:pPr>
            <a:r>
              <a:rPr lang="en-US" altLang="en-US" b="1" dirty="0"/>
              <a:t>Word document containing the macro example: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24DIRFunctionSimple.docm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Dim </a:t>
            </a:r>
            <a:r>
              <a:rPr lang="en-US" sz="1800" dirty="0">
                <a:latin typeface="Consolas" panose="020B0609020204030204" pitchFamily="49" charset="0"/>
              </a:rPr>
              <a:t>location As String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Dim filename As String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Dim result As String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location = "C:\</a:t>
            </a:r>
            <a:r>
              <a:rPr lang="en-US" sz="1800" dirty="0" smtClean="0">
                <a:latin typeface="Consolas" panose="020B0609020204030204" pitchFamily="49" charset="0"/>
              </a:rPr>
              <a:t>temp\203\dirExample1</a:t>
            </a:r>
            <a:r>
              <a:rPr lang="en-US" sz="1800" dirty="0">
                <a:latin typeface="Consolas" panose="020B0609020204030204" pitchFamily="49" charset="0"/>
              </a:rPr>
              <a:t>\" </a:t>
            </a:r>
            <a:endParaRPr lang="en-US" sz="18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result </a:t>
            </a:r>
            <a:r>
              <a:rPr lang="en-US" sz="1800" dirty="0">
                <a:latin typeface="Consolas" panose="020B0609020204030204" pitchFamily="49" charset="0"/>
              </a:rPr>
              <a:t>= Dir(location) </a:t>
            </a:r>
            <a:endParaRPr lang="en-US" sz="18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</a:t>
            </a:r>
            <a:r>
              <a:rPr lang="en-US" sz="1800" dirty="0" err="1" smtClean="0">
                <a:latin typeface="Consolas" panose="020B0609020204030204" pitchFamily="49" charset="0"/>
              </a:rPr>
              <a:t>MsgBox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(result)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filename = "Doc1.docx"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result = Dir(location &amp; filename) </a:t>
            </a:r>
            <a:endParaRPr lang="en-US" sz="18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</a:t>
            </a:r>
            <a:r>
              <a:rPr lang="en-US" sz="1800" dirty="0" err="1" smtClean="0">
                <a:latin typeface="Consolas" panose="020B0609020204030204" pitchFamily="49" charset="0"/>
              </a:rPr>
              <a:t>MsgBox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(result)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result = Dir(location &amp; "*.</a:t>
            </a:r>
            <a:r>
              <a:rPr lang="en-US" sz="1800" dirty="0" err="1">
                <a:latin typeface="Consolas" panose="020B0609020204030204" pitchFamily="49" charset="0"/>
              </a:rPr>
              <a:t>xls</a:t>
            </a:r>
            <a:r>
              <a:rPr lang="en-US" sz="1800" dirty="0">
                <a:latin typeface="Consolas" panose="020B0609020204030204" pitchFamily="49" charset="0"/>
              </a:rPr>
              <a:t>*") </a:t>
            </a:r>
            <a:endParaRPr lang="en-US" sz="18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</a:t>
            </a:r>
            <a:r>
              <a:rPr lang="en-US" sz="1800" dirty="0" err="1" smtClean="0">
                <a:latin typeface="Consolas" panose="020B0609020204030204" pitchFamily="49" charset="0"/>
              </a:rPr>
              <a:t>MsgBox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(result)</a:t>
            </a:r>
            <a:endParaRPr lang="en-US" sz="1800" dirty="0">
              <a:latin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010400" y="2209800"/>
            <a:ext cx="1828800" cy="9906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a.xlsx</a:t>
            </a:r>
          </a:p>
          <a:p>
            <a:r>
              <a:rPr lang="en-US" dirty="0" err="1">
                <a:solidFill>
                  <a:schemeClr val="tx1"/>
                </a:solidFill>
              </a:rPr>
              <a:t>b.Xls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Doc1.docx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010400" y="1905000"/>
            <a:ext cx="609600" cy="3048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0" y="1258669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Contents of folder “</a:t>
            </a:r>
            <a:r>
              <a:rPr lang="en-US" dirty="0" smtClean="0">
                <a:latin typeface="Consolas" panose="020B0609020204030204" pitchFamily="49" charset="0"/>
              </a:rPr>
              <a:t>dirExample1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34000" y="4238535"/>
            <a:ext cx="304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Output of the message boxes: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</a:t>
            </a:r>
            <a:r>
              <a:rPr lang="en-US" dirty="0" smtClean="0"/>
              <a:t>.xlsx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Doc1.docx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</a:t>
            </a:r>
            <a:r>
              <a:rPr lang="en-US" dirty="0" smtClean="0"/>
              <a:t>.xlsx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60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Using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/>
              <a:t> To Check If </a:t>
            </a:r>
            <a:r>
              <a:rPr lang="en-US" dirty="0" smtClean="0"/>
              <a:t>File </a:t>
            </a:r>
            <a:r>
              <a:rPr lang="en-US" dirty="0"/>
              <a:t>Exists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0260" lvl="1" indent="-170260">
              <a:buFont typeface="Arial" charset="0"/>
              <a:buChar char="•"/>
            </a:pPr>
            <a:r>
              <a:rPr lang="en-US" altLang="en-US" b="1" dirty="0"/>
              <a:t>Word document containing the macro example: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25DIRFunctionIntermediate.docm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Sub openExistingDocument()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Dim filename As String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Dim checkIfExists As String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Dim last As Integer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filename =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InputBox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Enter the path and name of file to 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open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e.g., 'C:\temp\tam.docx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'")</a:t>
            </a:r>
          </a:p>
          <a:p>
            <a:pPr marL="84535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Error case: nothing to open, user entered no info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If (filename = "") Then</a:t>
            </a:r>
          </a:p>
          <a:p>
            <a:pPr marL="84535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MsgBox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("You entered a blank file name")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79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</a:t>
            </a:r>
            <a:r>
              <a:rPr lang="en-US" dirty="0" smtClean="0"/>
              <a:t>Using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 smtClean="0"/>
              <a:t> To Check </a:t>
            </a:r>
            <a:r>
              <a:rPr lang="en-US" dirty="0"/>
              <a:t>If  File </a:t>
            </a:r>
            <a:r>
              <a:rPr lang="en-US" dirty="0" smtClean="0"/>
              <a:t>Exists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4535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 error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non-empty info entered</a:t>
            </a:r>
            <a:endParaRPr lang="en-US" dirty="0" smtClean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Else</a:t>
            </a:r>
          </a:p>
          <a:p>
            <a:pPr marL="84535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checkIfExists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 Dir(filename)</a:t>
            </a:r>
          </a:p>
          <a:p>
            <a:pPr marL="84535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If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(Len(checkIfExists) = 0) Then</a:t>
            </a:r>
          </a:p>
          <a:p>
            <a:pPr marL="84535" lvl="2" indent="0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MsgBox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("File does not exist 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specified</a:t>
            </a:r>
          </a:p>
          <a:p>
            <a:pPr marL="84535" lvl="2" indent="0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location" &amp; filename)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MsgBox ("File exists opening")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Documents.Open (filename)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End If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36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Practical Use Of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Dir:</a:t>
            </a:r>
            <a:r>
              <a:rPr lang="en-US" dirty="0" smtClean="0"/>
              <a:t> Access Each File In A Directory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70260" lvl="1" indent="-170260">
              <a:buFont typeface="Arial" charset="0"/>
              <a:buChar char="•"/>
            </a:pPr>
            <a:r>
              <a:rPr lang="en-US" altLang="en-US" b="1" dirty="0"/>
              <a:t>Word document containing the macro example: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26loopFolder.docm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215504" lvl="3" indent="0">
              <a:spcBef>
                <a:spcPts val="0"/>
              </a:spcBef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Dim </a:t>
            </a:r>
            <a:r>
              <a:rPr lang="en-CA" altLang="en-US" sz="1800" dirty="0" err="1">
                <a:latin typeface="Consolas" pitchFamily="49" charset="0"/>
                <a:cs typeface="Consolas" pitchFamily="49" charset="0"/>
              </a:rPr>
              <a:t>directoryPath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As String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   Dim </a:t>
            </a:r>
            <a:r>
              <a:rPr lang="en-CA" altLang="en-US" sz="1800" dirty="0" err="1">
                <a:latin typeface="Consolas" pitchFamily="49" charset="0"/>
                <a:cs typeface="Consolas" pitchFamily="49" charset="0"/>
              </a:rPr>
              <a:t>currentFile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As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String</a:t>
            </a:r>
            <a:endParaRPr lang="en-CA" altLang="en-US" sz="1800" dirty="0">
              <a:latin typeface="Consolas" pitchFamily="49" charset="0"/>
              <a:cs typeface="Consolas" pitchFamily="49" charset="0"/>
            </a:endParaRPr>
          </a:p>
          <a:p>
            <a:pPr marL="215504" lvl="3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800" dirty="0" err="1">
                <a:latin typeface="Consolas" pitchFamily="49" charset="0"/>
                <a:cs typeface="Consolas" pitchFamily="49" charset="0"/>
              </a:rPr>
              <a:t>directoryPath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= "C:\temp\203\dirExample2\"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800" dirty="0" err="1" smtClean="0">
                <a:latin typeface="Consolas" pitchFamily="49" charset="0"/>
                <a:cs typeface="Consolas" pitchFamily="49" charset="0"/>
              </a:rPr>
              <a:t>currentFile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= Dir(</a:t>
            </a:r>
            <a:r>
              <a:rPr lang="en-CA" altLang="en-US" sz="1800" dirty="0" err="1">
                <a:latin typeface="Consolas" pitchFamily="49" charset="0"/>
                <a:cs typeface="Consolas" pitchFamily="49" charset="0"/>
              </a:rPr>
              <a:t>directoryPath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)</a:t>
            </a:r>
            <a:endParaRPr lang="en-CA" altLang="en-US" sz="1800" dirty="0">
              <a:latin typeface="Consolas" pitchFamily="49" charset="0"/>
              <a:cs typeface="Consolas" pitchFamily="49" charset="0"/>
            </a:endParaRPr>
          </a:p>
          <a:p>
            <a:pPr marL="215504" lvl="3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   If (</a:t>
            </a:r>
            <a:r>
              <a:rPr lang="en-CA" altLang="en-US" sz="1800" dirty="0" err="1">
                <a:latin typeface="Consolas" pitchFamily="49" charset="0"/>
                <a:cs typeface="Consolas" pitchFamily="49" charset="0"/>
              </a:rPr>
              <a:t>currentFile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= "") Then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</a:t>
            </a:r>
            <a:r>
              <a:rPr lang="en-CA" altLang="en-US" sz="1800" dirty="0" err="1" smtClean="0">
                <a:latin typeface="Consolas" pitchFamily="49" charset="0"/>
                <a:cs typeface="Consolas" pitchFamily="49" charset="0"/>
              </a:rPr>
              <a:t>MsgBox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("No files in directory: " &amp; </a:t>
            </a:r>
            <a:r>
              <a:rPr lang="en-CA" altLang="en-US" sz="1800" dirty="0" err="1">
                <a:latin typeface="Consolas" pitchFamily="49" charset="0"/>
                <a:cs typeface="Consolas" pitchFamily="49" charset="0"/>
              </a:rPr>
              <a:t>directoryPath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)   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End 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If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Do 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While (</a:t>
            </a:r>
            <a:r>
              <a:rPr lang="en-CA" altLang="en-US" sz="1800" dirty="0" err="1">
                <a:latin typeface="Consolas" pitchFamily="49" charset="0"/>
                <a:cs typeface="Consolas" pitchFamily="49" charset="0"/>
              </a:rPr>
              <a:t>currentFile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&lt;&gt; "")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       </a:t>
            </a:r>
            <a:r>
              <a:rPr lang="en-CA" altLang="en-US" sz="1800" dirty="0" err="1">
                <a:latin typeface="Consolas" pitchFamily="49" charset="0"/>
                <a:cs typeface="Consolas" pitchFamily="49" charset="0"/>
              </a:rPr>
              <a:t>MsgBox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(</a:t>
            </a:r>
            <a:r>
              <a:rPr lang="en-CA" altLang="en-US" sz="1800" dirty="0" err="1">
                <a:latin typeface="Consolas" pitchFamily="49" charset="0"/>
                <a:cs typeface="Consolas" pitchFamily="49" charset="0"/>
              </a:rPr>
              <a:t>currentFile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) </a:t>
            </a:r>
            <a:r>
              <a:rPr lang="en-CA" altLang="en-US" sz="1800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' Display file name in popup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       </a:t>
            </a:r>
            <a:r>
              <a:rPr lang="en-CA" altLang="en-US" sz="1800" dirty="0" err="1">
                <a:latin typeface="Consolas" pitchFamily="49" charset="0"/>
                <a:cs typeface="Consolas" pitchFamily="49" charset="0"/>
              </a:rPr>
              <a:t>currentFile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= Dir  </a:t>
            </a:r>
            <a:r>
              <a:rPr lang="en-CA" altLang="en-US" sz="1800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' Move onto next document in folder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    Loop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784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Alternate Version: Access Only </a:t>
            </a:r>
            <a:r>
              <a:rPr lang="en-US" b="1" dirty="0" smtClean="0">
                <a:solidFill>
                  <a:srgbClr val="FF0000"/>
                </a:solidFill>
              </a:rPr>
              <a:t>Word Documents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76213" lvl="1" indent="-176213">
              <a:buFont typeface="Arial" charset="0"/>
              <a:buChar char="•"/>
            </a:pPr>
            <a:r>
              <a:rPr lang="en-US" altLang="en-US" b="1" dirty="0"/>
              <a:t>Word document containing the macro example: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27loopWordFolder.docm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176213" lvl="1" indent="-176213">
              <a:buFont typeface="Arial" charset="0"/>
              <a:buChar char="•"/>
            </a:pP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sz="1900" dirty="0">
                <a:latin typeface="Consolas" pitchFamily="49" charset="0"/>
                <a:cs typeface="Consolas" pitchFamily="49" charset="0"/>
              </a:rPr>
              <a:t>Sub </a:t>
            </a:r>
            <a:r>
              <a:rPr lang="en-US" altLang="en-US" sz="1900" dirty="0" err="1" smtClean="0">
                <a:latin typeface="Consolas" pitchFamily="49" charset="0"/>
                <a:cs typeface="Consolas" pitchFamily="49" charset="0"/>
              </a:rPr>
              <a:t>openAllWordDocumentsInFolder</a:t>
            </a:r>
            <a:r>
              <a:rPr lang="en-US" altLang="en-US" sz="1900" dirty="0" smtClean="0">
                <a:latin typeface="Consolas" pitchFamily="49" charset="0"/>
                <a:cs typeface="Consolas" pitchFamily="49" charset="0"/>
              </a:rPr>
              <a:t>()</a:t>
            </a:r>
            <a:endParaRPr lang="en-US" altLang="en-US" sz="1900" dirty="0"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sz="1900" dirty="0">
                <a:latin typeface="Consolas" pitchFamily="49" charset="0"/>
                <a:cs typeface="Consolas" pitchFamily="49" charset="0"/>
              </a:rPr>
              <a:t>    Dim </a:t>
            </a:r>
            <a:r>
              <a:rPr lang="en-US" altLang="en-US" sz="1900" dirty="0" err="1">
                <a:latin typeface="Consolas" pitchFamily="49" charset="0"/>
                <a:cs typeface="Consolas" pitchFamily="49" charset="0"/>
              </a:rPr>
              <a:t>directoryPath</a:t>
            </a:r>
            <a:r>
              <a:rPr lang="en-US" altLang="en-US" sz="1900" dirty="0">
                <a:latin typeface="Consolas" pitchFamily="49" charset="0"/>
                <a:cs typeface="Consolas" pitchFamily="49" charset="0"/>
              </a:rPr>
              <a:t> As String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sz="1900" dirty="0">
                <a:latin typeface="Consolas" pitchFamily="49" charset="0"/>
                <a:cs typeface="Consolas" pitchFamily="49" charset="0"/>
              </a:rPr>
              <a:t>    Dim </a:t>
            </a:r>
            <a:r>
              <a:rPr lang="en-US" altLang="en-US" sz="1900" dirty="0" err="1">
                <a:latin typeface="Consolas" pitchFamily="49" charset="0"/>
                <a:cs typeface="Consolas" pitchFamily="49" charset="0"/>
              </a:rPr>
              <a:t>currentFile</a:t>
            </a:r>
            <a:r>
              <a:rPr lang="en-US" altLang="en-US" sz="1900" dirty="0">
                <a:latin typeface="Consolas" pitchFamily="49" charset="0"/>
                <a:cs typeface="Consolas" pitchFamily="49" charset="0"/>
              </a:rPr>
              <a:t> As String</a:t>
            </a:r>
          </a:p>
          <a:p>
            <a:pPr marL="88106" lvl="2" indent="0">
              <a:spcBef>
                <a:spcPts val="0"/>
              </a:spcBef>
              <a:buNone/>
            </a:pPr>
            <a:endParaRPr lang="en-US" altLang="en-US" sz="1900" dirty="0"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sz="1900" dirty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900" dirty="0" err="1">
                <a:latin typeface="Consolas" pitchFamily="49" charset="0"/>
                <a:cs typeface="Consolas" pitchFamily="49" charset="0"/>
              </a:rPr>
              <a:t>directoryPath</a:t>
            </a:r>
            <a:r>
              <a:rPr lang="en-US" altLang="en-US" sz="1900" dirty="0">
                <a:latin typeface="Consolas" pitchFamily="49" charset="0"/>
                <a:cs typeface="Consolas" pitchFamily="49" charset="0"/>
              </a:rPr>
              <a:t> = "C:\temp\203\dirExample3\"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sz="1900" dirty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900" dirty="0" err="1">
                <a:latin typeface="Consolas" pitchFamily="49" charset="0"/>
                <a:cs typeface="Consolas" pitchFamily="49" charset="0"/>
              </a:rPr>
              <a:t>currentFile</a:t>
            </a:r>
            <a:r>
              <a:rPr lang="en-US" altLang="en-US" sz="1900" dirty="0">
                <a:latin typeface="Consolas" pitchFamily="49" charset="0"/>
                <a:cs typeface="Consolas" pitchFamily="49" charset="0"/>
              </a:rPr>
              <a:t> = Dir(</a:t>
            </a:r>
            <a:r>
              <a:rPr lang="en-US" altLang="en-US" sz="1900" dirty="0" err="1">
                <a:latin typeface="Consolas" pitchFamily="49" charset="0"/>
                <a:cs typeface="Consolas" pitchFamily="49" charset="0"/>
              </a:rPr>
              <a:t>directoryPath</a:t>
            </a:r>
            <a:r>
              <a:rPr lang="en-US" altLang="en-US" sz="1900" dirty="0">
                <a:latin typeface="Consolas" pitchFamily="49" charset="0"/>
                <a:cs typeface="Consolas" pitchFamily="49" charset="0"/>
              </a:rPr>
              <a:t> &amp; "*.doc*")</a:t>
            </a:r>
          </a:p>
          <a:p>
            <a:pPr marL="88106" lvl="2" indent="0">
              <a:spcBef>
                <a:spcPts val="0"/>
              </a:spcBef>
              <a:buNone/>
            </a:pPr>
            <a:endParaRPr lang="en-US" altLang="en-US" sz="1900" dirty="0"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sz="1900" dirty="0">
                <a:latin typeface="Consolas" pitchFamily="49" charset="0"/>
                <a:cs typeface="Consolas" pitchFamily="49" charset="0"/>
              </a:rPr>
              <a:t>    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sz="1900" dirty="0">
                <a:latin typeface="Consolas" pitchFamily="49" charset="0"/>
                <a:cs typeface="Consolas" pitchFamily="49" charset="0"/>
              </a:rPr>
              <a:t>    If (</a:t>
            </a:r>
            <a:r>
              <a:rPr lang="en-US" altLang="en-US" sz="1900" dirty="0" err="1">
                <a:latin typeface="Consolas" pitchFamily="49" charset="0"/>
                <a:cs typeface="Consolas" pitchFamily="49" charset="0"/>
              </a:rPr>
              <a:t>currentFile</a:t>
            </a:r>
            <a:r>
              <a:rPr lang="en-US" altLang="en-US" sz="1900" dirty="0">
                <a:latin typeface="Consolas" pitchFamily="49" charset="0"/>
                <a:cs typeface="Consolas" pitchFamily="49" charset="0"/>
              </a:rPr>
              <a:t> = "") Then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sz="1900" dirty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900" dirty="0" err="1">
                <a:latin typeface="Consolas" pitchFamily="49" charset="0"/>
                <a:cs typeface="Consolas" pitchFamily="49" charset="0"/>
              </a:rPr>
              <a:t>MsgBox</a:t>
            </a:r>
            <a:r>
              <a:rPr lang="en-US" altLang="en-US" sz="1900" dirty="0">
                <a:latin typeface="Consolas" pitchFamily="49" charset="0"/>
                <a:cs typeface="Consolas" pitchFamily="49" charset="0"/>
              </a:rPr>
              <a:t> ("No Word documents in location " &amp; </a:t>
            </a:r>
            <a:r>
              <a:rPr lang="en-US" altLang="en-US" sz="1900" dirty="0" smtClean="0">
                <a:latin typeface="Consolas" pitchFamily="49" charset="0"/>
                <a:cs typeface="Consolas" pitchFamily="49" charset="0"/>
              </a:rPr>
              <a:t> 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sz="19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900" dirty="0" smtClean="0">
                <a:latin typeface="Consolas" pitchFamily="49" charset="0"/>
                <a:cs typeface="Consolas" pitchFamily="49" charset="0"/>
              </a:rPr>
              <a:t>         </a:t>
            </a:r>
            <a:r>
              <a:rPr lang="en-US" altLang="en-US" sz="1900" dirty="0" err="1" smtClean="0">
                <a:latin typeface="Consolas" pitchFamily="49" charset="0"/>
                <a:cs typeface="Consolas" pitchFamily="49" charset="0"/>
              </a:rPr>
              <a:t>directoryPath</a:t>
            </a:r>
            <a:r>
              <a:rPr lang="en-US" altLang="en-US" sz="1900" dirty="0">
                <a:latin typeface="Consolas" pitchFamily="49" charset="0"/>
                <a:cs typeface="Consolas" pitchFamily="49" charset="0"/>
              </a:rPr>
              <a:t>)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sz="1900" dirty="0">
                <a:latin typeface="Consolas" pitchFamily="49" charset="0"/>
                <a:cs typeface="Consolas" pitchFamily="49" charset="0"/>
              </a:rPr>
              <a:t>    End If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sz="1900" dirty="0" smtClean="0">
                <a:latin typeface="Consolas" pitchFamily="49" charset="0"/>
                <a:cs typeface="Consolas" pitchFamily="49" charset="0"/>
              </a:rPr>
              <a:t>    Do </a:t>
            </a:r>
            <a:r>
              <a:rPr lang="en-US" altLang="en-US" sz="1900" dirty="0">
                <a:latin typeface="Consolas" pitchFamily="49" charset="0"/>
                <a:cs typeface="Consolas" pitchFamily="49" charset="0"/>
              </a:rPr>
              <a:t>While (</a:t>
            </a:r>
            <a:r>
              <a:rPr lang="en-US" altLang="en-US" sz="1900" dirty="0" err="1">
                <a:latin typeface="Consolas" pitchFamily="49" charset="0"/>
                <a:cs typeface="Consolas" pitchFamily="49" charset="0"/>
              </a:rPr>
              <a:t>currentFile</a:t>
            </a:r>
            <a:r>
              <a:rPr lang="en-US" altLang="en-US" sz="1900" dirty="0">
                <a:latin typeface="Consolas" pitchFamily="49" charset="0"/>
                <a:cs typeface="Consolas" pitchFamily="49" charset="0"/>
              </a:rPr>
              <a:t> &lt;&gt; "")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sz="1900" dirty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900" dirty="0" err="1">
                <a:latin typeface="Consolas" pitchFamily="49" charset="0"/>
                <a:cs typeface="Consolas" pitchFamily="49" charset="0"/>
              </a:rPr>
              <a:t>MsgBox</a:t>
            </a:r>
            <a:r>
              <a:rPr lang="en-US" altLang="en-US" sz="1900" dirty="0">
                <a:latin typeface="Consolas" pitchFamily="49" charset="0"/>
                <a:cs typeface="Consolas" pitchFamily="49" charset="0"/>
              </a:rPr>
              <a:t> ("Opening " &amp; </a:t>
            </a:r>
            <a:r>
              <a:rPr lang="en-US" altLang="en-US" sz="1900" dirty="0" err="1">
                <a:latin typeface="Consolas" pitchFamily="49" charset="0"/>
                <a:cs typeface="Consolas" pitchFamily="49" charset="0"/>
              </a:rPr>
              <a:t>currentFile</a:t>
            </a:r>
            <a:r>
              <a:rPr lang="en-US" altLang="en-US" sz="1900" dirty="0">
                <a:latin typeface="Consolas" pitchFamily="49" charset="0"/>
                <a:cs typeface="Consolas" pitchFamily="49" charset="0"/>
              </a:rPr>
              <a:t>) </a:t>
            </a:r>
            <a:endParaRPr lang="en-US" altLang="en-US" sz="1900" dirty="0" smtClean="0"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sz="19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900" dirty="0" smtClean="0">
                <a:latin typeface="Consolas" pitchFamily="49" charset="0"/>
                <a:cs typeface="Consolas" pitchFamily="49" charset="0"/>
              </a:rPr>
              <a:t>       </a:t>
            </a:r>
            <a:r>
              <a:rPr lang="en-US" altLang="en-US" sz="1900" dirty="0" err="1" smtClean="0">
                <a:latin typeface="Consolas" pitchFamily="49" charset="0"/>
                <a:cs typeface="Consolas" pitchFamily="49" charset="0"/>
              </a:rPr>
              <a:t>Documents.Open</a:t>
            </a:r>
            <a:r>
              <a:rPr lang="en-US" altLang="en-US" sz="19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900" dirty="0">
                <a:latin typeface="Consolas" pitchFamily="49" charset="0"/>
                <a:cs typeface="Consolas" pitchFamily="49" charset="0"/>
              </a:rPr>
              <a:t>(</a:t>
            </a:r>
            <a:r>
              <a:rPr lang="en-US" altLang="en-US" sz="1900" dirty="0" err="1">
                <a:latin typeface="Consolas" pitchFamily="49" charset="0"/>
                <a:cs typeface="Consolas" pitchFamily="49" charset="0"/>
              </a:rPr>
              <a:t>directoryPath</a:t>
            </a:r>
            <a:r>
              <a:rPr lang="en-US" altLang="en-US" sz="1900" dirty="0">
                <a:latin typeface="Consolas" pitchFamily="49" charset="0"/>
                <a:cs typeface="Consolas" pitchFamily="49" charset="0"/>
              </a:rPr>
              <a:t> &amp; </a:t>
            </a:r>
            <a:r>
              <a:rPr lang="en-US" altLang="en-US" sz="1900" dirty="0" err="1">
                <a:latin typeface="Consolas" pitchFamily="49" charset="0"/>
                <a:cs typeface="Consolas" pitchFamily="49" charset="0"/>
              </a:rPr>
              <a:t>currentFile</a:t>
            </a:r>
            <a:r>
              <a:rPr lang="en-US" altLang="en-US" sz="1900" dirty="0">
                <a:latin typeface="Consolas" pitchFamily="49" charset="0"/>
                <a:cs typeface="Consolas" pitchFamily="49" charset="0"/>
              </a:rPr>
              <a:t>)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sz="1900" dirty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900" dirty="0" err="1">
                <a:latin typeface="Consolas" pitchFamily="49" charset="0"/>
                <a:cs typeface="Consolas" pitchFamily="49" charset="0"/>
              </a:rPr>
              <a:t>currentFile</a:t>
            </a:r>
            <a:r>
              <a:rPr lang="en-US" altLang="en-US" sz="1900" dirty="0">
                <a:latin typeface="Consolas" pitchFamily="49" charset="0"/>
                <a:cs typeface="Consolas" pitchFamily="49" charset="0"/>
              </a:rPr>
              <a:t> = Dir </a:t>
            </a:r>
            <a:endParaRPr lang="en-US" altLang="en-US" sz="1900" dirty="0" smtClean="0"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sz="19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900" dirty="0" smtClean="0">
                <a:latin typeface="Consolas" pitchFamily="49" charset="0"/>
                <a:cs typeface="Consolas" pitchFamily="49" charset="0"/>
              </a:rPr>
              <a:t>   Loop</a:t>
            </a:r>
            <a:endParaRPr lang="en-US" altLang="en-US" sz="1900" dirty="0"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sz="1900" dirty="0">
                <a:latin typeface="Consolas" pitchFamily="49" charset="0"/>
                <a:cs typeface="Consolas" pitchFamily="49" charset="0"/>
              </a:rPr>
              <a:t>End Sub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413874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Applying Many Of The Previous Concepts In A </a:t>
            </a:r>
            <a:r>
              <a:rPr lang="en-US" sz="2800" dirty="0" smtClean="0"/>
              <a:t>Practical Example &amp; Linking Documents And (If There’s Time)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you are aware different programs serve different purposes:</a:t>
            </a:r>
          </a:p>
          <a:p>
            <a:pPr lvl="1"/>
            <a:r>
              <a:rPr lang="en-US" dirty="0" smtClean="0"/>
              <a:t>Database: storing and retrieving information</a:t>
            </a:r>
          </a:p>
          <a:p>
            <a:pPr lvl="1"/>
            <a:r>
              <a:rPr lang="en-US" dirty="0" smtClean="0"/>
              <a:t>Spreadsheet: performing calculations, displaying graphical views of results</a:t>
            </a:r>
          </a:p>
          <a:p>
            <a:pPr lvl="1"/>
            <a:r>
              <a:rPr lang="en-US" dirty="0" smtClean="0"/>
              <a:t>Word processor: creating text documents with many features for formatting and laying out text</a:t>
            </a:r>
          </a:p>
          <a:p>
            <a:r>
              <a:rPr lang="en-US" dirty="0" smtClean="0"/>
              <a:t>VBA allows the output of one program to become the input of another program.</a:t>
            </a:r>
          </a:p>
          <a:p>
            <a:pPr lvl="1"/>
            <a:r>
              <a:rPr lang="en-US" dirty="0" smtClean="0"/>
              <a:t>Although this can be done ‘manually’ (reading the documents and typing in changes) if the dataset is large this can be a tedious and error-prone process</a:t>
            </a:r>
          </a:p>
          <a:p>
            <a:pPr lvl="1"/>
            <a:r>
              <a:rPr lang="en-US" dirty="0" smtClean="0"/>
              <a:t>VBA can be used to automate the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929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Processing All Documents In A Folder: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Overview of the process (may be very helpful for the assignment)</a:t>
            </a:r>
          </a:p>
          <a:p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2425" lvl="2" indent="0">
              <a:buNone/>
            </a:pPr>
            <a:r>
              <a:rPr lang="en-US" dirty="0" smtClean="0">
                <a:latin typeface="Comic Sans MS" panose="030F0702030302020204" pitchFamily="66" charset="0"/>
                <a:cs typeface="Calibri" panose="020F0502020204030204" pitchFamily="34" charset="0"/>
              </a:rPr>
              <a:t>While (There are unprocessed documents in folder)</a:t>
            </a:r>
          </a:p>
          <a:p>
            <a:pPr marL="352425" lvl="2" indent="0">
              <a:buNone/>
            </a:pPr>
            <a:r>
              <a:rPr lang="en-US" dirty="0">
                <a:latin typeface="Comic Sans MS" panose="030F0702030302020204" pitchFamily="66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latin typeface="Comic Sans MS" panose="030F0702030302020204" pitchFamily="66" charset="0"/>
                <a:cs typeface="Calibri" panose="020F0502020204030204" pitchFamily="34" charset="0"/>
              </a:rPr>
              <a:t>   Open next unprocessed document</a:t>
            </a:r>
          </a:p>
          <a:p>
            <a:pPr marL="352425" lvl="2" indent="0">
              <a:buNone/>
            </a:pPr>
            <a:r>
              <a:rPr lang="en-US" dirty="0">
                <a:latin typeface="Comic Sans MS" panose="030F0702030302020204" pitchFamily="66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latin typeface="Comic Sans MS" panose="030F0702030302020204" pitchFamily="66" charset="0"/>
                <a:cs typeface="Calibri" panose="020F0502020204030204" pitchFamily="34" charset="0"/>
              </a:rPr>
              <a:t>    ‘ (This opened document becomes the active document)</a:t>
            </a:r>
          </a:p>
          <a:p>
            <a:pPr marL="352425" lvl="2" indent="0">
              <a:buNone/>
            </a:pPr>
            <a:r>
              <a:rPr lang="en-US" dirty="0">
                <a:latin typeface="Comic Sans MS" panose="030F0702030302020204" pitchFamily="66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latin typeface="Comic Sans MS" panose="030F0702030302020204" pitchFamily="66" charset="0"/>
                <a:cs typeface="Calibri" panose="020F0502020204030204" pitchFamily="34" charset="0"/>
              </a:rPr>
              <a:t>   Process the active document</a:t>
            </a:r>
          </a:p>
          <a:p>
            <a:pPr marL="352425" lvl="2" indent="0">
              <a:buNone/>
            </a:pPr>
            <a:r>
              <a:rPr lang="en-US" dirty="0">
                <a:latin typeface="Comic Sans MS" panose="030F0702030302020204" pitchFamily="66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latin typeface="Comic Sans MS" panose="030F0702030302020204" pitchFamily="66" charset="0"/>
                <a:cs typeface="Calibri" panose="020F0502020204030204" pitchFamily="34" charset="0"/>
              </a:rPr>
              <a:t>   Move onto the next document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42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274638"/>
            <a:ext cx="5715000" cy="944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Processing All Documents In A Folder: VBA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Word document containing the macro</a:t>
            </a:r>
            <a:r>
              <a:rPr lang="en-US" dirty="0"/>
              <a:t>: </a:t>
            </a:r>
            <a:r>
              <a:rPr lang="en-US" dirty="0" smtClean="0"/>
              <a:t>“</a:t>
            </a:r>
            <a:r>
              <a:rPr lang="en-US" dirty="0" smtClean="0">
                <a:latin typeface="Consolas" panose="020B0609020204030204" pitchFamily="49" charset="0"/>
              </a:rPr>
              <a:t>28process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AllFolderWordDocuments.docm</a:t>
            </a:r>
            <a:r>
              <a:rPr lang="en-US" dirty="0" smtClean="0">
                <a:latin typeface="+mj-lt"/>
                <a:cs typeface="Consolas" panose="020B0609020204030204" pitchFamily="49" charset="0"/>
              </a:rPr>
              <a:t>”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processFolderDocuments()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Const FOLDER_PATH As String = "C:\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temp\203\dirExample3"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currentFile As String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wordCount As Long</a:t>
            </a: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currentFile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Dir(FOLDER_PATH &amp; "*.doc*")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Do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While (currentFile &lt;&gt; "")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Documents.Open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(FOLDER_PATH &amp;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currentFile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wordCount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ActiveDocument.Words.count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MsgBox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(currentFile &amp; "# words in doc " &amp; wordCount)</a:t>
            </a: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currentFile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Dir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Loop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2971800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JT’s note: this is one of the more complete examples to use as a guide for your solution to the final feature of A3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45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Processing All Documents In A Folder: VBA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Word document containing the macro</a:t>
            </a:r>
            <a:r>
              <a:rPr lang="en-US" dirty="0"/>
              <a:t>: </a:t>
            </a:r>
            <a:r>
              <a:rPr lang="en-US" dirty="0" smtClean="0"/>
              <a:t>“</a:t>
            </a:r>
            <a:r>
              <a:rPr lang="en-US" dirty="0" smtClean="0">
                <a:latin typeface="Consolas" panose="020B0609020204030204" pitchFamily="49" charset="0"/>
              </a:rPr>
              <a:t>28process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AllFolderWordDocuments.docm</a:t>
            </a:r>
            <a:r>
              <a:rPr lang="en-US" dirty="0" smtClean="0">
                <a:latin typeface="+mj-lt"/>
                <a:cs typeface="Consolas" panose="020B0609020204030204" pitchFamily="49" charset="0"/>
              </a:rPr>
              <a:t>”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processFolderDocuments()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Const FOLDER_PATH As String = "C:\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temp\203\dirExample3"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currentFile As String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wordCount As Long</a:t>
            </a: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currentFile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Dir(FOLDER_PATH &amp; "*.doc*")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Do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While (currentFile &lt;&gt; "")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Documents.Open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(FOLDER_PATH &amp;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currentFile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wordCount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ActiveDocument.Words.count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MsgBox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(currentFile &amp; "# words in doc " &amp; wordCount)</a:t>
            </a: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currentFile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Dir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Loop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010400" y="1219200"/>
            <a:ext cx="2133600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1) Get’s name of 1</a:t>
            </a:r>
            <a:r>
              <a:rPr lang="en-US" baseline="30000" dirty="0" smtClean="0"/>
              <a:t>st</a:t>
            </a:r>
            <a:r>
              <a:rPr lang="en-US" dirty="0" smtClean="0"/>
              <a:t> document, specifies that only Word2003- (</a:t>
            </a:r>
            <a:r>
              <a:rPr lang="en-US" dirty="0" smtClean="0">
                <a:latin typeface="Consolas" panose="020B0609020204030204" pitchFamily="49" charset="0"/>
              </a:rPr>
              <a:t>doc</a:t>
            </a:r>
            <a:r>
              <a:rPr lang="en-US" dirty="0" smtClean="0"/>
              <a:t>) or Word 2007+ (</a:t>
            </a:r>
            <a:r>
              <a:rPr lang="en-US" dirty="0" err="1" smtClean="0">
                <a:latin typeface="Consolas" panose="020B0609020204030204" pitchFamily="49" charset="0"/>
              </a:rPr>
              <a:t>docx</a:t>
            </a:r>
            <a:r>
              <a:rPr lang="en-US" dirty="0" smtClean="0"/>
              <a:t>) will be opened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5638800" y="2438400"/>
            <a:ext cx="1371600" cy="1600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7162800" y="3238500"/>
            <a:ext cx="2133600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2) Using the name of the Word document open it (add to the Documents collection)</a:t>
            </a:r>
            <a:endParaRPr lang="en-US" dirty="0"/>
          </a:p>
        </p:txBody>
      </p:sp>
      <p:cxnSp>
        <p:nvCxnSpPr>
          <p:cNvPr id="8" name="Straight Arrow Connector 7"/>
          <p:cNvCxnSpPr>
            <a:stCxn id="6" idx="1"/>
          </p:cNvCxnSpPr>
          <p:nvPr/>
        </p:nvCxnSpPr>
        <p:spPr>
          <a:xfrm flipH="1">
            <a:off x="5159188" y="4038600"/>
            <a:ext cx="2003612" cy="723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0" y="4838700"/>
            <a:ext cx="1600200" cy="2020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3) The newly opened Word document becomes the currently active document</a:t>
            </a:r>
            <a:endParaRPr lang="en-US" dirty="0"/>
          </a:p>
        </p:txBody>
      </p:sp>
      <p:cxnSp>
        <p:nvCxnSpPr>
          <p:cNvPr id="10" name="Straight Arrow Connector 9"/>
          <p:cNvCxnSpPr>
            <a:stCxn id="9" idx="3"/>
          </p:cNvCxnSpPr>
          <p:nvPr/>
        </p:nvCxnSpPr>
        <p:spPr>
          <a:xfrm flipV="1">
            <a:off x="1600200" y="5257801"/>
            <a:ext cx="1295400" cy="591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5943600" y="5867400"/>
            <a:ext cx="3048000" cy="10677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4) Get the name of the next document (Word because #1 specified only Word documents)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3850341" y="5867860"/>
            <a:ext cx="2093259" cy="533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2684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Revised Marking Program (If There Is Time)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Word document containing the macro</a:t>
            </a:r>
            <a:r>
              <a:rPr lang="en-US" dirty="0" smtClean="0"/>
              <a:t>: </a:t>
            </a:r>
            <a:r>
              <a:rPr lang="en-US" dirty="0" smtClean="0"/>
              <a:t>“</a:t>
            </a:r>
            <a:r>
              <a:rPr lang="en-US" dirty="0" smtClean="0">
                <a:latin typeface="Consolas" panose="020B0609020204030204" pitchFamily="49" charset="0"/>
              </a:rPr>
              <a:t>29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markAllFolderDocuments.docm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</a:p>
          <a:p>
            <a:pPr marL="0" indent="0">
              <a:buNone/>
            </a:pPr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markAllFolderDocuments()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Const MAX_TYPOS = 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Const LARGER_FONT = 14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directoryPath As String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currentFile As String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totalTypos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feedback As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005220"/>
            <a:ext cx="2286000" cy="2099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5172074"/>
            <a:ext cx="55149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2873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Revised Marking </a:t>
            </a:r>
            <a:r>
              <a:rPr lang="en-US" dirty="0" smtClean="0"/>
              <a:t>Program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directoryPath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InputBox("Location and name of folder 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containing assignments (e.g., C:\grades\")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currentFile = Dir(directoryPath &amp; "*.doc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*")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If (directoryPath = "") Then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MsgBox ("No Word documents in specified folder,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looking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 default location C:\Temp\")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directoryPath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"C:\Temp\"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14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Revised Marking Program 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Do While (currentFile &lt;&gt; "")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Documents.Open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(directoryPath &amp; currentFile)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currentDocument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ActiveDocument.Name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totalTypos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ActiveDocument.SpellingErrors.Count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feedback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currentDocument &amp; " marking feedback..."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Selection.HomeKey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Unit:=wdStory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If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(totalTypos &gt; MAX_TYPOS) Then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feedback = feedback &amp; ": Too many typographical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errors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: Fail"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Else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feedback = feedback &amp; ": Pass"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End If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feedback = feedback &amp; vbCr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Selection.Text = feedback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' Loop body continued on next page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51846" y="914400"/>
            <a:ext cx="2209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/>
              <a:t>e.g. Feedback for “Typos.docx” = “Typos marking feedback…”</a:t>
            </a:r>
            <a:endParaRPr lang="en-US" sz="16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8229600" y="1828800"/>
            <a:ext cx="91440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3200400" y="914400"/>
            <a:ext cx="3751446" cy="1752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3733800" y="3505200"/>
            <a:ext cx="5427846" cy="1905000"/>
            <a:chOff x="3733800" y="3505200"/>
            <a:chExt cx="5427846" cy="1905000"/>
          </a:xfrm>
        </p:grpSpPr>
        <p:sp>
          <p:nvSpPr>
            <p:cNvPr id="9" name="Rectangle 8"/>
            <p:cNvSpPr/>
            <p:nvPr/>
          </p:nvSpPr>
          <p:spPr>
            <a:xfrm>
              <a:off x="6951846" y="3886200"/>
              <a:ext cx="2209800" cy="1524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 smtClean="0"/>
                <a:t>e.g. Feedback for “Typos.docx” = “</a:t>
              </a:r>
              <a:r>
                <a:rPr lang="en-CA" sz="1600" dirty="0"/>
                <a:t>typos.doc marking feedback...: Too many typographical errors: </a:t>
              </a:r>
              <a:r>
                <a:rPr lang="en-CA" sz="1600" dirty="0" smtClean="0"/>
                <a:t>Fail</a:t>
              </a:r>
              <a:r>
                <a:rPr lang="en-US" sz="1600" dirty="0" smtClean="0"/>
                <a:t>”</a:t>
              </a:r>
              <a:endParaRPr lang="en-US" sz="1600" dirty="0"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8059152" y="3505200"/>
              <a:ext cx="1084848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3733800" y="3695700"/>
              <a:ext cx="3218046" cy="17145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44988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Revised Marking Program </a:t>
            </a:r>
            <a:r>
              <a:rPr lang="en-US" dirty="0" smtClean="0"/>
              <a:t>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Loop body continued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from previous page</a:t>
            </a:r>
            <a:endParaRPr lang="en-US" sz="1800" dirty="0" smtClean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With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Selection.Font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.Bold = True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.Size = LARGER_FONT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.ColorIndex =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wdRed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ActiveDocument.Close (wdSaveChanges)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currentFile = Dir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Loop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177"/>
          <a:stretch/>
        </p:blipFill>
        <p:spPr bwMode="auto">
          <a:xfrm>
            <a:off x="3659505" y="990600"/>
            <a:ext cx="5514975" cy="474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9766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 Problem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Financial statements (monetary data) about many companies can be stored in a spreadsheet where an analysis can be performed e.g. does the company have enough $$$ on hand to meet its financial commitments.</a:t>
            </a:r>
          </a:p>
          <a:p>
            <a:r>
              <a:rPr lang="en-CA" dirty="0" smtClean="0"/>
              <a:t>This information can be read into a VBA program which can further evaluate the data.</a:t>
            </a:r>
          </a:p>
          <a:p>
            <a:r>
              <a:rPr lang="en-CA" dirty="0" smtClean="0"/>
              <a:t>The results can be presented in Word using the numerous text formatting features to highlight pertinent financial information.</a:t>
            </a:r>
          </a:p>
          <a:p>
            <a:r>
              <a:rPr lang="en-CA" b="1" dirty="0" smtClean="0"/>
              <a:t>Names of the documents used in this example</a:t>
            </a:r>
            <a:r>
              <a:rPr lang="en-CA" dirty="0" smtClean="0"/>
              <a:t>: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FNCE.xlsx</a:t>
            </a:r>
            <a:r>
              <a:rPr lang="en-CA" dirty="0" smtClean="0"/>
              <a:t> (contains the financial data: program input)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30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spreadSheetAnalyzer.docm</a:t>
            </a:r>
            <a:r>
              <a:rPr lang="en-CA" dirty="0" smtClean="0"/>
              <a:t> </a:t>
            </a:r>
            <a:r>
              <a:rPr lang="en-CA" dirty="0" smtClean="0"/>
              <a:t>(contains the VBA program as well as the presentation of results: program output)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0480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913" y="1371600"/>
            <a:ext cx="3810000" cy="5029200"/>
          </a:xfrm>
        </p:spPr>
        <p:txBody>
          <a:bodyPr/>
          <a:lstStyle/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spreadsheetAnalyzer()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Const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MIN_INCOME = 250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Const MIN_RATIO =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25</a:t>
            </a:r>
          </a:p>
          <a:p>
            <a:pPr marL="234950" lvl="1" indent="0">
              <a:spcBef>
                <a:spcPts val="0"/>
              </a:spcBef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Const PERCENT = 100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company1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income1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ratio1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company2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income2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ratio2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company3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income3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ratio3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comment1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comment2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comment3 As String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3950" y="1210056"/>
            <a:ext cx="4210050" cy="24003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4038600" y="4554918"/>
            <a:ext cx="5105400" cy="108792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sz="16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TAMCO: 33%</a:t>
            </a:r>
            <a:endParaRPr lang="en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sz="16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HAL: Net income $250</a:t>
            </a:r>
            <a:endParaRPr lang="en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sz="16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PEAR COMPUTER: Net income $9000</a:t>
            </a:r>
            <a:r>
              <a:rPr lang="en-CA" sz="16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901% &lt;== BUY THIS!</a:t>
            </a:r>
            <a:endParaRPr lang="en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47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excel As Object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Set excel = CreateObject("excel.application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excel.Visible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True</a:t>
            </a:r>
          </a:p>
          <a:p>
            <a:pPr marL="0" indent="0"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workbook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location As String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location = InputBox("Path and name of spreadsheet e.g.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C:\Temp\FNCE.xlsx")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Set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workbook = excel.workbooks.Open(location)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0" y="893171"/>
            <a:ext cx="3200400" cy="923330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CA" dirty="0" smtClean="0"/>
              <a:t>Object = </a:t>
            </a:r>
            <a:endParaRPr lang="en-CA" dirty="0"/>
          </a:p>
          <a:p>
            <a:r>
              <a:rPr lang="en-CA" dirty="0" smtClean="0"/>
              <a:t>Type for any MS-Office variable</a:t>
            </a:r>
          </a:p>
          <a:p>
            <a:r>
              <a:rPr lang="en-CA" dirty="0" smtClean="0"/>
              <a:t> </a:t>
            </a:r>
            <a:r>
              <a:rPr lang="en-CA" dirty="0"/>
              <a:t>https://msdn.microsoft.com/</a:t>
            </a:r>
          </a:p>
        </p:txBody>
      </p:sp>
    </p:spTree>
    <p:extLst>
      <p:ext uri="{BB962C8B-B14F-4D97-AF65-F5344CB8AC3E}">
        <p14:creationId xmlns:p14="http://schemas.microsoft.com/office/powerpoint/2010/main" val="379302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excel As Object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Set excel = CreateObject("excel.application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excel.Visible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True</a:t>
            </a:r>
          </a:p>
          <a:p>
            <a:pPr marL="0" indent="0"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workbook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location As String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location = InputBox("Path and name of spreadsheet e.g.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C:\Temp\FNCE.xlsx")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Set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workbook = excel.workbooks.Open(location)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0" y="893171"/>
            <a:ext cx="3200400" cy="923330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CA" dirty="0" smtClean="0"/>
              <a:t>Object = </a:t>
            </a:r>
            <a:endParaRPr lang="en-CA" dirty="0"/>
          </a:p>
          <a:p>
            <a:r>
              <a:rPr lang="en-CA" dirty="0" smtClean="0"/>
              <a:t>Type for any MS-Office variable</a:t>
            </a:r>
          </a:p>
          <a:p>
            <a:r>
              <a:rPr lang="en-CA" dirty="0" smtClean="0"/>
              <a:t> </a:t>
            </a:r>
            <a:r>
              <a:rPr lang="en-CA" dirty="0"/>
              <a:t>https://msdn.microsoft.com/</a:t>
            </a:r>
          </a:p>
        </p:txBody>
      </p:sp>
    </p:spTree>
    <p:extLst>
      <p:ext uri="{BB962C8B-B14F-4D97-AF65-F5344CB8AC3E}">
        <p14:creationId xmlns:p14="http://schemas.microsoft.com/office/powerpoint/2010/main" val="33347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'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 company names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company1 = excel.Range("A1").Value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company2 = excel.Range("A5").Value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company3 = excel.Range("A9").Value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Get net income and ratio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income1 = excel.Range("C3").Value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ratio1 = excel.Range("D3").Value * PERCENT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income2 = excel.Range("C7").Value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ratio2 = excel.Range("D7").Value * PERCENT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income3 = excel.Range("C11").Value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ratio3 = excel.Range("D11").Value *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PERCENT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'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Move the selection to the top of the Word document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Selection.HomeKey Unit:=wdStory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865" y="990600"/>
            <a:ext cx="3608615" cy="20574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85441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(4): First Company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comment1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company1 &amp; ": 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(income1 &gt;= MIN_INCOME)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comment1 = comment1 &amp; "Net income $" &amp; income1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Selection.Font.Color = wdColorRed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(comment1)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If (ratio1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comment1 = ", " &amp; ratio1 &amp; "% &lt;== BUY THIS!"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Selection.Font.Color 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Selection.TypeText (comment1)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(vbCr) 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Else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(ratio1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comment1 = comment1 &amp; ratio1 &amp; "%" &amp; vbCr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Selection.Font.Color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Selection.TypeText (comment1)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End 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848600" y="15144"/>
            <a:ext cx="1295400" cy="35580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sz="16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TAMCO: 33</a:t>
            </a:r>
            <a:r>
              <a:rPr lang="en-CA" sz="1600" dirty="0" smtClean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endParaRPr lang="en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b="62963"/>
          <a:stretch/>
        </p:blipFill>
        <p:spPr>
          <a:xfrm>
            <a:off x="5535385" y="1219200"/>
            <a:ext cx="3608615" cy="762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54497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(5): Second Company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comment2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company2 &amp; ": 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(income2 &gt;= MIN_INCOME)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comment2 = comment2 &amp; "Net income $" &amp; income2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Selection.Font.Color = wdColorRed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(comment2)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If (ratio2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comment2 = ", " &amp; ratio2 &amp; "% &lt;== BUY THIS!"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Selection.Font.Color 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Selection.TypeText (comment2)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(vbCr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(ratio2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comment2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comment2 &amp; ratio2 &amp; "%" &amp; vbCr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Selection.Font.Color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Selection.TypeText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(comment2)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40741" b="33333"/>
          <a:stretch/>
        </p:blipFill>
        <p:spPr>
          <a:xfrm>
            <a:off x="5029201" y="1369004"/>
            <a:ext cx="4141694" cy="61219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6862542" y="40892"/>
            <a:ext cx="2281458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HAL: Net income $250</a:t>
            </a:r>
            <a:endParaRPr lang="en-CA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06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(6): Third Company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comment3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company3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": 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&gt;= MIN_INCOME)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comment3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comment3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"Net income $" &amp;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income3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Selection.Font.Color = wdColorRed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comment3)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If (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ratio3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comment3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", " &amp;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ratio3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"% &lt;== BUY THIS!"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Selection.Font.Color 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Selection.TypeText (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comment3)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(vbCr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ratio3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comment3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comment3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ratio3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"%" &amp; vbCr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Selection.Font.Color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Selection.TypeText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comment3)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105400" y="990600"/>
            <a:ext cx="3916680" cy="914400"/>
            <a:chOff x="5565865" y="990600"/>
            <a:chExt cx="3608615" cy="77096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/>
            <a:srcRect b="88889"/>
            <a:stretch/>
          </p:blipFill>
          <p:spPr>
            <a:xfrm>
              <a:off x="5565865" y="990600"/>
              <a:ext cx="3608615" cy="22860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t="74292"/>
            <a:stretch/>
          </p:blipFill>
          <p:spPr>
            <a:xfrm>
              <a:off x="5565865" y="1232647"/>
              <a:ext cx="3608615" cy="52891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sp>
        <p:nvSpPr>
          <p:cNvPr id="7" name="Rectangle 6"/>
          <p:cNvSpPr/>
          <p:nvPr/>
        </p:nvSpPr>
        <p:spPr>
          <a:xfrm>
            <a:off x="3581400" y="80290"/>
            <a:ext cx="601980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PEAR COMPUTER: Net income $9000</a:t>
            </a:r>
            <a:r>
              <a:rPr lang="en-CA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901% &lt;== BUY THIS!</a:t>
            </a:r>
            <a:endParaRPr lang="en-CA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10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This Section You Should Now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Consolas" panose="020B0609020204030204" pitchFamily="49" charset="0"/>
              </a:rPr>
              <a:t>Objects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Properties/attributes vs. methods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Using common properties/attributes and methods of the following objects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Application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</a:p>
          <a:p>
            <a:r>
              <a:rPr lang="en-US" dirty="0" smtClean="0"/>
              <a:t>What is a named constant, why use them (benefits)</a:t>
            </a:r>
          </a:p>
          <a:p>
            <a:r>
              <a:rPr lang="en-US" dirty="0" smtClean="0"/>
              <a:t>What is a predefined named constant and what are some useful, commonly used predefined constants</a:t>
            </a:r>
          </a:p>
          <a:p>
            <a:r>
              <a:rPr lang="en-US" dirty="0" smtClean="0"/>
              <a:t>Naming conventions for constants</a:t>
            </a:r>
          </a:p>
        </p:txBody>
      </p:sp>
    </p:spTree>
    <p:extLst>
      <p:ext uri="{BB962C8B-B14F-4D97-AF65-F5344CB8AC3E}">
        <p14:creationId xmlns:p14="http://schemas.microsoft.com/office/powerpoint/2010/main" val="397080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This Section You Should Now Know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Collections</a:t>
            </a:r>
            <a:endParaRPr lang="en-US" dirty="0"/>
          </a:p>
          <a:p>
            <a:pPr lvl="1"/>
            <a:r>
              <a:rPr lang="en-US" dirty="0"/>
              <a:t>What are they</a:t>
            </a:r>
          </a:p>
          <a:p>
            <a:pPr lvl="1"/>
            <a:r>
              <a:rPr lang="en-US" dirty="0"/>
              <a:t>What is the advantage in using them</a:t>
            </a:r>
          </a:p>
          <a:p>
            <a:pPr lvl="1"/>
            <a:r>
              <a:rPr lang="en-US" dirty="0"/>
              <a:t>Common examples found in Word </a:t>
            </a:r>
            <a:r>
              <a:rPr lang="en-US" dirty="0" smtClean="0"/>
              <a:t>documents</a:t>
            </a:r>
          </a:p>
          <a:p>
            <a:r>
              <a:rPr lang="en-US" dirty="0" smtClean="0"/>
              <a:t>Using common collections in VBA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Documents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Shapes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InLineShapes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Tables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Windows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53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This Section You Should Now </a:t>
            </a:r>
            <a:r>
              <a:rPr lang="en-US" dirty="0" smtClean="0"/>
              <a:t>Know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Nesting: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>
                <a:cs typeface="Consolas" panose="020B0609020204030204" pitchFamily="49" charset="0"/>
              </a:rPr>
              <a:t> within an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endParaRPr lang="en-US" dirty="0" smtClean="0"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Do-While</a:t>
            </a:r>
            <a:r>
              <a:rPr lang="en-US" dirty="0" smtClean="0">
                <a:cs typeface="Consolas" panose="020B0609020204030204" pitchFamily="49" charset="0"/>
              </a:rPr>
              <a:t> within an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>
                <a:cs typeface="Consolas" panose="020B0609020204030204" pitchFamily="49" charset="0"/>
              </a:rPr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>
                <a:cs typeface="Consolas" panose="020B0609020204030204" pitchFamily="49" charset="0"/>
              </a:rPr>
              <a:t> within a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Do-While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A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Do-While</a:t>
            </a:r>
            <a:r>
              <a:rPr lang="en-US" dirty="0" smtClean="0">
                <a:cs typeface="Consolas" panose="020B0609020204030204" pitchFamily="49" charset="0"/>
              </a:rPr>
              <a:t> within a Do-While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Writing and tracing/nested structures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When to apply nesting</a:t>
            </a:r>
            <a:br>
              <a:rPr lang="en-US" dirty="0" smtClean="0">
                <a:cs typeface="Consolas" panose="020B0609020204030204" pitchFamily="49" charset="0"/>
              </a:rPr>
            </a:br>
            <a:endParaRPr lang="en-US" dirty="0" smtClean="0">
              <a:cs typeface="Consolas" panose="020B0609020204030204" pitchFamily="49" charset="0"/>
            </a:endParaRPr>
          </a:p>
          <a:p>
            <a:pPr lvl="1"/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18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This Section You Should Now Know </a:t>
            </a:r>
            <a:r>
              <a:rPr lang="en-US" dirty="0" smtClean="0"/>
              <a:t>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</a:t>
            </a:r>
            <a:r>
              <a:rPr lang="en-US" dirty="0"/>
              <a:t>to use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/>
              <a:t>’ function to access a </a:t>
            </a:r>
            <a:r>
              <a:rPr lang="en-US" dirty="0" smtClean="0"/>
              <a:t>folder</a:t>
            </a:r>
          </a:p>
          <a:p>
            <a:pPr lvl="1"/>
            <a:r>
              <a:rPr lang="en-US" dirty="0" smtClean="0"/>
              <a:t>Using this function to step through all the documents or specific types of documents in a folder</a:t>
            </a:r>
          </a:p>
          <a:p>
            <a:pPr lvl="1"/>
            <a:r>
              <a:rPr lang="en-US" dirty="0" smtClean="0"/>
              <a:t>Also includes using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n-US" dirty="0" smtClean="0"/>
              <a:t>’ function to check the length of filename and location path (String)</a:t>
            </a:r>
          </a:p>
          <a:p>
            <a:r>
              <a:rPr lang="en-US" dirty="0" smtClean="0"/>
              <a:t>Accessing other types of MS-Office programs with an VBA program written for Word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59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Copyright Notice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Unless otherwise specified, all images were produced by the author (James Tam).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21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  <a:tailEnd type="triangle"/>
        </a:ln>
      </a:spPr>
      <a:bodyPr rtlCol="0" anchor="ctr"/>
      <a:lstStyle>
        <a:defPPr algn="ctr">
          <a:defRPr>
            <a:solidFill>
              <a:srgbClr val="FF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32286</TotalTime>
  <Words>8214</Words>
  <Application>Microsoft Office PowerPoint</Application>
  <PresentationFormat>On-screen Show (4:3)</PresentationFormat>
  <Paragraphs>1324</Paragraphs>
  <Slides>110</Slides>
  <Notes>33</Notes>
  <HiddenSlides>3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110</vt:i4>
      </vt:variant>
    </vt:vector>
  </HeadingPairs>
  <TitlesOfParts>
    <vt:vector size="117" baseType="lpstr">
      <vt:lpstr>Arial</vt:lpstr>
      <vt:lpstr>Calibri</vt:lpstr>
      <vt:lpstr>Comic Sans MS</vt:lpstr>
      <vt:lpstr>Consolas</vt:lpstr>
      <vt:lpstr>Times New Roman</vt:lpstr>
      <vt:lpstr>Wingdings</vt:lpstr>
      <vt:lpstr>Office Theme</vt:lpstr>
      <vt:lpstr>VBA (Visual Basic For Applications) Programming Part II</vt:lpstr>
      <vt:lpstr>Real-World Objects</vt:lpstr>
      <vt:lpstr>Example: A Person</vt:lpstr>
      <vt:lpstr>VBA Object</vt:lpstr>
      <vt:lpstr>Common VBA Objects</vt:lpstr>
      <vt:lpstr>Example: What Are The Three Objects</vt:lpstr>
      <vt:lpstr>Using Pre-Built Capabilities/Properties Of Objects</vt:lpstr>
      <vt:lpstr>Properties Vs. Methods/Functions</vt:lpstr>
      <vt:lpstr>Properties Vs. Methods: Appearance</vt:lpstr>
      <vt:lpstr>The Application Object</vt:lpstr>
      <vt:lpstr>The ActiveDocument Object</vt:lpstr>
      <vt:lpstr>Some Attributes Of The ActiveDocument Object</vt:lpstr>
      <vt:lpstr>Example Of Accessing Attributes/Properties</vt:lpstr>
      <vt:lpstr>Some Methods Of The ActiveDocument Object</vt:lpstr>
      <vt:lpstr>Example Of Using Methods</vt:lpstr>
      <vt:lpstr>ActiveDocument.SendMail()</vt:lpstr>
      <vt:lpstr>“Finding” Things In A Document</vt:lpstr>
      <vt:lpstr>Find: Single Replacement</vt:lpstr>
      <vt:lpstr>More Complex Find And Replace</vt:lpstr>
      <vt:lpstr>With, End With</vt:lpstr>
      <vt:lpstr>Find And Replace</vt:lpstr>
      <vt:lpstr>Finding And Replacing Bold Font</vt:lpstr>
      <vt:lpstr>Finding/Replacing Formatting Styles</vt:lpstr>
      <vt:lpstr>Finding/Replacing Formatting Styles (2)</vt:lpstr>
      <vt:lpstr>Counting The Number Of Occurrences Of A Word</vt:lpstr>
      <vt:lpstr>Example: Counting Occurrences</vt:lpstr>
      <vt:lpstr>Review: Lookup Tables (For Constants)</vt:lpstr>
      <vt:lpstr>Named Constants</vt:lpstr>
      <vt:lpstr>Declaring Named Constants</vt:lpstr>
      <vt:lpstr>Why Use Named Constants</vt:lpstr>
      <vt:lpstr>Predefined Constants: MS-Word Constants</vt:lpstr>
      <vt:lpstr>Closing Documents</vt:lpstr>
      <vt:lpstr>More Pre-Defined Constants: Closing Documents</vt:lpstr>
      <vt:lpstr>Formatting A Document</vt:lpstr>
      <vt:lpstr>Formatting Text (Entire Active Document): An Example</vt:lpstr>
      <vt:lpstr>Formatting: Entire Document</vt:lpstr>
      <vt:lpstr>The Selection Object</vt:lpstr>
      <vt:lpstr>Some Attributes/Properties Of The Selection Object</vt:lpstr>
      <vt:lpstr>Using The Selection Object Attributes/Properties</vt:lpstr>
      <vt:lpstr>Seeing Color (And Under Line Options)</vt:lpstr>
      <vt:lpstr>Some Methods Of The Selection Object</vt:lpstr>
      <vt:lpstr>Using Simple Methods Of The Selection Object</vt:lpstr>
      <vt:lpstr>Writing Text To Start/End</vt:lpstr>
      <vt:lpstr>The Previous VBA Program: Application Of ‘Proximity’ (Spreadsheet section: C.R.A.P.)</vt:lpstr>
      <vt:lpstr>Inserting Text</vt:lpstr>
      <vt:lpstr>Automatically Inserting Text Into A Word Document</vt:lpstr>
      <vt:lpstr>The Selection Object again</vt:lpstr>
      <vt:lpstr>Constants For The Selection Object</vt:lpstr>
      <vt:lpstr>The Selection Object And A Practical Application Of Branching</vt:lpstr>
      <vt:lpstr>Applications Of Branching</vt:lpstr>
      <vt:lpstr>Applications Of Branching</vt:lpstr>
      <vt:lpstr>Application Branching: Marking Program (If There Is Time)</vt:lpstr>
      <vt:lpstr>Marking Program</vt:lpstr>
      <vt:lpstr>Marking Program (2)</vt:lpstr>
      <vt:lpstr>Marking Program (3)</vt:lpstr>
      <vt:lpstr>Collection</vt:lpstr>
      <vt:lpstr>Types Of Collections</vt:lpstr>
      <vt:lpstr>Documents Collection For Printing: Multiple Documents</vt:lpstr>
      <vt:lpstr>Accessing Shapes And Images (If There Is Time)</vt:lpstr>
      <vt:lpstr>Example: Accessing Shapes And Images</vt:lpstr>
      <vt:lpstr>Example: Accessing Shapes And Images (2)</vt:lpstr>
      <vt:lpstr>Nesting</vt:lpstr>
      <vt:lpstr>Nesting</vt:lpstr>
      <vt:lpstr>Recognizing When Nesting Is Needed</vt:lpstr>
      <vt:lpstr>Example #1: Nested IFs</vt:lpstr>
      <vt:lpstr>Recognizing When Nesting Is Needed</vt:lpstr>
      <vt:lpstr>Example 2A: IF Nested Inside A Do-While</vt:lpstr>
      <vt:lpstr>Recognizing When Nesting Is Needed</vt:lpstr>
      <vt:lpstr>Example 2B: Do-While Nested Inside An IF</vt:lpstr>
      <vt:lpstr>Recognizing When Nesting Is Needed</vt:lpstr>
      <vt:lpstr>Example #3: Do-While Nested Inside Another Do-While</vt:lpstr>
      <vt:lpstr>Application Of Alignment (C.R.A.P.): Nesting</vt:lpstr>
      <vt:lpstr>Example: Nesting</vt:lpstr>
      <vt:lpstr>Step #1 Solution</vt:lpstr>
      <vt:lpstr>Step #1 Completed: Now What?</vt:lpstr>
      <vt:lpstr>Step #2 Solution</vt:lpstr>
      <vt:lpstr>Accessing Tables (If There Is Time)</vt:lpstr>
      <vt:lpstr>Simple Example: Sorting Three Tables</vt:lpstr>
      <vt:lpstr>Previous Example</vt:lpstr>
      <vt:lpstr>Revised Example: Sorting Tables With A Loop</vt:lpstr>
      <vt:lpstr>Result: Sorting Tables</vt:lpstr>
      <vt:lpstr>More On Sort</vt:lpstr>
      <vt:lpstr>Second Sorting Example: Exclude Headers</vt:lpstr>
      <vt:lpstr>The DIR Function</vt:lpstr>
      <vt:lpstr>Simple Use Of The DIR Function</vt:lpstr>
      <vt:lpstr>Example: Using Dir To Check If File Exists (2)</vt:lpstr>
      <vt:lpstr>Example: Using Dir To Check If  File Exists (3)</vt:lpstr>
      <vt:lpstr>Practical Use Of  Dir: Access Each File In A Directory</vt:lpstr>
      <vt:lpstr>Alternate Version: Access Only Word Documents</vt:lpstr>
      <vt:lpstr>Applying Many Of The Previous Concepts In A Practical Example &amp; Linking Documents And (If There’s Time)</vt:lpstr>
      <vt:lpstr>Processing All Documents In A Folder: Overview</vt:lpstr>
      <vt:lpstr>Processing All Documents In A Folder: VBA Program</vt:lpstr>
      <vt:lpstr>Processing All Documents In A Folder: VBA Program</vt:lpstr>
      <vt:lpstr>Revised Marking Program (If There Is Time)</vt:lpstr>
      <vt:lpstr>Revised Marking Program (2)</vt:lpstr>
      <vt:lpstr>Revised Marking Program (3)</vt:lpstr>
      <vt:lpstr>Revised Marking Program (4)</vt:lpstr>
      <vt:lpstr>Example Problem</vt:lpstr>
      <vt:lpstr>Spread Sheet Analyzer</vt:lpstr>
      <vt:lpstr>Spread Sheet Analyzer (2)</vt:lpstr>
      <vt:lpstr>Spread Sheet Analyzer (2)</vt:lpstr>
      <vt:lpstr>Spread Sheet Analyzer (3)</vt:lpstr>
      <vt:lpstr>Spread Sheet Analyzer (4): First Company</vt:lpstr>
      <vt:lpstr>Spread Sheet Analyzer (5): Second Company</vt:lpstr>
      <vt:lpstr>Spread Sheet Analyzer (6): Third Company</vt:lpstr>
      <vt:lpstr>After This Section You Should Now Know</vt:lpstr>
      <vt:lpstr>After This Section You Should Now Know (2)</vt:lpstr>
      <vt:lpstr>After This Section You Should Now Know (3)</vt:lpstr>
      <vt:lpstr>After This Section You Should Now Know (4)</vt:lpstr>
      <vt:lpstr>Copyright Notice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VBA: Part II</dc:title>
  <dc:creator>James Tam</dc:creator>
  <cp:keywords>branching;looping;selection;collections;dir function;strings;active document</cp:keywords>
  <cp:lastModifiedBy>James Tam</cp:lastModifiedBy>
  <cp:revision>1255</cp:revision>
  <cp:lastPrinted>2016-03-16T01:40:58Z</cp:lastPrinted>
  <dcterms:created xsi:type="dcterms:W3CDTF">2014-05-13T22:22:53Z</dcterms:created>
  <dcterms:modified xsi:type="dcterms:W3CDTF">2018-03-21T21:27:16Z</dcterms:modified>
</cp:coreProperties>
</file>