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465" r:id="rId2"/>
    <p:sldId id="534" r:id="rId3"/>
    <p:sldId id="466" r:id="rId4"/>
    <p:sldId id="516" r:id="rId5"/>
    <p:sldId id="517" r:id="rId6"/>
    <p:sldId id="469" r:id="rId7"/>
    <p:sldId id="470" r:id="rId8"/>
    <p:sldId id="471" r:id="rId9"/>
    <p:sldId id="472" r:id="rId10"/>
    <p:sldId id="473" r:id="rId11"/>
    <p:sldId id="474" r:id="rId12"/>
    <p:sldId id="535" r:id="rId13"/>
    <p:sldId id="475" r:id="rId14"/>
    <p:sldId id="476" r:id="rId15"/>
    <p:sldId id="540" r:id="rId16"/>
    <p:sldId id="541" r:id="rId17"/>
    <p:sldId id="542" r:id="rId18"/>
    <p:sldId id="478" r:id="rId19"/>
    <p:sldId id="479" r:id="rId20"/>
    <p:sldId id="518" r:id="rId21"/>
    <p:sldId id="519" r:id="rId22"/>
    <p:sldId id="520" r:id="rId23"/>
    <p:sldId id="521" r:id="rId24"/>
    <p:sldId id="511" r:id="rId25"/>
    <p:sldId id="536" r:id="rId26"/>
    <p:sldId id="537" r:id="rId27"/>
    <p:sldId id="538" r:id="rId28"/>
    <p:sldId id="510" r:id="rId29"/>
    <p:sldId id="507" r:id="rId30"/>
    <p:sldId id="508" r:id="rId31"/>
    <p:sldId id="509" r:id="rId32"/>
    <p:sldId id="493" r:id="rId33"/>
    <p:sldId id="528" r:id="rId34"/>
    <p:sldId id="529" r:id="rId35"/>
    <p:sldId id="530" r:id="rId36"/>
    <p:sldId id="531" r:id="rId37"/>
    <p:sldId id="532" r:id="rId38"/>
    <p:sldId id="533" r:id="rId39"/>
    <p:sldId id="506" r:id="rId40"/>
    <p:sldId id="515" r:id="rId41"/>
    <p:sldId id="513" r:id="rId42"/>
    <p:sldId id="514" r:id="rId43"/>
    <p:sldId id="504" r:id="rId44"/>
    <p:sldId id="505" r:id="rId45"/>
  </p:sldIdLst>
  <p:sldSz cx="9144000" cy="6858000" type="screen4x3"/>
  <p:notesSz cx="6985000" cy="92837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4" userDrawn="1">
          <p15:clr>
            <a:srgbClr val="A4A3A4"/>
          </p15:clr>
        </p15:guide>
        <p15:guide id="2" pos="220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JT" lastIdx="2" clrIdx="0">
    <p:extLst>
      <p:ext uri="{19B8F6BF-5375-455C-9EA6-DF929625EA0E}">
        <p15:presenceInfo xmlns:p15="http://schemas.microsoft.com/office/powerpoint/2012/main" userId="James Tam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E1"/>
    <a:srgbClr val="CCFFCC"/>
    <a:srgbClr val="FFFFCC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57" autoAdjust="0"/>
    <p:restoredTop sz="94660"/>
  </p:normalViewPr>
  <p:slideViewPr>
    <p:cSldViewPr>
      <p:cViewPr varScale="1">
        <p:scale>
          <a:sx n="73" d="100"/>
          <a:sy n="73" d="100"/>
        </p:scale>
        <p:origin x="78" y="7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84" d="100"/>
          <a:sy n="84" d="100"/>
        </p:scale>
        <p:origin x="780" y="-708"/>
      </p:cViewPr>
      <p:guideLst>
        <p:guide orient="horz" pos="2924"/>
        <p:guide pos="220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wrap="square" lIns="92958" tIns="46479" rIns="92958" bIns="4647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MS PGothic" pitchFamily="34" charset="-128"/>
              </a:defRPr>
            </a:lvl1pPr>
          </a:lstStyle>
          <a:p>
            <a:pPr>
              <a:defRPr/>
            </a:pPr>
            <a:fld id="{7E164DC6-7CD5-4B0C-A815-2C654CA0E662}" type="datetimeFigureOut">
              <a:rPr lang="en-US" altLang="en-US"/>
              <a:pPr>
                <a:defRPr/>
              </a:pPr>
              <a:t>3/20/2018</a:t>
            </a:fld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Object-Oriented programming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wrap="square" lIns="92958" tIns="46479" rIns="92958" bIns="4647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70BAB4DF-0856-4F7E-BBEE-5B121E2BF1B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wrap="square" lIns="92958" tIns="46479" rIns="92958" bIns="46479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MS PGothic" pitchFamily="34" charset="-128"/>
              </a:defRPr>
            </a:lvl1pPr>
          </a:lstStyle>
          <a:p>
            <a:pPr>
              <a:defRPr/>
            </a:pPr>
            <a:fld id="{0378ECFA-2A52-413C-AB8C-A6BA1BCA8F82}" type="datetimeFigureOut">
              <a:rPr lang="en-US" altLang="en-US"/>
              <a:pPr>
                <a:defRPr/>
              </a:pPr>
              <a:t>3/20/2018</a:t>
            </a:fld>
            <a:endParaRPr lang="en-US" alt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696913"/>
            <a:ext cx="4641850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8" tIns="46479" rIns="92958" bIns="46479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9758"/>
            <a:ext cx="5588000" cy="4177665"/>
          </a:xfrm>
          <a:prstGeom prst="rect">
            <a:avLst/>
          </a:prstGeom>
        </p:spPr>
        <p:txBody>
          <a:bodyPr vert="horz" lIns="92958" tIns="46479" rIns="92958" bIns="46479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wrap="square" lIns="92958" tIns="46479" rIns="92958" bIns="46479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1B70319C-5949-43C5-A88C-BCDCCC761F6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698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55283" indent="-290493" defTabSz="966698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61974" indent="-232395" defTabSz="966698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26763" indent="-232395" defTabSz="966698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91553" indent="-232395" defTabSz="966698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56342" indent="-232395" defTabSz="96669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021132" indent="-232395" defTabSz="96669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85921" indent="-232395" defTabSz="96669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950711" indent="-232395" defTabSz="96669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0" hangingPunct="0"/>
            <a:fld id="{6615862E-6A72-4911-9E16-D2F427ED97AF}" type="slidenum">
              <a:rPr lang="en-US" altLang="en-US" sz="1000">
                <a:latin typeface="Times New Roman" panose="02020603050405020304" pitchFamily="18" charset="0"/>
              </a:rPr>
              <a:pPr eaLnBrk="0" hangingPunct="0"/>
              <a:t>1</a:t>
            </a:fld>
            <a:endParaRPr lang="en-US" altLang="en-US" sz="1000">
              <a:latin typeface="Times New Roman" panose="02020603050405020304" pitchFamily="18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70319C-5949-43C5-A88C-BCDCCC761F6B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41770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70319C-5949-43C5-A88C-BCDCCC761F6B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9349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70319C-5949-43C5-A88C-BCDCCC761F6B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3676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ln/>
          <a:extLst/>
        </p:spPr>
        <p:txBody>
          <a:bodyPr/>
          <a:lstStyle/>
          <a:p>
            <a:pPr>
              <a:defRPr/>
            </a:pPr>
            <a:endParaRPr lang="en-US" altLang="en-US" dirty="0" smtClean="0">
              <a:cs typeface="+mn-cs"/>
            </a:endParaRPr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894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55283" indent="-290493" defTabSz="94894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61974" indent="-232395" defTabSz="94894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26763" indent="-232395" defTabSz="94894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91553" indent="-232395" defTabSz="94894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56342" indent="-232395" defTabSz="94894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021132" indent="-232395" defTabSz="94894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85921" indent="-232395" defTabSz="94894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950711" indent="-232395" defTabSz="94894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0" hangingPunct="0"/>
            <a:fld id="{F4826049-1686-4879-8F3B-343EEBD275AE}" type="slidenum">
              <a:rPr lang="en-US" altLang="en-US" sz="1000">
                <a:latin typeface="Times New Roman" panose="02020603050405020304" pitchFamily="18" charset="0"/>
              </a:rPr>
              <a:pPr eaLnBrk="0" hangingPunct="0"/>
              <a:t>6</a:t>
            </a:fld>
            <a:endParaRPr lang="en-US" altLang="en-US" sz="10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z="1000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70319C-5949-43C5-A88C-BCDCCC761F6B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11142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70319C-5949-43C5-A88C-BCDCCC761F6B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38300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 txBox="1">
            <a:spLocks noGrp="1" noChangeArrowheads="1"/>
          </p:cNvSpPr>
          <p:nvPr/>
        </p:nvSpPr>
        <p:spPr bwMode="auto">
          <a:xfrm>
            <a:off x="3958167" y="8821127"/>
            <a:ext cx="3026833" cy="462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39" tIns="46469" rIns="92939" bIns="46469" anchor="b"/>
          <a:lstStyle>
            <a:lvl1pPr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9DDBA62F-77E7-4D58-9DC3-96378A93EE29}" type="slidenum">
              <a:rPr lang="en-US" altLang="en-US" sz="1300">
                <a:latin typeface="Times New Roman" panose="02020603050405020304" pitchFamily="18" charset="0"/>
              </a:rPr>
              <a:pPr algn="r" eaLnBrk="1" hangingPunct="1"/>
              <a:t>13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1575" y="698500"/>
            <a:ext cx="4641850" cy="34813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29718" y="4409758"/>
            <a:ext cx="5125567" cy="417605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939" tIns="46469" rIns="92939" bIns="46469" numCol="1" anchor="t" anchorCtr="0" compatLnSpc="1">
            <a:prstTxWarp prst="textNoShape">
              <a:avLst/>
            </a:prstTxWarp>
          </a:bodyPr>
          <a:lstStyle/>
          <a:p>
            <a:pPr defTabSz="911827" eaLnBrk="1" hangingPunct="1">
              <a:buFontTx/>
              <a:buChar char="•"/>
            </a:pPr>
            <a:endParaRPr lang="en-US" alt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70319C-5949-43C5-A88C-BCDCCC761F6B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30906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55283" indent="-29049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61974" indent="-23239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26763" indent="-23239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91553" indent="-23239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56342" indent="-2323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021132" indent="-2323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85921" indent="-2323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950711" indent="-2323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D485FD13-07C0-4C8B-B3B9-4BF683C178AD}" type="slidenum">
              <a:rPr lang="en-US" altLang="en-US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3459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70319C-5949-43C5-A88C-BCDCCC761F6B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68029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55283" indent="-29049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61974" indent="-23239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26763" indent="-23239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91553" indent="-23239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56342" indent="-2323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021132" indent="-2323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85921" indent="-2323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950711" indent="-2323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FE8C5E67-8B59-4C0A-B75D-9E6B700E4836}" type="slidenum">
              <a:rPr lang="en-US" altLang="en-US"/>
              <a:pPr/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92288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70319C-5949-43C5-A88C-BCDCCC761F6B}" type="slidenum">
              <a:rPr lang="en-US" altLang="en-US" smtClean="0"/>
              <a:pPr/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3524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70319C-5949-43C5-A88C-BCDCCC761F6B}" type="slidenum">
              <a:rPr lang="en-US" altLang="en-US" smtClean="0"/>
              <a:pPr/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44696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70319C-5949-43C5-A88C-BCDCCC761F6B}" type="slidenum">
              <a:rPr lang="en-US" altLang="en-US" smtClean="0"/>
              <a:pPr/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74041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55283" indent="-29049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61974" indent="-23239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26763" indent="-23239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91553" indent="-23239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56342" indent="-2323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021132" indent="-2323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85921" indent="-2323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950711" indent="-2323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D7A5DFDD-3BBC-40C2-9CDB-02804530FC03}" type="slidenum">
              <a:rPr lang="en-US" altLang="en-US"/>
              <a:pPr/>
              <a:t>21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70319C-5949-43C5-A88C-BCDCCC761F6B}" type="slidenum">
              <a:rPr lang="en-US" altLang="en-US" smtClean="0"/>
              <a:pPr/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49478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ea typeface="MS PGothic" panose="020B0600070205080204" pitchFamily="34" charset="-128"/>
            </a:endParaRPr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55283" indent="-29049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61974" indent="-23239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26763" indent="-23239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91553" indent="-23239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56342" indent="-2323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021132" indent="-2323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85921" indent="-2323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950711" indent="-2323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D5E00051-0867-48DF-863E-6668FA7B4BC3}" type="slidenum">
              <a:rPr lang="en-US" altLang="en-US"/>
              <a:pPr/>
              <a:t>23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70319C-5949-43C5-A88C-BCDCCC761F6B}" type="slidenum">
              <a:rPr lang="en-US" altLang="en-US" smtClean="0"/>
              <a:pPr/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962900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70319C-5949-43C5-A88C-BCDCCC761F6B}" type="slidenum">
              <a:rPr lang="en-US" altLang="en-US" smtClean="0"/>
              <a:pPr/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85580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70319C-5949-43C5-A88C-BCDCCC761F6B}" type="slidenum">
              <a:rPr lang="en-US" altLang="en-US" smtClean="0"/>
              <a:pPr/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066723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70319C-5949-43C5-A88C-BCDCCC761F6B}" type="slidenum">
              <a:rPr lang="en-US" altLang="en-US" smtClean="0"/>
              <a:pPr/>
              <a:t>29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631514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70319C-5949-43C5-A88C-BCDCCC761F6B}" type="slidenum">
              <a:rPr lang="en-US" altLang="en-US" smtClean="0"/>
              <a:pPr/>
              <a:t>30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52729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70319C-5949-43C5-A88C-BCDCCC761F6B}" type="slidenum">
              <a:rPr lang="en-US" altLang="en-US" smtClean="0"/>
              <a:pPr/>
              <a:t>31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69556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70319C-5949-43C5-A88C-BCDCCC761F6B}" type="slidenum">
              <a:rPr lang="en-US" altLang="en-US" smtClean="0"/>
              <a:pPr/>
              <a:t>33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255259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55283" indent="-29049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61974" indent="-23239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26763" indent="-23239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91553" indent="-23239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56342" indent="-2323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021132" indent="-2323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85921" indent="-2323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950711" indent="-2323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C479859C-E829-4FC9-835A-412498E2A8F9}" type="slidenum">
              <a:rPr lang="en-US" altLang="en-US"/>
              <a:pPr/>
              <a:t>34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70319C-5949-43C5-A88C-BCDCCC761F6B}" type="slidenum">
              <a:rPr lang="en-US" altLang="en-US" smtClean="0"/>
              <a:pPr/>
              <a:t>35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335326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55283" indent="-29049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61974" indent="-23239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26763" indent="-23239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91553" indent="-232395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56342" indent="-2323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3021132" indent="-2323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85921" indent="-2323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950711" indent="-2323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63F8D00A-E15F-4685-9D97-D46FB5E08350}" type="slidenum">
              <a:rPr lang="en-US" altLang="en-US"/>
              <a:pPr/>
              <a:t>36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70319C-5949-43C5-A88C-BCDCCC761F6B}" type="slidenum">
              <a:rPr lang="en-US" altLang="en-US" smtClean="0"/>
              <a:pPr/>
              <a:t>37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604206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70319C-5949-43C5-A88C-BCDCCC761F6B}" type="slidenum">
              <a:rPr lang="en-US" altLang="en-US" smtClean="0"/>
              <a:pPr/>
              <a:t>38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650483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70319C-5949-43C5-A88C-BCDCCC761F6B}" type="slidenum">
              <a:rPr lang="en-US" altLang="en-US" smtClean="0"/>
              <a:pPr/>
              <a:t>39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976669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70319C-5949-43C5-A88C-BCDCCC761F6B}" type="slidenum">
              <a:rPr lang="en-US" altLang="en-US" smtClean="0"/>
              <a:pPr/>
              <a:t>40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354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70319C-5949-43C5-A88C-BCDCCC761F6B}" type="slidenum">
              <a:rPr lang="en-US" altLang="en-US" smtClean="0"/>
              <a:pPr/>
              <a:t>41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190263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70319C-5949-43C5-A88C-BCDCCC761F6B}" type="slidenum">
              <a:rPr lang="en-US" altLang="en-US" smtClean="0"/>
              <a:pPr/>
              <a:t>42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759842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 txBox="1">
            <a:spLocks noGrp="1" noChangeArrowheads="1"/>
          </p:cNvSpPr>
          <p:nvPr/>
        </p:nvSpPr>
        <p:spPr bwMode="auto">
          <a:xfrm>
            <a:off x="3958167" y="8821127"/>
            <a:ext cx="3026833" cy="462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39" tIns="46469" rIns="92939" bIns="46469" anchor="b"/>
          <a:lstStyle>
            <a:lvl1pPr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5D2F8E19-ED0C-4696-90C9-D22805FC8D9F}" type="slidenum">
              <a:rPr lang="en-US" altLang="en-US" sz="1300">
                <a:latin typeface="Times New Roman" panose="02020603050405020304" pitchFamily="18" charset="0"/>
              </a:rPr>
              <a:pPr algn="r" eaLnBrk="1" hangingPunct="1"/>
              <a:t>43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1575" y="698500"/>
            <a:ext cx="4641850" cy="34813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29718" y="4409758"/>
            <a:ext cx="5125567" cy="417605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939" tIns="46469" rIns="92939" bIns="46469" numCol="1" anchor="t" anchorCtr="0" compatLnSpc="1">
            <a:prstTxWarp prst="textNoShape">
              <a:avLst/>
            </a:prstTxWarp>
          </a:bodyPr>
          <a:lstStyle/>
          <a:p>
            <a:pPr defTabSz="911827" eaLnBrk="1" hangingPunct="1"/>
            <a:endParaRPr lang="en-CA" alt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70319C-5949-43C5-A88C-BCDCCC761F6B}" type="slidenum">
              <a:rPr lang="en-US" altLang="en-US" smtClean="0"/>
              <a:pPr/>
              <a:t>44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2202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5B041EA9-78A6-4A6E-B722-FCD37DF9CD61}" type="datetimeFigureOut">
              <a:rPr lang="en-US" altLang="en-US"/>
              <a:pPr>
                <a:defRPr/>
              </a:pPr>
              <a:t>3/20/2018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E20038D2-3C4D-43A3-8473-541F70CEF9A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3843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7924800" y="6567488"/>
            <a:ext cx="1219200" cy="27622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sz="1200" dirty="0" smtClean="0">
                <a:ea typeface="+mn-ea"/>
                <a:cs typeface="Arial" charset="0"/>
              </a:rPr>
              <a:t>James Tam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32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/>
          <a:lstStyle>
            <a:lvl1pPr>
              <a:defRPr sz="2400" baseline="0"/>
            </a:lvl1pPr>
            <a:lvl2pPr>
              <a:defRPr sz="2000" baseline="0"/>
            </a:lvl2pPr>
            <a:lvl3pPr>
              <a:defRPr sz="1800" baseline="0"/>
            </a:lvl3pPr>
            <a:lvl4pPr>
              <a:defRPr sz="1400" baseline="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724642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37DAC86F-E20B-42BA-8ABC-CB83C8CFC7C8}" type="datetimeFigureOut">
              <a:rPr lang="en-US" altLang="en-US"/>
              <a:pPr>
                <a:defRPr/>
              </a:pPr>
              <a:t>3/20/2018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BB2B2A8C-0903-49F6-8C9D-0C80FE0706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2077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3FBF81AA-BF6E-4F8E-B5DD-19A290FF8DFF}" type="datetimeFigureOut">
              <a:rPr lang="en-US" altLang="en-US"/>
              <a:pPr>
                <a:defRPr/>
              </a:pPr>
              <a:t>3/20/2018</a:t>
            </a:fld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98312A48-5E33-4B90-8C4C-0B88D12D0EA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3001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BA9B840F-6475-4D05-97DB-8F525321AACC}" type="datetimeFigureOut">
              <a:rPr lang="en-US" altLang="en-US"/>
              <a:pPr>
                <a:defRPr/>
              </a:pPr>
              <a:t>3/20/2018</a:t>
            </a:fld>
            <a:endParaRPr lang="en-US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16A06AA3-7EAB-41AB-B543-0EAB7E3FCD1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6751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996CD123-A85B-47FC-B956-5BEB87F83CAF}" type="datetimeFigureOut">
              <a:rPr lang="en-US" altLang="en-US"/>
              <a:pPr>
                <a:defRPr/>
              </a:pPr>
              <a:t>3/20/2018</a:t>
            </a:fld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F6E832B9-E3D6-4A90-8015-CB2ACD8AE72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7022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B9E84978-E3DA-441B-8637-0DC2F3F42EB6}" type="datetimeFigureOut">
              <a:rPr lang="en-US" altLang="en-US"/>
              <a:pPr>
                <a:defRPr/>
              </a:pPr>
              <a:t>3/20/2018</a:t>
            </a:fld>
            <a:endParaRPr lang="en-US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633CADC9-8C3C-4AC3-B03B-9E909E8E627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0056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63AAD1A0-E252-4FBD-A458-899E03021D69}" type="datetimeFigureOut">
              <a:rPr lang="en-US" altLang="en-US"/>
              <a:pPr>
                <a:defRPr/>
              </a:pPr>
              <a:t>3/20/2018</a:t>
            </a:fld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DE072645-FD6F-45CE-B6CA-9B0D761C018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0166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D29B015A-6DCF-4CA2-8C4D-8531FF091CAD}" type="datetimeFigureOut">
              <a:rPr lang="en-US" altLang="en-US"/>
              <a:pPr>
                <a:defRPr/>
              </a:pPr>
              <a:t>3/20/2018</a:t>
            </a:fld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2F8683BF-1612-4ABD-9E04-AF3F0EB307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0495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0E44D771-5461-4D69-8443-D7FC0FA9E5C7}" type="datetimeFigureOut">
              <a:rPr lang="en-US" altLang="en-US"/>
              <a:pPr>
                <a:defRPr/>
              </a:pPr>
              <a:t>3/20/2018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B485F398-CBC8-4DBC-9EA9-6260085D32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3614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>
                <a:ea typeface="MS PGothic" pitchFamily="34" charset="-128"/>
              </a:defRPr>
            </a:lvl1pPr>
          </a:lstStyle>
          <a:p>
            <a:pPr>
              <a:defRPr/>
            </a:pPr>
            <a:fld id="{2745D823-BA42-4DAE-A70F-DCF582422F3E}" type="datetimeFigureOut">
              <a:rPr lang="en-US" altLang="en-US"/>
              <a:pPr>
                <a:defRPr/>
              </a:pPr>
              <a:t>3/20/2018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ea typeface="ＭＳ Ｐゴシック" panose="020B0600070205080204" pitchFamily="34" charset="-128"/>
              </a:defRPr>
            </a:lvl1pPr>
          </a:lstStyle>
          <a:p>
            <a:fld id="{61F93352-EB6C-4538-927D-49EA0038CE8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2708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63" r:id="rId1"/>
    <p:sldLayoutId id="2147484464" r:id="rId2"/>
    <p:sldLayoutId id="2147484465" r:id="rId3"/>
    <p:sldLayoutId id="2147484466" r:id="rId4"/>
    <p:sldLayoutId id="2147484467" r:id="rId5"/>
    <p:sldLayoutId id="2147484468" r:id="rId6"/>
    <p:sldLayoutId id="2147484469" r:id="rId7"/>
    <p:sldLayoutId id="2147484470" r:id="rId8"/>
    <p:sldLayoutId id="2147484471" r:id="rId9"/>
    <p:sldLayoutId id="2147484472" r:id="rId10"/>
    <p:sldLayoutId id="2147484473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34" charset="-128"/>
          <a:cs typeface="ＭＳ Ｐゴシック" charset="0"/>
        </a:defRPr>
      </a:lvl1pPr>
      <a:lvl2pPr marL="5715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7429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3pPr>
      <a:lvl4pPr marL="9715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772400" cy="2076450"/>
          </a:xfrm>
        </p:spPr>
        <p:txBody>
          <a:bodyPr/>
          <a:lstStyle/>
          <a:p>
            <a:pPr eaLnBrk="1" hangingPunct="1"/>
            <a:r>
              <a:rPr lang="en-US" altLang="en-US" smtClean="0"/>
              <a:t>CPSC 231: </a:t>
            </a:r>
            <a:br>
              <a:rPr lang="en-US" altLang="en-US" smtClean="0"/>
            </a:br>
            <a:r>
              <a:rPr lang="en-US" altLang="en-US" smtClean="0"/>
              <a:t>Classes and Objects</a:t>
            </a:r>
          </a:p>
        </p:txBody>
      </p:sp>
      <p:sp>
        <p:nvSpPr>
          <p:cNvPr id="13315" name="Text Box 4"/>
          <p:cNvSpPr txBox="1">
            <a:spLocks noChangeArrowheads="1"/>
          </p:cNvSpPr>
          <p:nvPr/>
        </p:nvSpPr>
        <p:spPr bwMode="auto">
          <a:xfrm>
            <a:off x="842963" y="5815013"/>
            <a:ext cx="71008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endParaRPr lang="en-CA" altLang="en-US" baseline="30000">
              <a:latin typeface="Arial" panose="020B0604020202020204" pitchFamily="34" charset="0"/>
            </a:endParaRPr>
          </a:p>
        </p:txBody>
      </p:sp>
      <p:sp>
        <p:nvSpPr>
          <p:cNvPr id="13316" name="Text Box 9"/>
          <p:cNvSpPr txBox="1">
            <a:spLocks noChangeArrowheads="1"/>
          </p:cNvSpPr>
          <p:nvPr/>
        </p:nvSpPr>
        <p:spPr bwMode="auto">
          <a:xfrm>
            <a:off x="1239838" y="3617913"/>
            <a:ext cx="6769100" cy="1570037"/>
          </a:xfrm>
          <a:prstGeom prst="rect">
            <a:avLst/>
          </a:prstGeom>
          <a:noFill/>
          <a:ln>
            <a:noFill/>
          </a:ln>
          <a:extLst/>
        </p:spPr>
        <p:txBody>
          <a:bodyPr lIns="92075" tIns="46038" rIns="92075" bIns="46038">
            <a:spAutoFit/>
          </a:bodyPr>
          <a:lstStyle>
            <a:lvl1pPr marL="114300" indent="-11430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marL="0" indent="0" eaLnBrk="1" hangingPunct="1">
              <a:buFontTx/>
              <a:buNone/>
              <a:defRPr/>
            </a:pPr>
            <a:r>
              <a:rPr lang="en-US" altLang="en-US" dirty="0" smtClean="0">
                <a:latin typeface="+mn-lt"/>
              </a:rPr>
              <a:t>You will learn how to define new types of variables that can have custom attributes and  capabilities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Composites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you have seen</a:t>
            </a:r>
          </a:p>
          <a:p>
            <a:pPr lvl="1"/>
            <a:r>
              <a:rPr lang="en-US" dirty="0" smtClean="0"/>
              <a:t>Lists</a:t>
            </a:r>
          </a:p>
          <a:p>
            <a:pPr lvl="1"/>
            <a:r>
              <a:rPr lang="en-US" dirty="0" smtClean="0"/>
              <a:t>Strings</a:t>
            </a:r>
          </a:p>
          <a:p>
            <a:pPr lvl="1"/>
            <a:r>
              <a:rPr lang="en-US" dirty="0" smtClean="0"/>
              <a:t>Tuples</a:t>
            </a:r>
          </a:p>
          <a:p>
            <a:endParaRPr lang="en-US" dirty="0"/>
          </a:p>
          <a:p>
            <a:r>
              <a:rPr lang="en-US" dirty="0" smtClean="0"/>
              <a:t>What if we need to store information about an entity with multiple attributes and those attributes need to be labeled?</a:t>
            </a:r>
          </a:p>
          <a:p>
            <a:pPr lvl="1"/>
            <a:r>
              <a:rPr lang="en-US" dirty="0" smtClean="0"/>
              <a:t>Example: Client attributes = name, address, phone, email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476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Some Drawbacks Of Using A List</a:t>
            </a:r>
          </a:p>
        </p:txBody>
      </p:sp>
      <p:sp>
        <p:nvSpPr>
          <p:cNvPr id="7608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Which field contains what type of information? This isn’t immediately clear from looking at the program statements.</a:t>
            </a:r>
          </a:p>
          <a:p>
            <a:pPr lvl="1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client = [“xxxxxxxxxxxxxxx",</a:t>
            </a:r>
          </a:p>
          <a:p>
            <a:pPr lvl="1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        “0000000000",</a:t>
            </a:r>
          </a:p>
          <a:p>
            <a:pPr lvl="1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        “xxxxxxxxx",</a:t>
            </a:r>
          </a:p>
          <a:p>
            <a:pPr lvl="1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                0]</a:t>
            </a:r>
          </a:p>
          <a:p>
            <a:endParaRPr lang="en-US" altLang="en-US" sz="2400" smtClean="0"/>
          </a:p>
          <a:p>
            <a:r>
              <a:rPr lang="en-US" altLang="en-US" sz="2400" smtClean="0"/>
              <a:t>Is there any way to specify rules about the type of information to be stored in a field e.g., a data entry error could allow alphabetic information (e.g., 1-800-BUY-NOWW) to be entered in the phone number field.</a:t>
            </a:r>
          </a:p>
          <a:p>
            <a:endParaRPr lang="en-US" altLang="en-US" sz="2400" smtClean="0"/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4533900" y="2470150"/>
            <a:ext cx="4305300" cy="1263650"/>
            <a:chOff x="4533900" y="2470150"/>
            <a:chExt cx="4305300" cy="1263650"/>
          </a:xfrm>
        </p:grpSpPr>
        <p:sp>
          <p:nvSpPr>
            <p:cNvPr id="14341" name="Right Brace 2"/>
            <p:cNvSpPr>
              <a:spLocks/>
            </p:cNvSpPr>
            <p:nvPr/>
          </p:nvSpPr>
          <p:spPr bwMode="auto">
            <a:xfrm>
              <a:off x="4533900" y="2470150"/>
              <a:ext cx="558800" cy="1263650"/>
            </a:xfrm>
            <a:prstGeom prst="rightBrace">
              <a:avLst>
                <a:gd name="adj1" fmla="val 8334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endParaRPr lang="en-US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14342" name="TextBox 3"/>
            <p:cNvSpPr txBox="1">
              <a:spLocks noChangeArrowheads="1"/>
            </p:cNvSpPr>
            <p:nvPr/>
          </p:nvSpPr>
          <p:spPr bwMode="auto">
            <a:xfrm>
              <a:off x="5092700" y="2470150"/>
              <a:ext cx="3746500" cy="1263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b="1">
                  <a:solidFill>
                    <a:srgbClr val="FF0000"/>
                  </a:solidFill>
                  <a:latin typeface="Arial" panose="020B0604020202020204" pitchFamily="34" charset="0"/>
                </a:rPr>
                <a:t>The parts of a composite list can be accessed via [index] but they cannot be labeled (what do these fields store?)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083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smtClean="0"/>
              <a:t>New Term</a:t>
            </a:r>
            <a:r>
              <a:rPr lang="en-US" altLang="en-US" dirty="0" smtClean="0"/>
              <a:t>: Class</a:t>
            </a:r>
            <a:endParaRPr lang="en-US" altLang="en-US" dirty="0" smtClean="0"/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Can be used to define a generic template for a new non-homogeneous composite type.</a:t>
            </a:r>
          </a:p>
          <a:p>
            <a:r>
              <a:rPr lang="en-US" altLang="en-US" smtClean="0"/>
              <a:t>It can label and define more complex entities than a list.</a:t>
            </a:r>
          </a:p>
          <a:p>
            <a:r>
              <a:rPr lang="en-US" altLang="en-US" smtClean="0"/>
              <a:t>This template defines what an instance (example) of this new composite type would consist of but it doesn’t create an instance.</a:t>
            </a:r>
          </a:p>
          <a:p>
            <a:endParaRPr lang="en-US" altLang="en-US" smtClean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706438" y="3657600"/>
            <a:ext cx="3962400" cy="2636838"/>
            <a:chOff x="685800" y="4038600"/>
            <a:chExt cx="3962400" cy="2636542"/>
          </a:xfrm>
        </p:grpSpPr>
        <p:pic>
          <p:nvPicPr>
            <p:cNvPr id="15365" name="Picture 4" descr="blueprint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000" y="4038600"/>
              <a:ext cx="3810000" cy="2233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66" name="TextBox 1"/>
            <p:cNvSpPr txBox="1">
              <a:spLocks noChangeArrowheads="1"/>
            </p:cNvSpPr>
            <p:nvPr/>
          </p:nvSpPr>
          <p:spPr bwMode="auto">
            <a:xfrm>
              <a:off x="685800" y="6294142"/>
              <a:ext cx="3962400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CA" altLang="en-US"/>
                <a:t>Copyright information unknown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Classes Define A Composite Type 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The class definition specifies the type of information (called “</a:t>
            </a:r>
            <a:r>
              <a:rPr lang="en-US" altLang="ja-JP" b="1" smtClean="0">
                <a:solidFill>
                  <a:srgbClr val="FF0000"/>
                </a:solidFill>
              </a:rPr>
              <a:t>attributes</a:t>
            </a:r>
            <a:r>
              <a:rPr lang="en-US" altLang="en-US" smtClean="0"/>
              <a:t>”</a:t>
            </a:r>
            <a:r>
              <a:rPr lang="en-US" altLang="ja-JP" smtClean="0"/>
              <a:t>) that each instance (example) tracks.</a:t>
            </a:r>
          </a:p>
          <a:p>
            <a:endParaRPr lang="en-US" altLang="en-US" smtClean="0"/>
          </a:p>
          <a:p>
            <a:endParaRPr lang="en-US" altLang="en-US" smtClean="0"/>
          </a:p>
        </p:txBody>
      </p:sp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2590800" y="2101850"/>
            <a:ext cx="3200400" cy="89376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 b="1">
                <a:solidFill>
                  <a:srgbClr val="FF0000"/>
                </a:solidFill>
                <a:latin typeface="Arial" panose="020B0604020202020204" pitchFamily="34" charset="0"/>
              </a:rPr>
              <a:t>Name: </a:t>
            </a:r>
          </a:p>
          <a:p>
            <a:pPr eaLnBrk="1" hangingPunct="1"/>
            <a:r>
              <a:rPr lang="en-US" altLang="en-US" sz="1400" b="1">
                <a:solidFill>
                  <a:srgbClr val="FF0000"/>
                </a:solidFill>
                <a:latin typeface="Arial" panose="020B0604020202020204" pitchFamily="34" charset="0"/>
              </a:rPr>
              <a:t>Phone: </a:t>
            </a:r>
          </a:p>
          <a:p>
            <a:pPr eaLnBrk="1" hangingPunct="1"/>
            <a:r>
              <a:rPr lang="en-US" altLang="en-US" sz="1400" b="1">
                <a:solidFill>
                  <a:srgbClr val="FF0000"/>
                </a:solidFill>
                <a:latin typeface="Arial" panose="020B0604020202020204" pitchFamily="34" charset="0"/>
              </a:rPr>
              <a:t>Email: </a:t>
            </a:r>
          </a:p>
          <a:p>
            <a:pPr eaLnBrk="1" hangingPunct="1"/>
            <a:r>
              <a:rPr lang="en-US" altLang="en-US" sz="1400" b="1">
                <a:solidFill>
                  <a:srgbClr val="FF0000"/>
                </a:solidFill>
                <a:latin typeface="Arial" panose="020B0604020202020204" pitchFamily="34" charset="0"/>
              </a:rPr>
              <a:t>Purchases:</a:t>
            </a:r>
          </a:p>
        </p:txBody>
      </p:sp>
      <p:sp>
        <p:nvSpPr>
          <p:cNvPr id="5" name="Line 11"/>
          <p:cNvSpPr>
            <a:spLocks noChangeShapeType="1"/>
          </p:cNvSpPr>
          <p:nvPr/>
        </p:nvSpPr>
        <p:spPr bwMode="auto">
          <a:xfrm flipH="1">
            <a:off x="1308100" y="2547938"/>
            <a:ext cx="1282700" cy="838200"/>
          </a:xfrm>
          <a:prstGeom prst="line">
            <a:avLst/>
          </a:prstGeom>
          <a:noFill/>
          <a:ln w="38100">
            <a:solidFill>
              <a:srgbClr val="96969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  <p:pic>
        <p:nvPicPr>
          <p:cNvPr id="6" name="Picture 13" descr="j01958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325" y="5429250"/>
            <a:ext cx="9874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5"/>
          <p:cNvSpPr>
            <a:spLocks noChangeArrowheads="1"/>
          </p:cNvSpPr>
          <p:nvPr/>
        </p:nvSpPr>
        <p:spPr bwMode="auto">
          <a:xfrm>
            <a:off x="2616200" y="3386138"/>
            <a:ext cx="3200400" cy="89376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 b="1">
                <a:solidFill>
                  <a:srgbClr val="FF0000"/>
                </a:solidFill>
                <a:latin typeface="Arial" panose="020B0604020202020204" pitchFamily="34" charset="0"/>
              </a:rPr>
              <a:t>Name: </a:t>
            </a:r>
          </a:p>
          <a:p>
            <a:pPr eaLnBrk="1" hangingPunct="1"/>
            <a:r>
              <a:rPr lang="en-US" altLang="en-US" sz="1400" b="1">
                <a:solidFill>
                  <a:srgbClr val="FF0000"/>
                </a:solidFill>
                <a:latin typeface="Arial" panose="020B0604020202020204" pitchFamily="34" charset="0"/>
              </a:rPr>
              <a:t>Phone: </a:t>
            </a:r>
          </a:p>
          <a:p>
            <a:pPr eaLnBrk="1" hangingPunct="1"/>
            <a:r>
              <a:rPr lang="en-US" altLang="en-US" sz="1400" b="1">
                <a:solidFill>
                  <a:srgbClr val="FF0000"/>
                </a:solidFill>
                <a:latin typeface="Arial" panose="020B0604020202020204" pitchFamily="34" charset="0"/>
              </a:rPr>
              <a:t>Email: </a:t>
            </a:r>
          </a:p>
          <a:p>
            <a:pPr eaLnBrk="1" hangingPunct="1"/>
            <a:r>
              <a:rPr lang="en-US" altLang="en-US" sz="1400" b="1">
                <a:solidFill>
                  <a:srgbClr val="FF0000"/>
                </a:solidFill>
                <a:latin typeface="Arial" panose="020B0604020202020204" pitchFamily="34" charset="0"/>
              </a:rPr>
              <a:t>Purchases:</a:t>
            </a:r>
          </a:p>
        </p:txBody>
      </p:sp>
      <p:sp>
        <p:nvSpPr>
          <p:cNvPr id="8" name="Line 16"/>
          <p:cNvSpPr>
            <a:spLocks noChangeShapeType="1"/>
          </p:cNvSpPr>
          <p:nvPr/>
        </p:nvSpPr>
        <p:spPr bwMode="auto">
          <a:xfrm flipH="1">
            <a:off x="1371600" y="3832225"/>
            <a:ext cx="1244600" cy="771525"/>
          </a:xfrm>
          <a:prstGeom prst="line">
            <a:avLst/>
          </a:prstGeom>
          <a:noFill/>
          <a:ln w="38100">
            <a:solidFill>
              <a:srgbClr val="96969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9" name="Rectangle 17"/>
          <p:cNvSpPr>
            <a:spLocks noChangeArrowheads="1"/>
          </p:cNvSpPr>
          <p:nvPr/>
        </p:nvSpPr>
        <p:spPr bwMode="auto">
          <a:xfrm>
            <a:off x="2616200" y="4889500"/>
            <a:ext cx="3200400" cy="89376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 b="1">
                <a:solidFill>
                  <a:srgbClr val="FF0000"/>
                </a:solidFill>
                <a:latin typeface="Arial" panose="020B0604020202020204" pitchFamily="34" charset="0"/>
              </a:rPr>
              <a:t>Name: </a:t>
            </a:r>
          </a:p>
          <a:p>
            <a:pPr eaLnBrk="1" hangingPunct="1"/>
            <a:r>
              <a:rPr lang="en-US" altLang="en-US" sz="1400" b="1">
                <a:solidFill>
                  <a:srgbClr val="FF0000"/>
                </a:solidFill>
                <a:latin typeface="Arial" panose="020B0604020202020204" pitchFamily="34" charset="0"/>
              </a:rPr>
              <a:t>Phone: </a:t>
            </a:r>
          </a:p>
          <a:p>
            <a:pPr eaLnBrk="1" hangingPunct="1"/>
            <a:r>
              <a:rPr lang="en-US" altLang="en-US" sz="1400" b="1">
                <a:solidFill>
                  <a:srgbClr val="FF0000"/>
                </a:solidFill>
                <a:latin typeface="Arial" panose="020B0604020202020204" pitchFamily="34" charset="0"/>
              </a:rPr>
              <a:t>Email: </a:t>
            </a:r>
          </a:p>
          <a:p>
            <a:pPr eaLnBrk="1" hangingPunct="1"/>
            <a:r>
              <a:rPr lang="en-US" altLang="en-US" sz="1400" b="1">
                <a:solidFill>
                  <a:srgbClr val="FF0000"/>
                </a:solidFill>
                <a:latin typeface="Arial" panose="020B0604020202020204" pitchFamily="34" charset="0"/>
              </a:rPr>
              <a:t>Purchases:</a:t>
            </a:r>
          </a:p>
        </p:txBody>
      </p:sp>
      <p:sp>
        <p:nvSpPr>
          <p:cNvPr id="10" name="Line 18"/>
          <p:cNvSpPr>
            <a:spLocks noChangeShapeType="1"/>
          </p:cNvSpPr>
          <p:nvPr/>
        </p:nvSpPr>
        <p:spPr bwMode="auto">
          <a:xfrm flipH="1">
            <a:off x="1371600" y="5149850"/>
            <a:ext cx="1168400" cy="914400"/>
          </a:xfrm>
          <a:prstGeom prst="line">
            <a:avLst/>
          </a:prstGeom>
          <a:noFill/>
          <a:ln w="38100">
            <a:solidFill>
              <a:srgbClr val="96969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  <p:pic>
        <p:nvPicPr>
          <p:cNvPr id="11" name="Picture 13" descr="C:\Users\tamj\AppData\Local\Microsoft\Windows\Temporary Internet Files\Content.IE5\HEMAB8KC\MC900440675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0" y="2995613"/>
            <a:ext cx="838200" cy="83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4" descr="C:\Users\tamj\AppData\Local\Microsoft\Windows\Temporary Internet Files\Content.IE5\NXE19V4B\MC900440673[1]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14655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0" y="14288"/>
            <a:ext cx="1371600" cy="8382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chemeClr val="tx1"/>
                </a:solidFill>
              </a:rPr>
              <a:t>New term</a:t>
            </a:r>
            <a:r>
              <a:rPr lang="en-US" dirty="0" smtClean="0">
                <a:solidFill>
                  <a:schemeClr val="tx1"/>
                </a:solidFill>
              </a:rPr>
              <a:t>: Attribute</a:t>
            </a:r>
            <a:endParaRPr lang="en-US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Defining A Class</a:t>
            </a:r>
            <a:r>
              <a:rPr lang="en-US" altLang="en-US" sz="3200" baseline="30000" smtClean="0"/>
              <a:t>1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44500" y="1296988"/>
            <a:ext cx="8229600" cy="4525962"/>
          </a:xfrm>
        </p:spPr>
        <p:txBody>
          <a:bodyPr/>
          <a:lstStyle/>
          <a:p>
            <a:r>
              <a:rPr lang="en-US" altLang="en-US" sz="2400" b="1" dirty="0" smtClean="0"/>
              <a:t>Format:</a:t>
            </a:r>
          </a:p>
          <a:p>
            <a:pPr lvl="1">
              <a:lnSpc>
                <a:spcPct val="90000"/>
              </a:lnSpc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class &lt;</a:t>
            </a:r>
            <a:r>
              <a:rPr lang="en-US" altLang="en-US" sz="1800" i="1" dirty="0" smtClean="0">
                <a:latin typeface="Consolas" panose="020B0609020204030204" pitchFamily="49" charset="0"/>
              </a:rPr>
              <a:t>Name of the class</a:t>
            </a:r>
            <a:r>
              <a:rPr lang="en-US" altLang="en-US" sz="1800" dirty="0" smtClean="0">
                <a:latin typeface="Consolas" panose="020B0609020204030204" pitchFamily="49" charset="0"/>
              </a:rPr>
              <a:t>&gt;:</a:t>
            </a:r>
          </a:p>
          <a:p>
            <a:pPr lvl="1">
              <a:lnSpc>
                <a:spcPct val="90000"/>
              </a:lnSpc>
              <a:buFont typeface="Times New Roman" panose="02020603050405020304" pitchFamily="18" charset="0"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  </a:t>
            </a:r>
            <a:r>
              <a:rPr lang="en-US" altLang="en-US" sz="1800" dirty="0" err="1">
                <a:latin typeface="Consolas" panose="020B0609020204030204" pitchFamily="49" charset="0"/>
              </a:rPr>
              <a:t>def</a:t>
            </a:r>
            <a:r>
              <a:rPr lang="en-US" altLang="en-US" sz="1800" dirty="0">
                <a:latin typeface="Consolas" panose="020B0609020204030204" pitchFamily="49" charset="0"/>
              </a:rPr>
              <a:t> __</a:t>
            </a:r>
            <a:r>
              <a:rPr lang="en-US" altLang="en-US" sz="1800" dirty="0" err="1">
                <a:latin typeface="Consolas" panose="020B0609020204030204" pitchFamily="49" charset="0"/>
              </a:rPr>
              <a:t>init</a:t>
            </a:r>
            <a:r>
              <a:rPr lang="en-US" altLang="en-US" sz="1800" dirty="0">
                <a:latin typeface="Consolas" panose="020B0609020204030204" pitchFamily="49" charset="0"/>
              </a:rPr>
              <a:t>__(self):</a:t>
            </a: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lnSpc>
                <a:spcPct val="90000"/>
              </a:lnSpc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 self.</a:t>
            </a:r>
            <a:r>
              <a:rPr lang="en-US" altLang="en-US" sz="1800" i="1" dirty="0" smtClean="0">
                <a:latin typeface="Consolas" panose="020B0609020204030204" pitchFamily="49" charset="0"/>
              </a:rPr>
              <a:t>name of first field</a:t>
            </a:r>
            <a:r>
              <a:rPr lang="en-US" altLang="en-US" sz="1800" dirty="0" smtClean="0">
                <a:latin typeface="Consolas" panose="020B0609020204030204" pitchFamily="49" charset="0"/>
              </a:rPr>
              <a:t> = &lt;</a:t>
            </a:r>
            <a:r>
              <a:rPr lang="en-US" altLang="en-US" sz="1800" i="1" dirty="0" smtClean="0">
                <a:latin typeface="Consolas" panose="020B0609020204030204" pitchFamily="49" charset="0"/>
              </a:rPr>
              <a:t>default value</a:t>
            </a:r>
            <a:r>
              <a:rPr lang="en-US" altLang="en-US" sz="1800" dirty="0" smtClean="0">
                <a:latin typeface="Consolas" panose="020B0609020204030204" pitchFamily="49" charset="0"/>
              </a:rPr>
              <a:t>&gt;</a:t>
            </a:r>
          </a:p>
          <a:p>
            <a:pPr lvl="1">
              <a:lnSpc>
                <a:spcPct val="90000"/>
              </a:lnSpc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 self.</a:t>
            </a:r>
            <a:r>
              <a:rPr lang="en-US" altLang="en-US" sz="1800" i="1" dirty="0" smtClean="0">
                <a:latin typeface="Consolas" panose="020B0609020204030204" pitchFamily="49" charset="0"/>
              </a:rPr>
              <a:t>name of second field</a:t>
            </a:r>
            <a:r>
              <a:rPr lang="en-US" altLang="en-US" sz="1800" dirty="0" smtClean="0">
                <a:latin typeface="Consolas" panose="020B0609020204030204" pitchFamily="49" charset="0"/>
              </a:rPr>
              <a:t> = &lt;</a:t>
            </a:r>
            <a:r>
              <a:rPr lang="en-US" altLang="en-US" sz="1800" i="1" dirty="0" smtClean="0">
                <a:latin typeface="Consolas" panose="020B0609020204030204" pitchFamily="49" charset="0"/>
              </a:rPr>
              <a:t>default value</a:t>
            </a:r>
            <a:r>
              <a:rPr lang="en-US" altLang="en-US" sz="1800" dirty="0" smtClean="0">
                <a:latin typeface="Consolas" panose="020B0609020204030204" pitchFamily="49" charset="0"/>
              </a:rPr>
              <a:t>&gt;</a:t>
            </a:r>
            <a:endParaRPr lang="en-US" altLang="en-US" dirty="0" smtClean="0"/>
          </a:p>
          <a:p>
            <a:r>
              <a:rPr lang="en-US" altLang="en-US" sz="2400" b="1" dirty="0" smtClean="0"/>
              <a:t>Example:</a:t>
            </a:r>
          </a:p>
          <a:p>
            <a:pPr lvl="1">
              <a:lnSpc>
                <a:spcPct val="90000"/>
              </a:lnSpc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class Client:</a:t>
            </a:r>
          </a:p>
          <a:p>
            <a:pPr lvl="1">
              <a:lnSpc>
                <a:spcPct val="90000"/>
              </a:lnSpc>
              <a:buFont typeface="Times New Roman" panose="02020603050405020304" pitchFamily="18" charset="0"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 </a:t>
            </a:r>
            <a:r>
              <a:rPr lang="en-US" altLang="en-US" sz="1800" dirty="0" err="1">
                <a:latin typeface="Consolas" panose="020B0609020204030204" pitchFamily="49" charset="0"/>
              </a:rPr>
              <a:t>def</a:t>
            </a:r>
            <a:r>
              <a:rPr lang="en-US" altLang="en-US" sz="1800" dirty="0">
                <a:latin typeface="Consolas" panose="020B0609020204030204" pitchFamily="49" charset="0"/>
              </a:rPr>
              <a:t> __</a:t>
            </a:r>
            <a:r>
              <a:rPr lang="en-US" altLang="en-US" sz="1800" dirty="0" err="1">
                <a:latin typeface="Consolas" panose="020B0609020204030204" pitchFamily="49" charset="0"/>
              </a:rPr>
              <a:t>init</a:t>
            </a:r>
            <a:r>
              <a:rPr lang="en-US" altLang="en-US" sz="1800" dirty="0">
                <a:latin typeface="Consolas" panose="020B0609020204030204" pitchFamily="49" charset="0"/>
              </a:rPr>
              <a:t>__(self):</a:t>
            </a: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lnSpc>
                <a:spcPct val="90000"/>
              </a:lnSpc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self.name = "default"</a:t>
            </a:r>
          </a:p>
          <a:p>
            <a:pPr lvl="1">
              <a:lnSpc>
                <a:spcPct val="90000"/>
              </a:lnSpc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self.phone</a:t>
            </a:r>
            <a:r>
              <a:rPr lang="en-US" altLang="en-US" sz="1800" dirty="0" smtClean="0">
                <a:latin typeface="Consolas" panose="020B0609020204030204" pitchFamily="49" charset="0"/>
              </a:rPr>
              <a:t> = "(123)456-7890    </a:t>
            </a:r>
            <a:endParaRPr lang="en-US" altLang="en-US" sz="1800" b="1" dirty="0" smtClean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245100" y="3175958"/>
            <a:ext cx="4102100" cy="1574800"/>
            <a:chOff x="2120" y="1976"/>
            <a:chExt cx="2584" cy="992"/>
          </a:xfrm>
        </p:grpSpPr>
        <p:sp>
          <p:nvSpPr>
            <p:cNvPr id="17419" name="AutoShape 5"/>
            <p:cNvSpPr>
              <a:spLocks/>
            </p:cNvSpPr>
            <p:nvPr/>
          </p:nvSpPr>
          <p:spPr bwMode="auto">
            <a:xfrm>
              <a:off x="2120" y="1976"/>
              <a:ext cx="432" cy="992"/>
            </a:xfrm>
            <a:prstGeom prst="rightBrace">
              <a:avLst>
                <a:gd name="adj1" fmla="val 19136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17420" name="Text Box 6"/>
            <p:cNvSpPr txBox="1">
              <a:spLocks noChangeArrowheads="1"/>
            </p:cNvSpPr>
            <p:nvPr/>
          </p:nvSpPr>
          <p:spPr bwMode="auto">
            <a:xfrm>
              <a:off x="2544" y="2112"/>
              <a:ext cx="2160" cy="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Describes what information that would be tracked by a “Client” but doesn’t </a:t>
              </a:r>
              <a:r>
                <a:rPr lang="en-US" altLang="en-US" sz="2000" b="1" dirty="0" smtClean="0">
                  <a:solidFill>
                    <a:srgbClr val="FF0000"/>
                  </a:solidFill>
                  <a:latin typeface="Arial" panose="020B0604020202020204" pitchFamily="34" charset="0"/>
                </a:rPr>
                <a:t>yet create </a:t>
              </a:r>
              <a:r>
                <a:rPr lang="en-US" altLang="en-US" sz="20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a client variable</a:t>
              </a:r>
            </a:p>
          </p:txBody>
        </p:sp>
      </p:grp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1752600" y="990600"/>
            <a:ext cx="6921500" cy="2171700"/>
            <a:chOff x="1752600" y="1409700"/>
            <a:chExt cx="6921500" cy="2019300"/>
          </a:xfrm>
        </p:grpSpPr>
        <p:sp>
          <p:nvSpPr>
            <p:cNvPr id="17416" name="Line 8"/>
            <p:cNvSpPr>
              <a:spLocks noChangeShapeType="1"/>
            </p:cNvSpPr>
            <p:nvPr/>
          </p:nvSpPr>
          <p:spPr bwMode="auto">
            <a:xfrm flipH="1">
              <a:off x="1866900" y="1663700"/>
              <a:ext cx="3403600" cy="5461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417" name="Line 9"/>
            <p:cNvSpPr>
              <a:spLocks noChangeShapeType="1"/>
            </p:cNvSpPr>
            <p:nvPr/>
          </p:nvSpPr>
          <p:spPr bwMode="auto">
            <a:xfrm flipH="1">
              <a:off x="1752600" y="1676400"/>
              <a:ext cx="3492500" cy="17526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7418" name="Text Box 12"/>
            <p:cNvSpPr txBox="1">
              <a:spLocks noChangeArrowheads="1"/>
            </p:cNvSpPr>
            <p:nvPr/>
          </p:nvSpPr>
          <p:spPr bwMode="auto">
            <a:xfrm>
              <a:off x="5245100" y="1409700"/>
              <a:ext cx="3429000" cy="5723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Note the convention: The first letter is capitalized.</a:t>
              </a:r>
            </a:p>
          </p:txBody>
        </p:sp>
      </p:grp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92150" y="5003800"/>
            <a:ext cx="57531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400" b="1" dirty="0" smtClean="0"/>
              <a:t>Defining a ‘client’ by using a list (yuck!)</a:t>
            </a:r>
            <a:endParaRPr lang="en-US" altLang="en-US" sz="2400" b="1" dirty="0"/>
          </a:p>
          <a:p>
            <a:pPr eaLnBrk="1" hangingPunct="1"/>
            <a:r>
              <a:rPr lang="en-US" altLang="en-US" dirty="0">
                <a:latin typeface="Consolas" panose="020B0609020204030204" pitchFamily="49" charset="0"/>
              </a:rPr>
              <a:t>client = </a:t>
            </a:r>
            <a:r>
              <a:rPr lang="en-US" altLang="en-US" dirty="0" smtClean="0">
                <a:latin typeface="Consolas" panose="020B0609020204030204" pitchFamily="49" charset="0"/>
              </a:rPr>
              <a:t>["</a:t>
            </a:r>
            <a:r>
              <a:rPr lang="en-US" altLang="en-US" dirty="0" err="1" smtClean="0">
                <a:latin typeface="Consolas" panose="020B0609020204030204" pitchFamily="49" charset="0"/>
              </a:rPr>
              <a:t>xxxxxxxxxxxxxxx</a:t>
            </a:r>
            <a:r>
              <a:rPr lang="en-US" altLang="en-US" dirty="0" smtClean="0">
                <a:latin typeface="Consolas" panose="020B0609020204030204" pitchFamily="49" charset="0"/>
              </a:rPr>
              <a:t>",</a:t>
            </a:r>
            <a:endParaRPr lang="en-US" altLang="en-US" dirty="0">
              <a:latin typeface="Consolas" panose="020B0609020204030204" pitchFamily="49" charset="0"/>
            </a:endParaRPr>
          </a:p>
          <a:p>
            <a:pPr eaLnBrk="1" hangingPunct="1"/>
            <a:r>
              <a:rPr lang="en-US" altLang="en-US" dirty="0">
                <a:latin typeface="Consolas" panose="020B0609020204030204" pitchFamily="49" charset="0"/>
              </a:rPr>
              <a:t> </a:t>
            </a:r>
            <a:r>
              <a:rPr lang="en-US" altLang="en-US" dirty="0" smtClean="0">
                <a:latin typeface="Consolas" panose="020B0609020204030204" pitchFamily="49" charset="0"/>
              </a:rPr>
              <a:t>         "0000000000</a:t>
            </a:r>
            <a:r>
              <a:rPr lang="en-US" altLang="en-US" dirty="0">
                <a:latin typeface="Consolas" panose="020B0609020204030204" pitchFamily="49" charset="0"/>
              </a:rPr>
              <a:t>",</a:t>
            </a:r>
          </a:p>
          <a:p>
            <a:pPr eaLnBrk="1" hangingPunct="1"/>
            <a:r>
              <a:rPr lang="en-US" altLang="en-US" dirty="0">
                <a:latin typeface="Consolas" panose="020B0609020204030204" pitchFamily="49" charset="0"/>
              </a:rPr>
              <a:t> </a:t>
            </a:r>
            <a:r>
              <a:rPr lang="en-US" altLang="en-US" dirty="0" smtClean="0">
                <a:latin typeface="Consolas" panose="020B0609020204030204" pitchFamily="49" charset="0"/>
              </a:rPr>
              <a:t>         "</a:t>
            </a:r>
            <a:r>
              <a:rPr lang="en-US" altLang="en-US" dirty="0" err="1" smtClean="0">
                <a:latin typeface="Consolas" panose="020B0609020204030204" pitchFamily="49" charset="0"/>
              </a:rPr>
              <a:t>xxxxxxxxx</a:t>
            </a:r>
            <a:r>
              <a:rPr lang="en-US" altLang="en-US" dirty="0">
                <a:latin typeface="Consolas" panose="020B0609020204030204" pitchFamily="49" charset="0"/>
              </a:rPr>
              <a:t>",</a:t>
            </a:r>
          </a:p>
          <a:p>
            <a:pPr eaLnBrk="1" hangingPunct="1"/>
            <a:r>
              <a:rPr lang="en-US" altLang="en-US" dirty="0">
                <a:latin typeface="Consolas" panose="020B0609020204030204" pitchFamily="49" charset="0"/>
              </a:rPr>
              <a:t>           </a:t>
            </a:r>
            <a:r>
              <a:rPr lang="en-US" altLang="en-US" dirty="0" smtClean="0">
                <a:latin typeface="Consolas" panose="020B0609020204030204" pitchFamily="49" charset="0"/>
              </a:rPr>
              <a:t>0</a:t>
            </a:r>
            <a:r>
              <a:rPr lang="en-US" altLang="en-US" dirty="0">
                <a:latin typeface="Consolas" panose="020B0609020204030204" pitchFamily="49" charset="0"/>
              </a:rPr>
              <a:t>]</a:t>
            </a:r>
          </a:p>
        </p:txBody>
      </p:sp>
      <p:sp>
        <p:nvSpPr>
          <p:cNvPr id="17415" name="TextBox 6"/>
          <p:cNvSpPr txBox="1">
            <a:spLocks noChangeArrowheads="1"/>
          </p:cNvSpPr>
          <p:nvPr/>
        </p:nvSpPr>
        <p:spPr bwMode="auto">
          <a:xfrm>
            <a:off x="0" y="6477000"/>
            <a:ext cx="9144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 dirty="0"/>
              <a:t>1 Although </a:t>
            </a:r>
            <a:r>
              <a:rPr lang="en-US" altLang="en-US" sz="1400" dirty="0" smtClean="0"/>
              <a:t>capitalization of the class name isn’t the Python standard it </a:t>
            </a:r>
            <a:r>
              <a:rPr lang="en-US" altLang="en-US" sz="1400" dirty="0"/>
              <a:t>is </a:t>
            </a:r>
            <a:r>
              <a:rPr lang="en-US" altLang="en-US" sz="1400" dirty="0" smtClean="0"/>
              <a:t>the standard with many other </a:t>
            </a:r>
            <a:r>
              <a:rPr lang="en-US" altLang="en-US" sz="1400" dirty="0"/>
              <a:t>programming languages: Java, C++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81200" y="274638"/>
            <a:ext cx="6705600" cy="1143000"/>
          </a:xfrm>
        </p:spPr>
        <p:txBody>
          <a:bodyPr/>
          <a:lstStyle/>
          <a:p>
            <a:r>
              <a:rPr lang="en-US" altLang="en-US" sz="3200" dirty="0" smtClean="0"/>
              <a:t>Creating An Instance Of A Class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Creating an actual instance (instance = object) is referred to as</a:t>
            </a:r>
          </a:p>
          <a:p>
            <a:pPr>
              <a:buFontTx/>
              <a:buNone/>
            </a:pPr>
            <a:r>
              <a:rPr lang="en-US" altLang="en-US" smtClean="0">
                <a:latin typeface="Times New Roman" panose="02020603050405020304" pitchFamily="18" charset="0"/>
              </a:rPr>
              <a:t>                      </a:t>
            </a:r>
          </a:p>
          <a:p>
            <a:r>
              <a:rPr lang="en-US" altLang="en-US" sz="2400" b="1" smtClean="0"/>
              <a:t>Format: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&lt;</a:t>
            </a:r>
            <a:r>
              <a:rPr lang="en-US" altLang="en-US" sz="1800" i="1" smtClean="0">
                <a:latin typeface="Consolas" panose="020B0609020204030204" pitchFamily="49" charset="0"/>
              </a:rPr>
              <a:t>reference name</a:t>
            </a:r>
            <a:r>
              <a:rPr lang="en-US" altLang="en-US" sz="1800" smtClean="0">
                <a:latin typeface="Consolas" panose="020B0609020204030204" pitchFamily="49" charset="0"/>
              </a:rPr>
              <a:t>&gt; = &lt;</a:t>
            </a:r>
            <a:r>
              <a:rPr lang="en-US" altLang="en-US" sz="1800" i="1" smtClean="0">
                <a:latin typeface="Consolas" panose="020B0609020204030204" pitchFamily="49" charset="0"/>
              </a:rPr>
              <a:t>name of class</a:t>
            </a:r>
            <a:r>
              <a:rPr lang="en-US" altLang="en-US" sz="1800" smtClean="0">
                <a:latin typeface="Consolas" panose="020B0609020204030204" pitchFamily="49" charset="0"/>
              </a:rPr>
              <a:t>&gt;()</a:t>
            </a:r>
          </a:p>
          <a:p>
            <a:endParaRPr lang="en-US" altLang="en-US" sz="2400" smtClean="0"/>
          </a:p>
          <a:p>
            <a:r>
              <a:rPr lang="en-US" altLang="en-US" sz="2400" b="1" smtClean="0"/>
              <a:t>Example: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firstClient = Client()</a:t>
            </a:r>
          </a:p>
          <a:p>
            <a:endParaRPr lang="en-US" altLang="en-US" sz="1800" smtClean="0"/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838200" y="1981200"/>
            <a:ext cx="18415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2400" i="1">
                <a:latin typeface="Times New Roman" panose="02020603050405020304" pitchFamily="18" charset="0"/>
              </a:rPr>
              <a:t>instantiation</a:t>
            </a:r>
            <a:endParaRPr lang="en-US" altLang="en-US" sz="2400">
              <a:latin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2590800" cy="7620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chemeClr val="tx1"/>
                </a:solidFill>
              </a:rPr>
              <a:t>New terms</a:t>
            </a:r>
            <a:r>
              <a:rPr lang="en-US" dirty="0" smtClean="0">
                <a:solidFill>
                  <a:schemeClr val="tx1"/>
                </a:solidFill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Instance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Object</a:t>
            </a:r>
            <a:endParaRPr lang="en-US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Defining A Class Vs. Creating An Instance Of That Class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77838" y="1398588"/>
            <a:ext cx="4008437" cy="5368925"/>
          </a:xfrm>
        </p:spPr>
        <p:txBody>
          <a:bodyPr/>
          <a:lstStyle/>
          <a:p>
            <a:r>
              <a:rPr lang="en-US" altLang="en-US" sz="2400" smtClean="0"/>
              <a:t>Defining a class</a:t>
            </a:r>
          </a:p>
          <a:p>
            <a:pPr lvl="1">
              <a:spcAft>
                <a:spcPts val="600"/>
              </a:spcAft>
            </a:pPr>
            <a:r>
              <a:rPr lang="en-US" altLang="en-US" sz="2000" smtClean="0"/>
              <a:t>A template that describes that class: how many fields, what type of information will be stored by each field, what default information will be stored in a field.</a:t>
            </a:r>
          </a:p>
          <a:p>
            <a:endParaRPr lang="en-US" altLang="en-US" sz="2000" smtClean="0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648200" y="1398588"/>
            <a:ext cx="4008438" cy="5368925"/>
          </a:xfrm>
        </p:spPr>
        <p:txBody>
          <a:bodyPr/>
          <a:lstStyle/>
          <a:p>
            <a:r>
              <a:rPr lang="en-US" altLang="en-US" sz="2400" smtClean="0"/>
              <a:t>Creating an object</a:t>
            </a:r>
          </a:p>
          <a:p>
            <a:pPr lvl="1">
              <a:spcAft>
                <a:spcPts val="600"/>
              </a:spcAft>
            </a:pPr>
            <a:r>
              <a:rPr lang="en-US" altLang="en-US" sz="2000" smtClean="0"/>
              <a:t>Instances of that class (during instantiation) which can take on different forms.</a:t>
            </a:r>
          </a:p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2149069" y="3054750"/>
            <a:ext cx="4480331" cy="2259992"/>
            <a:chOff x="2148919" y="3314025"/>
            <a:chExt cx="4481073" cy="2259635"/>
          </a:xfrm>
        </p:grpSpPr>
        <p:cxnSp>
          <p:nvCxnSpPr>
            <p:cNvPr id="19465" name="AutoShape 9"/>
            <p:cNvCxnSpPr>
              <a:cxnSpLocks noChangeShapeType="1"/>
            </p:cNvCxnSpPr>
            <p:nvPr/>
          </p:nvCxnSpPr>
          <p:spPr bwMode="auto">
            <a:xfrm flipH="1">
              <a:off x="3055938" y="3796122"/>
              <a:ext cx="2057334" cy="65376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466" name="AutoShape 10"/>
            <p:cNvCxnSpPr>
              <a:cxnSpLocks noChangeShapeType="1"/>
              <a:endCxn id="19467" idx="1"/>
            </p:cNvCxnSpPr>
            <p:nvPr/>
          </p:nvCxnSpPr>
          <p:spPr bwMode="auto">
            <a:xfrm>
              <a:off x="2148919" y="4461760"/>
              <a:ext cx="2964353" cy="63713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pic>
          <p:nvPicPr>
            <p:cNvPr id="19467" name="Picture 5" descr="C:\Users\tamj\AppData\Local\Microsoft\Windows\Temporary Internet Files\Content.IE5\2O9FXVIN\MP900305796[1]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13272" y="4624136"/>
              <a:ext cx="867581" cy="949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468" name="Picture 11" descr="C:\Users\tamj\AppData\Local\Microsoft\Windows\Temporary Internet Files\Content.IE5\LZWJTDG0\MP900387598[1]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45" t="7732" r="8751" b="7208"/>
            <a:stretch>
              <a:fillRect/>
            </a:stretch>
          </p:blipFill>
          <p:spPr bwMode="auto">
            <a:xfrm>
              <a:off x="5113272" y="3314025"/>
              <a:ext cx="1516720" cy="1122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1150938" y="3878263"/>
            <a:ext cx="2133600" cy="1350962"/>
            <a:chOff x="1150938" y="3878263"/>
            <a:chExt cx="2133600" cy="1351640"/>
          </a:xfrm>
        </p:grpSpPr>
        <p:pic>
          <p:nvPicPr>
            <p:cNvPr id="19463" name="Picture 4" descr="blueprint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0938" y="3878263"/>
              <a:ext cx="1905000" cy="1116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64" name="TextBox 3"/>
            <p:cNvSpPr txBox="1">
              <a:spLocks noChangeArrowheads="1"/>
            </p:cNvSpPr>
            <p:nvPr/>
          </p:nvSpPr>
          <p:spPr bwMode="auto">
            <a:xfrm>
              <a:off x="1150938" y="5001303"/>
              <a:ext cx="21336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200"/>
                <a:t>Image copyright unknown</a:t>
              </a: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150938" y="5526060"/>
            <a:ext cx="3725862" cy="124145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Example:</a:t>
            </a:r>
          </a:p>
          <a:p>
            <a:r>
              <a:rPr lang="en-US" altLang="en-US" sz="1400" dirty="0" smtClean="0">
                <a:latin typeface="Consolas" panose="020B0609020204030204" pitchFamily="49" charset="0"/>
              </a:rPr>
              <a:t>class Client:</a:t>
            </a:r>
          </a:p>
          <a:p>
            <a:r>
              <a:rPr lang="en-US" altLang="en-US" sz="1400" dirty="0">
                <a:latin typeface="Consolas" panose="020B0609020204030204" pitchFamily="49" charset="0"/>
              </a:rPr>
              <a:t> </a:t>
            </a:r>
            <a:r>
              <a:rPr lang="en-US" altLang="en-US" sz="1400" dirty="0" smtClean="0">
                <a:latin typeface="Consolas" panose="020B0609020204030204" pitchFamily="49" charset="0"/>
              </a:rPr>
              <a:t>   </a:t>
            </a:r>
            <a:r>
              <a:rPr lang="en-US" altLang="en-US" sz="140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1400" dirty="0" smtClean="0">
                <a:latin typeface="Consolas" panose="020B0609020204030204" pitchFamily="49" charset="0"/>
              </a:rPr>
              <a:t> </a:t>
            </a:r>
            <a:r>
              <a:rPr lang="en-US" altLang="en-US" sz="1400" dirty="0">
                <a:latin typeface="Consolas" panose="020B0609020204030204" pitchFamily="49" charset="0"/>
              </a:rPr>
              <a:t>__</a:t>
            </a:r>
            <a:r>
              <a:rPr lang="en-US" altLang="en-US" sz="1400" dirty="0" err="1">
                <a:latin typeface="Consolas" panose="020B0609020204030204" pitchFamily="49" charset="0"/>
              </a:rPr>
              <a:t>init</a:t>
            </a:r>
            <a:r>
              <a:rPr lang="en-US" altLang="en-US" sz="1400" dirty="0">
                <a:latin typeface="Consolas" panose="020B0609020204030204" pitchFamily="49" charset="0"/>
              </a:rPr>
              <a:t>__(self):</a:t>
            </a:r>
          </a:p>
          <a:p>
            <a:pPr lvl="1">
              <a:lnSpc>
                <a:spcPct val="90000"/>
              </a:lnSpc>
              <a:buFont typeface="Times New Roman" panose="02020603050405020304" pitchFamily="18" charset="0"/>
              <a:buNone/>
            </a:pPr>
            <a:r>
              <a:rPr lang="en-US" altLang="en-US" sz="1400" dirty="0" smtClean="0">
                <a:latin typeface="Consolas" panose="020B0609020204030204" pitchFamily="49" charset="0"/>
              </a:rPr>
              <a:t>    self.name </a:t>
            </a:r>
            <a:r>
              <a:rPr lang="en-US" altLang="en-US" sz="1400" dirty="0">
                <a:latin typeface="Consolas" panose="020B0609020204030204" pitchFamily="49" charset="0"/>
              </a:rPr>
              <a:t>= "default"</a:t>
            </a:r>
          </a:p>
          <a:p>
            <a:pPr lvl="1">
              <a:lnSpc>
                <a:spcPct val="90000"/>
              </a:lnSpc>
              <a:buFont typeface="Times New Roman" panose="02020603050405020304" pitchFamily="18" charset="0"/>
              <a:buNone/>
            </a:pPr>
            <a:r>
              <a:rPr lang="en-US" altLang="en-US" sz="1400" dirty="0">
                <a:latin typeface="Consolas" panose="020B0609020204030204" pitchFamily="49" charset="0"/>
              </a:rPr>
              <a:t>    </a:t>
            </a:r>
            <a:r>
              <a:rPr lang="en-US" altLang="en-US" sz="1400" dirty="0" err="1" smtClean="0">
                <a:latin typeface="Consolas" panose="020B0609020204030204" pitchFamily="49" charset="0"/>
              </a:rPr>
              <a:t>self.phone</a:t>
            </a:r>
            <a:r>
              <a:rPr lang="en-US" altLang="en-US" sz="1400" dirty="0" smtClean="0">
                <a:latin typeface="Consolas" panose="020B0609020204030204" pitchFamily="49" charset="0"/>
              </a:rPr>
              <a:t> </a:t>
            </a:r>
            <a:r>
              <a:rPr lang="en-US" altLang="en-US" sz="1400" dirty="0">
                <a:latin typeface="Consolas" panose="020B0609020204030204" pitchFamily="49" charset="0"/>
              </a:rPr>
              <a:t>= "(123)456-7890    </a:t>
            </a:r>
            <a:endParaRPr lang="en-US" altLang="en-US" sz="1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5168900" y="5532870"/>
            <a:ext cx="3725862" cy="124145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600" dirty="0" smtClean="0">
                <a:latin typeface="Consolas" panose="020B0609020204030204" pitchFamily="49" charset="0"/>
              </a:rPr>
              <a:t>Example:</a:t>
            </a:r>
          </a:p>
          <a:p>
            <a:r>
              <a:rPr lang="en-US" sz="1400" dirty="0" err="1" smtClean="0">
                <a:latin typeface="Consolas" panose="020B0609020204030204" pitchFamily="49" charset="0"/>
              </a:rPr>
              <a:t>firstClient</a:t>
            </a:r>
            <a:r>
              <a:rPr lang="en-US" sz="1400" dirty="0" smtClean="0">
                <a:latin typeface="Consolas" panose="020B0609020204030204" pitchFamily="49" charset="0"/>
              </a:rPr>
              <a:t> = Client()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bldLvl="2"/>
      <p:bldP spid="8196" grpId="0" build="p"/>
      <p:bldP spid="6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Accessing And Changing The Attributes - Outside Class E.g. </a:t>
            </a:r>
            <a:r>
              <a:rPr lang="en-US" altLang="en-US" sz="3200" dirty="0" smtClean="0">
                <a:latin typeface="Consolas" panose="020B0609020204030204" pitchFamily="49" charset="0"/>
              </a:rPr>
              <a:t>Start()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>
              <a:lnSpc>
                <a:spcPct val="80000"/>
              </a:lnSpc>
            </a:pPr>
            <a:r>
              <a:rPr lang="en-US" altLang="en-US" sz="2400" b="1" smtClean="0"/>
              <a:t>Format:</a:t>
            </a:r>
          </a:p>
          <a:p>
            <a:pPr marL="682625" lvl="1" indent="-225425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&lt;</a:t>
            </a:r>
            <a:r>
              <a:rPr lang="en-US" altLang="en-US" sz="1800" i="1" smtClean="0">
                <a:latin typeface="Consolas" panose="020B0609020204030204" pitchFamily="49" charset="0"/>
              </a:rPr>
              <a:t>reference name</a:t>
            </a:r>
            <a:r>
              <a:rPr lang="en-US" altLang="en-US" sz="1800" smtClean="0">
                <a:latin typeface="Consolas" panose="020B0609020204030204" pitchFamily="49" charset="0"/>
              </a:rPr>
              <a:t>&gt;.&lt;</a:t>
            </a:r>
            <a:r>
              <a:rPr lang="en-US" altLang="en-US" sz="1800" i="1" smtClean="0">
                <a:latin typeface="Consolas" panose="020B0609020204030204" pitchFamily="49" charset="0"/>
              </a:rPr>
              <a:t>field name</a:t>
            </a:r>
            <a:r>
              <a:rPr lang="en-US" altLang="en-US" sz="1800" smtClean="0">
                <a:latin typeface="Consolas" panose="020B0609020204030204" pitchFamily="49" charset="0"/>
              </a:rPr>
              <a:t>&gt;            </a:t>
            </a:r>
            <a:r>
              <a:rPr lang="en-US" altLang="en-US" sz="1800" smtClean="0">
                <a:solidFill>
                  <a:srgbClr val="00B0F0"/>
                </a:solidFill>
                <a:latin typeface="Consolas" panose="020B0609020204030204" pitchFamily="49" charset="0"/>
              </a:rPr>
              <a:t># Accessing value</a:t>
            </a:r>
          </a:p>
          <a:p>
            <a:pPr marL="682625" lvl="1" indent="-225425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&lt;</a:t>
            </a:r>
            <a:r>
              <a:rPr lang="en-US" altLang="en-US" sz="1800" i="1" smtClean="0">
                <a:latin typeface="Consolas" panose="020B0609020204030204" pitchFamily="49" charset="0"/>
              </a:rPr>
              <a:t>reference name</a:t>
            </a:r>
            <a:r>
              <a:rPr lang="en-US" altLang="en-US" sz="1800" smtClean="0">
                <a:latin typeface="Consolas" panose="020B0609020204030204" pitchFamily="49" charset="0"/>
              </a:rPr>
              <a:t>&gt;.&lt;</a:t>
            </a:r>
            <a:r>
              <a:rPr lang="en-US" altLang="en-US" sz="1800" i="1" smtClean="0">
                <a:latin typeface="Consolas" panose="020B0609020204030204" pitchFamily="49" charset="0"/>
              </a:rPr>
              <a:t>field name</a:t>
            </a:r>
            <a:r>
              <a:rPr lang="en-US" altLang="en-US" sz="1800" smtClean="0">
                <a:latin typeface="Consolas" panose="020B0609020204030204" pitchFamily="49" charset="0"/>
              </a:rPr>
              <a:t>&gt; = &lt;</a:t>
            </a:r>
            <a:r>
              <a:rPr lang="en-US" altLang="en-US" sz="1800" i="1" smtClean="0">
                <a:latin typeface="Consolas" panose="020B0609020204030204" pitchFamily="49" charset="0"/>
              </a:rPr>
              <a:t>value</a:t>
            </a:r>
            <a:r>
              <a:rPr lang="en-US" altLang="en-US" sz="1800" smtClean="0">
                <a:latin typeface="Consolas" panose="020B0609020204030204" pitchFamily="49" charset="0"/>
              </a:rPr>
              <a:t>&gt;  </a:t>
            </a:r>
            <a:r>
              <a:rPr lang="en-US" altLang="en-US" sz="1800" smtClean="0">
                <a:solidFill>
                  <a:srgbClr val="00B0F0"/>
                </a:solidFill>
                <a:latin typeface="Consolas" panose="020B0609020204030204" pitchFamily="49" charset="0"/>
              </a:rPr>
              <a:t># Changing value</a:t>
            </a:r>
          </a:p>
          <a:p>
            <a:pPr marL="0" indent="0">
              <a:lnSpc>
                <a:spcPct val="80000"/>
              </a:lnSpc>
            </a:pPr>
            <a:endParaRPr lang="en-US" altLang="en-US" sz="2000" smtClean="0"/>
          </a:p>
          <a:p>
            <a:pPr marL="0" indent="0">
              <a:lnSpc>
                <a:spcPct val="80000"/>
              </a:lnSpc>
            </a:pPr>
            <a:r>
              <a:rPr lang="en-US" altLang="en-US" sz="2400" b="1" smtClean="0"/>
              <a:t>Example:</a:t>
            </a:r>
          </a:p>
          <a:p>
            <a:pPr marL="682625" lvl="1" indent="-225425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</a:rPr>
              <a:t>aClient.name = "James"</a:t>
            </a:r>
          </a:p>
          <a:p>
            <a:pPr marL="0" indent="0">
              <a:lnSpc>
                <a:spcPct val="80000"/>
              </a:lnSpc>
            </a:pPr>
            <a:endParaRPr lang="en-US" altLang="en-US" sz="2000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The Client List Example Implemented Using Classes And Objects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400" dirty="0" smtClean="0"/>
              <a:t>Name of the online example:</a:t>
            </a:r>
            <a:r>
              <a:rPr lang="en-US" altLang="en-US" dirty="0" smtClean="0">
                <a:latin typeface="Times New Roman" panose="02020603050405020304" pitchFamily="18" charset="0"/>
              </a:rPr>
              <a:t> </a:t>
            </a:r>
            <a:r>
              <a:rPr lang="en-US" altLang="en-US" sz="2400" dirty="0" smtClean="0">
                <a:latin typeface="Consolas" panose="020B0609020204030204" pitchFamily="49" charset="0"/>
              </a:rPr>
              <a:t>1client.py</a:t>
            </a:r>
          </a:p>
          <a:p>
            <a:pPr>
              <a:lnSpc>
                <a:spcPct val="80000"/>
              </a:lnSpc>
            </a:pPr>
            <a:endParaRPr lang="en-US" altLang="en-US" sz="2000" dirty="0" smtClean="0">
              <a:latin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class Client:</a:t>
            </a:r>
          </a:p>
          <a:p>
            <a:pPr>
              <a:buFontTx/>
              <a:buNone/>
            </a:pPr>
            <a:r>
              <a:rPr lang="en-US" sz="2000" dirty="0" smtClean="0">
                <a:latin typeface="Consolas" panose="020B0609020204030204" pitchFamily="49" charset="0"/>
              </a:rPr>
              <a:t>    </a:t>
            </a:r>
            <a:r>
              <a:rPr lang="en-US" sz="2000" dirty="0" err="1" smtClean="0">
                <a:latin typeface="Consolas" panose="020B0609020204030204" pitchFamily="49" charset="0"/>
              </a:rPr>
              <a:t>def</a:t>
            </a:r>
            <a:r>
              <a:rPr lang="en-US" sz="2000" dirty="0" smtClean="0">
                <a:latin typeface="Consolas" panose="020B0609020204030204" pitchFamily="49" charset="0"/>
              </a:rPr>
              <a:t> </a:t>
            </a:r>
            <a:r>
              <a:rPr lang="en-US" sz="2000" dirty="0">
                <a:latin typeface="Consolas" panose="020B0609020204030204" pitchFamily="49" charset="0"/>
              </a:rPr>
              <a:t>__</a:t>
            </a:r>
            <a:r>
              <a:rPr lang="en-US" sz="2000" dirty="0" err="1">
                <a:latin typeface="Consolas" panose="020B0609020204030204" pitchFamily="49" charset="0"/>
              </a:rPr>
              <a:t>init</a:t>
            </a:r>
            <a:r>
              <a:rPr lang="en-US" sz="2000" dirty="0">
                <a:latin typeface="Consolas" panose="020B0609020204030204" pitchFamily="49" charset="0"/>
              </a:rPr>
              <a:t>__(self</a:t>
            </a:r>
            <a:r>
              <a:rPr lang="en-US" sz="2000" dirty="0" smtClean="0">
                <a:latin typeface="Consolas" panose="020B0609020204030204" pitchFamily="49" charset="0"/>
              </a:rPr>
              <a:t>):</a:t>
            </a:r>
            <a:endParaRPr lang="en-US" altLang="en-US" sz="2000" dirty="0" smtClean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     self.name = "default"</a:t>
            </a:r>
          </a:p>
          <a:p>
            <a:pPr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     </a:t>
            </a:r>
            <a:r>
              <a:rPr lang="en-US" altLang="en-US" sz="2000" dirty="0" err="1" smtClean="0">
                <a:latin typeface="Consolas" panose="020B0609020204030204" pitchFamily="49" charset="0"/>
              </a:rPr>
              <a:t>self.phone</a:t>
            </a:r>
            <a:r>
              <a:rPr lang="en-US" altLang="en-US" sz="2000" dirty="0" smtClean="0">
                <a:latin typeface="Consolas" panose="020B0609020204030204" pitchFamily="49" charset="0"/>
              </a:rPr>
              <a:t> = "(123)456-7890"</a:t>
            </a:r>
          </a:p>
          <a:p>
            <a:pPr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     </a:t>
            </a:r>
            <a:r>
              <a:rPr lang="en-US" altLang="en-US" sz="2000" dirty="0" err="1" smtClean="0">
                <a:latin typeface="Consolas" panose="020B0609020204030204" pitchFamily="49" charset="0"/>
              </a:rPr>
              <a:t>self.email</a:t>
            </a:r>
            <a:r>
              <a:rPr lang="en-US" altLang="en-US" sz="2000" dirty="0" smtClean="0">
                <a:latin typeface="Consolas" panose="020B0609020204030204" pitchFamily="49" charset="0"/>
              </a:rPr>
              <a:t> = "foo@bar.com"</a:t>
            </a:r>
          </a:p>
          <a:p>
            <a:pPr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     </a:t>
            </a:r>
            <a:r>
              <a:rPr lang="en-US" altLang="en-US" sz="2000" dirty="0" err="1" smtClean="0">
                <a:latin typeface="Consolas" panose="020B0609020204030204" pitchFamily="49" charset="0"/>
              </a:rPr>
              <a:t>self.purchases</a:t>
            </a:r>
            <a:r>
              <a:rPr lang="en-US" altLang="en-US" sz="2000" dirty="0" smtClean="0">
                <a:latin typeface="Consolas" panose="020B0609020204030204" pitchFamily="49" charset="0"/>
              </a:rPr>
              <a:t> = 0</a:t>
            </a:r>
          </a:p>
          <a:p>
            <a:pPr>
              <a:buFontTx/>
              <a:buNone/>
            </a:pPr>
            <a:endParaRPr lang="en-US" altLang="en-US" sz="1800" dirty="0" smtClean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828800" y="3124200"/>
            <a:ext cx="5918200" cy="3390900"/>
            <a:chOff x="-1104900" y="-190500"/>
            <a:chExt cx="5918200" cy="3390900"/>
          </a:xfrm>
        </p:grpSpPr>
        <p:sp>
          <p:nvSpPr>
            <p:cNvPr id="5" name="Line 5"/>
            <p:cNvSpPr>
              <a:spLocks noChangeShapeType="1"/>
            </p:cNvSpPr>
            <p:nvPr/>
          </p:nvSpPr>
          <p:spPr bwMode="auto">
            <a:xfrm flipH="1" flipV="1">
              <a:off x="-1104900" y="-190500"/>
              <a:ext cx="3924300" cy="30861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 flipH="1" flipV="1">
              <a:off x="-190500" y="-190500"/>
              <a:ext cx="3009900" cy="30861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2857500" y="2895600"/>
              <a:ext cx="19558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 b="1">
                  <a:solidFill>
                    <a:srgbClr val="CC3300"/>
                  </a:solidFill>
                  <a:latin typeface="Arial" panose="020B0604020202020204" pitchFamily="34" charset="0"/>
                </a:rPr>
                <a:t>No spaces here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The Client List Example Implemented </a:t>
            </a:r>
            <a:br>
              <a:rPr lang="en-US" altLang="en-US" sz="3200" smtClean="0"/>
            </a:br>
            <a:r>
              <a:rPr lang="en-US" altLang="en-US" sz="3200" smtClean="0"/>
              <a:t>Using Classes (2)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1800" dirty="0" smtClean="0">
                <a:latin typeface="Consolas" panose="020B0609020204030204" pitchFamily="49" charset="0"/>
              </a:rPr>
              <a:t> start():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firstClient</a:t>
            </a:r>
            <a:r>
              <a:rPr lang="en-US" altLang="en-US" sz="1800" dirty="0" smtClean="0">
                <a:latin typeface="Consolas" panose="020B0609020204030204" pitchFamily="49" charset="0"/>
              </a:rPr>
              <a:t> = Client()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firstClient.name = "James Tam"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firstClient.email</a:t>
            </a:r>
            <a:r>
              <a:rPr lang="en-US" altLang="en-US" sz="1800" dirty="0" smtClean="0">
                <a:latin typeface="Consolas" panose="020B0609020204030204" pitchFamily="49" charset="0"/>
              </a:rPr>
              <a:t> = "tam@ucalgary.ca"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print(firstClient.name)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print(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firstClient.phone</a:t>
            </a:r>
            <a:r>
              <a:rPr lang="en-US" altLang="en-US" sz="1800" dirty="0" smtClean="0">
                <a:latin typeface="Consolas" panose="020B0609020204030204" pitchFamily="49" charset="0"/>
              </a:rPr>
              <a:t>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print(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firstClient.email</a:t>
            </a:r>
            <a:r>
              <a:rPr lang="en-US" altLang="en-US" sz="1800" dirty="0" smtClean="0">
                <a:latin typeface="Consolas" panose="020B0609020204030204" pitchFamily="49" charset="0"/>
              </a:rPr>
              <a:t>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print(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firstClient.purchases</a:t>
            </a:r>
            <a:r>
              <a:rPr lang="en-US" altLang="en-US" sz="1800" dirty="0" smtClean="0">
                <a:latin typeface="Consolas" panose="020B0609020204030204" pitchFamily="49" charset="0"/>
              </a:rPr>
              <a:t>)</a:t>
            </a:r>
          </a:p>
          <a:p>
            <a:pPr>
              <a:buFontTx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start()</a:t>
            </a:r>
          </a:p>
        </p:txBody>
      </p:sp>
      <p:pic>
        <p:nvPicPr>
          <p:cNvPr id="161794" name="Picture 2" descr="C:\Users\tamj\AppData\Local\Microsoft\Windows\Temporary Internet Files\Content.IE5\HEMAB8KC\MC900445988[1]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8363" y="1447800"/>
            <a:ext cx="7969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5338763" y="1431925"/>
            <a:ext cx="2133600" cy="831850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>
                <a:latin typeface="Consolas" panose="020B0609020204030204" pitchFamily="49" charset="0"/>
              </a:rPr>
              <a:t>name = "default"</a:t>
            </a:r>
          </a:p>
          <a:p>
            <a:r>
              <a:rPr lang="en-US" altLang="en-US" sz="1200">
                <a:latin typeface="Consolas" panose="020B0609020204030204" pitchFamily="49" charset="0"/>
              </a:rPr>
              <a:t>phone = "(123)456-7890"</a:t>
            </a:r>
          </a:p>
          <a:p>
            <a:r>
              <a:rPr lang="en-US" altLang="en-US" sz="1200">
                <a:latin typeface="Consolas" panose="020B0609020204030204" pitchFamily="49" charset="0"/>
              </a:rPr>
              <a:t>email = "foo@bar.com"</a:t>
            </a:r>
          </a:p>
          <a:p>
            <a:r>
              <a:rPr lang="en-US" altLang="en-US" sz="1200">
                <a:latin typeface="Consolas" panose="020B0609020204030204" pitchFamily="49" charset="0"/>
              </a:rPr>
              <a:t>purchases = 0</a:t>
            </a:r>
            <a:endParaRPr lang="en-US" altLang="en-US" sz="120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5562600" y="2430463"/>
            <a:ext cx="2398713" cy="461962"/>
          </a:xfrm>
          <a:prstGeom prst="rect">
            <a:avLst/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 dirty="0">
                <a:latin typeface="Consolas" panose="020B0609020204030204" pitchFamily="49" charset="0"/>
              </a:rPr>
              <a:t>name = "James Tam"</a:t>
            </a:r>
          </a:p>
          <a:p>
            <a:r>
              <a:rPr lang="en-US" altLang="en-US" sz="1200" dirty="0">
                <a:latin typeface="Consolas" panose="020B0609020204030204" pitchFamily="49" charset="0"/>
              </a:rPr>
              <a:t>email = "tam@ucalgary.ca"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475" y="3225006"/>
            <a:ext cx="3648526" cy="18803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61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61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/>
      <p:bldP spid="2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Important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Accessing attributes </a:t>
            </a:r>
            <a:r>
              <a:rPr lang="en-US" b="1" dirty="0" smtClean="0">
                <a:solidFill>
                  <a:srgbClr val="FF0000"/>
                </a:solidFill>
              </a:rPr>
              <a:t>inside</a:t>
            </a:r>
            <a:r>
              <a:rPr lang="en-US" dirty="0" smtClean="0"/>
              <a:t> the body of the class</a:t>
            </a:r>
          </a:p>
          <a:p>
            <a:pPr lvl="1"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class Client:</a:t>
            </a:r>
          </a:p>
          <a:p>
            <a:pPr lvl="1">
              <a:buFontTx/>
              <a:buNone/>
            </a:pPr>
            <a:r>
              <a:rPr lang="en-US" sz="1800" dirty="0">
                <a:latin typeface="Consolas" panose="020B0609020204030204" pitchFamily="49" charset="0"/>
              </a:rPr>
              <a:t>    </a:t>
            </a:r>
            <a:r>
              <a:rPr lang="en-US" sz="1800" dirty="0" err="1">
                <a:latin typeface="Consolas" panose="020B0609020204030204" pitchFamily="49" charset="0"/>
              </a:rPr>
              <a:t>def</a:t>
            </a:r>
            <a:r>
              <a:rPr lang="en-US" sz="1800" dirty="0">
                <a:latin typeface="Consolas" panose="020B0609020204030204" pitchFamily="49" charset="0"/>
              </a:rPr>
              <a:t> __</a:t>
            </a:r>
            <a:r>
              <a:rPr lang="en-US" sz="1800" dirty="0" err="1">
                <a:latin typeface="Consolas" panose="020B0609020204030204" pitchFamily="49" charset="0"/>
              </a:rPr>
              <a:t>init</a:t>
            </a:r>
            <a:r>
              <a:rPr lang="en-US" sz="1800" dirty="0">
                <a:latin typeface="Consolas" panose="020B0609020204030204" pitchFamily="49" charset="0"/>
              </a:rPr>
              <a:t>__(self):</a:t>
            </a:r>
            <a:endParaRPr lang="en-US" altLang="en-US" sz="1800" dirty="0">
              <a:latin typeface="Consolas" panose="020B0609020204030204" pitchFamily="49" charset="0"/>
            </a:endParaRPr>
          </a:p>
          <a:p>
            <a:pPr lvl="1"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     </a:t>
            </a:r>
            <a:r>
              <a:rPr lang="en-US" alt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self.name</a:t>
            </a:r>
            <a:r>
              <a:rPr lang="en-US" altLang="en-US" sz="1800" dirty="0">
                <a:latin typeface="Consolas" panose="020B0609020204030204" pitchFamily="49" charset="0"/>
              </a:rPr>
              <a:t> = "</a:t>
            </a:r>
            <a:r>
              <a:rPr lang="en-US" altLang="en-US" sz="1800" dirty="0" smtClean="0">
                <a:latin typeface="Consolas" panose="020B0609020204030204" pitchFamily="49" charset="0"/>
              </a:rPr>
              <a:t>default“</a:t>
            </a:r>
          </a:p>
          <a:p>
            <a:pPr lvl="1">
              <a:buFontTx/>
              <a:buNone/>
            </a:pPr>
            <a:endParaRPr lang="en-US" altLang="en-US" sz="1800" dirty="0">
              <a:latin typeface="Consolas" panose="020B0609020204030204" pitchFamily="49" charset="0"/>
            </a:endParaRPr>
          </a:p>
          <a:p>
            <a:pPr lvl="1">
              <a:buFontTx/>
              <a:buNone/>
            </a:pPr>
            <a:r>
              <a:rPr lang="en-US" altLang="en-US" dirty="0" smtClean="0"/>
              <a:t>(More on the ‘</a:t>
            </a:r>
            <a:r>
              <a:rPr lang="en-US" altLang="en-US" dirty="0" smtClean="0">
                <a:latin typeface="Consolas" panose="020B0609020204030204" pitchFamily="49" charset="0"/>
              </a:rPr>
              <a:t>self</a:t>
            </a:r>
            <a:r>
              <a:rPr lang="en-US" altLang="en-US" dirty="0" smtClean="0"/>
              <a:t>’ keyword later in</a:t>
            </a:r>
          </a:p>
          <a:p>
            <a:pPr lvl="1">
              <a:buFontTx/>
              <a:buNone/>
            </a:pPr>
            <a:r>
              <a:rPr lang="en-US" altLang="en-US" dirty="0"/>
              <a:t>t</a:t>
            </a:r>
            <a:r>
              <a:rPr lang="en-US" altLang="en-US" dirty="0" smtClean="0"/>
              <a:t>his section)</a:t>
            </a:r>
            <a:endParaRPr lang="en-US" dirty="0" smtClean="0"/>
          </a:p>
          <a:p>
            <a:r>
              <a:rPr lang="en-US" dirty="0" smtClean="0"/>
              <a:t>Accessing attributes </a:t>
            </a:r>
            <a:r>
              <a:rPr lang="en-US" b="1" dirty="0" smtClean="0">
                <a:solidFill>
                  <a:srgbClr val="C00000"/>
                </a:solidFill>
              </a:rPr>
              <a:t>outside</a:t>
            </a:r>
            <a:r>
              <a:rPr lang="en-US" dirty="0" smtClean="0"/>
              <a:t> the body of the class (e.g. </a:t>
            </a:r>
            <a:r>
              <a:rPr lang="en-US" dirty="0" smtClean="0">
                <a:latin typeface="Consolas" panose="020B0609020204030204" pitchFamily="49" charset="0"/>
              </a:rPr>
              <a:t>start() </a:t>
            </a:r>
            <a:r>
              <a:rPr lang="en-US" dirty="0" smtClean="0"/>
              <a:t>function)</a:t>
            </a:r>
          </a:p>
          <a:p>
            <a:pPr lvl="1"/>
            <a:r>
              <a:rPr lang="en-US" dirty="0" smtClean="0"/>
              <a:t>Need to create a reference to the object first</a:t>
            </a:r>
          </a:p>
          <a:p>
            <a:pPr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</a:rPr>
              <a:t>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firstClient</a:t>
            </a:r>
            <a:r>
              <a:rPr lang="en-US" altLang="en-US" sz="1800" dirty="0" smtClean="0">
                <a:latin typeface="Consolas" panose="020B0609020204030204" pitchFamily="49" charset="0"/>
              </a:rPr>
              <a:t> </a:t>
            </a:r>
            <a:r>
              <a:rPr lang="en-US" altLang="en-US" sz="1800" dirty="0">
                <a:latin typeface="Consolas" panose="020B0609020204030204" pitchFamily="49" charset="0"/>
              </a:rPr>
              <a:t>= Client</a:t>
            </a:r>
            <a:r>
              <a:rPr lang="en-US" altLang="en-US" sz="1800" dirty="0" smtClean="0">
                <a:latin typeface="Consolas" panose="020B0609020204030204" pitchFamily="49" charset="0"/>
              </a:rPr>
              <a:t>()</a:t>
            </a:r>
          </a:p>
          <a:p>
            <a:pPr>
              <a:buFontTx/>
              <a:buNone/>
            </a:pPr>
            <a:endParaRPr lang="en-US" altLang="en-US" sz="1800" dirty="0">
              <a:latin typeface="Consolas" panose="020B0609020204030204" pitchFamily="49" charset="0"/>
            </a:endParaRPr>
          </a:p>
          <a:p>
            <a:pPr lvl="1"/>
            <a:r>
              <a:rPr lang="en-US" altLang="en-US" dirty="0" smtClean="0"/>
              <a:t>Then access the object through that reference</a:t>
            </a:r>
            <a:endParaRPr lang="en-US" altLang="en-US" dirty="0"/>
          </a:p>
          <a:p>
            <a:pPr>
              <a:buFontTx/>
              <a:buNone/>
            </a:pPr>
            <a:r>
              <a:rPr lang="en-US" altLang="en-US" sz="1800" b="1" dirty="0" smtClean="0">
                <a:solidFill>
                  <a:srgbClr val="C00000"/>
                </a:solidFill>
                <a:latin typeface="Consolas" panose="020B0609020204030204" pitchFamily="49" charset="0"/>
              </a:rPr>
              <a:t>firstClient.name</a:t>
            </a:r>
            <a:r>
              <a:rPr lang="en-US" altLang="en-US" sz="1800" dirty="0" smtClean="0">
                <a:latin typeface="Consolas" panose="020B0609020204030204" pitchFamily="49" charset="0"/>
              </a:rPr>
              <a:t> </a:t>
            </a:r>
            <a:r>
              <a:rPr lang="en-US" altLang="en-US" sz="1800" dirty="0">
                <a:latin typeface="Consolas" panose="020B0609020204030204" pitchFamily="49" charset="0"/>
              </a:rPr>
              <a:t>= "James Tam"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3048000" y="1512277"/>
            <a:ext cx="6096000" cy="826477"/>
            <a:chOff x="2743200" y="1524000"/>
            <a:chExt cx="6096000" cy="826477"/>
          </a:xfrm>
        </p:grpSpPr>
        <p:sp>
          <p:nvSpPr>
            <p:cNvPr id="4" name="Rectangle 3"/>
            <p:cNvSpPr/>
            <p:nvPr/>
          </p:nvSpPr>
          <p:spPr>
            <a:xfrm>
              <a:off x="5943600" y="1524000"/>
              <a:ext cx="2895600" cy="4572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rgbClr val="FF0000"/>
                  </a:solidFill>
                  <a:latin typeface="Consolas" panose="020B0609020204030204" pitchFamily="49" charset="0"/>
                </a:rPr>
                <a:t>s</a:t>
              </a:r>
              <a:r>
                <a:rPr lang="en-US" b="1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elf.&lt;</a:t>
              </a:r>
              <a:r>
                <a:rPr lang="en-US" b="1" i="1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attribute name</a:t>
              </a:r>
              <a:r>
                <a:rPr lang="en-US" b="1" dirty="0" smtClean="0">
                  <a:solidFill>
                    <a:srgbClr val="FF0000"/>
                  </a:solidFill>
                  <a:latin typeface="Consolas" panose="020B0609020204030204" pitchFamily="49" charset="0"/>
                </a:rPr>
                <a:t>&gt;</a:t>
              </a:r>
            </a:p>
          </p:txBody>
        </p:sp>
        <p:cxnSp>
          <p:nvCxnSpPr>
            <p:cNvPr id="6" name="Straight Connector 5"/>
            <p:cNvCxnSpPr>
              <a:stCxn id="4" idx="1"/>
            </p:cNvCxnSpPr>
            <p:nvPr/>
          </p:nvCxnSpPr>
          <p:spPr>
            <a:xfrm flipH="1">
              <a:off x="2743200" y="1752600"/>
              <a:ext cx="3200400" cy="597877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/>
          <p:cNvGrpSpPr/>
          <p:nvPr/>
        </p:nvGrpSpPr>
        <p:grpSpPr>
          <a:xfrm>
            <a:off x="3505200" y="2514600"/>
            <a:ext cx="5638800" cy="2057400"/>
            <a:chOff x="3586619" y="762000"/>
            <a:chExt cx="5252581" cy="2057400"/>
          </a:xfrm>
        </p:grpSpPr>
        <p:sp>
          <p:nvSpPr>
            <p:cNvPr id="9" name="Rectangle 8"/>
            <p:cNvSpPr/>
            <p:nvPr/>
          </p:nvSpPr>
          <p:spPr>
            <a:xfrm>
              <a:off x="5645063" y="762000"/>
              <a:ext cx="3194137" cy="9144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smtClean="0">
                  <a:solidFill>
                    <a:schemeClr val="tx1"/>
                  </a:solidFill>
                  <a:latin typeface="Consolas" panose="020B0609020204030204" pitchFamily="49" charset="0"/>
                </a:rPr>
                <a:t>&lt;</a:t>
              </a:r>
              <a:r>
                <a:rPr lang="en-US" i="1" dirty="0" smtClean="0">
                  <a:solidFill>
                    <a:schemeClr val="tx1"/>
                  </a:solidFill>
                  <a:latin typeface="Consolas" panose="020B0609020204030204" pitchFamily="49" charset="0"/>
                </a:rPr>
                <a:t>Ref name</a:t>
              </a:r>
              <a:r>
                <a:rPr lang="en-US" dirty="0" smtClean="0">
                  <a:solidFill>
                    <a:schemeClr val="tx1"/>
                  </a:solidFill>
                  <a:latin typeface="Consolas" panose="020B0609020204030204" pitchFamily="49" charset="0"/>
                </a:rPr>
                <a:t>&gt; = </a:t>
              </a:r>
              <a:r>
                <a:rPr lang="en-US" i="1" dirty="0" smtClean="0">
                  <a:solidFill>
                    <a:schemeClr val="tx1"/>
                  </a:solidFill>
                  <a:latin typeface="Consolas" panose="020B0609020204030204" pitchFamily="49" charset="0"/>
                </a:rPr>
                <a:t>&lt;Class name</a:t>
              </a:r>
              <a:r>
                <a:rPr lang="en-US" dirty="0" smtClean="0">
                  <a:solidFill>
                    <a:schemeClr val="tx1"/>
                  </a:solidFill>
                  <a:latin typeface="Consolas" panose="020B0609020204030204" pitchFamily="49" charset="0"/>
                </a:rPr>
                <a:t>&gt;()</a:t>
              </a:r>
            </a:p>
          </p:txBody>
        </p:sp>
        <p:cxnSp>
          <p:nvCxnSpPr>
            <p:cNvPr id="10" name="Straight Connector 9"/>
            <p:cNvCxnSpPr>
              <a:stCxn id="9" idx="1"/>
            </p:cNvCxnSpPr>
            <p:nvPr/>
          </p:nvCxnSpPr>
          <p:spPr>
            <a:xfrm flipH="1">
              <a:off x="3586619" y="1219200"/>
              <a:ext cx="2058444" cy="1600200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>
            <a:off x="2133600" y="4636477"/>
            <a:ext cx="7010400" cy="1002323"/>
            <a:chOff x="1828800" y="1524000"/>
            <a:chExt cx="7010400" cy="1002323"/>
          </a:xfrm>
        </p:grpSpPr>
        <p:sp>
          <p:nvSpPr>
            <p:cNvPr id="19" name="Rectangle 18"/>
            <p:cNvSpPr/>
            <p:nvPr/>
          </p:nvSpPr>
          <p:spPr>
            <a:xfrm>
              <a:off x="5029200" y="1524000"/>
              <a:ext cx="3810000" cy="4572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 smtClean="0">
                  <a:solidFill>
                    <a:srgbClr val="C00000"/>
                  </a:solidFill>
                  <a:latin typeface="Consolas" panose="020B0609020204030204" pitchFamily="49" charset="0"/>
                </a:rPr>
                <a:t>&lt;</a:t>
              </a:r>
              <a:r>
                <a:rPr lang="en-US" b="1" i="1" dirty="0" smtClean="0">
                  <a:solidFill>
                    <a:srgbClr val="C00000"/>
                  </a:solidFill>
                  <a:latin typeface="Consolas" panose="020B0609020204030204" pitchFamily="49" charset="0"/>
                </a:rPr>
                <a:t>Ref name</a:t>
              </a:r>
              <a:r>
                <a:rPr lang="en-US" b="1" dirty="0" smtClean="0">
                  <a:solidFill>
                    <a:srgbClr val="C00000"/>
                  </a:solidFill>
                  <a:latin typeface="Consolas" panose="020B0609020204030204" pitchFamily="49" charset="0"/>
                </a:rPr>
                <a:t>&gt;.&lt;</a:t>
              </a:r>
              <a:r>
                <a:rPr lang="en-US" b="1" i="1" dirty="0" smtClean="0">
                  <a:solidFill>
                    <a:srgbClr val="C00000"/>
                  </a:solidFill>
                  <a:latin typeface="Consolas" panose="020B0609020204030204" pitchFamily="49" charset="0"/>
                </a:rPr>
                <a:t>attribute name</a:t>
              </a:r>
              <a:r>
                <a:rPr lang="en-US" b="1" dirty="0" smtClean="0">
                  <a:solidFill>
                    <a:srgbClr val="C00000"/>
                  </a:solidFill>
                  <a:latin typeface="Consolas" panose="020B0609020204030204" pitchFamily="49" charset="0"/>
                </a:rPr>
                <a:t>&gt;</a:t>
              </a:r>
            </a:p>
          </p:txBody>
        </p:sp>
        <p:cxnSp>
          <p:nvCxnSpPr>
            <p:cNvPr id="20" name="Straight Connector 19"/>
            <p:cNvCxnSpPr>
              <a:stCxn id="19" idx="1"/>
            </p:cNvCxnSpPr>
            <p:nvPr/>
          </p:nvCxnSpPr>
          <p:spPr>
            <a:xfrm flipH="1">
              <a:off x="1828800" y="1752600"/>
              <a:ext cx="3200400" cy="773723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98458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smtClean="0"/>
              <a:t>What Is The Benefit Of Defining A Class?</a:t>
            </a:r>
          </a:p>
        </p:txBody>
      </p:sp>
      <p:sp>
        <p:nvSpPr>
          <p:cNvPr id="68301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231775" indent="-231775" eaLnBrk="1" hangingPunct="1"/>
            <a:r>
              <a:rPr lang="en-US" altLang="en-US" sz="2400" smtClean="0"/>
              <a:t>It allows new types of  variables to be declared.</a:t>
            </a:r>
          </a:p>
          <a:p>
            <a:pPr marL="231775" indent="-231775" eaLnBrk="1" hangingPunct="1"/>
            <a:r>
              <a:rPr lang="en-US" altLang="en-US" sz="2400" smtClean="0"/>
              <a:t>The new type can model information about most any arbitrary entity:</a:t>
            </a:r>
          </a:p>
          <a:p>
            <a:pPr marL="633413" lvl="1" indent="-168275" eaLnBrk="1" hangingPunct="1"/>
            <a:r>
              <a:rPr lang="en-US" altLang="en-US" sz="2000" smtClean="0"/>
              <a:t>Car</a:t>
            </a:r>
          </a:p>
          <a:p>
            <a:pPr marL="633413" lvl="1" indent="-168275" eaLnBrk="1" hangingPunct="1"/>
            <a:r>
              <a:rPr lang="en-US" altLang="en-US" sz="2000" smtClean="0"/>
              <a:t>Movie</a:t>
            </a:r>
          </a:p>
          <a:p>
            <a:pPr marL="633413" lvl="1" indent="-168275" eaLnBrk="1" hangingPunct="1"/>
            <a:r>
              <a:rPr lang="en-US" altLang="en-US" sz="2000" smtClean="0"/>
              <a:t>Your pet</a:t>
            </a:r>
          </a:p>
          <a:p>
            <a:pPr marL="633413" lvl="1" indent="-168275" eaLnBrk="1" hangingPunct="1"/>
            <a:r>
              <a:rPr lang="en-US" altLang="en-US" sz="2000" smtClean="0"/>
              <a:t>A bacteria or virus in a medical simulation</a:t>
            </a:r>
          </a:p>
          <a:p>
            <a:pPr marL="633413" lvl="1" indent="-168275" eaLnBrk="1" hangingPunct="1"/>
            <a:r>
              <a:rPr lang="en-US" altLang="en-US" sz="2000" smtClean="0"/>
              <a:t>A ‘critter’ (e.g., monster, computer-controlled player) a video game</a:t>
            </a:r>
          </a:p>
          <a:p>
            <a:pPr marL="633413" lvl="1" indent="-168275" eaLnBrk="1" hangingPunct="1"/>
            <a:r>
              <a:rPr lang="en-US" altLang="en-US" sz="2000" smtClean="0"/>
              <a:t>An ‘object’ (e.g., sword, ray gun, food, treasure) in a video game</a:t>
            </a:r>
          </a:p>
          <a:p>
            <a:pPr marL="633413" lvl="1" indent="-168275" eaLnBrk="1" hangingPunct="1"/>
            <a:r>
              <a:rPr lang="en-US" altLang="en-US" sz="2000" smtClean="0"/>
              <a:t>A member of a website (e.g., a social network user could have attributes to specify the person’s: images, videos, links, comments and other posts associated with the ‘profile’ object).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0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3011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What Is The Benefit Of Defining A Class (2)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Unlike creating a composite type by using a list a predetermined number of fields can be specified and those fields can be named.</a:t>
            </a:r>
          </a:p>
          <a:p>
            <a:pPr lvl="1"/>
            <a:r>
              <a:rPr lang="en-US" altLang="en-US" sz="2000" dirty="0" smtClean="0">
                <a:latin typeface="Calibri" panose="020F0502020204030204" pitchFamily="34" charset="0"/>
              </a:rPr>
              <a:t>This provides an error prevention mechanism</a:t>
            </a:r>
          </a:p>
          <a:p>
            <a:pPr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class Client:</a:t>
            </a:r>
          </a:p>
          <a:p>
            <a:pPr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 </a:t>
            </a:r>
            <a:r>
              <a:rPr lang="en-US" sz="2000" dirty="0" err="1" smtClean="0">
                <a:latin typeface="Consolas" panose="020B0609020204030204" pitchFamily="49" charset="0"/>
              </a:rPr>
              <a:t>def</a:t>
            </a:r>
            <a:r>
              <a:rPr lang="en-US" sz="2000" dirty="0" smtClean="0">
                <a:latin typeface="Consolas" panose="020B0609020204030204" pitchFamily="49" charset="0"/>
              </a:rPr>
              <a:t> </a:t>
            </a:r>
            <a:r>
              <a:rPr lang="en-US" sz="2000" dirty="0">
                <a:latin typeface="Consolas" panose="020B0609020204030204" pitchFamily="49" charset="0"/>
              </a:rPr>
              <a:t>__</a:t>
            </a:r>
            <a:r>
              <a:rPr lang="en-US" sz="2000" dirty="0" err="1">
                <a:latin typeface="Consolas" panose="020B0609020204030204" pitchFamily="49" charset="0"/>
              </a:rPr>
              <a:t>init</a:t>
            </a:r>
            <a:r>
              <a:rPr lang="en-US" sz="2000" dirty="0">
                <a:latin typeface="Consolas" panose="020B0609020204030204" pitchFamily="49" charset="0"/>
              </a:rPr>
              <a:t>__(self):</a:t>
            </a:r>
          </a:p>
          <a:p>
            <a:pPr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     self.name = "default"</a:t>
            </a:r>
          </a:p>
          <a:p>
            <a:pPr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     </a:t>
            </a:r>
            <a:r>
              <a:rPr lang="en-US" altLang="en-US" sz="2000" dirty="0" err="1" smtClean="0">
                <a:latin typeface="Consolas" panose="020B0609020204030204" pitchFamily="49" charset="0"/>
              </a:rPr>
              <a:t>self.phone</a:t>
            </a:r>
            <a:r>
              <a:rPr lang="en-US" altLang="en-US" sz="2000" dirty="0" smtClean="0">
                <a:latin typeface="Consolas" panose="020B0609020204030204" pitchFamily="49" charset="0"/>
              </a:rPr>
              <a:t> = "(123)456-7890"</a:t>
            </a:r>
          </a:p>
          <a:p>
            <a:pPr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     </a:t>
            </a:r>
            <a:r>
              <a:rPr lang="en-US" altLang="en-US" sz="2000" dirty="0" err="1" smtClean="0">
                <a:latin typeface="Consolas" panose="020B0609020204030204" pitchFamily="49" charset="0"/>
              </a:rPr>
              <a:t>self.email</a:t>
            </a:r>
            <a:r>
              <a:rPr lang="en-US" altLang="en-US" sz="2000" dirty="0" smtClean="0">
                <a:latin typeface="Consolas" panose="020B0609020204030204" pitchFamily="49" charset="0"/>
              </a:rPr>
              <a:t> = "foo@bar.com"</a:t>
            </a:r>
          </a:p>
          <a:p>
            <a:pPr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     </a:t>
            </a:r>
            <a:r>
              <a:rPr lang="en-US" altLang="en-US" sz="2000" dirty="0" err="1" smtClean="0">
                <a:latin typeface="Consolas" panose="020B0609020204030204" pitchFamily="49" charset="0"/>
              </a:rPr>
              <a:t>self.purchases</a:t>
            </a:r>
            <a:r>
              <a:rPr lang="en-US" altLang="en-US" sz="2000" dirty="0" smtClean="0">
                <a:latin typeface="Consolas" panose="020B0609020204030204" pitchFamily="49" charset="0"/>
              </a:rPr>
              <a:t> = 0</a:t>
            </a:r>
          </a:p>
          <a:p>
            <a:pPr>
              <a:buFontTx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</a:rPr>
              <a:t>firstClient</a:t>
            </a:r>
            <a:r>
              <a:rPr lang="en-US" altLang="en-US" sz="1800" dirty="0" smtClean="0">
                <a:latin typeface="Consolas" panose="020B0609020204030204" pitchFamily="49" charset="0"/>
              </a:rPr>
              <a:t> = Client()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print(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firstClient.middleName</a:t>
            </a:r>
            <a:r>
              <a:rPr lang="en-US" altLang="en-US" sz="1800" dirty="0" smtClean="0">
                <a:latin typeface="Consolas" panose="020B0609020204030204" pitchFamily="49" charset="0"/>
              </a:rPr>
              <a:t>)  </a:t>
            </a:r>
            <a:r>
              <a:rPr lang="en-US" altLang="en-US" sz="1800" b="1" dirty="0" smtClean="0">
                <a:solidFill>
                  <a:srgbClr val="00B0F0"/>
                </a:solidFill>
                <a:latin typeface="Consolas" panose="020B0609020204030204" pitchFamily="49" charset="0"/>
              </a:rPr>
              <a:t># Error: no such field defined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6705600" cy="639762"/>
          </a:xfrm>
        </p:spPr>
        <p:txBody>
          <a:bodyPr>
            <a:normAutofit fontScale="90000"/>
          </a:bodyPr>
          <a:lstStyle/>
          <a:p>
            <a:r>
              <a:rPr lang="en-US" altLang="en-US" dirty="0" smtClean="0"/>
              <a:t>Revisiting A Previous Example: </a:t>
            </a:r>
            <a:r>
              <a:rPr lang="en-US" altLang="en-US" dirty="0">
                <a:latin typeface="Consolas" panose="020B0609020204030204" pitchFamily="49" charset="0"/>
              </a:rPr>
              <a:t>__</a:t>
            </a:r>
            <a:r>
              <a:rPr lang="en-US" altLang="en-US" dirty="0" err="1">
                <a:latin typeface="Consolas" panose="020B0609020204030204" pitchFamily="49" charset="0"/>
              </a:rPr>
              <a:t>init</a:t>
            </a:r>
            <a:r>
              <a:rPr lang="en-US" altLang="en-US" dirty="0" smtClean="0">
                <a:latin typeface="Consolas" panose="020B0609020204030204" pitchFamily="49" charset="0"/>
              </a:rPr>
              <a:t>__()</a:t>
            </a:r>
            <a:endParaRPr lang="en-US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dirty="0">
                <a:latin typeface="Consolas" panose="020B0609020204030204" pitchFamily="49" charset="0"/>
              </a:rPr>
              <a:t>__</a:t>
            </a:r>
            <a:r>
              <a:rPr lang="en-US" altLang="en-US" dirty="0" err="1">
                <a:latin typeface="Consolas" panose="020B0609020204030204" pitchFamily="49" charset="0"/>
              </a:rPr>
              <a:t>init</a:t>
            </a:r>
            <a:r>
              <a:rPr lang="en-US" altLang="en-US" dirty="0" smtClean="0">
                <a:latin typeface="Consolas" panose="020B0609020204030204" pitchFamily="49" charset="0"/>
              </a:rPr>
              <a:t>__() is used to i</a:t>
            </a:r>
            <a:r>
              <a:rPr lang="en-US" altLang="en-US" dirty="0" smtClean="0"/>
              <a:t>nitializing the attributes</a:t>
            </a:r>
          </a:p>
          <a:p>
            <a:r>
              <a:rPr lang="en-US" altLang="en-US" dirty="0" smtClean="0"/>
              <a:t>Classes have a special function (actually ‘method</a:t>
            </a:r>
            <a:r>
              <a:rPr lang="en-US" altLang="en-US" dirty="0" smtClean="0"/>
              <a:t>’ – more on this later in this section) </a:t>
            </a:r>
            <a:r>
              <a:rPr lang="en-US" altLang="en-US" dirty="0" smtClean="0"/>
              <a:t>called a </a:t>
            </a:r>
            <a:r>
              <a:rPr lang="en-US" altLang="en-US" b="1" dirty="0" smtClean="0"/>
              <a:t>constructor</a:t>
            </a:r>
            <a:r>
              <a:rPr lang="en-US" altLang="en-US" dirty="0" smtClean="0"/>
              <a:t>  that can be used to initialize the starting values of a class to some specific values.</a:t>
            </a:r>
          </a:p>
          <a:p>
            <a:r>
              <a:rPr lang="en-US" altLang="en-US" dirty="0" smtClean="0"/>
              <a:t>This method is automatically called whenever an object is created e.g. </a:t>
            </a:r>
            <a:r>
              <a:rPr lang="en-US" altLang="en-US" dirty="0" smtClean="0">
                <a:latin typeface="Consolas" panose="020B0609020204030204" pitchFamily="49" charset="0"/>
              </a:rPr>
              <a:t>bob = Person()</a:t>
            </a:r>
          </a:p>
          <a:p>
            <a:r>
              <a:rPr lang="en-US" altLang="en-US" b="1" dirty="0" smtClean="0"/>
              <a:t>Format</a:t>
            </a:r>
            <a:r>
              <a:rPr lang="en-US" altLang="en-US" dirty="0" smtClean="0"/>
              <a:t>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350" dirty="0">
                <a:latin typeface="Consolas" panose="020B0609020204030204" pitchFamily="49" charset="0"/>
              </a:rPr>
              <a:t>class &lt;</a:t>
            </a:r>
            <a:r>
              <a:rPr lang="en-US" altLang="en-US" sz="1350" i="1" dirty="0">
                <a:latin typeface="Consolas" panose="020B0609020204030204" pitchFamily="49" charset="0"/>
              </a:rPr>
              <a:t>Class name</a:t>
            </a:r>
            <a:r>
              <a:rPr lang="en-US" altLang="en-US" sz="1350" dirty="0">
                <a:latin typeface="Consolas" panose="020B0609020204030204" pitchFamily="49" charset="0"/>
              </a:rPr>
              <a:t>&gt;: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350" dirty="0" smtClean="0">
                <a:latin typeface="Consolas" panose="020B0609020204030204" pitchFamily="49" charset="0"/>
              </a:rPr>
              <a:t>    </a:t>
            </a:r>
            <a:r>
              <a:rPr lang="en-US" altLang="en-US" sz="135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1350" dirty="0" smtClean="0">
                <a:latin typeface="Consolas" panose="020B0609020204030204" pitchFamily="49" charset="0"/>
              </a:rPr>
              <a:t> </a:t>
            </a:r>
            <a:r>
              <a:rPr lang="en-US" altLang="en-US" sz="1350" dirty="0">
                <a:latin typeface="Consolas" panose="020B0609020204030204" pitchFamily="49" charset="0"/>
              </a:rPr>
              <a:t>__</a:t>
            </a:r>
            <a:r>
              <a:rPr lang="en-US" altLang="en-US" sz="1350" dirty="0" err="1">
                <a:latin typeface="Consolas" panose="020B0609020204030204" pitchFamily="49" charset="0"/>
              </a:rPr>
              <a:t>init</a:t>
            </a:r>
            <a:r>
              <a:rPr lang="en-US" altLang="en-US" sz="1350" dirty="0">
                <a:latin typeface="Consolas" panose="020B0609020204030204" pitchFamily="49" charset="0"/>
              </a:rPr>
              <a:t>__(self, &lt;</a:t>
            </a:r>
            <a:r>
              <a:rPr lang="en-US" altLang="en-US" sz="1350" i="1" dirty="0">
                <a:latin typeface="Consolas" panose="020B0609020204030204" pitchFamily="49" charset="0"/>
              </a:rPr>
              <a:t>other parameters</a:t>
            </a:r>
            <a:r>
              <a:rPr lang="en-US" altLang="en-US" sz="1350" dirty="0">
                <a:latin typeface="Consolas" panose="020B0609020204030204" pitchFamily="49" charset="0"/>
              </a:rPr>
              <a:t>&gt;):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350" dirty="0">
                <a:latin typeface="Consolas" panose="020B0609020204030204" pitchFamily="49" charset="0"/>
              </a:rPr>
              <a:t>    </a:t>
            </a:r>
            <a:r>
              <a:rPr lang="en-US" altLang="en-US" sz="1350" dirty="0" smtClean="0">
                <a:latin typeface="Consolas" panose="020B0609020204030204" pitchFamily="49" charset="0"/>
              </a:rPr>
              <a:t>    &lt;</a:t>
            </a:r>
            <a:r>
              <a:rPr lang="en-US" altLang="en-US" sz="1350" i="1" dirty="0">
                <a:latin typeface="Consolas" panose="020B0609020204030204" pitchFamily="49" charset="0"/>
              </a:rPr>
              <a:t>body of the method</a:t>
            </a:r>
            <a:r>
              <a:rPr lang="en-US" altLang="en-US" sz="1350" dirty="0">
                <a:latin typeface="Consolas" panose="020B0609020204030204" pitchFamily="49" charset="0"/>
              </a:rPr>
              <a:t>&gt;</a:t>
            </a:r>
          </a:p>
          <a:p>
            <a:r>
              <a:rPr lang="en-US" altLang="en-US" b="1" dirty="0" smtClean="0"/>
              <a:t>Example</a:t>
            </a:r>
            <a:r>
              <a:rPr lang="en-US" altLang="en-US" dirty="0" smtClean="0"/>
              <a:t>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350" dirty="0">
                <a:latin typeface="Consolas" panose="020B0609020204030204" pitchFamily="49" charset="0"/>
              </a:rPr>
              <a:t>class Person: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350" dirty="0" smtClean="0">
                <a:latin typeface="Consolas" panose="020B0609020204030204" pitchFamily="49" charset="0"/>
              </a:rPr>
              <a:t>    </a:t>
            </a:r>
            <a:r>
              <a:rPr lang="en-US" altLang="en-US" sz="135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1350" dirty="0" smtClean="0">
                <a:latin typeface="Consolas" panose="020B0609020204030204" pitchFamily="49" charset="0"/>
              </a:rPr>
              <a:t> </a:t>
            </a:r>
            <a:r>
              <a:rPr lang="en-US" altLang="en-US" sz="1350" dirty="0">
                <a:latin typeface="Consolas" panose="020B0609020204030204" pitchFamily="49" charset="0"/>
              </a:rPr>
              <a:t>__</a:t>
            </a:r>
            <a:r>
              <a:rPr lang="en-US" altLang="en-US" sz="1350" dirty="0" err="1">
                <a:latin typeface="Consolas" panose="020B0609020204030204" pitchFamily="49" charset="0"/>
              </a:rPr>
              <a:t>init</a:t>
            </a:r>
            <a:r>
              <a:rPr lang="en-US" altLang="en-US" sz="1350" dirty="0">
                <a:latin typeface="Consolas" panose="020B0609020204030204" pitchFamily="49" charset="0"/>
              </a:rPr>
              <a:t>__(self):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350" dirty="0">
                <a:latin typeface="Consolas" panose="020B0609020204030204" pitchFamily="49" charset="0"/>
              </a:rPr>
              <a:t>       self.name = "No name"</a:t>
            </a:r>
          </a:p>
          <a:p>
            <a:endParaRPr lang="en-US" altLang="en-US" dirty="0" smtClean="0"/>
          </a:p>
        </p:txBody>
      </p: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3810000" y="3848100"/>
            <a:ext cx="3752850" cy="999602"/>
            <a:chOff x="704850" y="2644954"/>
            <a:chExt cx="5003799" cy="1333320"/>
          </a:xfrm>
        </p:grpSpPr>
        <p:sp>
          <p:nvSpPr>
            <p:cNvPr id="12" name="Line 5"/>
            <p:cNvSpPr>
              <a:spLocks noChangeShapeType="1"/>
            </p:cNvSpPr>
            <p:nvPr/>
          </p:nvSpPr>
          <p:spPr bwMode="auto">
            <a:xfrm flipH="1" flipV="1">
              <a:off x="704850" y="2644954"/>
              <a:ext cx="3047999" cy="830295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3" name="Text Box 7"/>
            <p:cNvSpPr txBox="1">
              <a:spLocks noChangeArrowheads="1"/>
            </p:cNvSpPr>
            <p:nvPr/>
          </p:nvSpPr>
          <p:spPr bwMode="auto">
            <a:xfrm>
              <a:off x="3752849" y="3054587"/>
              <a:ext cx="1955800" cy="923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500" b="1" dirty="0" smtClean="0">
                  <a:solidFill>
                    <a:srgbClr val="CC3300"/>
                  </a:solidFill>
                  <a:latin typeface="Arial" panose="020B0604020202020204" pitchFamily="34" charset="0"/>
                </a:rPr>
                <a:t>This calls the </a:t>
              </a:r>
              <a:r>
                <a:rPr lang="en-US" altLang="en-US" sz="1500" b="1" dirty="0" err="1" smtClean="0">
                  <a:solidFill>
                    <a:srgbClr val="CC3300"/>
                  </a:solidFill>
                  <a:latin typeface="Consolas" panose="020B0609020204030204" pitchFamily="49" charset="0"/>
                </a:rPr>
                <a:t>init</a:t>
              </a:r>
              <a:r>
                <a:rPr lang="en-US" altLang="en-US" sz="1500" b="1" dirty="0" smtClean="0">
                  <a:solidFill>
                    <a:srgbClr val="CC3300"/>
                  </a:solidFill>
                  <a:latin typeface="Consolas" panose="020B0609020204030204" pitchFamily="49" charset="0"/>
                </a:rPr>
                <a:t>() </a:t>
              </a:r>
              <a:r>
                <a:rPr lang="en-US" altLang="en-US" sz="1500" b="1" dirty="0" smtClean="0">
                  <a:solidFill>
                    <a:srgbClr val="CC3300"/>
                  </a:solidFill>
                  <a:latin typeface="Arial" panose="020B0604020202020204" pitchFamily="34" charset="0"/>
                </a:rPr>
                <a:t>constructor</a:t>
              </a:r>
              <a:endParaRPr lang="en-US" altLang="en-US" sz="1500" b="1" dirty="0">
                <a:solidFill>
                  <a:srgbClr val="CC3300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0" y="14140"/>
            <a:ext cx="2286000" cy="7620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chemeClr val="tx1"/>
                </a:solidFill>
              </a:rPr>
              <a:t>New terms</a:t>
            </a:r>
            <a:r>
              <a:rPr lang="en-US" dirty="0" smtClean="0">
                <a:solidFill>
                  <a:schemeClr val="tx1"/>
                </a:solidFill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__</a:t>
            </a:r>
            <a:r>
              <a:rPr lang="en-US" dirty="0" err="1" smtClean="0">
                <a:solidFill>
                  <a:schemeClr val="tx1"/>
                </a:solidFill>
                <a:latin typeface="Consolas" panose="020B0609020204030204" pitchFamily="49" charset="0"/>
              </a:rPr>
              <a:t>init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__()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Constructor</a:t>
            </a:r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7503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91400" cy="639762"/>
          </a:xfrm>
        </p:spPr>
        <p:txBody>
          <a:bodyPr/>
          <a:lstStyle/>
          <a:p>
            <a:r>
              <a:rPr lang="en-US" altLang="en-US" dirty="0" smtClean="0"/>
              <a:t>Initializing The Attributes Of A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Because the ‘</a:t>
            </a:r>
            <a:r>
              <a:rPr lang="en-US" altLang="ja-JP" dirty="0" err="1">
                <a:latin typeface="Consolas" panose="020B0609020204030204" pitchFamily="49" charset="0"/>
              </a:rPr>
              <a:t>init</a:t>
            </a:r>
            <a:r>
              <a:rPr lang="en-US" altLang="ja-JP" dirty="0">
                <a:latin typeface="Consolas" panose="020B0609020204030204" pitchFamily="49" charset="0"/>
              </a:rPr>
              <a:t>()</a:t>
            </a:r>
            <a:r>
              <a:rPr lang="en-US" altLang="en-US" dirty="0"/>
              <a:t>’</a:t>
            </a:r>
            <a:r>
              <a:rPr lang="en-US" altLang="ja-JP" dirty="0"/>
              <a:t> method is a method it can also be called with parameters which are then used to initialize the attributes.</a:t>
            </a:r>
          </a:p>
          <a:p>
            <a:r>
              <a:rPr lang="en-US" altLang="en-US" b="1" dirty="0"/>
              <a:t>Example</a:t>
            </a:r>
            <a:r>
              <a:rPr lang="en-US" altLang="en-US" dirty="0"/>
              <a:t>:</a:t>
            </a:r>
          </a:p>
          <a:p>
            <a:pPr marL="257175" lvl="1" indent="0">
              <a:buNone/>
            </a:pPr>
            <a:r>
              <a:rPr lang="en-US" altLang="en-US" sz="1800" b="1" dirty="0">
                <a:solidFill>
                  <a:srgbClr val="00B0F0"/>
                </a:solidFill>
                <a:latin typeface="Consolas" panose="020B0609020204030204" pitchFamily="49" charset="0"/>
              </a:rPr>
              <a:t># </a:t>
            </a:r>
            <a:r>
              <a:rPr lang="en-US" altLang="en-US" sz="1800" b="1" dirty="0" smtClean="0">
                <a:solidFill>
                  <a:srgbClr val="00B0F0"/>
                </a:solidFill>
                <a:latin typeface="Consolas" panose="020B0609020204030204" pitchFamily="49" charset="0"/>
              </a:rPr>
              <a:t>attribute </a:t>
            </a:r>
            <a:r>
              <a:rPr lang="en-US" altLang="en-US" sz="1800" b="1" dirty="0">
                <a:solidFill>
                  <a:srgbClr val="00B0F0"/>
                </a:solidFill>
                <a:latin typeface="Consolas" panose="020B0609020204030204" pitchFamily="49" charset="0"/>
              </a:rPr>
              <a:t>can be set </a:t>
            </a:r>
            <a:r>
              <a:rPr lang="en-US" altLang="en-US" sz="1800" b="1" dirty="0" smtClean="0">
                <a:solidFill>
                  <a:srgbClr val="00B0F0"/>
                </a:solidFill>
                <a:latin typeface="Consolas" panose="020B0609020204030204" pitchFamily="49" charset="0"/>
              </a:rPr>
              <a:t>starting (</a:t>
            </a:r>
            <a:r>
              <a:rPr lang="en-US" altLang="en-US" sz="1800" b="1" i="1" u="sng" dirty="0" smtClean="0">
                <a:solidFill>
                  <a:srgbClr val="00B0F0"/>
                </a:solidFill>
                <a:latin typeface="Consolas" panose="020B0609020204030204" pitchFamily="49" charset="0"/>
              </a:rPr>
              <a:t>init</a:t>
            </a:r>
            <a:r>
              <a:rPr lang="en-US" altLang="en-US" sz="1800" b="1" dirty="0" smtClean="0">
                <a:solidFill>
                  <a:srgbClr val="00B0F0"/>
                </a:solidFill>
                <a:latin typeface="Consolas" panose="020B0609020204030204" pitchFamily="49" charset="0"/>
              </a:rPr>
              <a:t>ial) values </a:t>
            </a:r>
            <a:r>
              <a:rPr lang="en-US" altLang="en-US" sz="1800" b="1" dirty="0" smtClean="0">
                <a:solidFill>
                  <a:srgbClr val="00B0F0"/>
                </a:solidFill>
                <a:latin typeface="Consolas" panose="020B0609020204030204" pitchFamily="49" charset="0"/>
              </a:rPr>
              <a:t>in </a:t>
            </a:r>
            <a:r>
              <a:rPr lang="en-US" altLang="en-US" sz="1800" b="1" dirty="0">
                <a:solidFill>
                  <a:srgbClr val="00B0F0"/>
                </a:solidFill>
                <a:latin typeface="Consolas" panose="020B0609020204030204" pitchFamily="49" charset="0"/>
              </a:rPr>
              <a:t>the </a:t>
            </a:r>
            <a:r>
              <a:rPr lang="en-US" altLang="en-US" sz="1800" b="1" i="1" u="sng" dirty="0" err="1">
                <a:solidFill>
                  <a:srgbClr val="00B0F0"/>
                </a:solidFill>
                <a:latin typeface="Consolas" panose="020B0609020204030204" pitchFamily="49" charset="0"/>
              </a:rPr>
              <a:t>init</a:t>
            </a:r>
            <a:r>
              <a:rPr lang="en-US" altLang="en-US" sz="1800" b="1" dirty="0">
                <a:solidFill>
                  <a:srgbClr val="00B0F0"/>
                </a:solidFill>
                <a:latin typeface="Consolas" panose="020B0609020204030204" pitchFamily="49" charset="0"/>
              </a:rPr>
              <a:t>() method. </a:t>
            </a:r>
          </a:p>
          <a:p>
            <a:pPr marL="257175" lvl="1" indent="0"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class </a:t>
            </a:r>
            <a:r>
              <a:rPr lang="en-US" altLang="en-US" sz="1800" dirty="0">
                <a:latin typeface="Consolas" panose="020B0609020204030204" pitchFamily="49" charset="0"/>
              </a:rPr>
              <a:t>Person</a:t>
            </a:r>
          </a:p>
          <a:p>
            <a:pPr marL="257175" lvl="1" indent="0"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1800" dirty="0" smtClean="0">
                <a:latin typeface="Consolas" panose="020B0609020204030204" pitchFamily="49" charset="0"/>
              </a:rPr>
              <a:t> </a:t>
            </a:r>
            <a:r>
              <a:rPr lang="en-US" altLang="en-US" sz="1800" dirty="0">
                <a:latin typeface="Consolas" panose="020B0609020204030204" pitchFamily="49" charset="0"/>
              </a:rPr>
              <a:t>__</a:t>
            </a:r>
            <a:r>
              <a:rPr lang="en-US" altLang="en-US" sz="1800" dirty="0" err="1">
                <a:latin typeface="Consolas" panose="020B0609020204030204" pitchFamily="49" charset="0"/>
              </a:rPr>
              <a:t>init</a:t>
            </a:r>
            <a:r>
              <a:rPr lang="en-US" altLang="en-US" sz="1800" dirty="0">
                <a:latin typeface="Consolas" panose="020B0609020204030204" pitchFamily="49" charset="0"/>
              </a:rPr>
              <a:t>___(self,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aName</a:t>
            </a:r>
            <a:r>
              <a:rPr lang="en-US" altLang="en-US" sz="1800" dirty="0" smtClean="0">
                <a:latin typeface="Consolas" panose="020B0609020204030204" pitchFamily="49" charset="0"/>
              </a:rPr>
              <a:t>,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anAge</a:t>
            </a:r>
            <a:r>
              <a:rPr lang="en-US" altLang="en-US" sz="1800" dirty="0" smtClean="0">
                <a:latin typeface="Consolas" panose="020B0609020204030204" pitchFamily="49" charset="0"/>
              </a:rPr>
              <a:t>):</a:t>
            </a:r>
            <a:endParaRPr lang="en-US" altLang="en-US" sz="1800" dirty="0">
              <a:latin typeface="Consolas" panose="020B0609020204030204" pitchFamily="49" charset="0"/>
            </a:endParaRPr>
          </a:p>
          <a:p>
            <a:pPr marL="257175" lvl="1" indent="0"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     self.name =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aName</a:t>
            </a:r>
            <a:endParaRPr lang="en-US" altLang="en-US" sz="1800" dirty="0" smtClean="0">
              <a:latin typeface="Consolas" panose="020B0609020204030204" pitchFamily="49" charset="0"/>
            </a:endParaRPr>
          </a:p>
          <a:p>
            <a:pPr marL="257175" lvl="1" indent="0"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</a:rPr>
              <a:t>      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self.age</a:t>
            </a:r>
            <a:r>
              <a:rPr lang="en-US" altLang="en-US" sz="1800" dirty="0" smtClean="0">
                <a:latin typeface="Consolas" panose="020B0609020204030204" pitchFamily="49" charset="0"/>
              </a:rPr>
              <a:t> =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anAge</a:t>
            </a:r>
            <a:endParaRPr lang="en-US" altLang="en-US" sz="1800" dirty="0">
              <a:latin typeface="Consolas" panose="020B0609020204030204" pitchFamily="49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22087"/>
            <a:ext cx="1905000" cy="639762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chemeClr val="tx1"/>
                </a:solidFill>
              </a:rPr>
              <a:t>New term</a:t>
            </a:r>
            <a:r>
              <a:rPr lang="en-US" dirty="0" smtClean="0">
                <a:solidFill>
                  <a:schemeClr val="tx1"/>
                </a:solidFill>
              </a:rPr>
              <a:t>: initialize</a:t>
            </a:r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738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Full Example: Using The “</a:t>
            </a:r>
            <a:r>
              <a:rPr lang="en-US" altLang="ja-JP" smtClean="0">
                <a:latin typeface="Consolas" panose="020B0609020204030204" pitchFamily="49" charset="0"/>
              </a:rPr>
              <a:t>Init()</a:t>
            </a:r>
            <a:r>
              <a:rPr lang="en-US" altLang="en-US" smtClean="0"/>
              <a:t>”</a:t>
            </a:r>
            <a:r>
              <a:rPr lang="en-US" altLang="ja-JP" smtClean="0"/>
              <a:t> Method</a:t>
            </a:r>
            <a:endParaRPr lang="en-US" altLang="en-US" smtClean="0"/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The name of the online example: 2</a:t>
            </a:r>
            <a:r>
              <a:rPr lang="en-US" altLang="en-US" dirty="0" smtClean="0">
                <a:latin typeface="Consolas" panose="020B0609020204030204" pitchFamily="49" charset="0"/>
              </a:rPr>
              <a:t>init_method.py</a:t>
            </a:r>
          </a:p>
          <a:p>
            <a:endParaRPr lang="en-US" altLang="en-US" sz="1500" dirty="0"/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class Person</a:t>
            </a:r>
            <a:r>
              <a:rPr lang="en-US" altLang="en-US" sz="1800" dirty="0" smtClean="0">
                <a:latin typeface="Consolas" panose="020B0609020204030204" pitchFamily="49" charset="0"/>
              </a:rPr>
              <a:t>:</a:t>
            </a:r>
            <a:endParaRPr lang="en-US" altLang="en-US" sz="1800" dirty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</a:t>
            </a:r>
            <a:r>
              <a:rPr lang="en-US" altLang="en-US" sz="1800" dirty="0" err="1">
                <a:latin typeface="Consolas" panose="020B0609020204030204" pitchFamily="49" charset="0"/>
              </a:rPr>
              <a:t>def</a:t>
            </a:r>
            <a:r>
              <a:rPr lang="en-US" altLang="en-US" sz="1800" dirty="0">
                <a:latin typeface="Consolas" panose="020B0609020204030204" pitchFamily="49" charset="0"/>
              </a:rPr>
              <a:t> __</a:t>
            </a:r>
            <a:r>
              <a:rPr lang="en-US" altLang="en-US" sz="1800" dirty="0" err="1">
                <a:latin typeface="Consolas" panose="020B0609020204030204" pitchFamily="49" charset="0"/>
              </a:rPr>
              <a:t>init</a:t>
            </a:r>
            <a:r>
              <a:rPr lang="en-US" altLang="en-US" sz="1800" dirty="0">
                <a:latin typeface="Consolas" panose="020B0609020204030204" pitchFamily="49" charset="0"/>
              </a:rPr>
              <a:t>__(self,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aName</a:t>
            </a:r>
            <a:r>
              <a:rPr lang="en-US" altLang="en-US" sz="1800" dirty="0" smtClean="0">
                <a:latin typeface="Consolas" panose="020B0609020204030204" pitchFamily="49" charset="0"/>
              </a:rPr>
              <a:t>,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anAge</a:t>
            </a:r>
            <a:r>
              <a:rPr lang="en-US" altLang="en-US" sz="1800" dirty="0" smtClean="0">
                <a:latin typeface="Consolas" panose="020B0609020204030204" pitchFamily="49" charset="0"/>
              </a:rPr>
              <a:t>):</a:t>
            </a:r>
            <a:endParaRPr lang="en-US" altLang="en-US" sz="1800" dirty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    self.name =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aName</a:t>
            </a: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</a:rPr>
              <a:t>     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self.age</a:t>
            </a:r>
            <a:r>
              <a:rPr lang="en-US" altLang="en-US" sz="1800" dirty="0" smtClean="0">
                <a:latin typeface="Consolas" panose="020B0609020204030204" pitchFamily="49" charset="0"/>
              </a:rPr>
              <a:t> =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anAge</a:t>
            </a:r>
            <a:endParaRPr lang="en-US" altLang="en-US" sz="1800" dirty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dirty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err="1">
                <a:latin typeface="Consolas" panose="020B0609020204030204" pitchFamily="49" charset="0"/>
              </a:rPr>
              <a:t>def</a:t>
            </a:r>
            <a:r>
              <a:rPr lang="en-US" altLang="en-US" sz="1800" dirty="0">
                <a:latin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</a:rPr>
              <a:t>start():</a:t>
            </a:r>
            <a:endParaRPr lang="en-US" altLang="en-US" sz="1800" dirty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aPerson = Person("Finder </a:t>
            </a:r>
            <a:r>
              <a:rPr lang="en-US" altLang="en-US" sz="1800" dirty="0" smtClean="0">
                <a:latin typeface="Consolas" panose="020B0609020204030204" pitchFamily="49" charset="0"/>
              </a:rPr>
              <a:t>Wyvernspur</a:t>
            </a:r>
            <a:r>
              <a:rPr lang="en-US" altLang="en-US" sz="1800" dirty="0">
                <a:latin typeface="Consolas" panose="020B0609020204030204" pitchFamily="49" charset="0"/>
              </a:rPr>
              <a:t>"</a:t>
            </a:r>
            <a:r>
              <a:rPr lang="en-US" altLang="en-US" sz="1800" dirty="0" smtClean="0">
                <a:latin typeface="Consolas" panose="020B0609020204030204" pitchFamily="49" charset="0"/>
              </a:rPr>
              <a:t>,1000)</a:t>
            </a:r>
            <a:endParaRPr lang="en-US" altLang="en-US" sz="1800" dirty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</a:t>
            </a:r>
            <a:r>
              <a:rPr lang="en-US" altLang="en-US" sz="1800" dirty="0" smtClean="0">
                <a:latin typeface="Consolas" panose="020B0609020204030204" pitchFamily="49" charset="0"/>
              </a:rPr>
              <a:t>print(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aPerson.name,aPerson.age</a:t>
            </a:r>
            <a:r>
              <a:rPr lang="en-US" altLang="en-US" sz="1800" dirty="0" smtClean="0">
                <a:latin typeface="Consolas" panose="020B0609020204030204" pitchFamily="49" charset="0"/>
              </a:rPr>
              <a:t>)</a:t>
            </a:r>
            <a:endParaRPr lang="en-US" altLang="en-US" sz="1800" dirty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dirty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start()</a:t>
            </a:r>
            <a:endParaRPr lang="en-US" altLang="en-US" sz="1800" dirty="0">
              <a:latin typeface="Consolas" panose="020B0609020204030204" pitchFamily="49" charset="0"/>
            </a:endParaRPr>
          </a:p>
          <a:p>
            <a:endParaRPr lang="en-US" altLang="en-US" dirty="0" smtClean="0"/>
          </a:p>
        </p:txBody>
      </p:sp>
      <p:sp>
        <p:nvSpPr>
          <p:cNvPr id="34820" name="Rectangle 1"/>
          <p:cNvSpPr>
            <a:spLocks noChangeArrowheads="1"/>
          </p:cNvSpPr>
          <p:nvPr/>
        </p:nvSpPr>
        <p:spPr bwMode="auto">
          <a:xfrm>
            <a:off x="1143000" y="5742386"/>
            <a:ext cx="4931158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050"/>
              <a:t>“Nameless bard” &amp; “</a:t>
            </a:r>
            <a:r>
              <a:rPr lang="en-US" altLang="ja-JP" sz="1050">
                <a:latin typeface="Consolas" panose="020B0609020204030204" pitchFamily="49" charset="0"/>
              </a:rPr>
              <a:t>Finder Wyvernspur</a:t>
            </a:r>
            <a:r>
              <a:rPr lang="en-US" altLang="en-US" sz="1050">
                <a:latin typeface="Consolas" panose="020B0609020204030204" pitchFamily="49" charset="0"/>
              </a:rPr>
              <a:t>”</a:t>
            </a:r>
            <a:r>
              <a:rPr lang="en-US" altLang="ja-JP" sz="1050">
                <a:latin typeface="Consolas" panose="020B0609020204030204" pitchFamily="49" charset="0"/>
              </a:rPr>
              <a:t> </a:t>
            </a:r>
            <a:r>
              <a:rPr lang="en-US" altLang="ja-JP" sz="1050">
                <a:latin typeface="Consolas" panose="020B0609020204030204" pitchFamily="49" charset="0"/>
                <a:sym typeface="Symbol" panose="05050102010706020507" pitchFamily="18" charset="2"/>
              </a:rPr>
              <a:t> </a:t>
            </a:r>
            <a:r>
              <a:rPr lang="en-US" altLang="ja-JP" sz="1050"/>
              <a:t>Wizards of the Coast (April 24, 2012) </a:t>
            </a:r>
            <a:endParaRPr lang="en-US" altLang="en-US" sz="105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5601" y="4495800"/>
            <a:ext cx="7140299" cy="689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576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Classes Have </a:t>
            </a:r>
            <a:r>
              <a:rPr lang="en-US" altLang="en-US" sz="3200" b="1" smtClean="0">
                <a:solidFill>
                  <a:srgbClr val="FF0000"/>
                </a:solidFill>
              </a:rPr>
              <a:t>Attributes</a:t>
            </a:r>
            <a:r>
              <a:rPr lang="en-US" altLang="en-US" sz="3200" smtClean="0"/>
              <a:t/>
            </a:r>
            <a:br>
              <a:rPr lang="en-US" altLang="en-US" sz="3200" smtClean="0"/>
            </a:br>
            <a:endParaRPr lang="en-US" altLang="en-US" sz="3200" smtClean="0"/>
          </a:p>
        </p:txBody>
      </p:sp>
      <p:pic>
        <p:nvPicPr>
          <p:cNvPr id="59396" name="Picture 4" descr="H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900" y="4064000"/>
            <a:ext cx="3725863" cy="279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7" name="Rectangle 5"/>
          <p:cNvSpPr>
            <a:spLocks noChangeArrowheads="1"/>
          </p:cNvSpPr>
          <p:nvPr/>
        </p:nvSpPr>
        <p:spPr bwMode="auto">
          <a:xfrm>
            <a:off x="215900" y="1549400"/>
            <a:ext cx="1930400" cy="1511300"/>
          </a:xfrm>
          <a:prstGeom prst="rect">
            <a:avLst/>
          </a:prstGeom>
          <a:solidFill>
            <a:srgbClr val="FFFFE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1">
                <a:latin typeface="Comic Sans MS" panose="030F0702030302020204" pitchFamily="66" charset="0"/>
              </a:rPr>
              <a:t>ATTRIBUTES</a:t>
            </a:r>
          </a:p>
          <a:p>
            <a:pPr eaLnBrk="1" hangingPunct="1"/>
            <a:r>
              <a:rPr lang="en-US" altLang="en-US" sz="1600" b="1">
                <a:solidFill>
                  <a:srgbClr val="FF0000"/>
                </a:solidFill>
                <a:latin typeface="Comic Sans MS" panose="030F0702030302020204" pitchFamily="66" charset="0"/>
              </a:rPr>
              <a:t>Name: </a:t>
            </a:r>
          </a:p>
          <a:p>
            <a:pPr eaLnBrk="1" hangingPunct="1"/>
            <a:r>
              <a:rPr lang="en-US" altLang="en-US" sz="1600" b="1">
                <a:solidFill>
                  <a:srgbClr val="FF0000"/>
                </a:solidFill>
                <a:latin typeface="Comic Sans MS" panose="030F0702030302020204" pitchFamily="66" charset="0"/>
              </a:rPr>
              <a:t>Phone: </a:t>
            </a:r>
          </a:p>
          <a:p>
            <a:pPr eaLnBrk="1" hangingPunct="1"/>
            <a:r>
              <a:rPr lang="en-US" altLang="en-US" sz="1600" b="1">
                <a:solidFill>
                  <a:srgbClr val="FF0000"/>
                </a:solidFill>
                <a:latin typeface="Comic Sans MS" panose="030F0702030302020204" pitchFamily="66" charset="0"/>
              </a:rPr>
              <a:t>Email: </a:t>
            </a:r>
          </a:p>
          <a:p>
            <a:pPr eaLnBrk="1" hangingPunct="1"/>
            <a:r>
              <a:rPr lang="en-US" altLang="en-US" sz="1600" b="1">
                <a:solidFill>
                  <a:srgbClr val="FF0000"/>
                </a:solidFill>
                <a:latin typeface="Comic Sans MS" panose="030F0702030302020204" pitchFamily="66" charset="0"/>
              </a:rPr>
              <a:t>Purchases</a:t>
            </a:r>
            <a:r>
              <a:rPr lang="en-US" altLang="en-US" sz="1600">
                <a:latin typeface="Comic Sans MS" panose="030F0702030302020204" pitchFamily="66" charset="0"/>
              </a:rPr>
              <a:t>:</a:t>
            </a:r>
          </a:p>
        </p:txBody>
      </p:sp>
      <p:sp>
        <p:nvSpPr>
          <p:cNvPr id="59399" name="Rectangle 7"/>
          <p:cNvSpPr>
            <a:spLocks noChangeArrowheads="1"/>
          </p:cNvSpPr>
          <p:nvPr/>
        </p:nvSpPr>
        <p:spPr bwMode="auto">
          <a:xfrm>
            <a:off x="6794500" y="1714500"/>
            <a:ext cx="1930400" cy="1511300"/>
          </a:xfrm>
          <a:prstGeom prst="rect">
            <a:avLst/>
          </a:prstGeom>
          <a:solidFill>
            <a:srgbClr val="FFFFE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1" dirty="0">
                <a:latin typeface="Comic Sans MS" panose="030F0702030302020204" pitchFamily="66" charset="0"/>
              </a:rPr>
              <a:t>BEHAVIORS</a:t>
            </a:r>
          </a:p>
          <a:p>
            <a:pPr eaLnBrk="1" hangingPunct="1"/>
            <a:r>
              <a:rPr lang="en-US" altLang="en-US" sz="16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Open account</a:t>
            </a:r>
          </a:p>
          <a:p>
            <a:pPr eaLnBrk="1" hangingPunct="1"/>
            <a:r>
              <a:rPr lang="en-US" altLang="en-US" sz="16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Buy investments</a:t>
            </a:r>
          </a:p>
          <a:p>
            <a:pPr eaLnBrk="1" hangingPunct="1"/>
            <a:r>
              <a:rPr lang="en-US" altLang="en-US" sz="16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Sell investments</a:t>
            </a:r>
          </a:p>
          <a:p>
            <a:pPr eaLnBrk="1" hangingPunct="1"/>
            <a:r>
              <a:rPr lang="en-US" altLang="en-US" sz="1600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Close account </a:t>
            </a:r>
          </a:p>
          <a:p>
            <a:pPr eaLnBrk="1" hangingPunct="1"/>
            <a:endParaRPr lang="en-US" altLang="en-US" sz="1600" dirty="0">
              <a:latin typeface="Arial" panose="020B0604020202020204" pitchFamily="34" charset="0"/>
            </a:endParaRPr>
          </a:p>
        </p:txBody>
      </p:sp>
      <p:sp>
        <p:nvSpPr>
          <p:cNvPr id="59398" name="Line 6"/>
          <p:cNvSpPr>
            <a:spLocks noChangeShapeType="1"/>
          </p:cNvSpPr>
          <p:nvPr/>
        </p:nvSpPr>
        <p:spPr bwMode="auto">
          <a:xfrm>
            <a:off x="1625600" y="3098800"/>
            <a:ext cx="2171700" cy="121920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59400" name="Line 8"/>
          <p:cNvSpPr>
            <a:spLocks noChangeShapeType="1"/>
          </p:cNvSpPr>
          <p:nvPr/>
        </p:nvSpPr>
        <p:spPr bwMode="auto">
          <a:xfrm flipV="1">
            <a:off x="4432300" y="3225800"/>
            <a:ext cx="3378200" cy="107950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38100" y="6505575"/>
            <a:ext cx="24288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200"/>
              <a:t>Image of James curtesy of James Tam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971800" y="838200"/>
            <a:ext cx="342900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200" dirty="0"/>
              <a:t>But Also </a:t>
            </a:r>
            <a:r>
              <a:rPr lang="en-US" altLang="en-US" sz="3200" b="1" dirty="0">
                <a:solidFill>
                  <a:schemeClr val="accent2">
                    <a:lumMod val="75000"/>
                  </a:schemeClr>
                </a:solidFill>
              </a:rPr>
              <a:t>Behaviors</a:t>
            </a:r>
          </a:p>
        </p:txBody>
      </p:sp>
      <p:sp>
        <p:nvSpPr>
          <p:cNvPr id="4" name="Rectangle 3"/>
          <p:cNvSpPr/>
          <p:nvPr/>
        </p:nvSpPr>
        <p:spPr>
          <a:xfrm>
            <a:off x="3429000" y="5943600"/>
            <a:ext cx="2057400" cy="561975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 client</a:t>
            </a:r>
            <a:endParaRPr lang="en-US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9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9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9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9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9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7" grpId="0" animBg="1"/>
      <p:bldP spid="59399" grpId="0" animBg="1"/>
      <p:bldP spid="2" grpId="0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b="1" dirty="0" smtClean="0"/>
              <a:t>New Term</a:t>
            </a:r>
            <a:r>
              <a:rPr lang="en-US" altLang="en-US" sz="3200" dirty="0" smtClean="0"/>
              <a:t>: Class </a:t>
            </a:r>
            <a:r>
              <a:rPr lang="en-US" altLang="en-US" sz="3200" dirty="0" smtClean="0"/>
              <a:t>Methods (“Behaviors”)</a:t>
            </a:r>
          </a:p>
        </p:txBody>
      </p:sp>
      <p:sp>
        <p:nvSpPr>
          <p:cNvPr id="7639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b="1" dirty="0" smtClean="0">
                <a:solidFill>
                  <a:schemeClr val="accent2">
                    <a:lumMod val="75000"/>
                  </a:schemeClr>
                </a:solidFill>
              </a:rPr>
              <a:t>Functions</a:t>
            </a:r>
            <a:r>
              <a:rPr lang="en-US" altLang="en-US" sz="2400" dirty="0" smtClean="0"/>
              <a:t>: not tied to a composite type or object</a:t>
            </a:r>
          </a:p>
          <a:p>
            <a:pPr lvl="1"/>
            <a:r>
              <a:rPr lang="en-US" altLang="en-US" sz="2000" dirty="0" smtClean="0"/>
              <a:t>The call is ‘stand alone’, just name of function</a:t>
            </a:r>
          </a:p>
          <a:p>
            <a:pPr lvl="1"/>
            <a:r>
              <a:rPr lang="en-US" altLang="en-US" sz="2000" dirty="0" smtClean="0"/>
              <a:t>E.g., </a:t>
            </a:r>
          </a:p>
          <a:p>
            <a:pPr lvl="1"/>
            <a:r>
              <a:rPr lang="en-US" altLang="en-US" sz="1800" b="1" dirty="0" smtClean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print()</a:t>
            </a:r>
            <a:r>
              <a:rPr lang="en-US" altLang="en-US" sz="2000" dirty="0" smtClean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en-US" altLang="en-US" sz="1800" b="1" dirty="0" smtClean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input()</a:t>
            </a:r>
          </a:p>
          <a:p>
            <a:r>
              <a:rPr lang="en-US" altLang="en-US" sz="2400" b="1" dirty="0" smtClean="0">
                <a:solidFill>
                  <a:srgbClr val="FF0000"/>
                </a:solidFill>
              </a:rPr>
              <a:t>Methods</a:t>
            </a:r>
            <a:r>
              <a:rPr lang="en-US" altLang="en-US" sz="2400" dirty="0" smtClean="0"/>
              <a:t>: must be called through an instance of a composite</a:t>
            </a:r>
            <a:r>
              <a:rPr lang="en-US" altLang="en-US" sz="2400" baseline="30000" dirty="0" smtClean="0"/>
              <a:t>1</a:t>
            </a:r>
            <a:r>
              <a:rPr lang="en-US" altLang="en-US" sz="2400" dirty="0" smtClean="0"/>
              <a:t>.</a:t>
            </a:r>
          </a:p>
          <a:p>
            <a:pPr lvl="1"/>
            <a:r>
              <a:rPr lang="en-US" altLang="en-US" sz="2000" dirty="0" smtClean="0"/>
              <a:t>E.g., 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</a:rPr>
              <a:t>aList</a:t>
            </a:r>
            <a:r>
              <a:rPr lang="en-US" altLang="en-US" sz="1800" dirty="0" smtClean="0">
                <a:latin typeface="Consolas" panose="020B0609020204030204" pitchFamily="49" charset="0"/>
              </a:rPr>
              <a:t> = []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</a:rPr>
              <a:t>aList.</a:t>
            </a:r>
            <a:r>
              <a:rPr lang="en-US" altLang="en-US" sz="1800" b="1" dirty="0" err="1" smtClean="0">
                <a:solidFill>
                  <a:srgbClr val="FF0000"/>
                </a:solidFill>
                <a:latin typeface="Consolas" panose="020B0609020204030204" pitchFamily="49" charset="0"/>
              </a:rPr>
              <a:t>append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(</a:t>
            </a:r>
            <a:r>
              <a:rPr lang="en-US" altLang="en-US" sz="1800" dirty="0">
                <a:latin typeface="Consolas" panose="020B0609020204030204" pitchFamily="49" charset="0"/>
              </a:rPr>
              <a:t>0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)</a:t>
            </a:r>
            <a:r>
              <a:rPr lang="en-US" altLang="en-US" sz="1800" dirty="0" smtClean="0">
                <a:latin typeface="Consolas" panose="020B0609020204030204" pitchFamily="49" charset="0"/>
              </a:rPr>
              <a:t> </a:t>
            </a:r>
          </a:p>
          <a:p>
            <a:r>
              <a:rPr lang="en-US" altLang="en-US" sz="2400" dirty="0" smtClean="0"/>
              <a:t>Unlike these pre-created functions, the ones that you associate with classes can be customized to do anything that a regular function can.</a:t>
            </a:r>
          </a:p>
          <a:p>
            <a:r>
              <a:rPr lang="en-US" altLang="en-US" sz="2400" dirty="0" smtClean="0"/>
              <a:t>Functions that are associated with classes are referred to as </a:t>
            </a:r>
            <a:r>
              <a:rPr lang="en-US" altLang="en-US" sz="2400" i="1" dirty="0" smtClean="0"/>
              <a:t>methods</a:t>
            </a:r>
            <a:r>
              <a:rPr lang="en-US" altLang="en-US" sz="2400" dirty="0" smtClean="0"/>
              <a:t>.</a:t>
            </a:r>
          </a:p>
        </p:txBody>
      </p: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1524000" y="3559817"/>
            <a:ext cx="3276600" cy="774851"/>
            <a:chOff x="3581400" y="3644749"/>
            <a:chExt cx="3276600" cy="774851"/>
          </a:xfrm>
        </p:grpSpPr>
        <p:sp>
          <p:nvSpPr>
            <p:cNvPr id="35850" name="TextBox 1"/>
            <p:cNvSpPr txBox="1">
              <a:spLocks noChangeArrowheads="1"/>
            </p:cNvSpPr>
            <p:nvPr/>
          </p:nvSpPr>
          <p:spPr bwMode="auto">
            <a:xfrm>
              <a:off x="5181600" y="3644749"/>
              <a:ext cx="1676400" cy="38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>
                <a:defRPr/>
              </a:pPr>
              <a:r>
                <a:rPr lang="en-US" altLang="en-US" b="1" dirty="0" smtClean="0">
                  <a:solidFill>
                    <a:schemeClr val="bg1">
                      <a:lumMod val="65000"/>
                    </a:schemeClr>
                  </a:solidFill>
                </a:rPr>
                <a:t>List reference</a:t>
              </a:r>
            </a:p>
          </p:txBody>
        </p:sp>
        <p:cxnSp>
          <p:nvCxnSpPr>
            <p:cNvPr id="4" name="Straight Arrow Connector 3"/>
            <p:cNvCxnSpPr>
              <a:stCxn id="35850" idx="1"/>
            </p:cNvCxnSpPr>
            <p:nvPr/>
          </p:nvCxnSpPr>
          <p:spPr>
            <a:xfrm flipH="1">
              <a:off x="3581400" y="3835249"/>
              <a:ext cx="1600200" cy="584351"/>
            </a:xfrm>
            <a:prstGeom prst="straightConnector1">
              <a:avLst/>
            </a:prstGeom>
            <a:ln w="25400">
              <a:solidFill>
                <a:schemeClr val="bg1">
                  <a:lumMod val="6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2409460" y="3940817"/>
            <a:ext cx="3438890" cy="695324"/>
            <a:chOff x="2409460" y="3940817"/>
            <a:chExt cx="3438890" cy="695324"/>
          </a:xfrm>
        </p:grpSpPr>
        <p:sp>
          <p:nvSpPr>
            <p:cNvPr id="35848" name="TextBox 6"/>
            <p:cNvSpPr txBox="1">
              <a:spLocks noChangeArrowheads="1"/>
            </p:cNvSpPr>
            <p:nvPr/>
          </p:nvSpPr>
          <p:spPr bwMode="auto">
            <a:xfrm>
              <a:off x="3600450" y="3940817"/>
              <a:ext cx="2247900" cy="6953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MS PGothic" pitchFamily="34" charset="-128"/>
                </a:defRPr>
              </a:lvl9pPr>
            </a:lstStyle>
            <a:p>
              <a:pPr>
                <a:defRPr/>
              </a:pPr>
              <a:r>
                <a:rPr lang="en-US" altLang="en-US" b="1" dirty="0" smtClean="0">
                  <a:solidFill>
                    <a:schemeClr val="bg1">
                      <a:lumMod val="65000"/>
                    </a:schemeClr>
                  </a:solidFill>
                </a:rPr>
                <a:t>Method operating on the list</a:t>
              </a:r>
            </a:p>
          </p:txBody>
        </p:sp>
        <p:cxnSp>
          <p:nvCxnSpPr>
            <p:cNvPr id="8" name="Straight Arrow Connector 7"/>
            <p:cNvCxnSpPr/>
            <p:nvPr/>
          </p:nvCxnSpPr>
          <p:spPr>
            <a:xfrm flipH="1">
              <a:off x="2409460" y="4123379"/>
              <a:ext cx="1324340" cy="263435"/>
            </a:xfrm>
            <a:prstGeom prst="straightConnector1">
              <a:avLst/>
            </a:prstGeom>
            <a:ln w="25400">
              <a:solidFill>
                <a:schemeClr val="bg1">
                  <a:lumMod val="6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630" name="TextBox 1"/>
          <p:cNvSpPr txBox="1">
            <a:spLocks noChangeArrowheads="1"/>
          </p:cNvSpPr>
          <p:nvPr/>
        </p:nvSpPr>
        <p:spPr bwMode="auto">
          <a:xfrm>
            <a:off x="914400" y="6629400"/>
            <a:ext cx="3886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CA" altLang="en-US"/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3813" y="6477000"/>
            <a:ext cx="6477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CA" altLang="en-US" sz="1200"/>
              <a:t>1 Not all composites have methods e.g., arrays in ‘C’ are a composite but don’t have methods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9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9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9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9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9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9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9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3907" grpId="0" build="p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Defining Class Methods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b="1" dirty="0" smtClean="0"/>
              <a:t>Format</a:t>
            </a:r>
            <a:r>
              <a:rPr lang="en-US" altLang="en-US" dirty="0" smtClean="0"/>
              <a:t>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class &lt;</a:t>
            </a:r>
            <a:r>
              <a:rPr lang="en-US" altLang="en-US" sz="1800" i="1" dirty="0" err="1" smtClean="0">
                <a:latin typeface="Consolas" panose="020B0609020204030204" pitchFamily="49" charset="0"/>
              </a:rPr>
              <a:t>classname</a:t>
            </a:r>
            <a:r>
              <a:rPr lang="en-US" altLang="en-US" sz="1800" dirty="0" smtClean="0">
                <a:latin typeface="Consolas" panose="020B0609020204030204" pitchFamily="49" charset="0"/>
              </a:rPr>
              <a:t>&gt;: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1800" dirty="0" smtClean="0">
                <a:latin typeface="Consolas" panose="020B0609020204030204" pitchFamily="49" charset="0"/>
              </a:rPr>
              <a:t> &lt;method name&gt; (self, &lt;</a:t>
            </a:r>
            <a:r>
              <a:rPr lang="en-US" altLang="en-US" sz="1800" i="1" dirty="0" smtClean="0">
                <a:latin typeface="Consolas" panose="020B0609020204030204" pitchFamily="49" charset="0"/>
              </a:rPr>
              <a:t>other parameters</a:t>
            </a:r>
            <a:r>
              <a:rPr lang="en-US" altLang="en-US" sz="1800" dirty="0" smtClean="0">
                <a:latin typeface="Consolas" panose="020B0609020204030204" pitchFamily="49" charset="0"/>
              </a:rPr>
              <a:t>&gt;):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  &lt;</a:t>
            </a:r>
            <a:r>
              <a:rPr lang="en-US" altLang="en-US" sz="1800" i="1" dirty="0" smtClean="0">
                <a:latin typeface="Consolas" panose="020B0609020204030204" pitchFamily="49" charset="0"/>
              </a:rPr>
              <a:t>method body</a:t>
            </a:r>
            <a:r>
              <a:rPr lang="en-US" altLang="en-US" sz="1800" dirty="0" smtClean="0">
                <a:latin typeface="Consolas" panose="020B0609020204030204" pitchFamily="49" charset="0"/>
              </a:rPr>
              <a:t>&gt;</a:t>
            </a:r>
          </a:p>
          <a:p>
            <a:pPr>
              <a:buFontTx/>
              <a:buNone/>
            </a:pPr>
            <a:endParaRPr lang="en-US" altLang="en-US" dirty="0" smtClean="0">
              <a:latin typeface="Times New Roman" panose="02020603050405020304" pitchFamily="18" charset="0"/>
            </a:endParaRPr>
          </a:p>
          <a:p>
            <a:pPr>
              <a:buFontTx/>
              <a:buNone/>
            </a:pPr>
            <a:r>
              <a:rPr lang="en-US" altLang="en-US" b="1" dirty="0" smtClean="0"/>
              <a:t>Example</a:t>
            </a:r>
            <a:r>
              <a:rPr lang="en-US" altLang="en-US" dirty="0" smtClean="0"/>
              <a:t>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class Person: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</a:t>
            </a:r>
            <a:r>
              <a:rPr 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sz="1800" dirty="0" smtClean="0">
                <a:latin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</a:rPr>
              <a:t>__</a:t>
            </a:r>
            <a:r>
              <a:rPr lang="en-US" sz="1800" dirty="0" err="1">
                <a:latin typeface="Consolas" panose="020B0609020204030204" pitchFamily="49" charset="0"/>
              </a:rPr>
              <a:t>init</a:t>
            </a:r>
            <a:r>
              <a:rPr lang="en-US" sz="1800" dirty="0">
                <a:latin typeface="Consolas" panose="020B0609020204030204" pitchFamily="49" charset="0"/>
              </a:rPr>
              <a:t>__(self):</a:t>
            </a: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self.name = "I have no name :("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1800" dirty="0" smtClean="0">
                <a:latin typeface="Consolas" panose="020B0609020204030204" pitchFamily="49" charset="0"/>
              </a:rPr>
              <a:t>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sayName</a:t>
            </a:r>
            <a:r>
              <a:rPr lang="en-US" altLang="en-US" sz="1800" dirty="0" smtClean="0">
                <a:latin typeface="Consolas" panose="020B0609020204030204" pitchFamily="49" charset="0"/>
              </a:rPr>
              <a:t> (self):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print ("My name is...", self.name)</a:t>
            </a:r>
          </a:p>
          <a:p>
            <a:endParaRPr lang="en-US" altLang="en-US" dirty="0" smtClean="0"/>
          </a:p>
        </p:txBody>
      </p:sp>
      <p:grpSp>
        <p:nvGrpSpPr>
          <p:cNvPr id="2" name="Group 1"/>
          <p:cNvGrpSpPr/>
          <p:nvPr/>
        </p:nvGrpSpPr>
        <p:grpSpPr>
          <a:xfrm>
            <a:off x="3370382" y="2093913"/>
            <a:ext cx="5551368" cy="2473683"/>
            <a:chOff x="3370382" y="2093913"/>
            <a:chExt cx="5551368" cy="2473683"/>
          </a:xfrm>
        </p:grpSpPr>
        <p:grpSp>
          <p:nvGrpSpPr>
            <p:cNvPr id="4" name="Group 3"/>
            <p:cNvGrpSpPr>
              <a:grpSpLocks/>
            </p:cNvGrpSpPr>
            <p:nvPr/>
          </p:nvGrpSpPr>
          <p:grpSpPr bwMode="auto">
            <a:xfrm>
              <a:off x="3370382" y="2093913"/>
              <a:ext cx="5551368" cy="1732142"/>
              <a:chOff x="3122732" y="2601913"/>
              <a:chExt cx="5551368" cy="1732142"/>
            </a:xfrm>
          </p:grpSpPr>
          <p:sp>
            <p:nvSpPr>
              <p:cNvPr id="27657" name="Line 5"/>
              <p:cNvSpPr>
                <a:spLocks noChangeShapeType="1"/>
              </p:cNvSpPr>
              <p:nvPr/>
            </p:nvSpPr>
            <p:spPr bwMode="auto">
              <a:xfrm flipH="1" flipV="1">
                <a:off x="4238625" y="2601913"/>
                <a:ext cx="1447800" cy="96520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7658" name="Line 6"/>
              <p:cNvSpPr>
                <a:spLocks noChangeShapeType="1"/>
              </p:cNvSpPr>
              <p:nvPr/>
            </p:nvSpPr>
            <p:spPr bwMode="auto">
              <a:xfrm flipH="1">
                <a:off x="3122732" y="3579813"/>
                <a:ext cx="2576391" cy="754242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7659" name="Text Box 8"/>
              <p:cNvSpPr txBox="1">
                <a:spLocks noChangeArrowheads="1"/>
              </p:cNvSpPr>
              <p:nvPr/>
            </p:nvSpPr>
            <p:spPr bwMode="auto">
              <a:xfrm>
                <a:off x="5686425" y="3121025"/>
                <a:ext cx="2987675" cy="12003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en-US" b="1" dirty="0">
                    <a:solidFill>
                      <a:srgbClr val="FF0000"/>
                    </a:solidFill>
                    <a:latin typeface="Arial" panose="020B0604020202020204" pitchFamily="34" charset="0"/>
                  </a:rPr>
                  <a:t>Unlike functions, every method of a class must have the ‘</a:t>
                </a:r>
                <a:r>
                  <a:rPr lang="en-US" altLang="ja-JP" b="1" dirty="0">
                    <a:solidFill>
                      <a:srgbClr val="FF0000"/>
                    </a:solidFill>
                    <a:latin typeface="Consolas" panose="020B0609020204030204" pitchFamily="49" charset="0"/>
                  </a:rPr>
                  <a:t>self</a:t>
                </a:r>
                <a:r>
                  <a:rPr lang="en-US" altLang="en-US" b="1" dirty="0">
                    <a:solidFill>
                      <a:srgbClr val="FF0000"/>
                    </a:solidFill>
                    <a:latin typeface="Arial" panose="020B0604020202020204" pitchFamily="34" charset="0"/>
                  </a:rPr>
                  <a:t>’</a:t>
                </a:r>
                <a:r>
                  <a:rPr lang="en-US" altLang="ja-JP" b="1" dirty="0">
                    <a:solidFill>
                      <a:srgbClr val="FF0000"/>
                    </a:solidFill>
                    <a:latin typeface="Arial" panose="020B0604020202020204" pitchFamily="34" charset="0"/>
                  </a:rPr>
                  <a:t> parameter (more on this later)</a:t>
                </a:r>
                <a:endParaRPr lang="en-US" altLang="en-US" b="1" dirty="0">
                  <a:solidFill>
                    <a:srgbClr val="FF0000"/>
                  </a:solidFill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2" name="Line 6"/>
            <p:cNvSpPr>
              <a:spLocks noChangeShapeType="1"/>
            </p:cNvSpPr>
            <p:nvPr/>
          </p:nvSpPr>
          <p:spPr bwMode="auto">
            <a:xfrm flipH="1">
              <a:off x="3370383" y="3071814"/>
              <a:ext cx="2563691" cy="149578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739290" y="4008796"/>
            <a:ext cx="4280510" cy="2946222"/>
            <a:chOff x="1739290" y="4008796"/>
            <a:chExt cx="4280510" cy="2946222"/>
          </a:xfrm>
        </p:grpSpPr>
        <p:sp>
          <p:nvSpPr>
            <p:cNvPr id="27656" name="Text Box 11"/>
            <p:cNvSpPr txBox="1">
              <a:spLocks noChangeArrowheads="1"/>
            </p:cNvSpPr>
            <p:nvPr/>
          </p:nvSpPr>
          <p:spPr bwMode="auto">
            <a:xfrm>
              <a:off x="1765300" y="5754868"/>
              <a:ext cx="4254500" cy="1200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b="1" dirty="0" smtClean="0">
                  <a:solidFill>
                    <a:srgbClr val="FF0000"/>
                  </a:solidFill>
                  <a:latin typeface="Arial" panose="020B0604020202020204" pitchFamily="34" charset="0"/>
                </a:rPr>
                <a:t>Reminder: When </a:t>
              </a:r>
              <a:r>
                <a:rPr lang="en-US" altLang="en-US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the attributes are accessed inside the methods of a class they MUST be preceded by the suffix “</a:t>
              </a:r>
              <a:r>
                <a:rPr lang="en-US" altLang="ja-JP" b="1" dirty="0">
                  <a:solidFill>
                    <a:srgbClr val="FF0000"/>
                  </a:solidFill>
                  <a:latin typeface="Consolas" panose="020B0609020204030204" pitchFamily="49" charset="0"/>
                </a:rPr>
                <a:t>.self</a:t>
              </a:r>
              <a:r>
                <a:rPr lang="en-US" altLang="en-US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”</a:t>
              </a:r>
            </a:p>
          </p:txBody>
        </p:sp>
        <p:sp>
          <p:nvSpPr>
            <p:cNvPr id="14" name="Oval 4"/>
            <p:cNvSpPr>
              <a:spLocks noChangeArrowheads="1"/>
            </p:cNvSpPr>
            <p:nvPr/>
          </p:nvSpPr>
          <p:spPr bwMode="auto">
            <a:xfrm>
              <a:off x="4572000" y="4724579"/>
              <a:ext cx="1447800" cy="55880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15" name="Line 10"/>
            <p:cNvSpPr>
              <a:spLocks noChangeShapeType="1"/>
            </p:cNvSpPr>
            <p:nvPr/>
          </p:nvSpPr>
          <p:spPr bwMode="auto">
            <a:xfrm flipV="1">
              <a:off x="4191000" y="5283379"/>
              <a:ext cx="1104900" cy="55465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6" name="Oval 4"/>
            <p:cNvSpPr>
              <a:spLocks noChangeArrowheads="1"/>
            </p:cNvSpPr>
            <p:nvPr/>
          </p:nvSpPr>
          <p:spPr bwMode="auto">
            <a:xfrm>
              <a:off x="1739290" y="4008796"/>
              <a:ext cx="1447800" cy="55880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17" name="Line 10"/>
            <p:cNvSpPr>
              <a:spLocks noChangeShapeType="1"/>
            </p:cNvSpPr>
            <p:nvPr/>
          </p:nvSpPr>
          <p:spPr bwMode="auto">
            <a:xfrm flipH="1" flipV="1">
              <a:off x="2354262" y="4567595"/>
              <a:ext cx="465137" cy="122360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5" name="Rectangle 4"/>
          <p:cNvSpPr/>
          <p:nvPr/>
        </p:nvSpPr>
        <p:spPr>
          <a:xfrm>
            <a:off x="24353" y="-15081"/>
            <a:ext cx="1905000" cy="6096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chemeClr val="tx1"/>
                </a:solidFill>
              </a:rPr>
              <a:t>New term</a:t>
            </a:r>
            <a:r>
              <a:rPr lang="en-US" dirty="0" smtClean="0">
                <a:solidFill>
                  <a:schemeClr val="tx1"/>
                </a:solidFill>
              </a:rPr>
              <a:t>: class method</a:t>
            </a:r>
            <a:endParaRPr lang="en-US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Defining Class Methods: Full Example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Name of the online example: 3</a:t>
            </a:r>
            <a:r>
              <a:rPr lang="en-US" altLang="en-US" dirty="0" smtClean="0">
                <a:latin typeface="Consolas" panose="020B0609020204030204" pitchFamily="49" charset="0"/>
              </a:rPr>
              <a:t>personV1.py</a:t>
            </a:r>
            <a:endParaRPr lang="en-US" altLang="en-US" sz="2000" dirty="0" smtClean="0"/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class Person: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</a:t>
            </a:r>
            <a:r>
              <a:rPr 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sz="1800" dirty="0" smtClean="0">
                <a:latin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</a:rPr>
              <a:t>__</a:t>
            </a:r>
            <a:r>
              <a:rPr lang="en-US" sz="1800" dirty="0" err="1">
                <a:latin typeface="Consolas" panose="020B0609020204030204" pitchFamily="49" charset="0"/>
              </a:rPr>
              <a:t>init</a:t>
            </a:r>
            <a:r>
              <a:rPr lang="en-US" sz="1800" dirty="0">
                <a:latin typeface="Consolas" panose="020B0609020204030204" pitchFamily="49" charset="0"/>
              </a:rPr>
              <a:t>__(self):</a:t>
            </a: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self.name = "I have no </a:t>
            </a:r>
            <a:r>
              <a:rPr lang="en-US" altLang="en-US" sz="1800" dirty="0">
                <a:latin typeface="Consolas" panose="020B0609020204030204" pitchFamily="49" charset="0"/>
              </a:rPr>
              <a:t>name :("</a:t>
            </a: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1800" dirty="0" smtClean="0">
                <a:latin typeface="Consolas" panose="020B0609020204030204" pitchFamily="49" charset="0"/>
              </a:rPr>
              <a:t>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sayName</a:t>
            </a:r>
            <a:r>
              <a:rPr lang="en-US" altLang="en-US" sz="1800" dirty="0" smtClean="0">
                <a:latin typeface="Consolas" panose="020B0609020204030204" pitchFamily="49" charset="0"/>
              </a:rPr>
              <a:t>(self):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print("My name is...", self.name)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1800" dirty="0" smtClean="0">
                <a:latin typeface="Consolas" panose="020B0609020204030204" pitchFamily="49" charset="0"/>
              </a:rPr>
              <a:t> start():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aPerson = Person()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aPerson.sayName</a:t>
            </a:r>
            <a:r>
              <a:rPr lang="en-US" altLang="en-US" sz="1800" dirty="0" smtClean="0">
                <a:latin typeface="Consolas" panose="020B0609020204030204" pitchFamily="49" charset="0"/>
              </a:rPr>
              <a:t>()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aPerson.name = "Big Smiley :D"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aPerson.sayName</a:t>
            </a:r>
            <a:r>
              <a:rPr lang="en-US" altLang="en-US" sz="1800" dirty="0" smtClean="0">
                <a:latin typeface="Consolas" panose="020B0609020204030204" pitchFamily="49" charset="0"/>
              </a:rPr>
              <a:t>()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start()</a:t>
            </a:r>
          </a:p>
          <a:p>
            <a:endParaRPr lang="en-US" altLang="en-US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 bwMode="auto">
          <a:xfrm>
            <a:off x="3516557" y="4191000"/>
            <a:ext cx="4860925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 bwMode="auto">
          <a:xfrm>
            <a:off x="3516556" y="5105400"/>
            <a:ext cx="4860925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1676400" y="274638"/>
            <a:ext cx="7010400" cy="639762"/>
          </a:xfrm>
        </p:spPr>
        <p:txBody>
          <a:bodyPr/>
          <a:lstStyle/>
          <a:p>
            <a:r>
              <a:rPr lang="en-US" altLang="en-US" dirty="0" smtClean="0"/>
              <a:t>What Is The ‘</a:t>
            </a:r>
            <a:r>
              <a:rPr lang="en-US" altLang="ja-JP" dirty="0" smtClean="0">
                <a:latin typeface="Consolas" panose="020B0609020204030204" pitchFamily="49" charset="0"/>
              </a:rPr>
              <a:t>Self</a:t>
            </a:r>
            <a:r>
              <a:rPr lang="en-US" altLang="en-US" dirty="0" smtClean="0"/>
              <a:t>’</a:t>
            </a:r>
            <a:r>
              <a:rPr lang="en-US" altLang="ja-JP" dirty="0" smtClean="0"/>
              <a:t> Parameter</a:t>
            </a:r>
            <a:endParaRPr lang="en-US" altLang="en-US" dirty="0" smtClean="0"/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Reminder: When defining/calling methods of a class there is always at least one parameter.</a:t>
            </a:r>
          </a:p>
          <a:p>
            <a:r>
              <a:rPr lang="en-US" altLang="en-US" dirty="0" smtClean="0"/>
              <a:t>This parameter is called the ‘</a:t>
            </a:r>
            <a:r>
              <a:rPr lang="en-US" altLang="ja-JP" dirty="0" smtClean="0">
                <a:latin typeface="Consolas" panose="020B0609020204030204" pitchFamily="49" charset="0"/>
              </a:rPr>
              <a:t>self</a:t>
            </a:r>
            <a:r>
              <a:rPr lang="en-US" altLang="en-US" dirty="0" smtClean="0"/>
              <a:t>’</a:t>
            </a:r>
            <a:r>
              <a:rPr lang="en-US" altLang="ja-JP" dirty="0" smtClean="0"/>
              <a:t> reference which allows an object to access  attributes inside its methods.</a:t>
            </a:r>
          </a:p>
          <a:p>
            <a:r>
              <a:rPr lang="en-US" altLang="en-US" dirty="0" smtClean="0">
                <a:latin typeface="Consolas" panose="020B0609020204030204" pitchFamily="49" charset="0"/>
              </a:rPr>
              <a:t>‘Self’</a:t>
            </a:r>
            <a:r>
              <a:rPr lang="en-US" altLang="en-US" dirty="0" smtClean="0"/>
              <a:t> needed to distinguish the attributes of different objects of the same class</a:t>
            </a:r>
            <a:r>
              <a:rPr lang="en-US" altLang="en-US" dirty="0" smtClean="0"/>
              <a:t>.</a:t>
            </a:r>
          </a:p>
          <a:p>
            <a:pPr lvl="1"/>
            <a:r>
              <a:rPr lang="en-US" altLang="en-US" dirty="0" smtClean="0"/>
              <a:t>“Self” – inside a method it points to the object it</a:t>
            </a:r>
            <a:r>
              <a:rPr lang="en-US" altLang="en-US" i="1" dirty="0" smtClean="0"/>
              <a:t>self</a:t>
            </a:r>
            <a:r>
              <a:rPr lang="en-US" altLang="en-US" dirty="0" smtClean="0"/>
              <a:t> whose method was called.</a:t>
            </a:r>
            <a:endParaRPr lang="en-US" altLang="en-US" dirty="0" smtClean="0"/>
          </a:p>
          <a:p>
            <a:pPr marL="0" indent="0">
              <a:buNone/>
            </a:pPr>
            <a:endParaRPr lang="en-US" altLang="en-US" dirty="0" smtClean="0"/>
          </a:p>
          <a:p>
            <a:r>
              <a:rPr lang="en-US" altLang="en-US" dirty="0" smtClean="0"/>
              <a:t>Example</a:t>
            </a:r>
            <a:r>
              <a:rPr lang="en-US" altLang="en-US" dirty="0" smtClean="0"/>
              <a:t>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</a:rPr>
              <a:t>bart</a:t>
            </a:r>
            <a:r>
              <a:rPr lang="en-US" altLang="en-US" sz="1800" dirty="0" smtClean="0">
                <a:latin typeface="Consolas" panose="020B0609020204030204" pitchFamily="49" charset="0"/>
              </a:rPr>
              <a:t> = Person()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</a:rPr>
              <a:t>lisa</a:t>
            </a:r>
            <a:r>
              <a:rPr lang="en-US" altLang="en-US" sz="1800" dirty="0" smtClean="0">
                <a:latin typeface="Consolas" panose="020B0609020204030204" pitchFamily="49" charset="0"/>
              </a:rPr>
              <a:t> = Person()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</a:rPr>
              <a:t>lisa.sayName</a:t>
            </a:r>
            <a:r>
              <a:rPr lang="en-US" altLang="en-US" sz="1800" dirty="0" smtClean="0">
                <a:latin typeface="Consolas" panose="020B0609020204030204" pitchFamily="49" charset="0"/>
              </a:rPr>
              <a:t>()</a:t>
            </a:r>
          </a:p>
          <a:p>
            <a:endParaRPr lang="en-US" altLang="en-US" dirty="0" smtClean="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4003250" y="4248231"/>
            <a:ext cx="4838700" cy="6463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0" lvl="1" eaLnBrk="1" hangingPunct="1"/>
            <a:r>
              <a:rPr lang="en-US" altLang="en-US" dirty="0" err="1" smtClean="0">
                <a:latin typeface="Consolas" panose="020B0609020204030204" pitchFamily="49" charset="0"/>
              </a:rPr>
              <a:t>def</a:t>
            </a:r>
            <a:r>
              <a:rPr lang="en-US" altLang="en-US" dirty="0" smtClean="0">
                <a:latin typeface="Consolas" panose="020B0609020204030204" pitchFamily="49" charset="0"/>
              </a:rPr>
              <a:t> </a:t>
            </a:r>
            <a:r>
              <a:rPr lang="en-US" altLang="en-US" dirty="0" err="1">
                <a:latin typeface="Consolas" panose="020B0609020204030204" pitchFamily="49" charset="0"/>
              </a:rPr>
              <a:t>sayName</a:t>
            </a:r>
            <a:r>
              <a:rPr lang="en-US" altLang="en-US" dirty="0" smtClean="0">
                <a:latin typeface="Consolas" panose="020B0609020204030204" pitchFamily="49" charset="0"/>
              </a:rPr>
              <a:t>():  # No self: problem</a:t>
            </a:r>
            <a:endParaRPr lang="en-US" altLang="en-US" dirty="0">
              <a:latin typeface="Consolas" panose="020B0609020204030204" pitchFamily="49" charset="0"/>
            </a:endParaRPr>
          </a:p>
          <a:p>
            <a:pPr lvl="1" eaLnBrk="1" hangingPunct="1"/>
            <a:r>
              <a:rPr lang="en-US" altLang="en-US" dirty="0">
                <a:latin typeface="Consolas" panose="020B0609020204030204" pitchFamily="49" charset="0"/>
              </a:rPr>
              <a:t>     print "My name is...", name</a:t>
            </a: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 flipV="1">
            <a:off x="2667000" y="4559545"/>
            <a:ext cx="2472900" cy="13589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  <p:grpSp>
        <p:nvGrpSpPr>
          <p:cNvPr id="6" name="Group 9"/>
          <p:cNvGrpSpPr>
            <a:grpSpLocks/>
          </p:cNvGrpSpPr>
          <p:nvPr/>
        </p:nvGrpSpPr>
        <p:grpSpPr bwMode="auto">
          <a:xfrm>
            <a:off x="7075602" y="4559545"/>
            <a:ext cx="2311400" cy="2274888"/>
            <a:chOff x="3848" y="2344"/>
            <a:chExt cx="1456" cy="1433"/>
          </a:xfrm>
        </p:grpSpPr>
        <p:sp>
          <p:nvSpPr>
            <p:cNvPr id="29703" name="Oval 6"/>
            <p:cNvSpPr>
              <a:spLocks noChangeArrowheads="1"/>
            </p:cNvSpPr>
            <p:nvPr/>
          </p:nvSpPr>
          <p:spPr bwMode="auto">
            <a:xfrm>
              <a:off x="4408" y="2344"/>
              <a:ext cx="456" cy="240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29704" name="Text Box 7"/>
            <p:cNvSpPr txBox="1">
              <a:spLocks noChangeArrowheads="1"/>
            </p:cNvSpPr>
            <p:nvPr/>
          </p:nvSpPr>
          <p:spPr bwMode="auto">
            <a:xfrm>
              <a:off x="3848" y="3200"/>
              <a:ext cx="1456" cy="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Whose name is this? (This won’t work)</a:t>
              </a:r>
            </a:p>
          </p:txBody>
        </p:sp>
        <p:cxnSp>
          <p:nvCxnSpPr>
            <p:cNvPr id="29705" name="AutoShape 8"/>
            <p:cNvCxnSpPr>
              <a:cxnSpLocks noChangeShapeType="1"/>
              <a:stCxn id="29704" idx="0"/>
              <a:endCxn id="29703" idx="4"/>
            </p:cNvCxnSpPr>
            <p:nvPr/>
          </p:nvCxnSpPr>
          <p:spPr bwMode="auto">
            <a:xfrm flipV="1">
              <a:off x="4576" y="2592"/>
              <a:ext cx="60" cy="608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" name="Rectangle 1"/>
          <p:cNvSpPr/>
          <p:nvPr/>
        </p:nvSpPr>
        <p:spPr>
          <a:xfrm>
            <a:off x="-8641" y="-15081"/>
            <a:ext cx="2514600" cy="6096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chemeClr val="tx1"/>
                </a:solidFill>
              </a:rPr>
              <a:t>New term</a:t>
            </a:r>
            <a:r>
              <a:rPr lang="en-US" dirty="0" smtClean="0">
                <a:solidFill>
                  <a:schemeClr val="tx1"/>
                </a:solidFill>
              </a:rPr>
              <a:t>: The ‘Self’ parameter</a:t>
            </a:r>
            <a:endParaRPr lang="en-US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The </a:t>
            </a:r>
            <a:r>
              <a:rPr lang="en-US" altLang="en-US" dirty="0" smtClean="0">
                <a:latin typeface="Consolas" panose="020B0609020204030204" pitchFamily="49" charset="0"/>
              </a:rPr>
              <a:t>Self</a:t>
            </a:r>
            <a:r>
              <a:rPr lang="en-US" altLang="en-US" dirty="0" smtClean="0"/>
              <a:t> Parameter: A Complete Example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dirty="0" smtClean="0"/>
              <a:t>Name of the online example: 4</a:t>
            </a:r>
            <a:r>
              <a:rPr lang="en-US" altLang="en-US" dirty="0" smtClean="0">
                <a:latin typeface="Consolas" panose="020B0609020204030204" pitchFamily="49" charset="0"/>
              </a:rPr>
              <a:t>personV2.py</a:t>
            </a:r>
          </a:p>
          <a:p>
            <a:pPr>
              <a:lnSpc>
                <a:spcPct val="80000"/>
              </a:lnSpc>
            </a:pPr>
            <a:endParaRPr lang="en-US" altLang="en-US" sz="2800" dirty="0" smtClean="0"/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class Person: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smtClean="0">
                <a:latin typeface="Consolas" panose="020B0609020204030204" pitchFamily="49" charset="0"/>
              </a:rPr>
              <a:t>  </a:t>
            </a:r>
            <a:r>
              <a:rPr lang="en-US" sz="2000" dirty="0" err="1" smtClean="0">
                <a:latin typeface="Consolas" panose="020B0609020204030204" pitchFamily="49" charset="0"/>
              </a:rPr>
              <a:t>def</a:t>
            </a:r>
            <a:r>
              <a:rPr lang="en-US" sz="2000" dirty="0" smtClean="0">
                <a:latin typeface="Consolas" panose="020B0609020204030204" pitchFamily="49" charset="0"/>
              </a:rPr>
              <a:t> </a:t>
            </a:r>
            <a:r>
              <a:rPr lang="en-US" sz="2000" dirty="0">
                <a:latin typeface="Consolas" panose="020B0609020204030204" pitchFamily="49" charset="0"/>
              </a:rPr>
              <a:t>__</a:t>
            </a:r>
            <a:r>
              <a:rPr lang="en-US" sz="2000" dirty="0" err="1">
                <a:latin typeface="Consolas" panose="020B0609020204030204" pitchFamily="49" charset="0"/>
              </a:rPr>
              <a:t>init</a:t>
            </a:r>
            <a:r>
              <a:rPr lang="en-US" sz="2000" dirty="0">
                <a:latin typeface="Consolas" panose="020B0609020204030204" pitchFamily="49" charset="0"/>
              </a:rPr>
              <a:t>__(self):</a:t>
            </a:r>
          </a:p>
          <a:p>
            <a:pPr marL="0" indent="0">
              <a:buNone/>
            </a:pPr>
            <a:r>
              <a:rPr lang="en-CA" sz="2000" dirty="0">
                <a:latin typeface="Consolas" panose="020B0609020204030204" pitchFamily="49" charset="0"/>
              </a:rPr>
              <a:t>       self.name = "I have no name </a:t>
            </a:r>
            <a:r>
              <a:rPr lang="en-CA" sz="2000" dirty="0" smtClean="0">
                <a:latin typeface="Consolas" panose="020B0609020204030204" pitchFamily="49" charset="0"/>
              </a:rPr>
              <a:t>:(</a:t>
            </a:r>
            <a:r>
              <a:rPr lang="en-CA" sz="2000" dirty="0">
                <a:latin typeface="Consolas" panose="020B0609020204030204" pitchFamily="49" charset="0"/>
              </a:rPr>
              <a:t>"</a:t>
            </a:r>
            <a:endParaRPr lang="en-CA" sz="20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</a:t>
            </a:r>
            <a:r>
              <a:rPr lang="en-US" altLang="en-US" sz="200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2000" dirty="0" smtClean="0">
                <a:latin typeface="Consolas" panose="020B0609020204030204" pitchFamily="49" charset="0"/>
              </a:rPr>
              <a:t> </a:t>
            </a:r>
            <a:r>
              <a:rPr lang="en-US" altLang="en-US" sz="2000" dirty="0" err="1" smtClean="0">
                <a:latin typeface="Consolas" panose="020B0609020204030204" pitchFamily="49" charset="0"/>
              </a:rPr>
              <a:t>sayName</a:t>
            </a:r>
            <a:r>
              <a:rPr lang="en-US" altLang="en-US" sz="2000" dirty="0" smtClean="0">
                <a:latin typeface="Consolas" panose="020B0609020204030204" pitchFamily="49" charset="0"/>
              </a:rPr>
              <a:t>(self):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   print("My name is...", self.name)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en-US" sz="2000" dirty="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200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2000" dirty="0" smtClean="0">
                <a:latin typeface="Consolas" panose="020B0609020204030204" pitchFamily="49" charset="0"/>
              </a:rPr>
              <a:t> main():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</a:t>
            </a:r>
            <a:r>
              <a:rPr lang="en-US" altLang="en-US" sz="2000" dirty="0" err="1" smtClean="0">
                <a:latin typeface="Consolas" panose="020B0609020204030204" pitchFamily="49" charset="0"/>
              </a:rPr>
              <a:t>lisa</a:t>
            </a:r>
            <a:r>
              <a:rPr lang="en-US" altLang="en-US" sz="2000" dirty="0" smtClean="0">
                <a:latin typeface="Consolas" panose="020B0609020204030204" pitchFamily="49" charset="0"/>
              </a:rPr>
              <a:t> = Person()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lisa.name = "Lisa Simpson, pleased to meet you."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</a:t>
            </a:r>
            <a:r>
              <a:rPr lang="en-US" altLang="en-US" sz="2000" dirty="0" err="1" smtClean="0">
                <a:latin typeface="Consolas" panose="020B0609020204030204" pitchFamily="49" charset="0"/>
              </a:rPr>
              <a:t>bart</a:t>
            </a:r>
            <a:r>
              <a:rPr lang="en-US" altLang="en-US" sz="2000" dirty="0" smtClean="0">
                <a:latin typeface="Consolas" panose="020B0609020204030204" pitchFamily="49" charset="0"/>
              </a:rPr>
              <a:t> = Person()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bart.name = "I'm Bart Simpson, who the </a:t>
            </a:r>
            <a:r>
              <a:rPr lang="en-US" altLang="en-US" sz="2000" dirty="0" err="1" smtClean="0">
                <a:latin typeface="Consolas" panose="020B0609020204030204" pitchFamily="49" charset="0"/>
              </a:rPr>
              <a:t>hek</a:t>
            </a:r>
            <a:r>
              <a:rPr lang="en-US" altLang="en-US" sz="2000" dirty="0" smtClean="0">
                <a:latin typeface="Consolas" panose="020B0609020204030204" pitchFamily="49" charset="0"/>
              </a:rPr>
              <a:t> are you???!!!"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en-US" sz="2000" dirty="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</a:t>
            </a:r>
            <a:r>
              <a:rPr lang="en-US" altLang="en-US" sz="2000" dirty="0" err="1" smtClean="0">
                <a:latin typeface="Consolas" panose="020B0609020204030204" pitchFamily="49" charset="0"/>
              </a:rPr>
              <a:t>lisa.sayName</a:t>
            </a:r>
            <a:r>
              <a:rPr lang="en-US" altLang="en-US" sz="2000" dirty="0" smtClean="0">
                <a:latin typeface="Consolas" panose="020B0609020204030204" pitchFamily="49" charset="0"/>
              </a:rPr>
              <a:t>()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   </a:t>
            </a:r>
            <a:r>
              <a:rPr lang="en-US" altLang="en-US" sz="2000" dirty="0" err="1" smtClean="0">
                <a:latin typeface="Consolas" panose="020B0609020204030204" pitchFamily="49" charset="0"/>
              </a:rPr>
              <a:t>bart.sayName</a:t>
            </a:r>
            <a:r>
              <a:rPr lang="en-US" altLang="en-US" sz="2000" dirty="0" smtClean="0">
                <a:latin typeface="Consolas" panose="020B0609020204030204" pitchFamily="49" charset="0"/>
              </a:rPr>
              <a:t>()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en-US" sz="2000" dirty="0" smtClean="0">
              <a:latin typeface="Consolas" panose="020B0609020204030204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</a:rPr>
              <a:t>main()</a:t>
            </a:r>
          </a:p>
          <a:p>
            <a:endParaRPr lang="en-US" altLang="en-US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 bwMode="auto">
          <a:xfrm>
            <a:off x="2286000" y="5486400"/>
            <a:ext cx="7162800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 bwMode="auto">
          <a:xfrm>
            <a:off x="1905000" y="6570785"/>
            <a:ext cx="7162800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6" name="TextBox 1"/>
          <p:cNvSpPr txBox="1">
            <a:spLocks noChangeArrowheads="1"/>
          </p:cNvSpPr>
          <p:nvPr/>
        </p:nvSpPr>
        <p:spPr bwMode="auto">
          <a:xfrm>
            <a:off x="0" y="6553200"/>
            <a:ext cx="2438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/>
              <a:t>“The Simpsons” </a:t>
            </a:r>
            <a:r>
              <a:rPr lang="en-US" altLang="en-US" sz="1400">
                <a:sym typeface="Symbol" panose="05050102010706020507" pitchFamily="18" charset="2"/>
              </a:rPr>
              <a:t></a:t>
            </a:r>
            <a:r>
              <a:rPr lang="en-US" altLang="en-US" sz="1400"/>
              <a:t>  Fox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 smtClean="0"/>
              <a:t>Important Recap: Accessing Attributes &amp; Methods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 smtClean="0">
                <a:solidFill>
                  <a:srgbClr val="FF0000"/>
                </a:solidFill>
              </a:rPr>
              <a:t>Inside the class definition</a:t>
            </a:r>
            <a:r>
              <a:rPr lang="en-US" altLang="en-US" dirty="0" smtClean="0">
                <a:solidFill>
                  <a:srgbClr val="FF0000"/>
                </a:solidFill>
              </a:rPr>
              <a:t> </a:t>
            </a:r>
            <a:r>
              <a:rPr lang="en-US" altLang="en-US" dirty="0" smtClean="0"/>
              <a:t>(inside the body of the class methods)</a:t>
            </a:r>
          </a:p>
          <a:p>
            <a:pPr lvl="1"/>
            <a:r>
              <a:rPr lang="en-US" altLang="en-US" dirty="0" smtClean="0"/>
              <a:t>Preface the attribute or method using the </a:t>
            </a:r>
            <a:r>
              <a:rPr lang="ja-JP" altLang="en-US" dirty="0" smtClean="0"/>
              <a:t>‘</a:t>
            </a:r>
            <a:r>
              <a:rPr lang="en-US" altLang="ja-JP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self</a:t>
            </a:r>
            <a:r>
              <a:rPr lang="ja-JP" altLang="en-US" dirty="0" smtClean="0"/>
              <a:t>’</a:t>
            </a:r>
            <a:r>
              <a:rPr lang="en-US" altLang="ja-JP" dirty="0" smtClean="0"/>
              <a:t> reference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class Person:</a:t>
            </a:r>
          </a:p>
          <a:p>
            <a:pPr lvl="1"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</a:t>
            </a:r>
            <a:r>
              <a:rPr 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sz="1800" dirty="0" smtClean="0">
                <a:latin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</a:rPr>
              <a:t>__</a:t>
            </a:r>
            <a:r>
              <a:rPr lang="en-US" sz="1800" dirty="0" err="1">
                <a:latin typeface="Consolas" panose="020B0609020204030204" pitchFamily="49" charset="0"/>
              </a:rPr>
              <a:t>init</a:t>
            </a:r>
            <a:r>
              <a:rPr lang="en-US" sz="1800" dirty="0">
                <a:latin typeface="Consolas" panose="020B0609020204030204" pitchFamily="49" charset="0"/>
              </a:rPr>
              <a:t>__(self</a:t>
            </a:r>
            <a:r>
              <a:rPr lang="en-US" sz="1800" dirty="0" smtClean="0">
                <a:latin typeface="Consolas" panose="020B0609020204030204" pitchFamily="49" charset="0"/>
              </a:rPr>
              <a:t>):</a:t>
            </a:r>
          </a:p>
          <a:p>
            <a:pPr lvl="1"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</a:rPr>
              <a:t>      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self</a:t>
            </a:r>
            <a:r>
              <a:rPr lang="en-US" altLang="en-US" sz="1800" dirty="0" smtClean="0">
                <a:latin typeface="Consolas" panose="020B0609020204030204" pitchFamily="49" charset="0"/>
              </a:rPr>
              <a:t>.name = "No-name"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1800" dirty="0" smtClean="0">
                <a:latin typeface="Consolas" panose="020B0609020204030204" pitchFamily="49" charset="0"/>
              </a:rPr>
              <a:t>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sayName</a:t>
            </a:r>
            <a:r>
              <a:rPr lang="en-US" altLang="en-US" sz="1800" dirty="0" smtClean="0">
                <a:latin typeface="Consolas" panose="020B0609020204030204" pitchFamily="49" charset="0"/>
              </a:rPr>
              <a:t>(self):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print("My name is...",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self</a:t>
            </a:r>
            <a:r>
              <a:rPr lang="en-US" altLang="en-US" sz="1800" dirty="0" smtClean="0">
                <a:latin typeface="Consolas" panose="020B0609020204030204" pitchFamily="49" charset="0"/>
              </a:rPr>
              <a:t>.name)</a:t>
            </a:r>
          </a:p>
          <a:p>
            <a:pPr lvl="1"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r>
              <a:rPr lang="en-US" altLang="en-US" b="1" dirty="0" smtClean="0">
                <a:solidFill>
                  <a:schemeClr val="accent2">
                    <a:lumMod val="75000"/>
                  </a:schemeClr>
                </a:solidFill>
              </a:rPr>
              <a:t>Outside the class definition</a:t>
            </a:r>
          </a:p>
          <a:p>
            <a:pPr lvl="1"/>
            <a:r>
              <a:rPr lang="en-US" altLang="en-US" dirty="0" smtClean="0"/>
              <a:t>Preface the attribute or method using the </a:t>
            </a:r>
            <a:r>
              <a:rPr lang="en-US" altLang="en-US" b="1" dirty="0" smtClean="0">
                <a:solidFill>
                  <a:schemeClr val="accent2">
                    <a:lumMod val="75000"/>
                  </a:schemeClr>
                </a:solidFill>
              </a:rPr>
              <a:t>name of the reference</a:t>
            </a:r>
            <a:r>
              <a:rPr lang="en-US" altLang="en-US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altLang="en-US" dirty="0" smtClean="0"/>
              <a:t>used when creating the object.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1800" dirty="0" smtClean="0">
                <a:latin typeface="Consolas" panose="020B0609020204030204" pitchFamily="49" charset="0"/>
              </a:rPr>
              <a:t> main():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       </a:t>
            </a:r>
            <a:r>
              <a:rPr lang="en-US" altLang="en-US" sz="1800" b="1" dirty="0" err="1" smtClean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lisa</a:t>
            </a:r>
            <a:r>
              <a:rPr lang="en-US" altLang="en-US" sz="1800" dirty="0" smtClean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</a:rPr>
              <a:t>= Person()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       </a:t>
            </a:r>
            <a:r>
              <a:rPr lang="en-US" altLang="en-US" sz="1800" b="1" dirty="0" err="1" smtClean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bart</a:t>
            </a:r>
            <a:r>
              <a:rPr lang="en-US" altLang="en-US" sz="1800" dirty="0" smtClean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</a:rPr>
              <a:t>= Person()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</a:t>
            </a:r>
            <a:r>
              <a:rPr lang="en-US" altLang="en-US" sz="1800" b="1" dirty="0" smtClean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lisa</a:t>
            </a:r>
            <a:r>
              <a:rPr lang="en-US" altLang="en-US" sz="1800" dirty="0" smtClean="0">
                <a:latin typeface="Consolas" panose="020B0609020204030204" pitchFamily="49" charset="0"/>
              </a:rPr>
              <a:t>.name = "Lisa Simpson, pleased to meet you."</a:t>
            </a:r>
          </a:p>
          <a:p>
            <a:endParaRPr lang="en-US" altLang="en-US" dirty="0" smtClean="0"/>
          </a:p>
          <a:p>
            <a:pPr lvl="1"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/>
            <a:endParaRPr lang="en-US" altLang="en-US" dirty="0" smtClean="0"/>
          </a:p>
          <a:p>
            <a:pPr>
              <a:buFont typeface="Arial" panose="020B0604020202020204" pitchFamily="34" charset="0"/>
              <a:buNone/>
            </a:pPr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Leaving Out ‘</a:t>
            </a:r>
            <a:r>
              <a:rPr lang="en-US" dirty="0" smtClean="0">
                <a:latin typeface="Consolas" panose="020B0609020204030204" pitchFamily="49" charset="0"/>
              </a:rPr>
              <a:t>Self</a:t>
            </a:r>
            <a:r>
              <a:rPr lang="en-US" dirty="0" smtClean="0"/>
              <a:t>’: Attributes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419600"/>
          </a:xfrm>
        </p:spPr>
        <p:txBody>
          <a:bodyPr/>
          <a:lstStyle/>
          <a:p>
            <a:r>
              <a:rPr lang="en-US" dirty="0"/>
              <a:t>Example program: </a:t>
            </a:r>
            <a:r>
              <a:rPr lang="en-US" dirty="0" smtClean="0">
                <a:latin typeface="Consolas" panose="020B0609020204030204" pitchFamily="49" charset="0"/>
              </a:rPr>
              <a:t>5notUsingSelf.py</a:t>
            </a:r>
            <a:endParaRPr lang="en-US" dirty="0">
              <a:latin typeface="Consolas" panose="020B0609020204030204" pitchFamily="49" charset="0"/>
            </a:endParaRPr>
          </a:p>
          <a:p>
            <a:r>
              <a:rPr lang="en-US" dirty="0" smtClean="0"/>
              <a:t>Leaving out the keyword accesses a local variable</a:t>
            </a:r>
          </a:p>
          <a:p>
            <a:r>
              <a:rPr lang="en-US" b="1" dirty="0" smtClean="0"/>
              <a:t>Using functions</a:t>
            </a:r>
            <a:r>
              <a:rPr lang="en-US" dirty="0" smtClean="0"/>
              <a:t>:</a:t>
            </a:r>
          </a:p>
          <a:p>
            <a:pPr marL="342900" lvl="1" indent="0">
              <a:buNone/>
            </a:pPr>
            <a:r>
              <a:rPr lang="en-US" sz="1800" dirty="0" err="1">
                <a:latin typeface="Consolas" panose="020B0609020204030204" pitchFamily="49" charset="0"/>
              </a:rPr>
              <a:t>d</a:t>
            </a:r>
            <a:r>
              <a:rPr lang="en-US" sz="1800" dirty="0" err="1" smtClean="0">
                <a:latin typeface="Consolas" panose="020B0609020204030204" pitchFamily="49" charset="0"/>
              </a:rPr>
              <a:t>ef</a:t>
            </a:r>
            <a:r>
              <a:rPr lang="en-US" sz="1800" dirty="0" smtClean="0">
                <a:latin typeface="Consolas" panose="020B0609020204030204" pitchFamily="49" charset="0"/>
              </a:rPr>
              <a:t> fun():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 </a:t>
            </a:r>
            <a:r>
              <a:rPr lang="en-US" sz="1800" dirty="0" err="1" smtClean="0">
                <a:latin typeface="Consolas" panose="020B0609020204030204" pitchFamily="49" charset="0"/>
              </a:rPr>
              <a:t>num</a:t>
            </a:r>
            <a:r>
              <a:rPr lang="en-US" sz="1800" dirty="0" smtClean="0">
                <a:latin typeface="Consolas" panose="020B0609020204030204" pitchFamily="49" charset="0"/>
              </a:rPr>
              <a:t> = 12   </a:t>
            </a:r>
            <a:r>
              <a:rPr lang="en-US" sz="1800" b="1" dirty="0" smtClean="0">
                <a:solidFill>
                  <a:srgbClr val="00B0F0"/>
                </a:solidFill>
                <a:latin typeface="Consolas" panose="020B0609020204030204" pitchFamily="49" charset="0"/>
              </a:rPr>
              <a:t># </a:t>
            </a:r>
            <a:r>
              <a:rPr lang="en-US" sz="1800" b="1" dirty="0" err="1" smtClean="0">
                <a:solidFill>
                  <a:srgbClr val="00B0F0"/>
                </a:solidFill>
                <a:latin typeface="Consolas" panose="020B0609020204030204" pitchFamily="49" charset="0"/>
              </a:rPr>
              <a:t>Num</a:t>
            </a:r>
            <a:r>
              <a:rPr lang="en-US" sz="1800" b="1" dirty="0" smtClean="0">
                <a:solidFill>
                  <a:srgbClr val="00B0F0"/>
                </a:solidFill>
                <a:latin typeface="Consolas" panose="020B0609020204030204" pitchFamily="49" charset="0"/>
              </a:rPr>
              <a:t> is a local</a:t>
            </a:r>
            <a:endParaRPr lang="en-US" b="1" dirty="0">
              <a:solidFill>
                <a:srgbClr val="00B0F0"/>
              </a:solidFill>
            </a:endParaRPr>
          </a:p>
          <a:p>
            <a:r>
              <a:rPr lang="en-US" b="1" dirty="0" smtClean="0"/>
              <a:t>Using methods</a:t>
            </a:r>
            <a:r>
              <a:rPr lang="en-US" dirty="0" smtClean="0"/>
              <a:t>: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c</a:t>
            </a:r>
            <a:r>
              <a:rPr lang="en-US" sz="1800" dirty="0" smtClean="0">
                <a:latin typeface="Consolas" panose="020B0609020204030204" pitchFamily="49" charset="0"/>
              </a:rPr>
              <a:t>lass Person:</a:t>
            </a:r>
            <a:endParaRPr lang="en-US" sz="1800" dirty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</a:rPr>
              <a:t>   </a:t>
            </a:r>
            <a:r>
              <a:rPr 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sz="1800" dirty="0" smtClean="0">
                <a:latin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</a:rPr>
              <a:t>__</a:t>
            </a:r>
            <a:r>
              <a:rPr lang="en-US" sz="1800" dirty="0" err="1">
                <a:latin typeface="Consolas" panose="020B0609020204030204" pitchFamily="49" charset="0"/>
              </a:rPr>
              <a:t>init</a:t>
            </a:r>
            <a:r>
              <a:rPr lang="en-US" sz="1800" dirty="0">
                <a:latin typeface="Consolas" panose="020B0609020204030204" pitchFamily="49" charset="0"/>
              </a:rPr>
              <a:t>__(self</a:t>
            </a:r>
            <a:r>
              <a:rPr lang="en-US" sz="1800" dirty="0" smtClean="0">
                <a:latin typeface="Consolas" panose="020B0609020204030204" pitchFamily="49" charset="0"/>
              </a:rPr>
              <a:t>):</a:t>
            </a:r>
          </a:p>
          <a:p>
            <a:pPr marL="342900" lvl="1" indent="0"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        </a:t>
            </a:r>
            <a:r>
              <a:rPr lang="en-US" sz="1800" dirty="0" err="1" smtClean="0">
                <a:latin typeface="Consolas" panose="020B0609020204030204" pitchFamily="49" charset="0"/>
              </a:rPr>
              <a:t>self.num</a:t>
            </a:r>
            <a:r>
              <a:rPr lang="en-US" sz="1800" dirty="0" smtClean="0">
                <a:latin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</a:rPr>
              <a:t>= </a:t>
            </a:r>
            <a:r>
              <a:rPr lang="en-US" sz="1800" dirty="0" smtClean="0">
                <a:latin typeface="Consolas" panose="020B0609020204030204" pitchFamily="49" charset="0"/>
              </a:rPr>
              <a:t>1   </a:t>
            </a:r>
            <a:r>
              <a:rPr lang="en-US" sz="1800" b="1" dirty="0">
                <a:solidFill>
                  <a:srgbClr val="00B0F0"/>
                </a:solidFill>
                <a:latin typeface="Consolas" panose="020B0609020204030204" pitchFamily="49" charset="0"/>
              </a:rPr>
              <a:t># </a:t>
            </a:r>
            <a:r>
              <a:rPr lang="en-US" sz="1800" b="1" dirty="0" smtClean="0">
                <a:solidFill>
                  <a:srgbClr val="00B0F0"/>
                </a:solidFill>
                <a:latin typeface="Consolas" panose="020B0609020204030204" pitchFamily="49" charset="0"/>
              </a:rPr>
              <a:t>Attribute</a:t>
            </a:r>
          </a:p>
          <a:p>
            <a:pPr marL="342900" lvl="1" indent="0">
              <a:buNone/>
            </a:pPr>
            <a:endParaRPr lang="en-US" sz="1800" dirty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</a:rPr>
              <a:t>   </a:t>
            </a:r>
            <a:r>
              <a:rPr 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sz="1800" dirty="0" smtClean="0">
                <a:latin typeface="Consolas" panose="020B0609020204030204" pitchFamily="49" charset="0"/>
              </a:rPr>
              <a:t> </a:t>
            </a:r>
            <a:r>
              <a:rPr lang="en-US" sz="1800" dirty="0" err="1" smtClean="0">
                <a:latin typeface="Consolas" panose="020B0609020204030204" pitchFamily="49" charset="0"/>
              </a:rPr>
              <a:t>aMethod</a:t>
            </a:r>
            <a:r>
              <a:rPr lang="en-US" sz="1800" dirty="0" smtClean="0">
                <a:latin typeface="Consolas" panose="020B0609020204030204" pitchFamily="49" charset="0"/>
              </a:rPr>
              <a:t>(self</a:t>
            </a:r>
            <a:r>
              <a:rPr lang="en-US" sz="1800" dirty="0">
                <a:latin typeface="Consolas" panose="020B0609020204030204" pitchFamily="49" charset="0"/>
              </a:rPr>
              <a:t>):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</a:t>
            </a:r>
            <a:r>
              <a:rPr lang="en-US" sz="1800" dirty="0" err="1" smtClean="0">
                <a:latin typeface="Consolas" panose="020B0609020204030204" pitchFamily="49" charset="0"/>
              </a:rPr>
              <a:t>num</a:t>
            </a:r>
            <a:r>
              <a:rPr lang="en-US" sz="1800" dirty="0" smtClean="0">
                <a:latin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</a:rPr>
              <a:t>= </a:t>
            </a:r>
            <a:r>
              <a:rPr lang="en-US" sz="1800" dirty="0" smtClean="0">
                <a:latin typeface="Consolas" panose="020B0609020204030204" pitchFamily="49" charset="0"/>
              </a:rPr>
              <a:t>2   </a:t>
            </a:r>
            <a:r>
              <a:rPr lang="en-US" sz="1800" dirty="0">
                <a:solidFill>
                  <a:srgbClr val="00B0F0"/>
                </a:solidFill>
                <a:latin typeface="Consolas" panose="020B0609020204030204" pitchFamily="49" charset="0"/>
              </a:rPr>
              <a:t># </a:t>
            </a:r>
            <a:r>
              <a:rPr lang="en-US" sz="1800" dirty="0" smtClean="0">
                <a:solidFill>
                  <a:srgbClr val="00B0F0"/>
                </a:solidFill>
                <a:latin typeface="Consolas" panose="020B0609020204030204" pitchFamily="49" charset="0"/>
              </a:rPr>
              <a:t>Local</a:t>
            </a:r>
          </a:p>
          <a:p>
            <a:pPr marL="342900" lvl="1" indent="0">
              <a:buNone/>
            </a:pPr>
            <a:endParaRPr lang="en-US" sz="1800" dirty="0" smtClean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endParaRPr lang="en-US" sz="1800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5851227"/>
            <a:ext cx="623888" cy="51113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572000" y="5334000"/>
            <a:ext cx="51816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b="1" dirty="0" smtClean="0">
                <a:solidFill>
                  <a:srgbClr val="00B0F0"/>
                </a:solidFill>
                <a:latin typeface="Consolas" panose="020B0609020204030204" pitchFamily="49" charset="0"/>
              </a:rPr>
              <a:t># Key part of Start function</a:t>
            </a:r>
          </a:p>
          <a:p>
            <a:pPr>
              <a:spcAft>
                <a:spcPts val="0"/>
              </a:spcAft>
            </a:pPr>
            <a:r>
              <a:rPr lang="en-US" b="1" dirty="0" err="1" smtClean="0">
                <a:latin typeface="Consolas" panose="020B0609020204030204" pitchFamily="49" charset="0"/>
              </a:rPr>
              <a:t>aPerson</a:t>
            </a:r>
            <a:r>
              <a:rPr lang="en-US" b="1" dirty="0" smtClean="0">
                <a:latin typeface="Consolas" panose="020B0609020204030204" pitchFamily="49" charset="0"/>
              </a:rPr>
              <a:t> </a:t>
            </a:r>
            <a:r>
              <a:rPr lang="en-US" b="1" dirty="0">
                <a:latin typeface="Consolas" panose="020B0609020204030204" pitchFamily="49" charset="0"/>
              </a:rPr>
              <a:t>= Person</a:t>
            </a:r>
            <a:r>
              <a:rPr lang="en-US" b="1" dirty="0" smtClean="0">
                <a:latin typeface="Consolas" panose="020B0609020204030204" pitchFamily="49" charset="0"/>
              </a:rPr>
              <a:t>();</a:t>
            </a:r>
          </a:p>
          <a:p>
            <a:pPr>
              <a:spcAft>
                <a:spcPts val="0"/>
              </a:spcAft>
            </a:pPr>
            <a:r>
              <a:rPr lang="en-US" b="1" dirty="0" smtClean="0">
                <a:latin typeface="Consolas" panose="020B0609020204030204" pitchFamily="49" charset="0"/>
              </a:rPr>
              <a:t>print(</a:t>
            </a:r>
            <a:r>
              <a:rPr lang="en-US" b="1" dirty="0" err="1" smtClean="0">
                <a:latin typeface="Consolas" panose="020B0609020204030204" pitchFamily="49" charset="0"/>
              </a:rPr>
              <a:t>aPerson.num</a:t>
            </a:r>
            <a:r>
              <a:rPr lang="en-US" b="1" dirty="0" smtClean="0">
                <a:latin typeface="Consolas" panose="020B0609020204030204" pitchFamily="49" charset="0"/>
              </a:rPr>
              <a:t>)</a:t>
            </a:r>
          </a:p>
          <a:p>
            <a:pPr>
              <a:spcAft>
                <a:spcPts val="0"/>
              </a:spcAft>
            </a:pPr>
            <a:r>
              <a:rPr lang="en-US" b="1" dirty="0" err="1" smtClean="0">
                <a:latin typeface="Consolas" panose="020B0609020204030204" pitchFamily="49" charset="0"/>
              </a:rPr>
              <a:t>aPerson.aMethod</a:t>
            </a:r>
            <a:r>
              <a:rPr lang="en-US" b="1" dirty="0">
                <a:latin typeface="Consolas" panose="020B0609020204030204" pitchFamily="49" charset="0"/>
              </a:rPr>
              <a:t>() </a:t>
            </a:r>
            <a:endParaRPr lang="en-US" b="1" dirty="0" smtClean="0">
              <a:latin typeface="Consolas" panose="020B0609020204030204" pitchFamily="49" charset="0"/>
            </a:endParaRPr>
          </a:p>
          <a:p>
            <a:pPr>
              <a:spcAft>
                <a:spcPts val="0"/>
              </a:spcAft>
            </a:pPr>
            <a:r>
              <a:rPr lang="en-US" b="1" dirty="0" smtClean="0">
                <a:latin typeface="Consolas" panose="020B0609020204030204" pitchFamily="49" charset="0"/>
              </a:rPr>
              <a:t>print(</a:t>
            </a:r>
            <a:r>
              <a:rPr lang="en-US" b="1" dirty="0" err="1" smtClean="0">
                <a:latin typeface="Consolas" panose="020B0609020204030204" pitchFamily="49" charset="0"/>
              </a:rPr>
              <a:t>aPerson.num</a:t>
            </a:r>
            <a:r>
              <a:rPr lang="en-US" b="1" dirty="0" smtClean="0">
                <a:latin typeface="Consolas" panose="020B0609020204030204" pitchFamily="49" charset="0"/>
              </a:rPr>
              <a:t>)</a:t>
            </a:r>
            <a:endParaRPr lang="en-US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7097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Attributes Vs. Locals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Locals scope = body of function</a:t>
            </a:r>
          </a:p>
          <a:p>
            <a:r>
              <a:rPr lang="en-US" dirty="0" smtClean="0"/>
              <a:t>Attributes: one attributes exist </a:t>
            </a:r>
            <a:r>
              <a:rPr lang="en-US" i="1" dirty="0" smtClean="0"/>
              <a:t>for each </a:t>
            </a:r>
            <a:r>
              <a:rPr lang="en-US" dirty="0" smtClean="0"/>
              <a:t>object created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class Person:</a:t>
            </a:r>
          </a:p>
          <a:p>
            <a:pPr marL="342900" lvl="1" indent="0"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 </a:t>
            </a:r>
            <a:r>
              <a:rPr lang="en-US" sz="1800" dirty="0" err="1">
                <a:latin typeface="Consolas" panose="020B0609020204030204" pitchFamily="49" charset="0"/>
              </a:rPr>
              <a:t>def</a:t>
            </a:r>
            <a:r>
              <a:rPr lang="en-US" sz="1800" dirty="0">
                <a:latin typeface="Consolas" panose="020B0609020204030204" pitchFamily="49" charset="0"/>
              </a:rPr>
              <a:t> __</a:t>
            </a:r>
            <a:r>
              <a:rPr lang="en-US" sz="1800" dirty="0" err="1">
                <a:latin typeface="Consolas" panose="020B0609020204030204" pitchFamily="49" charset="0"/>
              </a:rPr>
              <a:t>init</a:t>
            </a:r>
            <a:r>
              <a:rPr lang="en-US" sz="1800" dirty="0">
                <a:latin typeface="Consolas" panose="020B0609020204030204" pitchFamily="49" charset="0"/>
              </a:rPr>
              <a:t>__(self):</a:t>
            </a:r>
          </a:p>
          <a:p>
            <a:pPr marL="34290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</a:t>
            </a:r>
            <a:r>
              <a:rPr lang="en-US" sz="1800" dirty="0" err="1" smtClean="0">
                <a:latin typeface="Consolas" panose="020B0609020204030204" pitchFamily="49" charset="0"/>
              </a:rPr>
              <a:t>self.age</a:t>
            </a:r>
            <a:r>
              <a:rPr lang="en-US" sz="1800" dirty="0" smtClean="0">
                <a:latin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</a:rPr>
              <a:t>= 1   </a:t>
            </a:r>
            <a:r>
              <a:rPr lang="en-US" sz="1800" b="1" dirty="0">
                <a:solidFill>
                  <a:srgbClr val="00B0F0"/>
                </a:solidFill>
                <a:latin typeface="Consolas" panose="020B0609020204030204" pitchFamily="49" charset="0"/>
              </a:rPr>
              <a:t># Attribute</a:t>
            </a:r>
          </a:p>
          <a:p>
            <a:pPr marL="342900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p</a:t>
            </a:r>
            <a:r>
              <a:rPr lang="en-US" dirty="0" smtClean="0">
                <a:latin typeface="Consolas" panose="020B0609020204030204" pitchFamily="49" charset="0"/>
              </a:rPr>
              <a:t>erson1 = Person()</a:t>
            </a:r>
          </a:p>
          <a:p>
            <a:pPr marL="342900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p</a:t>
            </a:r>
            <a:r>
              <a:rPr lang="en-US" dirty="0" smtClean="0">
                <a:latin typeface="Consolas" panose="020B0609020204030204" pitchFamily="49" charset="0"/>
              </a:rPr>
              <a:t>erson2 = Person()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Each person object has it’s own ‘</a:t>
            </a:r>
            <a:r>
              <a:rPr lang="en-US" dirty="0" smtClean="0">
                <a:latin typeface="Consolas" panose="020B0609020204030204" pitchFamily="49" charset="0"/>
              </a:rPr>
              <a:t>age</a:t>
            </a:r>
            <a:r>
              <a:rPr lang="en-US" dirty="0" smtClean="0"/>
              <a:t>’ attribute.</a:t>
            </a:r>
          </a:p>
          <a:p>
            <a:pPr lvl="1"/>
            <a:r>
              <a:rPr lang="en-US" dirty="0" smtClean="0"/>
              <a:t>There’s two ‘age’ attributes for the above example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876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Leaving Out ‘</a:t>
            </a:r>
            <a:r>
              <a:rPr lang="en-US" dirty="0">
                <a:latin typeface="Consolas" panose="020B0609020204030204" pitchFamily="49" charset="0"/>
              </a:rPr>
              <a:t>Self</a:t>
            </a:r>
            <a:r>
              <a:rPr lang="en-US" dirty="0"/>
              <a:t>’: </a:t>
            </a:r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 dirty="0" smtClean="0"/>
              <a:t>(This example employs </a:t>
            </a:r>
            <a:r>
              <a:rPr lang="en-US" b="1" dirty="0" smtClean="0">
                <a:solidFill>
                  <a:srgbClr val="FF0000"/>
                </a:solidFill>
              </a:rPr>
              <a:t>terrible style </a:t>
            </a:r>
            <a:r>
              <a:rPr lang="en-US" dirty="0" smtClean="0"/>
              <a:t>and is only used to show </a:t>
            </a:r>
            <a:r>
              <a:rPr lang="en-US" dirty="0" smtClean="0"/>
              <a:t>what </a:t>
            </a:r>
            <a:r>
              <a:rPr lang="en-US" dirty="0" smtClean="0"/>
              <a:t>happens if ‘self’ is excluded from a method call)</a:t>
            </a:r>
          </a:p>
          <a:p>
            <a:pPr marL="342900" lvl="1" indent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# Defining a function with same name as a method, confusing!</a:t>
            </a:r>
          </a:p>
          <a:p>
            <a:pPr marL="342900" lvl="1" indent="0">
              <a:buNone/>
            </a:pPr>
            <a:r>
              <a:rPr lang="en-US" b="1" dirty="0" err="1" smtClean="0">
                <a:solidFill>
                  <a:srgbClr val="FF0000"/>
                </a:solidFill>
                <a:latin typeface="Consolas" panose="020B0609020204030204" pitchFamily="49" charset="0"/>
              </a:rPr>
              <a:t>def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method1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():  # Function: outside of class</a:t>
            </a:r>
            <a:endParaRPr lang="en-US" b="1" dirty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    print("Calling function called method1")</a:t>
            </a:r>
          </a:p>
          <a:p>
            <a:pPr marL="342900" lvl="1" indent="0">
              <a:buNone/>
            </a:pPr>
            <a:endParaRPr lang="en-US" dirty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class Person</a:t>
            </a:r>
            <a:r>
              <a:rPr lang="en-US" dirty="0" smtClean="0">
                <a:latin typeface="Consolas" panose="020B0609020204030204" pitchFamily="49" charset="0"/>
              </a:rPr>
              <a:t>:</a:t>
            </a:r>
            <a:endParaRPr lang="en-US" dirty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    </a:t>
            </a:r>
            <a:r>
              <a:rPr lang="en-US" dirty="0" err="1">
                <a:latin typeface="Consolas" panose="020B0609020204030204" pitchFamily="49" charset="0"/>
              </a:rPr>
              <a:t>def</a:t>
            </a:r>
            <a:r>
              <a:rPr lang="en-US" dirty="0">
                <a:latin typeface="Consolas" panose="020B0609020204030204" pitchFamily="49" charset="0"/>
              </a:rPr>
              <a:t> method1(self</a:t>
            </a:r>
            <a:r>
              <a:rPr lang="en-US" dirty="0" smtClean="0">
                <a:latin typeface="Consolas" panose="020B0609020204030204" pitchFamily="49" charset="0"/>
              </a:rPr>
              <a:t>): </a:t>
            </a:r>
            <a:r>
              <a:rPr lang="en-US" dirty="0" smtClean="0">
                <a:solidFill>
                  <a:srgbClr val="00B0F0"/>
                </a:solidFill>
                <a:latin typeface="Consolas" panose="020B0609020204030204" pitchFamily="49" charset="0"/>
              </a:rPr>
              <a:t># Method: inside of class</a:t>
            </a:r>
            <a:endParaRPr lang="en-US" dirty="0">
              <a:solidFill>
                <a:srgbClr val="00B0F0"/>
              </a:solidFill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        print("Calling method1</a:t>
            </a:r>
            <a:r>
              <a:rPr lang="en-US" dirty="0" smtClean="0">
                <a:latin typeface="Consolas" panose="020B0609020204030204" pitchFamily="49" charset="0"/>
              </a:rPr>
              <a:t>")</a:t>
            </a:r>
          </a:p>
          <a:p>
            <a:pPr marL="342900" lvl="1" indent="0">
              <a:buNone/>
            </a:pPr>
            <a:endParaRPr lang="en-US" dirty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b="1" dirty="0" smtClean="0">
                <a:solidFill>
                  <a:srgbClr val="00B0F0"/>
                </a:solidFill>
                <a:latin typeface="Consolas" panose="020B0609020204030204" pitchFamily="49" charset="0"/>
              </a:rPr>
              <a:t>    # Exclude </a:t>
            </a:r>
            <a:r>
              <a:rPr lang="en-US" b="1" dirty="0">
                <a:solidFill>
                  <a:srgbClr val="00B0F0"/>
                </a:solidFill>
                <a:latin typeface="Consolas" panose="020B0609020204030204" pitchFamily="49" charset="0"/>
              </a:rPr>
              <a:t>'</a:t>
            </a:r>
            <a:r>
              <a:rPr lang="en-US" b="1" dirty="0" smtClean="0">
                <a:solidFill>
                  <a:srgbClr val="00B0F0"/>
                </a:solidFill>
                <a:latin typeface="Consolas" panose="020B0609020204030204" pitchFamily="49" charset="0"/>
              </a:rPr>
              <a:t>self</a:t>
            </a:r>
            <a:r>
              <a:rPr lang="en-US" b="1" dirty="0">
                <a:solidFill>
                  <a:srgbClr val="00B0F0"/>
                </a:solidFill>
                <a:latin typeface="Consolas" panose="020B0609020204030204" pitchFamily="49" charset="0"/>
              </a:rPr>
              <a:t>' </a:t>
            </a:r>
            <a:r>
              <a:rPr lang="en-US" b="1" dirty="0" smtClean="0">
                <a:solidFill>
                  <a:srgbClr val="00B0F0"/>
                </a:solidFill>
                <a:latin typeface="Consolas" panose="020B0609020204030204" pitchFamily="49" charset="0"/>
              </a:rPr>
              <a:t>calls the function not a method</a:t>
            </a:r>
            <a:endParaRPr lang="en-US" b="1" dirty="0">
              <a:solidFill>
                <a:srgbClr val="00B0F0"/>
              </a:solidFill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    </a:t>
            </a:r>
            <a:r>
              <a:rPr lang="en-US" dirty="0" err="1">
                <a:latin typeface="Consolas" panose="020B0609020204030204" pitchFamily="49" charset="0"/>
              </a:rPr>
              <a:t>def</a:t>
            </a:r>
            <a:r>
              <a:rPr lang="en-US" dirty="0">
                <a:latin typeface="Consolas" panose="020B0609020204030204" pitchFamily="49" charset="0"/>
              </a:rPr>
              <a:t> method2(self):</a:t>
            </a:r>
          </a:p>
          <a:p>
            <a:pPr marL="342900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        method1</a:t>
            </a:r>
            <a:r>
              <a:rPr lang="en-US" dirty="0" smtClean="0">
                <a:latin typeface="Consolas" panose="020B0609020204030204" pitchFamily="49" charset="0"/>
              </a:rPr>
              <a:t>()  </a:t>
            </a:r>
            <a:endParaRPr lang="en-US" dirty="0">
              <a:latin typeface="Consolas" panose="020B06090202040302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412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Objects Employ 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819400"/>
            <a:ext cx="8229600" cy="457200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aPerson    =        Person()</a:t>
            </a:r>
            <a:endParaRPr lang="en-US" altLang="en-US" dirty="0" smtClean="0"/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3324225" y="3276600"/>
            <a:ext cx="2286000" cy="1295400"/>
            <a:chOff x="3324225" y="3276600"/>
            <a:chExt cx="2286000" cy="1295400"/>
          </a:xfrm>
        </p:grpSpPr>
        <p:sp>
          <p:nvSpPr>
            <p:cNvPr id="36875" name="TextBox 3"/>
            <p:cNvSpPr txBox="1">
              <a:spLocks noChangeArrowheads="1"/>
            </p:cNvSpPr>
            <p:nvPr/>
          </p:nvSpPr>
          <p:spPr bwMode="auto">
            <a:xfrm>
              <a:off x="3324225" y="3733800"/>
              <a:ext cx="2286000" cy="838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b="1">
                  <a:solidFill>
                    <a:srgbClr val="FF0000"/>
                  </a:solidFill>
                </a:rPr>
                <a:t>Calls the constructor and creates an object</a:t>
              </a:r>
            </a:p>
          </p:txBody>
        </p:sp>
        <p:sp>
          <p:nvSpPr>
            <p:cNvPr id="5" name="Right Brace 4"/>
            <p:cNvSpPr/>
            <p:nvPr/>
          </p:nvSpPr>
          <p:spPr>
            <a:xfrm rot="5400000">
              <a:off x="4200525" y="2933700"/>
              <a:ext cx="533400" cy="1219200"/>
            </a:xfrm>
            <a:prstGeom prst="rightBrac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</p:grpSp>
      <p:grpSp>
        <p:nvGrpSpPr>
          <p:cNvPr id="52229" name="Group 8"/>
          <p:cNvGrpSpPr>
            <a:grpSpLocks/>
          </p:cNvGrpSpPr>
          <p:nvPr/>
        </p:nvGrpSpPr>
        <p:grpSpPr bwMode="auto">
          <a:xfrm>
            <a:off x="514350" y="3238500"/>
            <a:ext cx="1752600" cy="1295400"/>
            <a:chOff x="514350" y="3238500"/>
            <a:chExt cx="1752600" cy="1295400"/>
          </a:xfrm>
        </p:grpSpPr>
        <p:sp>
          <p:nvSpPr>
            <p:cNvPr id="36873" name="TextBox 5"/>
            <p:cNvSpPr txBox="1">
              <a:spLocks noChangeArrowheads="1"/>
            </p:cNvSpPr>
            <p:nvPr/>
          </p:nvSpPr>
          <p:spPr bwMode="auto">
            <a:xfrm>
              <a:off x="514350" y="3695700"/>
              <a:ext cx="1752600" cy="838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b="1">
                  <a:solidFill>
                    <a:srgbClr val="FF0000"/>
                  </a:solidFill>
                </a:rPr>
                <a:t>Creates the reference variable</a:t>
              </a:r>
            </a:p>
          </p:txBody>
        </p:sp>
        <p:sp>
          <p:nvSpPr>
            <p:cNvPr id="7" name="Right Brace 6"/>
            <p:cNvSpPr/>
            <p:nvPr/>
          </p:nvSpPr>
          <p:spPr>
            <a:xfrm rot="5400000">
              <a:off x="876300" y="2895600"/>
              <a:ext cx="533400" cy="1219200"/>
            </a:xfrm>
            <a:prstGeom prst="rightBrac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</p:grp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1133475" y="1219200"/>
            <a:ext cx="3314700" cy="1714500"/>
            <a:chOff x="1133475" y="1219200"/>
            <a:chExt cx="3314700" cy="1714500"/>
          </a:xfrm>
        </p:grpSpPr>
        <p:sp>
          <p:nvSpPr>
            <p:cNvPr id="11" name="Freeform 10"/>
            <p:cNvSpPr/>
            <p:nvPr/>
          </p:nvSpPr>
          <p:spPr>
            <a:xfrm>
              <a:off x="1133475" y="2114550"/>
              <a:ext cx="3314700" cy="819150"/>
            </a:xfrm>
            <a:custGeom>
              <a:avLst/>
              <a:gdLst>
                <a:gd name="connsiteX0" fmla="*/ 3314700 w 3314700"/>
                <a:gd name="connsiteY0" fmla="*/ 819260 h 819260"/>
                <a:gd name="connsiteX1" fmla="*/ 3190875 w 3314700"/>
                <a:gd name="connsiteY1" fmla="*/ 523985 h 819260"/>
                <a:gd name="connsiteX2" fmla="*/ 2714625 w 3314700"/>
                <a:gd name="connsiteY2" fmla="*/ 228710 h 819260"/>
                <a:gd name="connsiteX3" fmla="*/ 1933575 w 3314700"/>
                <a:gd name="connsiteY3" fmla="*/ 28685 h 819260"/>
                <a:gd name="connsiteX4" fmla="*/ 962025 w 3314700"/>
                <a:gd name="connsiteY4" fmla="*/ 28685 h 819260"/>
                <a:gd name="connsiteX5" fmla="*/ 342900 w 3314700"/>
                <a:gd name="connsiteY5" fmla="*/ 285860 h 819260"/>
                <a:gd name="connsiteX6" fmla="*/ 85725 w 3314700"/>
                <a:gd name="connsiteY6" fmla="*/ 485885 h 819260"/>
                <a:gd name="connsiteX7" fmla="*/ 0 w 3314700"/>
                <a:gd name="connsiteY7" fmla="*/ 781160 h 819260"/>
                <a:gd name="connsiteX8" fmla="*/ 0 w 3314700"/>
                <a:gd name="connsiteY8" fmla="*/ 781160 h 819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14700" h="819260">
                  <a:moveTo>
                    <a:pt x="3314700" y="819260"/>
                  </a:moveTo>
                  <a:cubicBezTo>
                    <a:pt x="3302793" y="720835"/>
                    <a:pt x="3290887" y="622410"/>
                    <a:pt x="3190875" y="523985"/>
                  </a:cubicBezTo>
                  <a:cubicBezTo>
                    <a:pt x="3090862" y="425560"/>
                    <a:pt x="2924175" y="311260"/>
                    <a:pt x="2714625" y="228710"/>
                  </a:cubicBezTo>
                  <a:cubicBezTo>
                    <a:pt x="2505075" y="146160"/>
                    <a:pt x="2225675" y="62022"/>
                    <a:pt x="1933575" y="28685"/>
                  </a:cubicBezTo>
                  <a:cubicBezTo>
                    <a:pt x="1641475" y="-4653"/>
                    <a:pt x="1227137" y="-14177"/>
                    <a:pt x="962025" y="28685"/>
                  </a:cubicBezTo>
                  <a:cubicBezTo>
                    <a:pt x="696913" y="71547"/>
                    <a:pt x="488950" y="209660"/>
                    <a:pt x="342900" y="285860"/>
                  </a:cubicBezTo>
                  <a:cubicBezTo>
                    <a:pt x="196850" y="362060"/>
                    <a:pt x="142875" y="403335"/>
                    <a:pt x="85725" y="485885"/>
                  </a:cubicBezTo>
                  <a:cubicBezTo>
                    <a:pt x="28575" y="568435"/>
                    <a:pt x="0" y="781160"/>
                    <a:pt x="0" y="781160"/>
                  </a:cubicBezTo>
                  <a:lnTo>
                    <a:pt x="0" y="781160"/>
                  </a:lnTo>
                </a:path>
              </a:pathLst>
            </a:custGeom>
            <a:noFill/>
            <a:ln>
              <a:solidFill>
                <a:srgbClr val="FF0000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36872" name="TextBox 11"/>
            <p:cNvSpPr txBox="1">
              <a:spLocks noChangeArrowheads="1"/>
            </p:cNvSpPr>
            <p:nvPr/>
          </p:nvSpPr>
          <p:spPr bwMode="auto">
            <a:xfrm>
              <a:off x="1781175" y="1219200"/>
              <a:ext cx="2176463" cy="1047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b="1">
                  <a:solidFill>
                    <a:srgbClr val="FF0000"/>
                  </a:solidFill>
                </a:rPr>
                <a:t>Assign the address of the object into the reference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Objects Employ References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>
                <a:cs typeface="+mn-cs"/>
              </a:rPr>
              <a:t>Similar to lists, objects are accessed through a reference.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>
                <a:cs typeface="+mn-cs"/>
              </a:rPr>
              <a:t>The reference and the object are two separate memory locations.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>
                <a:cs typeface="+mn-cs"/>
              </a:rPr>
              <a:t>Name of the online example: </a:t>
            </a:r>
            <a:r>
              <a:rPr lang="en-US" dirty="0" smtClean="0">
                <a:latin typeface="Consolas" panose="020B0609020204030204" pitchFamily="49" charset="0"/>
                <a:cs typeface="+mn-cs"/>
              </a:rPr>
              <a:t>6</a:t>
            </a:r>
            <a:r>
              <a:rPr lang="en-US" dirty="0" smtClean="0">
                <a:cs typeface="+mn-cs"/>
              </a:rPr>
              <a:t>objectReference.py</a:t>
            </a:r>
            <a:endParaRPr lang="en-US" dirty="0" smtClean="0">
              <a:cs typeface="+mn-cs"/>
            </a:endParaRPr>
          </a:p>
          <a:p>
            <a:pPr marL="342900" lvl="1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class Person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def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__init__(self,newAge,newName):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self.age = newAge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self.name = newName</a:t>
            </a:r>
          </a:p>
          <a:p>
            <a:pPr marL="342900" lvl="1" indent="0">
              <a:buFont typeface="Arial" charset="0"/>
              <a:buNone/>
              <a:defRPr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Font typeface="Arial" charset="0"/>
              <a:buNone/>
              <a:defRPr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>
              <a:buFont typeface="Arial" charset="0"/>
              <a:buChar char="–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Objects Employ References (3)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4953000" cy="5410200"/>
          </a:xfrm>
        </p:spPr>
        <p:txBody>
          <a:bodyPr/>
          <a:lstStyle/>
          <a:p>
            <a:pPr marL="0" lvl="1" indent="0">
              <a:buFont typeface="Arial" charset="0"/>
              <a:buNone/>
              <a:defRPr/>
            </a:pP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def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displayAge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(aPerson):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print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("%s age %d"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%(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aPerson.name,aPerson.age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))</a:t>
            </a:r>
          </a:p>
          <a:p>
            <a:pPr marL="342900" lvl="1" indent="0">
              <a:buFont typeface="Arial" charset="0"/>
              <a:buNone/>
              <a:defRPr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 err="1" smtClean="0">
                <a:latin typeface="Consolas" panose="020B0609020204030204" pitchFamily="49" charset="0"/>
              </a:rPr>
              <a:t>def</a:t>
            </a:r>
            <a:r>
              <a:rPr lang="en-CA" sz="1800" dirty="0" smtClean="0">
                <a:latin typeface="Consolas" panose="020B0609020204030204" pitchFamily="49" charset="0"/>
              </a:rPr>
              <a:t> </a:t>
            </a:r>
            <a:r>
              <a:rPr lang="en-CA" sz="1800" dirty="0">
                <a:latin typeface="Consolas" panose="020B0609020204030204" pitchFamily="49" charset="0"/>
              </a:rPr>
              <a:t>start():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person1 = Person(13,"Person2")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person2 = person1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person2.age = 888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</a:t>
            </a:r>
            <a:r>
              <a:rPr lang="en-CA" sz="1800" dirty="0" err="1">
                <a:latin typeface="Consolas" panose="020B0609020204030204" pitchFamily="49" charset="0"/>
              </a:rPr>
              <a:t>displayAge</a:t>
            </a:r>
            <a:r>
              <a:rPr lang="en-CA" sz="1800" dirty="0">
                <a:latin typeface="Consolas" panose="020B0609020204030204" pitchFamily="49" charset="0"/>
              </a:rPr>
              <a:t>(person1)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</a:t>
            </a:r>
            <a:r>
              <a:rPr lang="en-CA" sz="1800" dirty="0" err="1">
                <a:latin typeface="Consolas" panose="020B0609020204030204" pitchFamily="49" charset="0"/>
              </a:rPr>
              <a:t>displayAge</a:t>
            </a:r>
            <a:r>
              <a:rPr lang="en-CA" sz="1800" dirty="0">
                <a:latin typeface="Consolas" panose="020B0609020204030204" pitchFamily="49" charset="0"/>
              </a:rPr>
              <a:t>(person2)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print()</a:t>
            </a:r>
          </a:p>
          <a:p>
            <a:pPr marL="0" indent="0">
              <a:buNone/>
            </a:pPr>
            <a:endParaRPr lang="en-CA" sz="18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</a:t>
            </a:r>
          </a:p>
          <a:p>
            <a:pPr marL="0" indent="0">
              <a:buNone/>
            </a:pPr>
            <a:endParaRPr lang="en-CA" sz="18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</a:t>
            </a:r>
          </a:p>
          <a:p>
            <a:pPr marL="0" indent="0">
              <a:buNone/>
            </a:pPr>
            <a:endParaRPr lang="en-CA" sz="18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start()</a:t>
            </a:r>
          </a:p>
        </p:txBody>
      </p: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6934200" y="3810000"/>
            <a:ext cx="1752600" cy="866775"/>
            <a:chOff x="7010400" y="1447799"/>
            <a:chExt cx="1752600" cy="866776"/>
          </a:xfrm>
        </p:grpSpPr>
        <p:sp>
          <p:nvSpPr>
            <p:cNvPr id="6" name="Rectangle 5"/>
            <p:cNvSpPr/>
            <p:nvPr/>
          </p:nvSpPr>
          <p:spPr>
            <a:xfrm>
              <a:off x="7010400" y="1762124"/>
              <a:ext cx="1752600" cy="552451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Age: 13</a:t>
              </a:r>
            </a:p>
            <a:p>
              <a:pPr>
                <a:defRPr/>
              </a:pPr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Name: Person2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010400" y="1447799"/>
              <a:ext cx="1752600" cy="314325"/>
            </a:xfrm>
            <a:prstGeom prst="rect">
              <a:avLst/>
            </a:prstGeom>
            <a:noFill/>
          </p:spPr>
          <p:txBody>
            <a:bodyPr lIns="0"/>
            <a:lstStyle/>
            <a:p>
              <a:pPr>
                <a:defRPr/>
              </a:pPr>
              <a:r>
                <a:rPr lang="en-US" sz="1600" dirty="0">
                  <a:latin typeface="+mn-lt"/>
                </a:rPr>
                <a:t>Address = 1000</a:t>
              </a:r>
            </a:p>
          </p:txBody>
        </p:sp>
      </p:grp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4267200" y="4724400"/>
            <a:ext cx="1905000" cy="276225"/>
            <a:chOff x="4343400" y="2362200"/>
            <a:chExt cx="1905000" cy="276225"/>
          </a:xfrm>
        </p:grpSpPr>
        <p:sp>
          <p:nvSpPr>
            <p:cNvPr id="38924" name="TextBox 3"/>
            <p:cNvSpPr txBox="1">
              <a:spLocks noChangeArrowheads="1"/>
            </p:cNvSpPr>
            <p:nvPr/>
          </p:nvSpPr>
          <p:spPr bwMode="auto">
            <a:xfrm>
              <a:off x="4343400" y="2400300"/>
              <a:ext cx="9906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600" b="1">
                  <a:latin typeface="Arial" panose="020B0604020202020204" pitchFamily="34" charset="0"/>
                  <a:cs typeface="Arial" panose="020B0604020202020204" pitchFamily="34" charset="0"/>
                </a:rPr>
                <a:t>person1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5334000" y="2362200"/>
              <a:ext cx="914400" cy="2762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dirty="0">
                  <a:solidFill>
                    <a:schemeClr val="tx1"/>
                  </a:solidFill>
                </a:rPr>
                <a:t>@=1000</a:t>
              </a:r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4267200" y="4124325"/>
            <a:ext cx="1905000" cy="276225"/>
            <a:chOff x="4343400" y="1762124"/>
            <a:chExt cx="1905000" cy="276226"/>
          </a:xfrm>
        </p:grpSpPr>
        <p:sp>
          <p:nvSpPr>
            <p:cNvPr id="38922" name="TextBox 4"/>
            <p:cNvSpPr txBox="1">
              <a:spLocks noChangeArrowheads="1"/>
            </p:cNvSpPr>
            <p:nvPr/>
          </p:nvSpPr>
          <p:spPr bwMode="auto">
            <a:xfrm>
              <a:off x="4343400" y="1762124"/>
              <a:ext cx="9906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600" b="1">
                  <a:latin typeface="Arial" panose="020B0604020202020204" pitchFamily="34" charset="0"/>
                  <a:cs typeface="Arial" panose="020B0604020202020204" pitchFamily="34" charset="0"/>
                </a:rPr>
                <a:t>person2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34000" y="1762124"/>
              <a:ext cx="914400" cy="27622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dirty="0">
                  <a:solidFill>
                    <a:schemeClr val="tx1"/>
                  </a:solidFill>
                </a:rPr>
                <a:t>@=1000</a:t>
              </a:r>
            </a:p>
          </p:txBody>
        </p:sp>
      </p:grpSp>
      <p:sp>
        <p:nvSpPr>
          <p:cNvPr id="10" name="Freeform 9"/>
          <p:cNvSpPr/>
          <p:nvPr/>
        </p:nvSpPr>
        <p:spPr>
          <a:xfrm>
            <a:off x="6096000" y="4210050"/>
            <a:ext cx="809625" cy="219075"/>
          </a:xfrm>
          <a:custGeom>
            <a:avLst/>
            <a:gdLst>
              <a:gd name="connsiteX0" fmla="*/ 0 w 809625"/>
              <a:gd name="connsiteY0" fmla="*/ 19119 h 219144"/>
              <a:gd name="connsiteX1" fmla="*/ 47625 w 809625"/>
              <a:gd name="connsiteY1" fmla="*/ 9594 h 219144"/>
              <a:gd name="connsiteX2" fmla="*/ 85725 w 809625"/>
              <a:gd name="connsiteY2" fmla="*/ 69 h 219144"/>
              <a:gd name="connsiteX3" fmla="*/ 238125 w 809625"/>
              <a:gd name="connsiteY3" fmla="*/ 28644 h 219144"/>
              <a:gd name="connsiteX4" fmla="*/ 266700 w 809625"/>
              <a:gd name="connsiteY4" fmla="*/ 47694 h 219144"/>
              <a:gd name="connsiteX5" fmla="*/ 323850 w 809625"/>
              <a:gd name="connsiteY5" fmla="*/ 66744 h 219144"/>
              <a:gd name="connsiteX6" fmla="*/ 352425 w 809625"/>
              <a:gd name="connsiteY6" fmla="*/ 85794 h 219144"/>
              <a:gd name="connsiteX7" fmla="*/ 381000 w 809625"/>
              <a:gd name="connsiteY7" fmla="*/ 114369 h 219144"/>
              <a:gd name="connsiteX8" fmla="*/ 419100 w 809625"/>
              <a:gd name="connsiteY8" fmla="*/ 123894 h 219144"/>
              <a:gd name="connsiteX9" fmla="*/ 447675 w 809625"/>
              <a:gd name="connsiteY9" fmla="*/ 152469 h 219144"/>
              <a:gd name="connsiteX10" fmla="*/ 476250 w 809625"/>
              <a:gd name="connsiteY10" fmla="*/ 171519 h 219144"/>
              <a:gd name="connsiteX11" fmla="*/ 495300 w 809625"/>
              <a:gd name="connsiteY11" fmla="*/ 200094 h 219144"/>
              <a:gd name="connsiteX12" fmla="*/ 561975 w 809625"/>
              <a:gd name="connsiteY12" fmla="*/ 219144 h 219144"/>
              <a:gd name="connsiteX13" fmla="*/ 809625 w 809625"/>
              <a:gd name="connsiteY13" fmla="*/ 209619 h 219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09625" h="219144">
                <a:moveTo>
                  <a:pt x="0" y="19119"/>
                </a:moveTo>
                <a:cubicBezTo>
                  <a:pt x="15875" y="15944"/>
                  <a:pt x="31821" y="13106"/>
                  <a:pt x="47625" y="9594"/>
                </a:cubicBezTo>
                <a:cubicBezTo>
                  <a:pt x="60404" y="6754"/>
                  <a:pt x="72663" y="-802"/>
                  <a:pt x="85725" y="69"/>
                </a:cubicBezTo>
                <a:cubicBezTo>
                  <a:pt x="102185" y="1166"/>
                  <a:pt x="203234" y="21666"/>
                  <a:pt x="238125" y="28644"/>
                </a:cubicBezTo>
                <a:cubicBezTo>
                  <a:pt x="247650" y="34994"/>
                  <a:pt x="256239" y="43045"/>
                  <a:pt x="266700" y="47694"/>
                </a:cubicBezTo>
                <a:cubicBezTo>
                  <a:pt x="285050" y="55849"/>
                  <a:pt x="307142" y="55605"/>
                  <a:pt x="323850" y="66744"/>
                </a:cubicBezTo>
                <a:cubicBezTo>
                  <a:pt x="333375" y="73094"/>
                  <a:pt x="343631" y="78465"/>
                  <a:pt x="352425" y="85794"/>
                </a:cubicBezTo>
                <a:cubicBezTo>
                  <a:pt x="362773" y="94418"/>
                  <a:pt x="369304" y="107686"/>
                  <a:pt x="381000" y="114369"/>
                </a:cubicBezTo>
                <a:cubicBezTo>
                  <a:pt x="392366" y="120864"/>
                  <a:pt x="406400" y="120719"/>
                  <a:pt x="419100" y="123894"/>
                </a:cubicBezTo>
                <a:cubicBezTo>
                  <a:pt x="428625" y="133419"/>
                  <a:pt x="437327" y="143845"/>
                  <a:pt x="447675" y="152469"/>
                </a:cubicBezTo>
                <a:cubicBezTo>
                  <a:pt x="456469" y="159798"/>
                  <a:pt x="468155" y="163424"/>
                  <a:pt x="476250" y="171519"/>
                </a:cubicBezTo>
                <a:cubicBezTo>
                  <a:pt x="484345" y="179614"/>
                  <a:pt x="486361" y="192943"/>
                  <a:pt x="495300" y="200094"/>
                </a:cubicBezTo>
                <a:cubicBezTo>
                  <a:pt x="501511" y="205063"/>
                  <a:pt x="559486" y="218522"/>
                  <a:pt x="561975" y="219144"/>
                </a:cubicBezTo>
                <a:lnTo>
                  <a:pt x="809625" y="209619"/>
                </a:lnTo>
              </a:path>
            </a:pathLst>
          </a:custGeom>
          <a:noFill/>
          <a:ln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1" name="Freeform 10"/>
          <p:cNvSpPr/>
          <p:nvPr/>
        </p:nvSpPr>
        <p:spPr>
          <a:xfrm>
            <a:off x="6105525" y="4595813"/>
            <a:ext cx="800100" cy="300037"/>
          </a:xfrm>
          <a:custGeom>
            <a:avLst/>
            <a:gdLst>
              <a:gd name="connsiteX0" fmla="*/ 0 w 800100"/>
              <a:gd name="connsiteY0" fmla="*/ 299304 h 299304"/>
              <a:gd name="connsiteX1" fmla="*/ 180975 w 800100"/>
              <a:gd name="connsiteY1" fmla="*/ 289779 h 299304"/>
              <a:gd name="connsiteX2" fmla="*/ 209550 w 800100"/>
              <a:gd name="connsiteY2" fmla="*/ 280254 h 299304"/>
              <a:gd name="connsiteX3" fmla="*/ 304800 w 800100"/>
              <a:gd name="connsiteY3" fmla="*/ 261204 h 299304"/>
              <a:gd name="connsiteX4" fmla="*/ 361950 w 800100"/>
              <a:gd name="connsiteY4" fmla="*/ 213579 h 299304"/>
              <a:gd name="connsiteX5" fmla="*/ 390525 w 800100"/>
              <a:gd name="connsiteY5" fmla="*/ 204054 h 299304"/>
              <a:gd name="connsiteX6" fmla="*/ 438150 w 800100"/>
              <a:gd name="connsiteY6" fmla="*/ 165954 h 299304"/>
              <a:gd name="connsiteX7" fmla="*/ 457200 w 800100"/>
              <a:gd name="connsiteY7" fmla="*/ 137379 h 299304"/>
              <a:gd name="connsiteX8" fmla="*/ 485775 w 800100"/>
              <a:gd name="connsiteY8" fmla="*/ 118329 h 299304"/>
              <a:gd name="connsiteX9" fmla="*/ 504825 w 800100"/>
              <a:gd name="connsiteY9" fmla="*/ 89754 h 299304"/>
              <a:gd name="connsiteX10" fmla="*/ 561975 w 800100"/>
              <a:gd name="connsiteY10" fmla="*/ 51654 h 299304"/>
              <a:gd name="connsiteX11" fmla="*/ 581025 w 800100"/>
              <a:gd name="connsiteY11" fmla="*/ 23079 h 299304"/>
              <a:gd name="connsiteX12" fmla="*/ 800100 w 800100"/>
              <a:gd name="connsiteY12" fmla="*/ 4029 h 299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00100" h="299304">
                <a:moveTo>
                  <a:pt x="0" y="299304"/>
                </a:moveTo>
                <a:cubicBezTo>
                  <a:pt x="60325" y="296129"/>
                  <a:pt x="120815" y="295248"/>
                  <a:pt x="180975" y="289779"/>
                </a:cubicBezTo>
                <a:cubicBezTo>
                  <a:pt x="190974" y="288870"/>
                  <a:pt x="199749" y="282432"/>
                  <a:pt x="209550" y="280254"/>
                </a:cubicBezTo>
                <a:cubicBezTo>
                  <a:pt x="419738" y="233546"/>
                  <a:pt x="152982" y="299159"/>
                  <a:pt x="304800" y="261204"/>
                </a:cubicBezTo>
                <a:cubicBezTo>
                  <a:pt x="325866" y="240138"/>
                  <a:pt x="335428" y="226840"/>
                  <a:pt x="361950" y="213579"/>
                </a:cubicBezTo>
                <a:cubicBezTo>
                  <a:pt x="370930" y="209089"/>
                  <a:pt x="381000" y="207229"/>
                  <a:pt x="390525" y="204054"/>
                </a:cubicBezTo>
                <a:cubicBezTo>
                  <a:pt x="445120" y="122162"/>
                  <a:pt x="372425" y="218534"/>
                  <a:pt x="438150" y="165954"/>
                </a:cubicBezTo>
                <a:cubicBezTo>
                  <a:pt x="447089" y="158803"/>
                  <a:pt x="449105" y="145474"/>
                  <a:pt x="457200" y="137379"/>
                </a:cubicBezTo>
                <a:cubicBezTo>
                  <a:pt x="465295" y="129284"/>
                  <a:pt x="476250" y="124679"/>
                  <a:pt x="485775" y="118329"/>
                </a:cubicBezTo>
                <a:cubicBezTo>
                  <a:pt x="492125" y="108804"/>
                  <a:pt x="496210" y="97292"/>
                  <a:pt x="504825" y="89754"/>
                </a:cubicBezTo>
                <a:cubicBezTo>
                  <a:pt x="522055" y="74677"/>
                  <a:pt x="561975" y="51654"/>
                  <a:pt x="561975" y="51654"/>
                </a:cubicBezTo>
                <a:cubicBezTo>
                  <a:pt x="568325" y="42129"/>
                  <a:pt x="571317" y="29146"/>
                  <a:pt x="581025" y="23079"/>
                </a:cubicBezTo>
                <a:cubicBezTo>
                  <a:pt x="638814" y="-13039"/>
                  <a:pt x="754012" y="4029"/>
                  <a:pt x="800100" y="4029"/>
                </a:cubicBezTo>
              </a:path>
            </a:pathLst>
          </a:custGeom>
          <a:noFill/>
          <a:ln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7489963" y="4137577"/>
            <a:ext cx="654740" cy="276225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888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7113" y="5172902"/>
            <a:ext cx="2254088" cy="5941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Objects Employ References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4724400" cy="5410200"/>
          </a:xfrm>
        </p:spPr>
        <p:txBody>
          <a:bodyPr/>
          <a:lstStyle/>
          <a:p>
            <a:pPr marL="0" indent="0">
              <a:buNone/>
            </a:pPr>
            <a:r>
              <a:rPr lang="en-CA" sz="1800" dirty="0" err="1">
                <a:latin typeface="Consolas" panose="020B0609020204030204" pitchFamily="49" charset="0"/>
              </a:rPr>
              <a:t>def</a:t>
            </a:r>
            <a:r>
              <a:rPr lang="en-CA" sz="1800" dirty="0">
                <a:latin typeface="Consolas" panose="020B0609020204030204" pitchFamily="49" charset="0"/>
              </a:rPr>
              <a:t> start():</a:t>
            </a:r>
          </a:p>
          <a:p>
            <a:pPr marL="0" indent="0">
              <a:buNone/>
            </a:pPr>
            <a:r>
              <a:rPr lang="en-CA" sz="18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    person1 = Person(13,"Person2")</a:t>
            </a:r>
          </a:p>
          <a:p>
            <a:pPr marL="0" indent="0">
              <a:buNone/>
            </a:pPr>
            <a:r>
              <a:rPr lang="en-CA" sz="18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    person2 = person1</a:t>
            </a:r>
          </a:p>
          <a:p>
            <a:pPr marL="0" indent="0">
              <a:buNone/>
            </a:pPr>
            <a:r>
              <a:rPr lang="en-CA" sz="18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    person2.age = 888</a:t>
            </a:r>
          </a:p>
          <a:p>
            <a:pPr marL="0" indent="0">
              <a:buNone/>
            </a:pPr>
            <a:r>
              <a:rPr lang="en-CA" sz="18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    </a:t>
            </a:r>
            <a:r>
              <a:rPr lang="en-CA" sz="1800" dirty="0" err="1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displayAge</a:t>
            </a:r>
            <a:r>
              <a:rPr lang="en-CA" sz="18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(person1)</a:t>
            </a:r>
          </a:p>
          <a:p>
            <a:pPr marL="0" indent="0">
              <a:buNone/>
            </a:pPr>
            <a:r>
              <a:rPr lang="en-CA" sz="18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    </a:t>
            </a:r>
            <a:r>
              <a:rPr lang="en-CA" sz="1800" dirty="0" err="1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displayAge</a:t>
            </a:r>
            <a:r>
              <a:rPr lang="en-CA" sz="18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(person2)</a:t>
            </a:r>
          </a:p>
          <a:p>
            <a:pPr marL="0" indent="0">
              <a:buNone/>
            </a:pPr>
            <a:r>
              <a:rPr lang="en-CA" sz="1800" dirty="0">
                <a:solidFill>
                  <a:schemeClr val="bg1">
                    <a:lumMod val="65000"/>
                  </a:schemeClr>
                </a:solidFill>
                <a:latin typeface="Consolas" panose="020B0609020204030204" pitchFamily="49" charset="0"/>
              </a:rPr>
              <a:t>    print()</a:t>
            </a:r>
          </a:p>
          <a:p>
            <a:pPr marL="0" indent="0">
              <a:buNone/>
            </a:pPr>
            <a:endParaRPr lang="en-CA" sz="18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person1 = Person(666,"Person1")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</a:t>
            </a:r>
            <a:r>
              <a:rPr lang="en-CA" sz="1800" dirty="0" err="1">
                <a:latin typeface="Consolas" panose="020B0609020204030204" pitchFamily="49" charset="0"/>
              </a:rPr>
              <a:t>displayAge</a:t>
            </a:r>
            <a:r>
              <a:rPr lang="en-CA" sz="1800" dirty="0">
                <a:latin typeface="Consolas" panose="020B0609020204030204" pitchFamily="49" charset="0"/>
              </a:rPr>
              <a:t>(person1)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</a:t>
            </a:r>
            <a:r>
              <a:rPr lang="en-CA" sz="1800" dirty="0" err="1">
                <a:latin typeface="Consolas" panose="020B0609020204030204" pitchFamily="49" charset="0"/>
              </a:rPr>
              <a:t>displayAge</a:t>
            </a:r>
            <a:r>
              <a:rPr lang="en-CA" sz="1800" dirty="0">
                <a:latin typeface="Consolas" panose="020B0609020204030204" pitchFamily="49" charset="0"/>
              </a:rPr>
              <a:t>(person2)</a:t>
            </a:r>
          </a:p>
          <a:p>
            <a:pPr marL="0" indent="0">
              <a:buNone/>
            </a:pPr>
            <a:endParaRPr lang="en-CA" sz="1800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start()</a:t>
            </a:r>
          </a:p>
        </p:txBody>
      </p:sp>
      <p:grpSp>
        <p:nvGrpSpPr>
          <p:cNvPr id="39940" name="Group 11"/>
          <p:cNvGrpSpPr>
            <a:grpSpLocks/>
          </p:cNvGrpSpPr>
          <p:nvPr/>
        </p:nvGrpSpPr>
        <p:grpSpPr bwMode="auto">
          <a:xfrm>
            <a:off x="7010400" y="1447800"/>
            <a:ext cx="1752600" cy="866775"/>
            <a:chOff x="7010400" y="1447799"/>
            <a:chExt cx="1752600" cy="866776"/>
          </a:xfrm>
        </p:grpSpPr>
        <p:sp>
          <p:nvSpPr>
            <p:cNvPr id="6" name="Rectangle 5"/>
            <p:cNvSpPr/>
            <p:nvPr/>
          </p:nvSpPr>
          <p:spPr>
            <a:xfrm>
              <a:off x="7010400" y="1762124"/>
              <a:ext cx="1752600" cy="552451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Age: </a:t>
              </a:r>
              <a:r>
                <a:rPr lang="en-US" sz="16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888</a:t>
              </a:r>
              <a:endPara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defRPr/>
              </a:pPr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Name: Person2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010400" y="1447799"/>
              <a:ext cx="1752600" cy="314325"/>
            </a:xfrm>
            <a:prstGeom prst="rect">
              <a:avLst/>
            </a:prstGeom>
            <a:noFill/>
          </p:spPr>
          <p:txBody>
            <a:bodyPr lIns="0"/>
            <a:lstStyle/>
            <a:p>
              <a:pPr>
                <a:defRPr/>
              </a:pPr>
              <a:r>
                <a:rPr lang="en-US" sz="1600" dirty="0">
                  <a:latin typeface="+mn-lt"/>
                </a:rPr>
                <a:t>Address = 1000</a:t>
              </a:r>
            </a:p>
          </p:txBody>
        </p:sp>
      </p:grpSp>
      <p:grpSp>
        <p:nvGrpSpPr>
          <p:cNvPr id="39941" name="Group 12"/>
          <p:cNvGrpSpPr>
            <a:grpSpLocks/>
          </p:cNvGrpSpPr>
          <p:nvPr/>
        </p:nvGrpSpPr>
        <p:grpSpPr bwMode="auto">
          <a:xfrm>
            <a:off x="4343400" y="2362200"/>
            <a:ext cx="1905000" cy="276225"/>
            <a:chOff x="4343400" y="2362200"/>
            <a:chExt cx="1905000" cy="276225"/>
          </a:xfrm>
        </p:grpSpPr>
        <p:sp>
          <p:nvSpPr>
            <p:cNvPr id="39954" name="TextBox 3"/>
            <p:cNvSpPr txBox="1">
              <a:spLocks noChangeArrowheads="1"/>
            </p:cNvSpPr>
            <p:nvPr/>
          </p:nvSpPr>
          <p:spPr bwMode="auto">
            <a:xfrm>
              <a:off x="4343400" y="2400300"/>
              <a:ext cx="9906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600" b="1">
                  <a:latin typeface="Arial" panose="020B0604020202020204" pitchFamily="34" charset="0"/>
                  <a:cs typeface="Arial" panose="020B0604020202020204" pitchFamily="34" charset="0"/>
                </a:rPr>
                <a:t>person1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5334000" y="2362200"/>
              <a:ext cx="914400" cy="27622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dirty="0">
                  <a:solidFill>
                    <a:schemeClr val="tx1"/>
                  </a:solidFill>
                </a:rPr>
                <a:t>@=1000</a:t>
              </a:r>
            </a:p>
          </p:txBody>
        </p:sp>
      </p:grpSp>
      <p:grpSp>
        <p:nvGrpSpPr>
          <p:cNvPr id="39942" name="Group 13"/>
          <p:cNvGrpSpPr>
            <a:grpSpLocks/>
          </p:cNvGrpSpPr>
          <p:nvPr/>
        </p:nvGrpSpPr>
        <p:grpSpPr bwMode="auto">
          <a:xfrm>
            <a:off x="4343400" y="1762125"/>
            <a:ext cx="1905000" cy="276225"/>
            <a:chOff x="4343400" y="1762124"/>
            <a:chExt cx="1905000" cy="276226"/>
          </a:xfrm>
        </p:grpSpPr>
        <p:sp>
          <p:nvSpPr>
            <p:cNvPr id="39952" name="TextBox 4"/>
            <p:cNvSpPr txBox="1">
              <a:spLocks noChangeArrowheads="1"/>
            </p:cNvSpPr>
            <p:nvPr/>
          </p:nvSpPr>
          <p:spPr bwMode="auto">
            <a:xfrm>
              <a:off x="4343400" y="1762124"/>
              <a:ext cx="990600" cy="22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600" b="1">
                  <a:latin typeface="Arial" panose="020B0604020202020204" pitchFamily="34" charset="0"/>
                  <a:cs typeface="Arial" panose="020B0604020202020204" pitchFamily="34" charset="0"/>
                </a:rPr>
                <a:t>person2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34000" y="1762124"/>
              <a:ext cx="914400" cy="27622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dirty="0">
                  <a:solidFill>
                    <a:schemeClr val="tx1"/>
                  </a:solidFill>
                </a:rPr>
                <a:t>@=1000</a:t>
              </a:r>
            </a:p>
          </p:txBody>
        </p:sp>
      </p:grpSp>
      <p:sp>
        <p:nvSpPr>
          <p:cNvPr id="10" name="Freeform 9"/>
          <p:cNvSpPr/>
          <p:nvPr/>
        </p:nvSpPr>
        <p:spPr>
          <a:xfrm>
            <a:off x="6172200" y="1847850"/>
            <a:ext cx="809625" cy="219075"/>
          </a:xfrm>
          <a:custGeom>
            <a:avLst/>
            <a:gdLst>
              <a:gd name="connsiteX0" fmla="*/ 0 w 809625"/>
              <a:gd name="connsiteY0" fmla="*/ 19119 h 219144"/>
              <a:gd name="connsiteX1" fmla="*/ 47625 w 809625"/>
              <a:gd name="connsiteY1" fmla="*/ 9594 h 219144"/>
              <a:gd name="connsiteX2" fmla="*/ 85725 w 809625"/>
              <a:gd name="connsiteY2" fmla="*/ 69 h 219144"/>
              <a:gd name="connsiteX3" fmla="*/ 238125 w 809625"/>
              <a:gd name="connsiteY3" fmla="*/ 28644 h 219144"/>
              <a:gd name="connsiteX4" fmla="*/ 266700 w 809625"/>
              <a:gd name="connsiteY4" fmla="*/ 47694 h 219144"/>
              <a:gd name="connsiteX5" fmla="*/ 323850 w 809625"/>
              <a:gd name="connsiteY5" fmla="*/ 66744 h 219144"/>
              <a:gd name="connsiteX6" fmla="*/ 352425 w 809625"/>
              <a:gd name="connsiteY6" fmla="*/ 85794 h 219144"/>
              <a:gd name="connsiteX7" fmla="*/ 381000 w 809625"/>
              <a:gd name="connsiteY7" fmla="*/ 114369 h 219144"/>
              <a:gd name="connsiteX8" fmla="*/ 419100 w 809625"/>
              <a:gd name="connsiteY8" fmla="*/ 123894 h 219144"/>
              <a:gd name="connsiteX9" fmla="*/ 447675 w 809625"/>
              <a:gd name="connsiteY9" fmla="*/ 152469 h 219144"/>
              <a:gd name="connsiteX10" fmla="*/ 476250 w 809625"/>
              <a:gd name="connsiteY10" fmla="*/ 171519 h 219144"/>
              <a:gd name="connsiteX11" fmla="*/ 495300 w 809625"/>
              <a:gd name="connsiteY11" fmla="*/ 200094 h 219144"/>
              <a:gd name="connsiteX12" fmla="*/ 561975 w 809625"/>
              <a:gd name="connsiteY12" fmla="*/ 219144 h 219144"/>
              <a:gd name="connsiteX13" fmla="*/ 809625 w 809625"/>
              <a:gd name="connsiteY13" fmla="*/ 209619 h 219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809625" h="219144">
                <a:moveTo>
                  <a:pt x="0" y="19119"/>
                </a:moveTo>
                <a:cubicBezTo>
                  <a:pt x="15875" y="15944"/>
                  <a:pt x="31821" y="13106"/>
                  <a:pt x="47625" y="9594"/>
                </a:cubicBezTo>
                <a:cubicBezTo>
                  <a:pt x="60404" y="6754"/>
                  <a:pt x="72663" y="-802"/>
                  <a:pt x="85725" y="69"/>
                </a:cubicBezTo>
                <a:cubicBezTo>
                  <a:pt x="102185" y="1166"/>
                  <a:pt x="203234" y="21666"/>
                  <a:pt x="238125" y="28644"/>
                </a:cubicBezTo>
                <a:cubicBezTo>
                  <a:pt x="247650" y="34994"/>
                  <a:pt x="256239" y="43045"/>
                  <a:pt x="266700" y="47694"/>
                </a:cubicBezTo>
                <a:cubicBezTo>
                  <a:pt x="285050" y="55849"/>
                  <a:pt x="307142" y="55605"/>
                  <a:pt x="323850" y="66744"/>
                </a:cubicBezTo>
                <a:cubicBezTo>
                  <a:pt x="333375" y="73094"/>
                  <a:pt x="343631" y="78465"/>
                  <a:pt x="352425" y="85794"/>
                </a:cubicBezTo>
                <a:cubicBezTo>
                  <a:pt x="362773" y="94418"/>
                  <a:pt x="369304" y="107686"/>
                  <a:pt x="381000" y="114369"/>
                </a:cubicBezTo>
                <a:cubicBezTo>
                  <a:pt x="392366" y="120864"/>
                  <a:pt x="406400" y="120719"/>
                  <a:pt x="419100" y="123894"/>
                </a:cubicBezTo>
                <a:cubicBezTo>
                  <a:pt x="428625" y="133419"/>
                  <a:pt x="437327" y="143845"/>
                  <a:pt x="447675" y="152469"/>
                </a:cubicBezTo>
                <a:cubicBezTo>
                  <a:pt x="456469" y="159798"/>
                  <a:pt x="468155" y="163424"/>
                  <a:pt x="476250" y="171519"/>
                </a:cubicBezTo>
                <a:cubicBezTo>
                  <a:pt x="484345" y="179614"/>
                  <a:pt x="486361" y="192943"/>
                  <a:pt x="495300" y="200094"/>
                </a:cubicBezTo>
                <a:cubicBezTo>
                  <a:pt x="501511" y="205063"/>
                  <a:pt x="559486" y="218522"/>
                  <a:pt x="561975" y="219144"/>
                </a:cubicBezTo>
                <a:lnTo>
                  <a:pt x="809625" y="209619"/>
                </a:lnTo>
              </a:path>
            </a:pathLst>
          </a:custGeom>
          <a:noFill/>
          <a:ln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1" name="Freeform 10"/>
          <p:cNvSpPr/>
          <p:nvPr/>
        </p:nvSpPr>
        <p:spPr>
          <a:xfrm>
            <a:off x="6181725" y="2233613"/>
            <a:ext cx="800100" cy="300037"/>
          </a:xfrm>
          <a:custGeom>
            <a:avLst/>
            <a:gdLst>
              <a:gd name="connsiteX0" fmla="*/ 0 w 800100"/>
              <a:gd name="connsiteY0" fmla="*/ 299304 h 299304"/>
              <a:gd name="connsiteX1" fmla="*/ 180975 w 800100"/>
              <a:gd name="connsiteY1" fmla="*/ 289779 h 299304"/>
              <a:gd name="connsiteX2" fmla="*/ 209550 w 800100"/>
              <a:gd name="connsiteY2" fmla="*/ 280254 h 299304"/>
              <a:gd name="connsiteX3" fmla="*/ 304800 w 800100"/>
              <a:gd name="connsiteY3" fmla="*/ 261204 h 299304"/>
              <a:gd name="connsiteX4" fmla="*/ 361950 w 800100"/>
              <a:gd name="connsiteY4" fmla="*/ 213579 h 299304"/>
              <a:gd name="connsiteX5" fmla="*/ 390525 w 800100"/>
              <a:gd name="connsiteY5" fmla="*/ 204054 h 299304"/>
              <a:gd name="connsiteX6" fmla="*/ 438150 w 800100"/>
              <a:gd name="connsiteY6" fmla="*/ 165954 h 299304"/>
              <a:gd name="connsiteX7" fmla="*/ 457200 w 800100"/>
              <a:gd name="connsiteY7" fmla="*/ 137379 h 299304"/>
              <a:gd name="connsiteX8" fmla="*/ 485775 w 800100"/>
              <a:gd name="connsiteY8" fmla="*/ 118329 h 299304"/>
              <a:gd name="connsiteX9" fmla="*/ 504825 w 800100"/>
              <a:gd name="connsiteY9" fmla="*/ 89754 h 299304"/>
              <a:gd name="connsiteX10" fmla="*/ 561975 w 800100"/>
              <a:gd name="connsiteY10" fmla="*/ 51654 h 299304"/>
              <a:gd name="connsiteX11" fmla="*/ 581025 w 800100"/>
              <a:gd name="connsiteY11" fmla="*/ 23079 h 299304"/>
              <a:gd name="connsiteX12" fmla="*/ 800100 w 800100"/>
              <a:gd name="connsiteY12" fmla="*/ 4029 h 299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00100" h="299304">
                <a:moveTo>
                  <a:pt x="0" y="299304"/>
                </a:moveTo>
                <a:cubicBezTo>
                  <a:pt x="60325" y="296129"/>
                  <a:pt x="120815" y="295248"/>
                  <a:pt x="180975" y="289779"/>
                </a:cubicBezTo>
                <a:cubicBezTo>
                  <a:pt x="190974" y="288870"/>
                  <a:pt x="199749" y="282432"/>
                  <a:pt x="209550" y="280254"/>
                </a:cubicBezTo>
                <a:cubicBezTo>
                  <a:pt x="419738" y="233546"/>
                  <a:pt x="152982" y="299159"/>
                  <a:pt x="304800" y="261204"/>
                </a:cubicBezTo>
                <a:cubicBezTo>
                  <a:pt x="325866" y="240138"/>
                  <a:pt x="335428" y="226840"/>
                  <a:pt x="361950" y="213579"/>
                </a:cubicBezTo>
                <a:cubicBezTo>
                  <a:pt x="370930" y="209089"/>
                  <a:pt x="381000" y="207229"/>
                  <a:pt x="390525" y="204054"/>
                </a:cubicBezTo>
                <a:cubicBezTo>
                  <a:pt x="445120" y="122162"/>
                  <a:pt x="372425" y="218534"/>
                  <a:pt x="438150" y="165954"/>
                </a:cubicBezTo>
                <a:cubicBezTo>
                  <a:pt x="447089" y="158803"/>
                  <a:pt x="449105" y="145474"/>
                  <a:pt x="457200" y="137379"/>
                </a:cubicBezTo>
                <a:cubicBezTo>
                  <a:pt x="465295" y="129284"/>
                  <a:pt x="476250" y="124679"/>
                  <a:pt x="485775" y="118329"/>
                </a:cubicBezTo>
                <a:cubicBezTo>
                  <a:pt x="492125" y="108804"/>
                  <a:pt x="496210" y="97292"/>
                  <a:pt x="504825" y="89754"/>
                </a:cubicBezTo>
                <a:cubicBezTo>
                  <a:pt x="522055" y="74677"/>
                  <a:pt x="561975" y="51654"/>
                  <a:pt x="561975" y="51654"/>
                </a:cubicBezTo>
                <a:cubicBezTo>
                  <a:pt x="568325" y="42129"/>
                  <a:pt x="571317" y="29146"/>
                  <a:pt x="581025" y="23079"/>
                </a:cubicBezTo>
                <a:cubicBezTo>
                  <a:pt x="638814" y="-13039"/>
                  <a:pt x="754012" y="4029"/>
                  <a:pt x="800100" y="4029"/>
                </a:cubicBezTo>
              </a:path>
            </a:pathLst>
          </a:custGeom>
          <a:noFill/>
          <a:ln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6981825" y="2895600"/>
            <a:ext cx="1752600" cy="866775"/>
            <a:chOff x="7010400" y="1447799"/>
            <a:chExt cx="1752600" cy="866776"/>
          </a:xfrm>
        </p:grpSpPr>
        <p:sp>
          <p:nvSpPr>
            <p:cNvPr id="17" name="Rectangle 16"/>
            <p:cNvSpPr/>
            <p:nvPr/>
          </p:nvSpPr>
          <p:spPr>
            <a:xfrm>
              <a:off x="7010400" y="1762124"/>
              <a:ext cx="1752600" cy="552451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60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Age:666</a:t>
              </a:r>
              <a:endParaRPr lang="en-US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defRPr/>
              </a:pPr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Name: Person1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010400" y="1447799"/>
              <a:ext cx="1752600" cy="314325"/>
            </a:xfrm>
            <a:prstGeom prst="rect">
              <a:avLst/>
            </a:prstGeom>
            <a:noFill/>
          </p:spPr>
          <p:txBody>
            <a:bodyPr lIns="0"/>
            <a:lstStyle/>
            <a:p>
              <a:pPr>
                <a:defRPr/>
              </a:pPr>
              <a:r>
                <a:rPr lang="en-US" sz="1600" dirty="0">
                  <a:latin typeface="+mn-lt"/>
                </a:rPr>
                <a:t>Address = 2000</a:t>
              </a:r>
            </a:p>
          </p:txBody>
        </p:sp>
      </p:grpSp>
      <p:sp>
        <p:nvSpPr>
          <p:cNvPr id="19" name="Rectangle 18"/>
          <p:cNvSpPr/>
          <p:nvPr/>
        </p:nvSpPr>
        <p:spPr>
          <a:xfrm>
            <a:off x="5334000" y="2376488"/>
            <a:ext cx="914400" cy="2524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>
                <a:solidFill>
                  <a:schemeClr val="tx1"/>
                </a:solidFill>
              </a:rPr>
              <a:t>@=2000</a:t>
            </a:r>
          </a:p>
        </p:txBody>
      </p:sp>
      <p:sp>
        <p:nvSpPr>
          <p:cNvPr id="20" name="Freeform 19"/>
          <p:cNvSpPr/>
          <p:nvPr/>
        </p:nvSpPr>
        <p:spPr>
          <a:xfrm>
            <a:off x="5732463" y="2619375"/>
            <a:ext cx="1268412" cy="790575"/>
          </a:xfrm>
          <a:custGeom>
            <a:avLst/>
            <a:gdLst>
              <a:gd name="connsiteX0" fmla="*/ 68118 w 1268268"/>
              <a:gd name="connsiteY0" fmla="*/ 0 h 790575"/>
              <a:gd name="connsiteX1" fmla="*/ 58593 w 1268268"/>
              <a:gd name="connsiteY1" fmla="*/ 47625 h 790575"/>
              <a:gd name="connsiteX2" fmla="*/ 39543 w 1268268"/>
              <a:gd name="connsiteY2" fmla="*/ 114300 h 790575"/>
              <a:gd name="connsiteX3" fmla="*/ 30018 w 1268268"/>
              <a:gd name="connsiteY3" fmla="*/ 171450 h 790575"/>
              <a:gd name="connsiteX4" fmla="*/ 20493 w 1268268"/>
              <a:gd name="connsiteY4" fmla="*/ 200025 h 790575"/>
              <a:gd name="connsiteX5" fmla="*/ 10968 w 1268268"/>
              <a:gd name="connsiteY5" fmla="*/ 238125 h 790575"/>
              <a:gd name="connsiteX6" fmla="*/ 10968 w 1268268"/>
              <a:gd name="connsiteY6" fmla="*/ 514350 h 790575"/>
              <a:gd name="connsiteX7" fmla="*/ 49068 w 1268268"/>
              <a:gd name="connsiteY7" fmla="*/ 609600 h 790575"/>
              <a:gd name="connsiteX8" fmla="*/ 77643 w 1268268"/>
              <a:gd name="connsiteY8" fmla="*/ 619125 h 790575"/>
              <a:gd name="connsiteX9" fmla="*/ 144318 w 1268268"/>
              <a:gd name="connsiteY9" fmla="*/ 666750 h 790575"/>
              <a:gd name="connsiteX10" fmla="*/ 230043 w 1268268"/>
              <a:gd name="connsiteY10" fmla="*/ 695325 h 790575"/>
              <a:gd name="connsiteX11" fmla="*/ 258618 w 1268268"/>
              <a:gd name="connsiteY11" fmla="*/ 704850 h 790575"/>
              <a:gd name="connsiteX12" fmla="*/ 287193 w 1268268"/>
              <a:gd name="connsiteY12" fmla="*/ 723900 h 790575"/>
              <a:gd name="connsiteX13" fmla="*/ 372918 w 1268268"/>
              <a:gd name="connsiteY13" fmla="*/ 752475 h 790575"/>
              <a:gd name="connsiteX14" fmla="*/ 439593 w 1268268"/>
              <a:gd name="connsiteY14" fmla="*/ 771525 h 790575"/>
              <a:gd name="connsiteX15" fmla="*/ 544368 w 1268268"/>
              <a:gd name="connsiteY15" fmla="*/ 790575 h 790575"/>
              <a:gd name="connsiteX16" fmla="*/ 677718 w 1268268"/>
              <a:gd name="connsiteY16" fmla="*/ 781050 h 790575"/>
              <a:gd name="connsiteX17" fmla="*/ 1268268 w 1268268"/>
              <a:gd name="connsiteY17" fmla="*/ 790575 h 790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68268" h="790575">
                <a:moveTo>
                  <a:pt x="68118" y="0"/>
                </a:moveTo>
                <a:cubicBezTo>
                  <a:pt x="64943" y="15875"/>
                  <a:pt x="62520" y="31919"/>
                  <a:pt x="58593" y="47625"/>
                </a:cubicBezTo>
                <a:cubicBezTo>
                  <a:pt x="52987" y="70049"/>
                  <a:pt x="44740" y="91778"/>
                  <a:pt x="39543" y="114300"/>
                </a:cubicBezTo>
                <a:cubicBezTo>
                  <a:pt x="35200" y="133118"/>
                  <a:pt x="34208" y="152597"/>
                  <a:pt x="30018" y="171450"/>
                </a:cubicBezTo>
                <a:cubicBezTo>
                  <a:pt x="27840" y="181251"/>
                  <a:pt x="23251" y="190371"/>
                  <a:pt x="20493" y="200025"/>
                </a:cubicBezTo>
                <a:cubicBezTo>
                  <a:pt x="16897" y="212612"/>
                  <a:pt x="14143" y="225425"/>
                  <a:pt x="10968" y="238125"/>
                </a:cubicBezTo>
                <a:cubicBezTo>
                  <a:pt x="-4146" y="374154"/>
                  <a:pt x="-3159" y="323633"/>
                  <a:pt x="10968" y="514350"/>
                </a:cubicBezTo>
                <a:cubicBezTo>
                  <a:pt x="14685" y="564523"/>
                  <a:pt x="9246" y="583052"/>
                  <a:pt x="49068" y="609600"/>
                </a:cubicBezTo>
                <a:cubicBezTo>
                  <a:pt x="57422" y="615169"/>
                  <a:pt x="68118" y="615950"/>
                  <a:pt x="77643" y="619125"/>
                </a:cubicBezTo>
                <a:cubicBezTo>
                  <a:pt x="82760" y="622963"/>
                  <a:pt x="132922" y="661685"/>
                  <a:pt x="144318" y="666750"/>
                </a:cubicBezTo>
                <a:lnTo>
                  <a:pt x="230043" y="695325"/>
                </a:lnTo>
                <a:cubicBezTo>
                  <a:pt x="239568" y="698500"/>
                  <a:pt x="250264" y="699281"/>
                  <a:pt x="258618" y="704850"/>
                </a:cubicBezTo>
                <a:cubicBezTo>
                  <a:pt x="268143" y="711200"/>
                  <a:pt x="276954" y="718780"/>
                  <a:pt x="287193" y="723900"/>
                </a:cubicBezTo>
                <a:cubicBezTo>
                  <a:pt x="330980" y="745793"/>
                  <a:pt x="330475" y="740348"/>
                  <a:pt x="372918" y="752475"/>
                </a:cubicBezTo>
                <a:cubicBezTo>
                  <a:pt x="415283" y="764579"/>
                  <a:pt x="389965" y="761599"/>
                  <a:pt x="439593" y="771525"/>
                </a:cubicBezTo>
                <a:cubicBezTo>
                  <a:pt x="474401" y="778487"/>
                  <a:pt x="509443" y="784225"/>
                  <a:pt x="544368" y="790575"/>
                </a:cubicBezTo>
                <a:cubicBezTo>
                  <a:pt x="588818" y="787400"/>
                  <a:pt x="633155" y="781050"/>
                  <a:pt x="677718" y="781050"/>
                </a:cubicBezTo>
                <a:cubicBezTo>
                  <a:pt x="874594" y="781050"/>
                  <a:pt x="1071392" y="790575"/>
                  <a:pt x="1268268" y="790575"/>
                </a:cubicBezTo>
              </a:path>
            </a:pathLst>
          </a:custGeom>
          <a:noFill/>
          <a:ln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0" y="4800600"/>
            <a:ext cx="2228850" cy="6172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Modules: Dividing Up A Large Program</a:t>
            </a:r>
          </a:p>
        </p:txBody>
      </p:sp>
      <p:sp>
        <p:nvSpPr>
          <p:cNvPr id="77721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b="1" dirty="0" smtClean="0"/>
              <a:t>New term, Module:</a:t>
            </a:r>
            <a:r>
              <a:rPr lang="en-US" altLang="en-US" sz="2400" dirty="0" smtClean="0"/>
              <a:t> In </a:t>
            </a:r>
            <a:r>
              <a:rPr lang="en-US" altLang="en-US" sz="2400" dirty="0" smtClean="0"/>
              <a:t>Python a module contains a part of a program in a separate file (module name matches the file name).</a:t>
            </a:r>
          </a:p>
          <a:p>
            <a:r>
              <a:rPr lang="en-US" altLang="en-US" sz="2400" dirty="0" smtClean="0"/>
              <a:t>In order to access a part of a program that resides in another file you must ‘import’ it.</a:t>
            </a:r>
            <a:r>
              <a:rPr lang="en-US" altLang="en-US" sz="2400" baseline="30000" dirty="0" smtClean="0"/>
              <a:t>1</a:t>
            </a:r>
          </a:p>
          <a:p>
            <a:r>
              <a:rPr lang="en-US" altLang="en-US" sz="2400" dirty="0" smtClean="0"/>
              <a:t>Example:</a:t>
            </a:r>
          </a:p>
          <a:p>
            <a:endParaRPr lang="en-US" altLang="en-US" sz="2400" dirty="0" smtClean="0"/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762000" y="3962400"/>
            <a:ext cx="2514600" cy="1231900"/>
            <a:chOff x="424" y="1960"/>
            <a:chExt cx="1584" cy="776"/>
          </a:xfrm>
        </p:grpSpPr>
        <p:sp>
          <p:nvSpPr>
            <p:cNvPr id="43017" name="Rectangle 4"/>
            <p:cNvSpPr>
              <a:spLocks noChangeArrowheads="1"/>
            </p:cNvSpPr>
            <p:nvPr/>
          </p:nvSpPr>
          <p:spPr bwMode="auto">
            <a:xfrm>
              <a:off x="424" y="2192"/>
              <a:ext cx="1584" cy="5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>
                  <a:latin typeface="Consolas" panose="020B0609020204030204" pitchFamily="49" charset="0"/>
                </a:rPr>
                <a:t>def fun ():</a:t>
              </a:r>
            </a:p>
            <a:p>
              <a:pPr eaLnBrk="1" hangingPunct="1"/>
              <a:r>
                <a:rPr lang="en-US" altLang="en-US" sz="1600">
                  <a:latin typeface="Consolas" panose="020B0609020204030204" pitchFamily="49" charset="0"/>
                </a:rPr>
                <a:t>    print("I'm fun!")</a:t>
              </a:r>
            </a:p>
          </p:txBody>
        </p:sp>
        <p:sp>
          <p:nvSpPr>
            <p:cNvPr id="43018" name="Text Box 9"/>
            <p:cNvSpPr txBox="1">
              <a:spLocks noChangeArrowheads="1"/>
            </p:cNvSpPr>
            <p:nvPr/>
          </p:nvSpPr>
          <p:spPr bwMode="auto">
            <a:xfrm>
              <a:off x="424" y="1960"/>
              <a:ext cx="158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b="1">
                  <a:latin typeface="Consolas" panose="020B0609020204030204" pitchFamily="49" charset="0"/>
                </a:rPr>
                <a:t>File: functions.py</a:t>
              </a:r>
            </a:p>
          </p:txBody>
        </p:sp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4191000" y="3689350"/>
            <a:ext cx="3127375" cy="2146300"/>
            <a:chOff x="2944" y="1992"/>
            <a:chExt cx="1970" cy="1352"/>
          </a:xfrm>
        </p:grpSpPr>
        <p:sp>
          <p:nvSpPr>
            <p:cNvPr id="43015" name="Rectangle 10"/>
            <p:cNvSpPr>
              <a:spLocks noChangeArrowheads="1"/>
            </p:cNvSpPr>
            <p:nvPr/>
          </p:nvSpPr>
          <p:spPr bwMode="auto">
            <a:xfrm>
              <a:off x="2944" y="2224"/>
              <a:ext cx="1970" cy="112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sz="1600" dirty="0">
                  <a:latin typeface="Consolas" panose="020B0609020204030204" pitchFamily="49" charset="0"/>
                </a:rPr>
                <a:t>import functions</a:t>
              </a:r>
              <a:endParaRPr lang="en-US" altLang="en-US" sz="1600" baseline="30000" dirty="0">
                <a:latin typeface="Consolas" panose="020B0609020204030204" pitchFamily="49" charset="0"/>
              </a:endParaRPr>
            </a:p>
            <a:p>
              <a:pPr eaLnBrk="1" hangingPunct="1"/>
              <a:endParaRPr lang="en-US" altLang="en-US" sz="1600" i="1" dirty="0">
                <a:latin typeface="Consolas" panose="020B0609020204030204" pitchFamily="49" charset="0"/>
              </a:endParaRPr>
            </a:p>
            <a:p>
              <a:pPr eaLnBrk="1" hangingPunct="1"/>
              <a:r>
                <a:rPr lang="en-US" altLang="en-US" sz="1600" dirty="0" err="1">
                  <a:latin typeface="Consolas" panose="020B0609020204030204" pitchFamily="49" charset="0"/>
                </a:rPr>
                <a:t>def</a:t>
              </a:r>
              <a:r>
                <a:rPr lang="en-US" altLang="en-US" sz="1600" dirty="0">
                  <a:latin typeface="Consolas" panose="020B0609020204030204" pitchFamily="49" charset="0"/>
                </a:rPr>
                <a:t> </a:t>
              </a:r>
              <a:r>
                <a:rPr lang="en-US" altLang="en-US" sz="1600" dirty="0" smtClean="0">
                  <a:latin typeface="Consolas" panose="020B0609020204030204" pitchFamily="49" charset="0"/>
                </a:rPr>
                <a:t>start():</a:t>
              </a:r>
              <a:endParaRPr lang="en-US" altLang="en-US" sz="1600" dirty="0">
                <a:latin typeface="Consolas" panose="020B0609020204030204" pitchFamily="49" charset="0"/>
              </a:endParaRPr>
            </a:p>
            <a:p>
              <a:pPr eaLnBrk="1" hangingPunct="1"/>
              <a:r>
                <a:rPr lang="en-US" altLang="en-US" sz="1600" dirty="0">
                  <a:latin typeface="Consolas" panose="020B0609020204030204" pitchFamily="49" charset="0"/>
                </a:rPr>
                <a:t>  </a:t>
              </a:r>
              <a:r>
                <a:rPr lang="en-US" altLang="en-US" sz="1600" dirty="0" err="1">
                  <a:latin typeface="Consolas" panose="020B0609020204030204" pitchFamily="49" charset="0"/>
                </a:rPr>
                <a:t>functions.fun</a:t>
              </a:r>
              <a:r>
                <a:rPr lang="en-US" altLang="en-US" sz="1600" dirty="0">
                  <a:latin typeface="Consolas" panose="020B0609020204030204" pitchFamily="49" charset="0"/>
                </a:rPr>
                <a:t>()</a:t>
              </a:r>
            </a:p>
            <a:p>
              <a:pPr eaLnBrk="1" hangingPunct="1"/>
              <a:endParaRPr lang="en-US" altLang="en-US" sz="1600" dirty="0">
                <a:latin typeface="Consolas" panose="020B0609020204030204" pitchFamily="49" charset="0"/>
              </a:endParaRPr>
            </a:p>
            <a:p>
              <a:pPr eaLnBrk="1" hangingPunct="1"/>
              <a:r>
                <a:rPr lang="en-US" altLang="en-US" sz="1600" dirty="0" smtClean="0">
                  <a:latin typeface="Consolas" panose="020B0609020204030204" pitchFamily="49" charset="0"/>
                </a:rPr>
                <a:t>start()</a:t>
              </a:r>
              <a:endParaRPr lang="en-US" altLang="en-US" sz="1600" dirty="0">
                <a:latin typeface="Consolas" panose="020B0609020204030204" pitchFamily="49" charset="0"/>
              </a:endParaRPr>
            </a:p>
          </p:txBody>
        </p:sp>
        <p:sp>
          <p:nvSpPr>
            <p:cNvPr id="43016" name="Text Box 11"/>
            <p:cNvSpPr txBox="1">
              <a:spLocks noChangeArrowheads="1"/>
            </p:cNvSpPr>
            <p:nvPr/>
          </p:nvSpPr>
          <p:spPr bwMode="auto">
            <a:xfrm>
              <a:off x="2944" y="1992"/>
              <a:ext cx="137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b="1">
                  <a:latin typeface="Consolas" panose="020B0609020204030204" pitchFamily="49" charset="0"/>
                </a:rPr>
                <a:t>File: driver.py</a:t>
              </a:r>
            </a:p>
          </p:txBody>
        </p:sp>
      </p:grpSp>
      <p:sp>
        <p:nvSpPr>
          <p:cNvPr id="29702" name="Text Box 13"/>
          <p:cNvSpPr txBox="1">
            <a:spLocks noChangeArrowheads="1"/>
          </p:cNvSpPr>
          <p:nvPr/>
        </p:nvSpPr>
        <p:spPr bwMode="auto">
          <a:xfrm>
            <a:off x="0" y="5534025"/>
            <a:ext cx="92202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300"/>
              </a:spcBef>
            </a:pPr>
            <a:r>
              <a:rPr lang="en-US" altLang="en-US" sz="1400" b="1" dirty="0">
                <a:latin typeface="Consolas" panose="020B0609020204030204" pitchFamily="49" charset="0"/>
              </a:rPr>
              <a:t>1 Import syntax:</a:t>
            </a:r>
          </a:p>
          <a:p>
            <a:pPr eaLnBrk="1" hangingPunct="1">
              <a:spcBef>
                <a:spcPts val="300"/>
              </a:spcBef>
            </a:pPr>
            <a:r>
              <a:rPr lang="en-US" altLang="en-US" sz="1400" dirty="0">
                <a:latin typeface="Consolas" panose="020B0609020204030204" pitchFamily="49" charset="0"/>
              </a:rPr>
              <a:t>From &lt;file name&gt; import &lt;</a:t>
            </a:r>
            <a:r>
              <a:rPr lang="en-US" altLang="en-US" sz="1400" dirty="0" smtClean="0">
                <a:latin typeface="Consolas" panose="020B0609020204030204" pitchFamily="49" charset="0"/>
              </a:rPr>
              <a:t>fun1&gt;, &lt;fun2&gt;...   </a:t>
            </a:r>
            <a:r>
              <a:rPr lang="en-US" altLang="en-US" sz="1400" b="1" dirty="0">
                <a:solidFill>
                  <a:srgbClr val="00B0F0"/>
                </a:solidFill>
                <a:latin typeface="Consolas" panose="020B0609020204030204" pitchFamily="49" charset="0"/>
              </a:rPr>
              <a:t># Import some functions</a:t>
            </a:r>
          </a:p>
          <a:p>
            <a:pPr eaLnBrk="1" hangingPunct="1">
              <a:spcBef>
                <a:spcPts val="300"/>
              </a:spcBef>
            </a:pPr>
            <a:r>
              <a:rPr lang="en-US" altLang="en-US" sz="1400" dirty="0">
                <a:latin typeface="Consolas" panose="020B0609020204030204" pitchFamily="49" charset="0"/>
              </a:rPr>
              <a:t>From &lt;file name&gt; import *                </a:t>
            </a:r>
            <a:r>
              <a:rPr lang="en-US" altLang="en-US" sz="1400" dirty="0" smtClean="0">
                <a:latin typeface="Consolas" panose="020B0609020204030204" pitchFamily="49" charset="0"/>
              </a:rPr>
              <a:t>   </a:t>
            </a:r>
            <a:r>
              <a:rPr lang="en-US" altLang="en-US" sz="1400" b="1" dirty="0">
                <a:solidFill>
                  <a:srgbClr val="00B0F0"/>
                </a:solidFill>
                <a:latin typeface="Consolas" panose="020B0609020204030204" pitchFamily="49" charset="0"/>
              </a:rPr>
              <a:t># Import all functions</a:t>
            </a:r>
          </a:p>
          <a:p>
            <a:pPr eaLnBrk="1" hangingPunct="1">
              <a:spcBef>
                <a:spcPts val="300"/>
              </a:spcBef>
            </a:pPr>
            <a:r>
              <a:rPr lang="en-US" altLang="en-US" sz="1400" dirty="0">
                <a:latin typeface="Consolas" panose="020B0609020204030204" pitchFamily="49" charset="0"/>
              </a:rPr>
              <a:t>OR</a:t>
            </a:r>
          </a:p>
          <a:p>
            <a:pPr eaLnBrk="1" hangingPunct="1">
              <a:spcBef>
                <a:spcPts val="300"/>
              </a:spcBef>
            </a:pPr>
            <a:r>
              <a:rPr lang="en-US" altLang="en-US" sz="1400" dirty="0">
                <a:latin typeface="Consolas" panose="020B0609020204030204" pitchFamily="49" charset="0"/>
              </a:rPr>
              <a:t>import &lt;file name&gt;                        </a:t>
            </a:r>
            <a:r>
              <a:rPr lang="en-US" altLang="en-US" sz="1400" dirty="0" smtClean="0">
                <a:latin typeface="Consolas" panose="020B0609020204030204" pitchFamily="49" charset="0"/>
              </a:rPr>
              <a:t>  </a:t>
            </a:r>
            <a:r>
              <a:rPr lang="en-US" altLang="en-US" sz="1400" b="1" dirty="0">
                <a:solidFill>
                  <a:srgbClr val="00B0F0"/>
                </a:solidFill>
                <a:latin typeface="Consolas" panose="020B0609020204030204" pitchFamily="49" charset="0"/>
              </a:rPr>
              <a:t># Import only </a:t>
            </a:r>
            <a:r>
              <a:rPr lang="en-US" altLang="en-US" sz="1400" b="1" dirty="0" smtClean="0">
                <a:solidFill>
                  <a:srgbClr val="00B0F0"/>
                </a:solidFill>
                <a:latin typeface="Consolas" panose="020B0609020204030204" pitchFamily="49" charset="0"/>
              </a:rPr>
              <a:t>module/file (not functions)</a:t>
            </a:r>
            <a:endParaRPr lang="en-US" altLang="en-US" sz="1400" b="1" dirty="0">
              <a:solidFill>
                <a:srgbClr val="00B0F0"/>
              </a:solidFill>
              <a:latin typeface="Consolas" panose="020B06090202040302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7219" grpId="0" build="p"/>
      <p:bldP spid="2970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Function Modules: Complete Example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Subdirectory name with all the files for this example: </a:t>
            </a:r>
            <a:r>
              <a:rPr lang="en-US" altLang="en-US" dirty="0" smtClean="0">
                <a:latin typeface="Consolas" panose="020B0609020204030204" pitchFamily="49" charset="0"/>
              </a:rPr>
              <a:t>modules1</a:t>
            </a:r>
            <a:r>
              <a:rPr lang="en-US" altLang="en-US" dirty="0" smtClean="0"/>
              <a:t> (contains </a:t>
            </a:r>
            <a:r>
              <a:rPr lang="en-US" altLang="en-US" dirty="0" smtClean="0">
                <a:latin typeface="Consolas" panose="020B0609020204030204" pitchFamily="49" charset="0"/>
              </a:rPr>
              <a:t>driver.py, file1.py, file2.py</a:t>
            </a:r>
            <a:r>
              <a:rPr lang="en-US" altLang="en-US" dirty="0" smtClean="0"/>
              <a:t>)</a:t>
            </a:r>
          </a:p>
          <a:p>
            <a:pPr lvl="1"/>
            <a:r>
              <a:rPr lang="en-US" altLang="ja-JP" dirty="0" smtClean="0"/>
              <a:t>Run the program method type: </a:t>
            </a:r>
            <a:r>
              <a:rPr lang="en-US" altLang="en-US" dirty="0" smtClean="0"/>
              <a:t>“</a:t>
            </a:r>
            <a:r>
              <a:rPr lang="en-US" altLang="ja-JP" dirty="0" smtClean="0">
                <a:latin typeface="Consolas" panose="020B0609020204030204" pitchFamily="49" charset="0"/>
              </a:rPr>
              <a:t>python driver.py</a:t>
            </a:r>
            <a:r>
              <a:rPr lang="en-US" altLang="en-US" dirty="0" smtClean="0"/>
              <a:t>”</a:t>
            </a:r>
            <a:endParaRPr lang="en-US" altLang="ja-JP" dirty="0" smtClean="0"/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solidFill>
                  <a:srgbClr val="FF6600"/>
                </a:solidFill>
                <a:latin typeface="Consolas" panose="020B0609020204030204" pitchFamily="49" charset="0"/>
              </a:rPr>
              <a:t>&lt;&lt; </a:t>
            </a:r>
            <a:r>
              <a:rPr lang="en-US" altLang="en-US" sz="1800" b="1" dirty="0" smtClean="0">
                <a:solidFill>
                  <a:srgbClr val="FF6600"/>
                </a:solidFill>
                <a:latin typeface="Consolas" panose="020B0609020204030204" pitchFamily="49" charset="0"/>
              </a:rPr>
              <a:t>In module file1.py</a:t>
            </a:r>
            <a:r>
              <a:rPr lang="en-US" altLang="en-US" sz="1800" dirty="0" smtClean="0">
                <a:solidFill>
                  <a:srgbClr val="FF6600"/>
                </a:solidFill>
                <a:latin typeface="Consolas" panose="020B0609020204030204" pitchFamily="49" charset="0"/>
              </a:rPr>
              <a:t> &gt;&gt;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1800" dirty="0" smtClean="0">
                <a:latin typeface="Consolas" panose="020B0609020204030204" pitchFamily="49" charset="0"/>
              </a:rPr>
              <a:t> fun1():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print("I'm fun1!")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1800" dirty="0" smtClean="0">
                <a:latin typeface="Consolas" panose="020B0609020204030204" pitchFamily="49" charset="0"/>
              </a:rPr>
              <a:t> fun2():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print("I'm fun2!")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solidFill>
                  <a:srgbClr val="FF6600"/>
                </a:solidFill>
                <a:latin typeface="Consolas" panose="020B0609020204030204" pitchFamily="49" charset="0"/>
              </a:rPr>
              <a:t>&lt;&lt; </a:t>
            </a:r>
            <a:r>
              <a:rPr lang="en-US" altLang="en-US" sz="1800" b="1" dirty="0" smtClean="0">
                <a:solidFill>
                  <a:srgbClr val="FF6600"/>
                </a:solidFill>
                <a:latin typeface="Consolas" panose="020B0609020204030204" pitchFamily="49" charset="0"/>
              </a:rPr>
              <a:t>In module file2.py</a:t>
            </a:r>
            <a:r>
              <a:rPr lang="en-US" altLang="en-US" sz="1800" dirty="0" smtClean="0">
                <a:solidFill>
                  <a:srgbClr val="FF6600"/>
                </a:solidFill>
                <a:latin typeface="Consolas" panose="020B0609020204030204" pitchFamily="49" charset="0"/>
              </a:rPr>
              <a:t> &gt;&gt;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1800" dirty="0" smtClean="0">
                <a:latin typeface="Consolas" panose="020B0609020204030204" pitchFamily="49" charset="0"/>
              </a:rPr>
              <a:t> fun3():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print("I'm fun3!")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Modules: Complete Example (2)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solidFill>
                  <a:srgbClr val="FF6600"/>
                </a:solidFill>
                <a:latin typeface="Consolas" panose="020B0609020204030204" pitchFamily="49" charset="0"/>
              </a:rPr>
              <a:t>&lt;&lt; </a:t>
            </a:r>
            <a:r>
              <a:rPr lang="en-US" altLang="en-US" sz="1800" b="1" dirty="0" smtClean="0">
                <a:solidFill>
                  <a:srgbClr val="FF6600"/>
                </a:solidFill>
                <a:latin typeface="Consolas" panose="020B0609020204030204" pitchFamily="49" charset="0"/>
              </a:rPr>
              <a:t>In file driver.py</a:t>
            </a:r>
            <a:r>
              <a:rPr lang="en-US" altLang="en-US" sz="1800" dirty="0" smtClean="0">
                <a:solidFill>
                  <a:srgbClr val="FF6600"/>
                </a:solidFill>
                <a:latin typeface="Consolas" panose="020B0609020204030204" pitchFamily="49" charset="0"/>
              </a:rPr>
              <a:t> &gt;&gt;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from file1 import fun1, fun2 </a:t>
            </a:r>
            <a:r>
              <a:rPr lang="en-US" altLang="en-US" sz="1800" b="1" dirty="0" smtClean="0">
                <a:solidFill>
                  <a:srgbClr val="00B0F0"/>
                </a:solidFill>
                <a:latin typeface="Consolas" panose="020B0609020204030204" pitchFamily="49" charset="0"/>
              </a:rPr>
              <a:t>#Import file </a:t>
            </a:r>
            <a:r>
              <a:rPr lang="en-US" altLang="en-US" sz="1800" b="1" dirty="0" err="1" smtClean="0">
                <a:solidFill>
                  <a:srgbClr val="00B0F0"/>
                </a:solidFill>
                <a:latin typeface="Consolas" panose="020B0609020204030204" pitchFamily="49" charset="0"/>
              </a:rPr>
              <a:t>name,function</a:t>
            </a:r>
            <a:r>
              <a:rPr lang="en-US" altLang="en-US" sz="1800" b="1" dirty="0" smtClean="0">
                <a:solidFill>
                  <a:srgbClr val="00B0F0"/>
                </a:solidFill>
                <a:latin typeface="Consolas" panose="020B0609020204030204" pitchFamily="49" charset="0"/>
              </a:rPr>
              <a:t> names</a:t>
            </a:r>
            <a:endParaRPr lang="en-US" altLang="en-US" sz="1800" b="1" dirty="0" smtClean="0">
              <a:solidFill>
                <a:srgbClr val="00B0F0"/>
              </a:solidFill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import file2                 </a:t>
            </a:r>
            <a:r>
              <a:rPr lang="en-US" altLang="en-US" sz="1800" b="1" dirty="0" smtClean="0">
                <a:solidFill>
                  <a:srgbClr val="00B0F0"/>
                </a:solidFill>
                <a:latin typeface="Consolas" panose="020B0609020204030204" pitchFamily="49" charset="0"/>
              </a:rPr>
              <a:t>#Imports only file name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b="1" dirty="0" smtClean="0">
              <a:solidFill>
                <a:srgbClr val="00B0F0"/>
              </a:solidFill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1800" dirty="0" smtClean="0">
                <a:latin typeface="Consolas" panose="020B0609020204030204" pitchFamily="49" charset="0"/>
              </a:rPr>
              <a:t> start():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fun1()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fun2()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file2.fun3()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dirty="0" smtClean="0"/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/>
              <a:t>main ()</a:t>
            </a:r>
          </a:p>
          <a:p>
            <a:endParaRPr lang="en-US" altLang="en-US" sz="1800" dirty="0" smtClean="0"/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dirty="0" smtClean="0"/>
          </a:p>
          <a:p>
            <a:endParaRPr lang="en-US" altLang="en-US" dirty="0" smtClean="0"/>
          </a:p>
        </p:txBody>
      </p:sp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2749550" y="3014663"/>
            <a:ext cx="4000500" cy="685800"/>
            <a:chOff x="1256" y="2592"/>
            <a:chExt cx="2520" cy="432"/>
          </a:xfrm>
        </p:grpSpPr>
        <p:sp>
          <p:nvSpPr>
            <p:cNvPr id="45061" name="AutoShape 4"/>
            <p:cNvSpPr>
              <a:spLocks/>
            </p:cNvSpPr>
            <p:nvPr/>
          </p:nvSpPr>
          <p:spPr bwMode="auto">
            <a:xfrm>
              <a:off x="1256" y="2592"/>
              <a:ext cx="304" cy="432"/>
            </a:xfrm>
            <a:prstGeom prst="rightBrace">
              <a:avLst>
                <a:gd name="adj1" fmla="val 11842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400">
                <a:latin typeface="Arial" panose="020B0604020202020204" pitchFamily="34" charset="0"/>
              </a:endParaRPr>
            </a:p>
          </p:txBody>
        </p:sp>
        <p:sp>
          <p:nvSpPr>
            <p:cNvPr id="45062" name="Text Box 5"/>
            <p:cNvSpPr txBox="1">
              <a:spLocks noChangeArrowheads="1"/>
            </p:cNvSpPr>
            <p:nvPr/>
          </p:nvSpPr>
          <p:spPr bwMode="auto">
            <a:xfrm>
              <a:off x="1552" y="2600"/>
              <a:ext cx="2224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b="1">
                  <a:solidFill>
                    <a:srgbClr val="FF0000"/>
                  </a:solidFill>
                  <a:latin typeface="Arial" panose="020B0604020202020204" pitchFamily="34" charset="0"/>
                </a:rPr>
                <a:t>Note the difference in how fun1 &amp; fun2 vs. fun3 are called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Modules And Classes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Class definitions are frequently contained in their own module.</a:t>
            </a:r>
          </a:p>
          <a:p>
            <a:r>
              <a:rPr lang="en-US" altLang="en-US" dirty="0" smtClean="0"/>
              <a:t>A common convention is to have the module (file) name match the name of the class.</a:t>
            </a:r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r>
              <a:rPr lang="en-US" altLang="en-US" dirty="0" smtClean="0"/>
              <a:t>To use the code of class Person from another file module you must include an import: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from &lt;</a:t>
            </a:r>
            <a:r>
              <a:rPr lang="en-US" altLang="en-US" i="1" dirty="0" smtClean="0">
                <a:latin typeface="Consolas" panose="020B0609020204030204" pitchFamily="49" charset="0"/>
              </a:rPr>
              <a:t>filename</a:t>
            </a:r>
            <a:r>
              <a:rPr lang="en-US" altLang="en-US" dirty="0" smtClean="0">
                <a:latin typeface="Consolas" panose="020B0609020204030204" pitchFamily="49" charset="0"/>
              </a:rPr>
              <a:t>&gt; import &lt;</a:t>
            </a:r>
            <a:r>
              <a:rPr lang="en-US" altLang="en-US" i="1" dirty="0" smtClean="0">
                <a:latin typeface="Consolas" panose="020B0609020204030204" pitchFamily="49" charset="0"/>
              </a:rPr>
              <a:t>class name</a:t>
            </a:r>
            <a:r>
              <a:rPr lang="en-US" altLang="en-US" dirty="0" smtClean="0">
                <a:latin typeface="Consolas" panose="020B0609020204030204" pitchFamily="49" charset="0"/>
              </a:rPr>
              <a:t>&gt;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from </a:t>
            </a:r>
            <a:r>
              <a:rPr lang="en-US" altLang="en-US" dirty="0" err="1" smtClean="0">
                <a:latin typeface="Consolas" panose="020B0609020204030204" pitchFamily="49" charset="0"/>
              </a:rPr>
              <a:t>PersonFile</a:t>
            </a:r>
            <a:r>
              <a:rPr lang="en-US" altLang="en-US" dirty="0" smtClean="0">
                <a:latin typeface="Consolas" panose="020B0609020204030204" pitchFamily="49" charset="0"/>
              </a:rPr>
              <a:t> </a:t>
            </a:r>
            <a:r>
              <a:rPr lang="en-US" altLang="en-US" dirty="0" smtClean="0">
                <a:latin typeface="Consolas" panose="020B0609020204030204" pitchFamily="49" charset="0"/>
              </a:rPr>
              <a:t>import Person</a:t>
            </a:r>
          </a:p>
          <a:p>
            <a:endParaRPr lang="en-US" altLang="en-US" dirty="0" smtClean="0"/>
          </a:p>
        </p:txBody>
      </p: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762000" y="2362200"/>
            <a:ext cx="3276600" cy="2146300"/>
            <a:chOff x="400" y="1480"/>
            <a:chExt cx="1680" cy="1352"/>
          </a:xfrm>
        </p:grpSpPr>
        <p:sp>
          <p:nvSpPr>
            <p:cNvPr id="46085" name="Rectangle 4"/>
            <p:cNvSpPr>
              <a:spLocks noChangeArrowheads="1"/>
            </p:cNvSpPr>
            <p:nvPr/>
          </p:nvSpPr>
          <p:spPr bwMode="auto">
            <a:xfrm>
              <a:off x="408" y="1704"/>
              <a:ext cx="1672" cy="112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en-US" dirty="0">
                  <a:latin typeface="Consolas" panose="020B0609020204030204" pitchFamily="49" charset="0"/>
                </a:rPr>
                <a:t>class Person:</a:t>
              </a:r>
            </a:p>
            <a:p>
              <a:pPr eaLnBrk="1" hangingPunct="1"/>
              <a:r>
                <a:rPr lang="en-US" altLang="en-US" dirty="0">
                  <a:latin typeface="Consolas" panose="020B0609020204030204" pitchFamily="49" charset="0"/>
                </a:rPr>
                <a:t>     </a:t>
              </a:r>
              <a:r>
                <a:rPr lang="en-US" altLang="en-US" dirty="0" err="1">
                  <a:latin typeface="Consolas" panose="020B0609020204030204" pitchFamily="49" charset="0"/>
                </a:rPr>
                <a:t>def</a:t>
              </a:r>
              <a:r>
                <a:rPr lang="en-US" altLang="en-US" dirty="0">
                  <a:latin typeface="Consolas" panose="020B0609020204030204" pitchFamily="49" charset="0"/>
                </a:rPr>
                <a:t> fun1(self):</a:t>
              </a:r>
            </a:p>
            <a:p>
              <a:pPr eaLnBrk="1" hangingPunct="1"/>
              <a:r>
                <a:rPr lang="en-US" altLang="en-US" dirty="0">
                  <a:latin typeface="Consolas" panose="020B0609020204030204" pitchFamily="49" charset="0"/>
                </a:rPr>
                <a:t>        print("fun1"</a:t>
              </a:r>
              <a:r>
                <a:rPr lang="en-US" altLang="en-US" dirty="0" smtClean="0">
                  <a:latin typeface="Consolas" panose="020B0609020204030204" pitchFamily="49" charset="0"/>
                </a:rPr>
                <a:t>)</a:t>
              </a:r>
              <a:endParaRPr lang="en-US" altLang="en-US" dirty="0">
                <a:latin typeface="Consolas" panose="020B0609020204030204" pitchFamily="49" charset="0"/>
              </a:endParaRPr>
            </a:p>
            <a:p>
              <a:pPr eaLnBrk="1" hangingPunct="1"/>
              <a:endParaRPr lang="en-US" altLang="en-US" dirty="0">
                <a:latin typeface="Consolas" panose="020B0609020204030204" pitchFamily="49" charset="0"/>
              </a:endParaRPr>
            </a:p>
            <a:p>
              <a:pPr eaLnBrk="1" hangingPunct="1"/>
              <a:r>
                <a:rPr lang="en-US" altLang="en-US" dirty="0">
                  <a:latin typeface="Consolas" panose="020B0609020204030204" pitchFamily="49" charset="0"/>
                </a:rPr>
                <a:t>     </a:t>
              </a:r>
              <a:r>
                <a:rPr lang="en-US" altLang="en-US" dirty="0" err="1">
                  <a:latin typeface="Consolas" panose="020B0609020204030204" pitchFamily="49" charset="0"/>
                </a:rPr>
                <a:t>def</a:t>
              </a:r>
              <a:r>
                <a:rPr lang="en-US" altLang="en-US" dirty="0">
                  <a:latin typeface="Consolas" panose="020B0609020204030204" pitchFamily="49" charset="0"/>
                </a:rPr>
                <a:t> fun2 (self):</a:t>
              </a:r>
            </a:p>
            <a:p>
              <a:pPr eaLnBrk="1" hangingPunct="1"/>
              <a:r>
                <a:rPr lang="en-US" altLang="en-US" dirty="0">
                  <a:latin typeface="Consolas" panose="020B0609020204030204" pitchFamily="49" charset="0"/>
                </a:rPr>
                <a:t>        print("</a:t>
              </a:r>
              <a:r>
                <a:rPr lang="en-US" altLang="en-US" dirty="0" smtClean="0">
                  <a:latin typeface="Consolas" panose="020B0609020204030204" pitchFamily="49" charset="0"/>
                </a:rPr>
                <a:t>fun2</a:t>
              </a:r>
              <a:r>
                <a:rPr lang="en-US" altLang="en-US" dirty="0">
                  <a:latin typeface="Consolas" panose="020B0609020204030204" pitchFamily="49" charset="0"/>
                </a:rPr>
                <a:t>")</a:t>
              </a:r>
            </a:p>
          </p:txBody>
        </p:sp>
        <p:sp>
          <p:nvSpPr>
            <p:cNvPr id="46086" name="Text Box 5"/>
            <p:cNvSpPr txBox="1">
              <a:spLocks noChangeArrowheads="1"/>
            </p:cNvSpPr>
            <p:nvPr/>
          </p:nvSpPr>
          <p:spPr bwMode="auto">
            <a:xfrm>
              <a:off x="400" y="1480"/>
              <a:ext cx="168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b="1" dirty="0">
                  <a:latin typeface="Consolas" panose="020B0609020204030204" pitchFamily="49" charset="0"/>
                </a:rPr>
                <a:t>Filename: </a:t>
              </a:r>
              <a:r>
                <a:rPr lang="en-US" altLang="en-US" b="1" dirty="0" smtClean="0">
                  <a:latin typeface="Consolas" panose="020B0609020204030204" pitchFamily="49" charset="0"/>
                </a:rPr>
                <a:t>PersonFile.py</a:t>
              </a:r>
              <a:endParaRPr lang="en-US" altLang="en-US" b="1" dirty="0">
                <a:latin typeface="Consolas" panose="020B0609020204030204" pitchFamily="49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Modules And Classes: Complete Example</a:t>
            </a:r>
          </a:p>
        </p:txBody>
      </p:sp>
      <p:sp>
        <p:nvSpPr>
          <p:cNvPr id="471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Subdirectory name with all the files for this example: </a:t>
            </a:r>
            <a:r>
              <a:rPr lang="en-US" altLang="en-US" dirty="0" smtClean="0">
                <a:latin typeface="Consolas" panose="020B0609020204030204" pitchFamily="49" charset="0"/>
              </a:rPr>
              <a:t>modules2</a:t>
            </a:r>
            <a:r>
              <a:rPr lang="en-US" altLang="en-US" dirty="0" smtClean="0"/>
              <a:t> (contains </a:t>
            </a:r>
            <a:r>
              <a:rPr lang="en-US" altLang="en-US" dirty="0" smtClean="0">
                <a:latin typeface="Consolas" panose="020B0609020204030204" pitchFamily="49" charset="0"/>
              </a:rPr>
              <a:t>Driver.py</a:t>
            </a:r>
            <a:r>
              <a:rPr lang="en-US" altLang="en-US" dirty="0" smtClean="0"/>
              <a:t> and </a:t>
            </a:r>
            <a:r>
              <a:rPr lang="en-US" altLang="en-US" dirty="0" smtClean="0">
                <a:latin typeface="Consolas" panose="020B0609020204030204" pitchFamily="49" charset="0"/>
              </a:rPr>
              <a:t>Greetings.py</a:t>
            </a:r>
            <a:r>
              <a:rPr lang="en-US" altLang="en-US" dirty="0" smtClean="0"/>
              <a:t>)</a:t>
            </a:r>
            <a:endParaRPr lang="en-US" altLang="en-US" dirty="0" smtClean="0">
              <a:latin typeface="Consolas" panose="020B0609020204030204" pitchFamily="49" charset="0"/>
            </a:endParaRPr>
          </a:p>
          <a:p>
            <a:pPr lvl="1"/>
            <a:r>
              <a:rPr lang="en-US" altLang="ja-JP" dirty="0" smtClean="0"/>
              <a:t>To run the program type: </a:t>
            </a:r>
            <a:r>
              <a:rPr lang="en-US" altLang="en-US" dirty="0" smtClean="0"/>
              <a:t>“</a:t>
            </a:r>
            <a:r>
              <a:rPr lang="en-US" altLang="ja-JP" dirty="0" smtClean="0">
                <a:latin typeface="Consolas" panose="020B0609020204030204" pitchFamily="49" charset="0"/>
              </a:rPr>
              <a:t>python Driver.py</a:t>
            </a:r>
            <a:r>
              <a:rPr lang="en-US" altLang="en-US" dirty="0" smtClean="0"/>
              <a:t>”</a:t>
            </a:r>
            <a:endParaRPr lang="en-US" altLang="ja-JP" dirty="0" smtClean="0"/>
          </a:p>
          <a:p>
            <a:endParaRPr lang="en-US" altLang="en-US" dirty="0" smtClean="0">
              <a:latin typeface="Times New Roman" panose="02020603050405020304" pitchFamily="18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solidFill>
                  <a:srgbClr val="FF6600"/>
                </a:solidFill>
                <a:latin typeface="Consolas" panose="020B0609020204030204" pitchFamily="49" charset="0"/>
              </a:rPr>
              <a:t>&lt;&lt; </a:t>
            </a:r>
            <a:r>
              <a:rPr lang="en-US" altLang="en-US" sz="1800" b="1" dirty="0" smtClean="0">
                <a:solidFill>
                  <a:srgbClr val="FF6600"/>
                </a:solidFill>
                <a:latin typeface="Consolas" panose="020B0609020204030204" pitchFamily="49" charset="0"/>
              </a:rPr>
              <a:t>File Driver.py</a:t>
            </a:r>
            <a:r>
              <a:rPr lang="en-US" altLang="en-US" sz="1800" dirty="0" smtClean="0">
                <a:solidFill>
                  <a:srgbClr val="FF6600"/>
                </a:solidFill>
                <a:latin typeface="Consolas" panose="020B0609020204030204" pitchFamily="49" charset="0"/>
              </a:rPr>
              <a:t> &gt;&gt;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from Greetings import *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1800" dirty="0" smtClean="0">
                <a:latin typeface="Consolas" panose="020B0609020204030204" pitchFamily="49" charset="0"/>
              </a:rPr>
              <a:t> start():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aGreeting</a:t>
            </a:r>
            <a:r>
              <a:rPr lang="en-US" altLang="en-US" sz="1800" dirty="0" smtClean="0">
                <a:latin typeface="Consolas" panose="020B0609020204030204" pitchFamily="49" charset="0"/>
              </a:rPr>
              <a:t> = Greeting()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aGreeting.sayGreeting</a:t>
            </a:r>
            <a:r>
              <a:rPr lang="en-US" altLang="en-US" sz="1800" dirty="0" smtClean="0">
                <a:latin typeface="Consolas" panose="020B0609020204030204" pitchFamily="49" charset="0"/>
              </a:rPr>
              <a:t>()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start()</a:t>
            </a:r>
          </a:p>
          <a:p>
            <a:endParaRPr lang="en-US" altLang="en-US" sz="1800" dirty="0" smtClean="0"/>
          </a:p>
          <a:p>
            <a:endParaRPr lang="en-US" altLang="en-US" dirty="0" smtClean="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0" y="6234113"/>
            <a:ext cx="7696200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400">
                <a:latin typeface="Arial" panose="020B0604020202020204" pitchFamily="34" charset="0"/>
              </a:rPr>
              <a:t>When importing modules containing class definitions the syntax is (star ‘*’ imports everything):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1400">
                <a:latin typeface="Arial" panose="020B0604020202020204" pitchFamily="34" charset="0"/>
              </a:rPr>
              <a:t>From &lt;</a:t>
            </a:r>
            <a:r>
              <a:rPr lang="en-US" altLang="en-US" sz="1400" i="1">
                <a:latin typeface="Arial" panose="020B0604020202020204" pitchFamily="34" charset="0"/>
              </a:rPr>
              <a:t>filename</a:t>
            </a:r>
            <a:r>
              <a:rPr lang="en-US" altLang="en-US" sz="1400">
                <a:latin typeface="Arial" panose="020B0604020202020204" pitchFamily="34" charset="0"/>
              </a:rPr>
              <a:t>&gt; import &lt;</a:t>
            </a:r>
            <a:r>
              <a:rPr lang="en-US" altLang="en-US" sz="1400" i="1">
                <a:latin typeface="Arial" panose="020B0604020202020204" pitchFamily="34" charset="0"/>
              </a:rPr>
              <a:t>classes to be used in this module</a:t>
            </a:r>
            <a:r>
              <a:rPr lang="en-US" altLang="en-US" sz="1400">
                <a:latin typeface="Arial" panose="020B0604020202020204" pitchFamily="34" charset="0"/>
              </a:rPr>
              <a:t>&gt;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Modules And Classes: Complete Example (2)</a:t>
            </a:r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 indent="0">
              <a:buFont typeface="Times New Roman" panose="02020603050405020304" pitchFamily="18" charset="0"/>
              <a:buNone/>
            </a:pPr>
            <a:r>
              <a:rPr lang="en-US" altLang="en-US" sz="1800" smtClean="0">
                <a:solidFill>
                  <a:srgbClr val="FF6600"/>
                </a:solidFill>
                <a:latin typeface="Consolas" panose="020B0609020204030204" pitchFamily="49" charset="0"/>
              </a:rPr>
              <a:t>&lt;&lt; </a:t>
            </a:r>
            <a:r>
              <a:rPr lang="en-US" altLang="en-US" sz="1800" b="1" smtClean="0">
                <a:solidFill>
                  <a:srgbClr val="FF6600"/>
                </a:solidFill>
                <a:latin typeface="Consolas" panose="020B0609020204030204" pitchFamily="49" charset="0"/>
              </a:rPr>
              <a:t>File Greetings.py</a:t>
            </a:r>
            <a:r>
              <a:rPr lang="en-US" altLang="en-US" sz="1800" smtClean="0">
                <a:solidFill>
                  <a:srgbClr val="FF6600"/>
                </a:solidFill>
                <a:latin typeface="Consolas" panose="020B0609020204030204" pitchFamily="49" charset="0"/>
              </a:rPr>
              <a:t> &gt;&gt;</a:t>
            </a:r>
          </a:p>
          <a:p>
            <a:pPr marL="0" lvl="1" indent="0">
              <a:buFont typeface="Times New Roman" panose="02020603050405020304" pitchFamily="18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class Greetings:</a:t>
            </a:r>
          </a:p>
          <a:p>
            <a:pPr marL="0" lvl="1" indent="0">
              <a:buFont typeface="Times New Roman" panose="02020603050405020304" pitchFamily="18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 def sayGreeting(self):</a:t>
            </a:r>
          </a:p>
          <a:p>
            <a:pPr marL="0" lvl="1" indent="0">
              <a:buFont typeface="Times New Roman" panose="02020603050405020304" pitchFamily="18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     print("Hello! Hallo! Sup?! Guten tag/morgen/aben! Buenos! Wei! \       </a:t>
            </a:r>
          </a:p>
          <a:p>
            <a:pPr marL="0" lvl="1" indent="0">
              <a:buFont typeface="Times New Roman" panose="02020603050405020304" pitchFamily="18" charset="0"/>
              <a:buNone/>
            </a:pPr>
            <a:r>
              <a:rPr lang="en-US" altLang="en-US" sz="1600" smtClean="0">
                <a:latin typeface="Consolas" panose="020B0609020204030204" pitchFamily="49" charset="0"/>
              </a:rPr>
              <a:t>               Konichiwa! Shalom! Bonjour! Salaam alikum! Kamostaka?")</a:t>
            </a:r>
          </a:p>
          <a:p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b="1" dirty="0">
                <a:solidFill>
                  <a:srgbClr val="FF0000"/>
                </a:solidFill>
                <a:ea typeface="MS PGothic" panose="020B0600070205080204" pitchFamily="34" charset="-128"/>
              </a:rPr>
              <a:t>Calling A Classes’ Method </a:t>
            </a:r>
            <a:r>
              <a:rPr lang="en-US" altLang="en-US" dirty="0">
                <a:ea typeface="MS PGothic" panose="020B0600070205080204" pitchFamily="34" charset="-128"/>
              </a:rPr>
              <a:t>Inside Another Method Of The Same Class</a:t>
            </a:r>
            <a:endParaRPr lang="en-US" dirty="0">
              <a:ea typeface="MS PGothic" panose="020B0600070205080204" pitchFamily="34" charset="-128"/>
            </a:endParaRPr>
          </a:p>
        </p:txBody>
      </p:sp>
      <p:sp>
        <p:nvSpPr>
          <p:cNvPr id="491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Similar to how </a:t>
            </a:r>
            <a:r>
              <a:rPr lang="en-US" altLang="en-US" b="1" dirty="0" smtClean="0">
                <a:solidFill>
                  <a:schemeClr val="accent2">
                    <a:lumMod val="75000"/>
                  </a:schemeClr>
                </a:solidFill>
              </a:rPr>
              <a:t>attributes</a:t>
            </a:r>
            <a:r>
              <a:rPr lang="en-US" altLang="en-US" dirty="0" smtClean="0"/>
              <a:t> must be preceded by the keyword ‘</a:t>
            </a:r>
            <a:r>
              <a:rPr lang="en-US" altLang="ja-JP" dirty="0" smtClean="0">
                <a:latin typeface="Consolas" panose="020B0609020204030204" pitchFamily="49" charset="0"/>
              </a:rPr>
              <a:t>self</a:t>
            </a:r>
            <a:r>
              <a:rPr lang="en-US" altLang="en-US" dirty="0" smtClean="0"/>
              <a:t>’</a:t>
            </a:r>
            <a:r>
              <a:rPr lang="en-US" altLang="ja-JP" dirty="0" smtClean="0"/>
              <a:t> before they can be accessed so must the classes</a:t>
            </a:r>
            <a:r>
              <a:rPr lang="en-US" altLang="en-US" dirty="0" smtClean="0"/>
              <a:t>’</a:t>
            </a:r>
            <a:r>
              <a:rPr lang="en-US" altLang="ja-JP" dirty="0" smtClean="0"/>
              <a:t> methods:</a:t>
            </a:r>
          </a:p>
          <a:p>
            <a:r>
              <a:rPr lang="en-US" altLang="en-US" b="1" dirty="0" smtClean="0"/>
              <a:t>Example</a:t>
            </a:r>
            <a:r>
              <a:rPr lang="en-US" altLang="en-US" dirty="0" smtClean="0"/>
              <a:t>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class Bar: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x = 1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1800" dirty="0" smtClean="0">
                <a:latin typeface="Consolas" panose="020B0609020204030204" pitchFamily="49" charset="0"/>
              </a:rPr>
              <a:t> fun1(self):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 print(</a:t>
            </a:r>
            <a:r>
              <a:rPr lang="en-US" altLang="en-US" sz="1800" b="1" dirty="0" err="1" smtClean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self.x</a:t>
            </a:r>
            <a:r>
              <a:rPr lang="en-US" altLang="en-US" sz="1800" dirty="0" smtClean="0">
                <a:latin typeface="Consolas" panose="020B0609020204030204" pitchFamily="49" charset="0"/>
              </a:rPr>
              <a:t>)  </a:t>
            </a:r>
            <a:r>
              <a:rPr lang="en-US" altLang="en-US" sz="1800" b="1" dirty="0" smtClean="0">
                <a:solidFill>
                  <a:srgbClr val="00B0F0"/>
                </a:solidFill>
                <a:latin typeface="Consolas" panose="020B0609020204030204" pitchFamily="49" charset="0"/>
              </a:rPr>
              <a:t># Accessing attribute ‘x’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1800" dirty="0" smtClean="0">
                <a:latin typeface="Consolas" panose="020B0609020204030204" pitchFamily="49" charset="0"/>
              </a:rPr>
              <a:t> fun2(self):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self.fun1()</a:t>
            </a:r>
            <a:r>
              <a:rPr lang="en-US" altLang="en-US" sz="1800" dirty="0" smtClean="0">
                <a:latin typeface="Consolas" panose="020B0609020204030204" pitchFamily="49" charset="0"/>
              </a:rPr>
              <a:t>     </a:t>
            </a:r>
            <a:r>
              <a:rPr lang="en-US" altLang="en-US" sz="1800" b="1" dirty="0" smtClean="0">
                <a:solidFill>
                  <a:srgbClr val="00B0F0"/>
                </a:solidFill>
                <a:latin typeface="Consolas" panose="020B0609020204030204" pitchFamily="49" charset="0"/>
              </a:rPr>
              <a:t># Calling method ‘fun1’</a:t>
            </a:r>
          </a:p>
          <a:p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Naming The </a:t>
            </a:r>
            <a:r>
              <a:rPr lang="en-US" altLang="en-US" b="1" smtClean="0">
                <a:solidFill>
                  <a:srgbClr val="FF0000"/>
                </a:solidFill>
              </a:rPr>
              <a:t>Starting Module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Recall: The function that starts a program (first one called) should have a good self-explanatory name e.g., “</a:t>
            </a:r>
            <a:r>
              <a:rPr lang="en-US" altLang="ja-JP" smtClean="0">
                <a:latin typeface="Consolas" panose="020B0609020204030204" pitchFamily="49" charset="0"/>
              </a:rPr>
              <a:t>start()</a:t>
            </a:r>
            <a:r>
              <a:rPr lang="en-US" altLang="en-US" smtClean="0"/>
              <a:t>”</a:t>
            </a:r>
            <a:r>
              <a:rPr lang="en-US" altLang="ja-JP" smtClean="0"/>
              <a:t> or follow common convention e.g., </a:t>
            </a:r>
            <a:r>
              <a:rPr lang="en-US" altLang="en-US" smtClean="0"/>
              <a:t>“</a:t>
            </a:r>
            <a:r>
              <a:rPr lang="en-US" altLang="ja-JP" smtClean="0">
                <a:latin typeface="Consolas" panose="020B0609020204030204" pitchFamily="49" charset="0"/>
              </a:rPr>
              <a:t>main()</a:t>
            </a:r>
            <a:r>
              <a:rPr lang="en-US" altLang="en-US" smtClean="0"/>
              <a:t>”</a:t>
            </a:r>
            <a:endParaRPr lang="en-US" altLang="ja-JP" smtClean="0"/>
          </a:p>
          <a:p>
            <a:r>
              <a:rPr lang="en-US" altLang="en-US" smtClean="0"/>
              <a:t>Similarly the  </a:t>
            </a:r>
            <a:r>
              <a:rPr lang="en-US" altLang="en-US" smtClean="0">
                <a:solidFill>
                  <a:srgbClr val="FF0000"/>
                </a:solidFill>
              </a:rPr>
              <a:t>file module that contains the ‘</a:t>
            </a:r>
            <a:r>
              <a:rPr lang="en-US" altLang="ja-JP" smtClean="0">
                <a:solidFill>
                  <a:srgbClr val="FF0000"/>
                </a:solidFill>
                <a:latin typeface="Consolas" panose="020B0609020204030204" pitchFamily="49" charset="0"/>
              </a:rPr>
              <a:t>start()</a:t>
            </a:r>
            <a:r>
              <a:rPr lang="en-US" altLang="en-US" smtClean="0">
                <a:solidFill>
                  <a:srgbClr val="FF0000"/>
                </a:solidFill>
              </a:rPr>
              <a:t>’</a:t>
            </a:r>
            <a:r>
              <a:rPr lang="en-US" altLang="ja-JP" smtClean="0">
                <a:solidFill>
                  <a:srgbClr val="FF0000"/>
                </a:solidFill>
              </a:rPr>
              <a:t> or </a:t>
            </a:r>
            <a:r>
              <a:rPr lang="en-US" altLang="en-US" smtClean="0">
                <a:solidFill>
                  <a:srgbClr val="FF0000"/>
                </a:solidFill>
              </a:rPr>
              <a:t>‘</a:t>
            </a:r>
            <a:r>
              <a:rPr lang="en-US" altLang="ja-JP" smtClean="0">
                <a:solidFill>
                  <a:srgbClr val="FF0000"/>
                </a:solidFill>
                <a:latin typeface="Consolas" panose="020B0609020204030204" pitchFamily="49" charset="0"/>
              </a:rPr>
              <a:t>main()</a:t>
            </a:r>
            <a:r>
              <a:rPr lang="en-US" altLang="en-US" smtClean="0">
                <a:solidFill>
                  <a:srgbClr val="FF0000"/>
                </a:solidFill>
              </a:rPr>
              <a:t>’</a:t>
            </a:r>
            <a:r>
              <a:rPr lang="en-US" altLang="ja-JP" smtClean="0">
                <a:solidFill>
                  <a:srgbClr val="FF0000"/>
                </a:solidFill>
              </a:rPr>
              <a:t> function </a:t>
            </a:r>
            <a:r>
              <a:rPr lang="en-US" altLang="ja-JP" smtClean="0"/>
              <a:t>should be given an appropriate name e.g., </a:t>
            </a:r>
            <a:r>
              <a:rPr lang="en-US" altLang="en-US" smtClean="0"/>
              <a:t>“</a:t>
            </a:r>
            <a:r>
              <a:rPr lang="en-US" altLang="ja-JP" smtClean="0">
                <a:latin typeface="Consolas" panose="020B0609020204030204" pitchFamily="49" charset="0"/>
              </a:rPr>
              <a:t>Driver.py</a:t>
            </a:r>
            <a:r>
              <a:rPr lang="en-US" altLang="en-US" smtClean="0"/>
              <a:t>” (it’s the ‘driver’ of the program or the starting point)</a:t>
            </a: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755650" y="3986213"/>
            <a:ext cx="3505200" cy="1714500"/>
            <a:chOff x="762000" y="3619500"/>
            <a:chExt cx="3505199" cy="1714500"/>
          </a:xfrm>
        </p:grpSpPr>
        <p:sp>
          <p:nvSpPr>
            <p:cNvPr id="2" name="Rectangle 1"/>
            <p:cNvSpPr/>
            <p:nvPr/>
          </p:nvSpPr>
          <p:spPr>
            <a:xfrm>
              <a:off x="782638" y="3973512"/>
              <a:ext cx="3484561" cy="136048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en-CA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def start():</a:t>
              </a:r>
            </a:p>
            <a:p>
              <a:pPr>
                <a:defRPr/>
              </a:pPr>
              <a:r>
                <a:rPr lang="en-CA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    #Instructions</a:t>
              </a:r>
            </a:p>
            <a:p>
              <a:pPr>
                <a:defRPr/>
              </a:pPr>
              <a:endParaRPr lang="en-CA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>
                <a:defRPr/>
              </a:pPr>
              <a:r>
                <a:rPr lang="en-CA" dirty="0">
                  <a:solidFill>
                    <a:schemeClr val="tx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start()</a:t>
              </a:r>
            </a:p>
          </p:txBody>
        </p:sp>
        <p:sp>
          <p:nvSpPr>
            <p:cNvPr id="50182" name="TextBox 2"/>
            <p:cNvSpPr txBox="1">
              <a:spLocks noChangeArrowheads="1"/>
            </p:cNvSpPr>
            <p:nvPr/>
          </p:nvSpPr>
          <p:spPr bwMode="auto">
            <a:xfrm>
              <a:off x="762000" y="3619500"/>
              <a:ext cx="3048000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CA" altLang="en-US" b="1">
                  <a:solidFill>
                    <a:srgbClr val="FF0000"/>
                  </a:solidFill>
                  <a:latin typeface="Consolas" panose="020B0609020204030204" pitchFamily="49" charset="0"/>
                </a:rPr>
                <a:t>Filename: </a:t>
              </a:r>
              <a:r>
                <a:rPr lang="en-US" altLang="en-US" b="1">
                  <a:solidFill>
                    <a:srgbClr val="FF0000"/>
                  </a:solidFill>
                  <a:latin typeface="Consolas" panose="020B0609020204030204" pitchFamily="49" charset="0"/>
                </a:rPr>
                <a:t>“</a:t>
              </a:r>
              <a:r>
                <a:rPr lang="en-US" altLang="ja-JP" b="1">
                  <a:solidFill>
                    <a:srgbClr val="FF0000"/>
                  </a:solidFill>
                  <a:latin typeface="Consolas" panose="020B0609020204030204" pitchFamily="49" charset="0"/>
                </a:rPr>
                <a:t>Driver.py</a:t>
              </a:r>
              <a:r>
                <a:rPr lang="en-US" altLang="en-US" b="1">
                  <a:solidFill>
                    <a:srgbClr val="FF0000"/>
                  </a:solidFill>
                  <a:latin typeface="Consolas" panose="020B0609020204030204" pitchFamily="49" charset="0"/>
                </a:rPr>
                <a:t>”</a:t>
              </a:r>
            </a:p>
            <a:p>
              <a:endParaRPr lang="en-CA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dirty="0">
                <a:ea typeface="MS PGothic" panose="020B0600070205080204" pitchFamily="34" charset="-128"/>
              </a:rPr>
              <a:t>Complete Example: </a:t>
            </a:r>
            <a:r>
              <a:rPr lang="en-US" altLang="en-US" b="1" dirty="0">
                <a:solidFill>
                  <a:srgbClr val="FF0000"/>
                </a:solidFill>
                <a:ea typeface="MS PGothic" panose="020B0600070205080204" pitchFamily="34" charset="-128"/>
              </a:rPr>
              <a:t>Accessing Attributes </a:t>
            </a:r>
            <a:r>
              <a:rPr lang="en-US" altLang="en-US" dirty="0">
                <a:ea typeface="MS PGothic" panose="020B0600070205080204" pitchFamily="34" charset="-128"/>
              </a:rPr>
              <a:t>And </a:t>
            </a:r>
            <a:r>
              <a:rPr lang="en-US" altLang="en-US" b="1" dirty="0">
                <a:solidFill>
                  <a:schemeClr val="accent2">
                    <a:lumMod val="75000"/>
                  </a:schemeClr>
                </a:solidFill>
                <a:ea typeface="MS PGothic" panose="020B0600070205080204" pitchFamily="34" charset="-128"/>
              </a:rPr>
              <a:t>Methods</a:t>
            </a:r>
            <a:r>
              <a:rPr lang="en-US" altLang="en-US" dirty="0">
                <a:ea typeface="MS PGothic" panose="020B0600070205080204" pitchFamily="34" charset="-128"/>
              </a:rPr>
              <a:t>: </a:t>
            </a:r>
            <a:r>
              <a:rPr lang="en-US" altLang="en-US" dirty="0">
                <a:latin typeface="Consolas" pitchFamily="49" charset="0"/>
                <a:ea typeface="MS PGothic" panose="020B0600070205080204" pitchFamily="34" charset="-128"/>
                <a:cs typeface="Consolas" pitchFamily="49" charset="0"/>
              </a:rPr>
              <a:t>Person</a:t>
            </a:r>
            <a:r>
              <a:rPr lang="en-US" altLang="en-US" dirty="0">
                <a:ea typeface="MS PGothic" panose="020B0600070205080204" pitchFamily="34" charset="-128"/>
              </a:rPr>
              <a:t> Module</a:t>
            </a:r>
            <a:endParaRPr lang="en-US" dirty="0">
              <a:ea typeface="MS PGothic" panose="020B0600070205080204" pitchFamily="34" charset="-128"/>
            </a:endParaRPr>
          </a:p>
        </p:txBody>
      </p:sp>
      <p:sp>
        <p:nvSpPr>
          <p:cNvPr id="512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Subdirectory name with all the files for this example: </a:t>
            </a:r>
            <a:r>
              <a:rPr lang="en-US" altLang="en-US" dirty="0" smtClean="0">
                <a:latin typeface="Consolas" panose="020B0609020204030204" pitchFamily="49" charset="0"/>
              </a:rPr>
              <a:t>modules3</a:t>
            </a:r>
          </a:p>
          <a:p>
            <a:pPr lvl="1"/>
            <a:r>
              <a:rPr lang="en-US" altLang="en-US" dirty="0" smtClean="0"/>
              <a:t>To start the program run the ‘</a:t>
            </a:r>
            <a:r>
              <a:rPr lang="en-US" altLang="en-US" dirty="0" smtClean="0">
                <a:latin typeface="Consolas" panose="020B0609020204030204" pitchFamily="49" charset="0"/>
              </a:rPr>
              <a:t>start</a:t>
            </a:r>
            <a:r>
              <a:rPr lang="en-US" altLang="en-US" dirty="0" smtClean="0"/>
              <a:t>’</a:t>
            </a:r>
            <a:r>
              <a:rPr lang="en-US" altLang="ja-JP" dirty="0" smtClean="0"/>
              <a:t> method (type: </a:t>
            </a:r>
            <a:r>
              <a:rPr lang="en-US" altLang="en-US" dirty="0" smtClean="0"/>
              <a:t>“</a:t>
            </a:r>
            <a:r>
              <a:rPr lang="en-US" altLang="ja-JP" dirty="0" smtClean="0">
                <a:latin typeface="Consolas" panose="020B0609020204030204" pitchFamily="49" charset="0"/>
              </a:rPr>
              <a:t>python Driver.py</a:t>
            </a:r>
            <a:r>
              <a:rPr lang="en-US" altLang="en-US" dirty="0" smtClean="0"/>
              <a:t>” </a:t>
            </a:r>
            <a:r>
              <a:rPr lang="en-US" altLang="en-US" dirty="0" smtClean="0"/>
              <a:t>in the directory where Driver.py resides).</a:t>
            </a:r>
          </a:p>
          <a:p>
            <a:pPr marL="342900" lvl="1" indent="0">
              <a:buNone/>
            </a:pPr>
            <a:r>
              <a:rPr lang="en-US" altLang="en-US" dirty="0" smtClean="0"/>
              <a:t> </a:t>
            </a:r>
            <a:endParaRPr lang="en-US" altLang="en-US" sz="20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&lt;&lt; </a:t>
            </a:r>
            <a:r>
              <a:rPr lang="en-US" altLang="en-US" sz="1800" b="1" dirty="0" smtClean="0">
                <a:latin typeface="Consolas" panose="020B0609020204030204" pitchFamily="49" charset="0"/>
              </a:rPr>
              <a:t>Person.py</a:t>
            </a:r>
            <a:r>
              <a:rPr lang="en-US" altLang="en-US" sz="1800" dirty="0" smtClean="0">
                <a:latin typeface="Consolas" panose="020B0609020204030204" pitchFamily="49" charset="0"/>
              </a:rPr>
              <a:t> &gt;&gt;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class Person: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1800" dirty="0" smtClean="0">
                <a:latin typeface="Consolas" panose="020B0609020204030204" pitchFamily="49" charset="0"/>
              </a:rPr>
              <a:t> __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init</a:t>
            </a:r>
            <a:r>
              <a:rPr lang="en-US" altLang="en-US" sz="1800" dirty="0" smtClean="0">
                <a:latin typeface="Consolas" panose="020B0609020204030204" pitchFamily="49" charset="0"/>
              </a:rPr>
              <a:t>__(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self,newName,newAge</a:t>
            </a:r>
            <a:r>
              <a:rPr lang="en-US" altLang="en-US" sz="1800" dirty="0" smtClean="0">
                <a:latin typeface="Consolas" panose="020B0609020204030204" pitchFamily="49" charset="0"/>
              </a:rPr>
              <a:t>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self.name</a:t>
            </a:r>
            <a:r>
              <a:rPr lang="en-US" altLang="en-US" sz="1800" dirty="0" smtClean="0">
                <a:latin typeface="Consolas" panose="020B0609020204030204" pitchFamily="49" charset="0"/>
              </a:rPr>
              <a:t> =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newName</a:t>
            </a: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</a:t>
            </a:r>
            <a:r>
              <a:rPr lang="en-US" altLang="en-US" sz="1800" b="1" dirty="0" err="1" smtClean="0">
                <a:solidFill>
                  <a:srgbClr val="FF0000"/>
                </a:solidFill>
                <a:latin typeface="Consolas" panose="020B0609020204030204" pitchFamily="49" charset="0"/>
              </a:rPr>
              <a:t>self.age</a:t>
            </a:r>
            <a:r>
              <a:rPr lang="en-US" altLang="en-US" sz="1800" dirty="0" smtClean="0">
                <a:latin typeface="Consolas" panose="020B0609020204030204" pitchFamily="49" charset="0"/>
              </a:rPr>
              <a:t> =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newAge</a:t>
            </a:r>
            <a:endParaRPr lang="en-US" altLang="en-US" sz="1800" dirty="0" smtClean="0">
              <a:latin typeface="Consolas" panose="020B0609020204030204" pitchFamily="49" charset="0"/>
            </a:endParaRPr>
          </a:p>
          <a:p>
            <a:endParaRPr lang="en-US" altLang="en-US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2514600" y="2438400"/>
            <a:ext cx="914400" cy="9144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endParaRPr lang="en-US" dirty="0" err="1" smtClean="0"/>
          </a:p>
        </p:txBody>
      </p:sp>
      <p:sp>
        <p:nvSpPr>
          <p:cNvPr id="4" name="Rectangle 3"/>
          <p:cNvSpPr/>
          <p:nvPr/>
        </p:nvSpPr>
        <p:spPr>
          <a:xfrm>
            <a:off x="5181600" y="4191000"/>
            <a:ext cx="3962400" cy="26670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This is a good summary of example of: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Defining a class with attributes and methods (including 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__</a:t>
            </a:r>
            <a:r>
              <a:rPr lang="en-US" dirty="0" err="1" smtClean="0">
                <a:solidFill>
                  <a:schemeClr val="tx1"/>
                </a:solidFill>
                <a:latin typeface="Consolas" panose="020B0609020204030204" pitchFamily="49" charset="0"/>
              </a:rPr>
              <a:t>init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</a:rPr>
              <a:t>__()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Creating an object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Accessing attributes inside of a class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Accessing methods inside of a class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Accessing attributes &amp; methods outside of class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Splitting a program into modules</a:t>
            </a:r>
            <a:endParaRPr lang="en-US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sz="2800" dirty="0" smtClean="0"/>
              <a:t>Complete Example: Accessing </a:t>
            </a:r>
            <a:r>
              <a:rPr lang="en-US" altLang="en-US" sz="2800" b="1" dirty="0" smtClean="0">
                <a:solidFill>
                  <a:srgbClr val="FF0000"/>
                </a:solidFill>
              </a:rPr>
              <a:t>Attributes</a:t>
            </a:r>
            <a:r>
              <a:rPr lang="en-US" altLang="en-US" sz="2800" dirty="0" smtClean="0"/>
              <a:t> And </a:t>
            </a:r>
            <a:r>
              <a:rPr lang="en-US" altLang="en-US" sz="2800" b="1" dirty="0" smtClean="0">
                <a:solidFill>
                  <a:schemeClr val="accent2">
                    <a:lumMod val="75000"/>
                  </a:schemeClr>
                </a:solidFill>
              </a:rPr>
              <a:t>Methods</a:t>
            </a:r>
            <a:r>
              <a:rPr lang="en-US" altLang="en-US" sz="2800" dirty="0" smtClean="0"/>
              <a:t>: </a:t>
            </a:r>
            <a:r>
              <a:rPr lang="en-US" altLang="en-US" sz="2800" dirty="0" smtClean="0">
                <a:latin typeface="Consolas" pitchFamily="49" charset="0"/>
                <a:cs typeface="Consolas" pitchFamily="49" charset="0"/>
              </a:rPr>
              <a:t>Person</a:t>
            </a:r>
            <a:r>
              <a:rPr lang="en-US" altLang="en-US" sz="2800" dirty="0" smtClean="0"/>
              <a:t> Module (2)</a:t>
            </a:r>
          </a:p>
        </p:txBody>
      </p:sp>
      <p:sp>
        <p:nvSpPr>
          <p:cNvPr id="52227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410200"/>
          </a:xfrm>
        </p:spPr>
        <p:txBody>
          <a:bodyPr/>
          <a:lstStyle/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1800" dirty="0" smtClean="0">
                <a:latin typeface="Consolas" panose="020B0609020204030204" pitchFamily="49" charset="0"/>
              </a:rPr>
              <a:t>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haveBirthday</a:t>
            </a:r>
            <a:r>
              <a:rPr lang="en-US" altLang="en-US" sz="1800" dirty="0" smtClean="0">
                <a:latin typeface="Consolas" panose="020B0609020204030204" pitchFamily="49" charset="0"/>
              </a:rPr>
              <a:t>(self):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print("Happy Birthday!")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</a:t>
            </a:r>
            <a:r>
              <a:rPr lang="en-US" altLang="en-US" sz="1800" b="1" dirty="0" err="1" smtClean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self.mature</a:t>
            </a:r>
            <a:r>
              <a:rPr lang="en-US" altLang="en-US" sz="1800" dirty="0" smtClean="0">
                <a:latin typeface="Consolas" panose="020B0609020204030204" pitchFamily="49" charset="0"/>
              </a:rPr>
              <a:t>()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dirty="0" smtClean="0">
              <a:latin typeface="Consolas" panose="020B0609020204030204" pitchFamily="49" charset="0"/>
            </a:endParaRP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</a:t>
            </a:r>
            <a:r>
              <a:rPr lang="en-US" altLang="en-US" sz="1800" dirty="0" err="1" smtClean="0">
                <a:latin typeface="Consolas" panose="020B0609020204030204" pitchFamily="49" charset="0"/>
              </a:rPr>
              <a:t>def</a:t>
            </a:r>
            <a:r>
              <a:rPr lang="en-US" altLang="en-US" sz="1800" dirty="0" smtClean="0">
                <a:latin typeface="Consolas" panose="020B0609020204030204" pitchFamily="49" charset="0"/>
              </a:rPr>
              <a:t> mature(self):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</a:rPr>
              <a:t>        </a:t>
            </a:r>
            <a:r>
              <a:rPr lang="en-US" altLang="en-US" sz="1800" b="1" dirty="0" err="1" smtClean="0">
                <a:solidFill>
                  <a:srgbClr val="FF0000"/>
                </a:solidFill>
                <a:latin typeface="Consolas" panose="020B0609020204030204" pitchFamily="49" charset="0"/>
              </a:rPr>
              <a:t>self.age</a:t>
            </a:r>
            <a:r>
              <a:rPr lang="en-US" altLang="en-US" sz="1800" dirty="0" smtClean="0">
                <a:latin typeface="Consolas" panose="020B0609020204030204" pitchFamily="49" charset="0"/>
              </a:rPr>
              <a:t> = </a:t>
            </a:r>
            <a:r>
              <a:rPr lang="en-US" altLang="en-US" sz="1800" b="1" dirty="0" err="1" smtClean="0">
                <a:solidFill>
                  <a:srgbClr val="FF0000"/>
                </a:solidFill>
                <a:latin typeface="Consolas" panose="020B0609020204030204" pitchFamily="49" charset="0"/>
              </a:rPr>
              <a:t>self.age</a:t>
            </a:r>
            <a:r>
              <a:rPr lang="en-US" altLang="en-US" sz="1800" dirty="0" smtClean="0">
                <a:latin typeface="Consolas" panose="020B0609020204030204" pitchFamily="49" charset="0"/>
              </a:rPr>
              <a:t> + 1</a:t>
            </a:r>
          </a:p>
          <a:p>
            <a:pPr>
              <a:buFontTx/>
              <a:buNone/>
            </a:pPr>
            <a:endParaRPr lang="en-US" altLang="en-US" sz="1800" dirty="0" smtClean="0"/>
          </a:p>
          <a:p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sz="2800" dirty="0" smtClean="0"/>
              <a:t>Complete Example: Accessing </a:t>
            </a:r>
            <a:r>
              <a:rPr lang="en-US" altLang="en-US" sz="2800" b="1" dirty="0" smtClean="0">
                <a:solidFill>
                  <a:srgbClr val="FF0000"/>
                </a:solidFill>
              </a:rPr>
              <a:t>Attributes</a:t>
            </a:r>
            <a:r>
              <a:rPr lang="en-US" altLang="en-US" sz="2800" dirty="0" smtClean="0"/>
              <a:t> And </a:t>
            </a:r>
            <a:r>
              <a:rPr lang="en-US" altLang="en-US" sz="2800" b="1" dirty="0" smtClean="0">
                <a:solidFill>
                  <a:schemeClr val="accent2">
                    <a:lumMod val="75000"/>
                  </a:schemeClr>
                </a:solidFill>
              </a:rPr>
              <a:t>Methods</a:t>
            </a:r>
            <a:r>
              <a:rPr lang="en-US" altLang="en-US" sz="2800" dirty="0" smtClean="0"/>
              <a:t>: The “</a:t>
            </a:r>
            <a:r>
              <a:rPr lang="en-US" altLang="ja-JP" sz="2800" dirty="0" smtClean="0">
                <a:latin typeface="Consolas" pitchFamily="49" charset="0"/>
                <a:cs typeface="Consolas" pitchFamily="49" charset="0"/>
              </a:rPr>
              <a:t>Driver</a:t>
            </a:r>
            <a:r>
              <a:rPr lang="en-US" altLang="en-US" sz="2800" dirty="0" smtClean="0">
                <a:latin typeface="Consolas" pitchFamily="49" charset="0"/>
                <a:cs typeface="Consolas" pitchFamily="49" charset="0"/>
              </a:rPr>
              <a:t>”</a:t>
            </a:r>
            <a:r>
              <a:rPr lang="en-US" altLang="ja-JP" sz="2800" dirty="0" smtClean="0"/>
              <a:t> Module</a:t>
            </a:r>
            <a:endParaRPr lang="en-US" altLang="en-US" sz="28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 indent="0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ea typeface="MS PGothic" panose="020B0600070205080204" pitchFamily="34" charset="-128"/>
                <a:cs typeface="Consolas" pitchFamily="49" charset="0"/>
              </a:rPr>
              <a:t>&lt;&lt; </a:t>
            </a:r>
            <a:r>
              <a:rPr lang="en-US" altLang="en-US" sz="1800" b="1" dirty="0" smtClean="0">
                <a:latin typeface="Consolas" pitchFamily="49" charset="0"/>
                <a:ea typeface="MS PGothic" panose="020B0600070205080204" pitchFamily="34" charset="-128"/>
                <a:cs typeface="Consolas" pitchFamily="49" charset="0"/>
              </a:rPr>
              <a:t>Driver.py</a:t>
            </a:r>
            <a:r>
              <a:rPr lang="en-US" altLang="en-US" sz="1800" dirty="0" smtClean="0">
                <a:latin typeface="Consolas" pitchFamily="49" charset="0"/>
                <a:ea typeface="MS PGothic" panose="020B0600070205080204" pitchFamily="34" charset="-128"/>
                <a:cs typeface="Consolas" pitchFamily="49" charset="0"/>
              </a:rPr>
              <a:t> &gt;&gt;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from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Person import Person</a:t>
            </a:r>
          </a:p>
          <a:p>
            <a:pPr marL="0" indent="0">
              <a:buFont typeface="Arial" charset="0"/>
              <a:buNone/>
              <a:defRPr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def main():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aPerson = </a:t>
            </a: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Person(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"Cartman",8</a:t>
            </a:r>
            <a:r>
              <a:rPr lang="en-US" sz="1800" b="1" i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print("%s is %d." %(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aPerson.name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aPerson.age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))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aPerson.haveBirthday()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print("%s is %d." %(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aPerson.name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,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aPerson.age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))</a:t>
            </a:r>
          </a:p>
          <a:p>
            <a:pPr marL="0" indent="0">
              <a:buFont typeface="Arial" charset="0"/>
              <a:buNone/>
              <a:defRPr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  <a:p>
            <a:pPr>
              <a:buFont typeface="Arial" charset="0"/>
              <a:buChar char="•"/>
              <a:defRPr/>
            </a:pPr>
            <a:endParaRPr lang="en-US" dirty="0">
              <a:cs typeface="+mn-cs"/>
            </a:endParaRPr>
          </a:p>
        </p:txBody>
      </p: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3886200" y="1565275"/>
            <a:ext cx="4267200" cy="990600"/>
            <a:chOff x="3581400" y="1295400"/>
            <a:chExt cx="4267200" cy="990600"/>
          </a:xfrm>
        </p:grpSpPr>
        <p:sp>
          <p:nvSpPr>
            <p:cNvPr id="53262" name="Rectangle 3"/>
            <p:cNvSpPr>
              <a:spLocks noChangeArrowheads="1"/>
            </p:cNvSpPr>
            <p:nvPr/>
          </p:nvSpPr>
          <p:spPr bwMode="auto">
            <a:xfrm>
              <a:off x="4191000" y="1295400"/>
              <a:ext cx="3657600" cy="738664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1143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lvl="1">
                <a:buFont typeface="Times New Roman" panose="02020603050405020304" pitchFamily="18" charset="0"/>
                <a:buNone/>
              </a:pPr>
              <a:r>
                <a:rPr lang="en-US" altLang="en-US" sz="1400">
                  <a:latin typeface="Consolas" panose="020B0609020204030204" pitchFamily="49" charset="0"/>
                </a:rPr>
                <a:t>def __init__(self,newName,newAge):</a:t>
              </a:r>
            </a:p>
            <a:p>
              <a:pPr lvl="1">
                <a:buFont typeface="Times New Roman" panose="02020603050405020304" pitchFamily="18" charset="0"/>
                <a:buNone/>
              </a:pPr>
              <a:r>
                <a:rPr lang="en-US" altLang="en-US" sz="1400">
                  <a:latin typeface="Consolas" panose="020B0609020204030204" pitchFamily="49" charset="0"/>
                </a:rPr>
                <a:t>    self.name = newName</a:t>
              </a:r>
            </a:p>
            <a:p>
              <a:pPr lvl="1">
                <a:buFont typeface="Times New Roman" panose="02020603050405020304" pitchFamily="18" charset="0"/>
                <a:buNone/>
              </a:pPr>
              <a:r>
                <a:rPr lang="en-US" altLang="en-US" sz="1400">
                  <a:latin typeface="Consolas" panose="020B0609020204030204" pitchFamily="49" charset="0"/>
                </a:rPr>
                <a:t>    self.age = newAge</a:t>
              </a:r>
              <a:endParaRPr lang="en-US" altLang="en-US" sz="1400"/>
            </a:p>
          </p:txBody>
        </p:sp>
        <p:cxnSp>
          <p:nvCxnSpPr>
            <p:cNvPr id="6" name="Straight Connector 5"/>
            <p:cNvCxnSpPr>
              <a:endCxn id="53262" idx="1"/>
            </p:cNvCxnSpPr>
            <p:nvPr/>
          </p:nvCxnSpPr>
          <p:spPr>
            <a:xfrm flipV="1">
              <a:off x="3581400" y="1665288"/>
              <a:ext cx="609600" cy="620712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678446"/>
            <a:ext cx="1890712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490538" y="3725863"/>
            <a:ext cx="3200400" cy="1358900"/>
            <a:chOff x="609600" y="3036332"/>
            <a:chExt cx="3200400" cy="1359932"/>
          </a:xfrm>
        </p:grpSpPr>
        <p:sp>
          <p:nvSpPr>
            <p:cNvPr id="53260" name="Rectangle 8"/>
            <p:cNvSpPr>
              <a:spLocks noChangeArrowheads="1"/>
            </p:cNvSpPr>
            <p:nvPr/>
          </p:nvSpPr>
          <p:spPr bwMode="auto">
            <a:xfrm>
              <a:off x="609600" y="3657600"/>
              <a:ext cx="3200400" cy="738664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1143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lvl="1">
                <a:buFont typeface="Times New Roman" panose="02020603050405020304" pitchFamily="18" charset="0"/>
                <a:buNone/>
              </a:pPr>
              <a:r>
                <a:rPr lang="en-US" altLang="en-US" sz="1400">
                  <a:latin typeface="Consolas" panose="020B0609020204030204" pitchFamily="49" charset="0"/>
                </a:rPr>
                <a:t>def haveBirthday(self)    </a:t>
              </a:r>
            </a:p>
            <a:p>
              <a:pPr lvl="1">
                <a:buFont typeface="Times New Roman" panose="02020603050405020304" pitchFamily="18" charset="0"/>
                <a:buNone/>
              </a:pPr>
              <a:r>
                <a:rPr lang="en-US" altLang="en-US" sz="1400">
                  <a:latin typeface="Consolas" panose="020B0609020204030204" pitchFamily="49" charset="0"/>
                </a:rPr>
                <a:t>    print("Happy Birthday!")</a:t>
              </a:r>
            </a:p>
            <a:p>
              <a:pPr lvl="1">
                <a:buFont typeface="Times New Roman" panose="02020603050405020304" pitchFamily="18" charset="0"/>
                <a:buNone/>
              </a:pPr>
              <a:r>
                <a:rPr lang="en-US" altLang="en-US" sz="1400">
                  <a:latin typeface="Consolas" panose="020B0609020204030204" pitchFamily="49" charset="0"/>
                </a:rPr>
                <a:t>    self.mature()</a:t>
              </a:r>
              <a:endParaRPr lang="en-US" altLang="en-US" sz="1400"/>
            </a:p>
          </p:txBody>
        </p:sp>
        <p:cxnSp>
          <p:nvCxnSpPr>
            <p:cNvPr id="11" name="Straight Connector 10"/>
            <p:cNvCxnSpPr/>
            <p:nvPr/>
          </p:nvCxnSpPr>
          <p:spPr>
            <a:xfrm flipV="1">
              <a:off x="1905000" y="3036332"/>
              <a:ext cx="609600" cy="621183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33338" y="5051425"/>
            <a:ext cx="3200400" cy="962025"/>
            <a:chOff x="152400" y="4361855"/>
            <a:chExt cx="3200400" cy="961965"/>
          </a:xfrm>
        </p:grpSpPr>
        <p:sp>
          <p:nvSpPr>
            <p:cNvPr id="53258" name="Rectangle 9"/>
            <p:cNvSpPr>
              <a:spLocks noChangeArrowheads="1"/>
            </p:cNvSpPr>
            <p:nvPr/>
          </p:nvSpPr>
          <p:spPr bwMode="auto">
            <a:xfrm>
              <a:off x="152400" y="4800600"/>
              <a:ext cx="3200400" cy="523220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1714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lvl="1">
                <a:buFont typeface="Times New Roman" panose="02020603050405020304" pitchFamily="18" charset="0"/>
                <a:buNone/>
              </a:pPr>
              <a:r>
                <a:rPr lang="en-US" altLang="en-US" sz="1400">
                  <a:latin typeface="Consolas" panose="020B0609020204030204" pitchFamily="49" charset="0"/>
                </a:rPr>
                <a:t>def mature(self):</a:t>
              </a:r>
            </a:p>
            <a:p>
              <a:pPr lvl="1">
                <a:buFont typeface="Times New Roman" panose="02020603050405020304" pitchFamily="18" charset="0"/>
                <a:buNone/>
              </a:pPr>
              <a:r>
                <a:rPr lang="en-US" altLang="en-US" sz="1400">
                  <a:latin typeface="Consolas" panose="020B0609020204030204" pitchFamily="49" charset="0"/>
                </a:rPr>
                <a:t>    self.age = self.age + 1</a:t>
              </a:r>
              <a:endParaRPr lang="en-US" altLang="en-US" sz="1400"/>
            </a:p>
          </p:txBody>
        </p:sp>
        <p:cxnSp>
          <p:nvCxnSpPr>
            <p:cNvPr id="12" name="Straight Connector 11"/>
            <p:cNvCxnSpPr/>
            <p:nvPr/>
          </p:nvCxnSpPr>
          <p:spPr>
            <a:xfrm flipV="1">
              <a:off x="1447800" y="4361855"/>
              <a:ext cx="457200" cy="438123"/>
            </a:xfrm>
            <a:prstGeom prst="line">
              <a:avLst/>
            </a:prstGeom>
            <a:ln w="254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60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3044" y="3096102"/>
            <a:ext cx="1985962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352800"/>
            <a:ext cx="2027237" cy="24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6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86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smtClean="0"/>
              <a:t>After This Section You Should Now Know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How to define an arbitrary composite type using a class</a:t>
            </a:r>
          </a:p>
          <a:p>
            <a:r>
              <a:rPr lang="en-US" altLang="en-US" sz="2400" dirty="0" smtClean="0"/>
              <a:t>What are the benefits of defining a composite type by using a class definition over using a list</a:t>
            </a:r>
          </a:p>
          <a:p>
            <a:r>
              <a:rPr lang="en-US" altLang="en-US" sz="2400" dirty="0" smtClean="0"/>
              <a:t>How to create instances of a class (instantiate)</a:t>
            </a:r>
          </a:p>
          <a:p>
            <a:r>
              <a:rPr lang="en-US" altLang="en-US" sz="2400" dirty="0" smtClean="0"/>
              <a:t>How to access and change the attributes (fields) of a class</a:t>
            </a:r>
          </a:p>
          <a:p>
            <a:r>
              <a:rPr lang="en-US" altLang="en-US" sz="2400" dirty="0" smtClean="0"/>
              <a:t>How to define methods/call methods of a class</a:t>
            </a:r>
          </a:p>
          <a:p>
            <a:r>
              <a:rPr lang="en-US" altLang="en-US" sz="2400" dirty="0" smtClean="0"/>
              <a:t>What is the ‘</a:t>
            </a:r>
            <a:r>
              <a:rPr lang="en-US" altLang="en-US" sz="2400" dirty="0" smtClean="0">
                <a:latin typeface="Consolas" panose="020B0609020204030204" pitchFamily="49" charset="0"/>
              </a:rPr>
              <a:t>self</a:t>
            </a:r>
            <a:r>
              <a:rPr lang="en-US" altLang="en-US" sz="2400" dirty="0" smtClean="0"/>
              <a:t>’ parameter and why is it needed</a:t>
            </a:r>
          </a:p>
          <a:p>
            <a:r>
              <a:rPr lang="en-US" altLang="en-US" sz="2400" dirty="0" smtClean="0"/>
              <a:t>What is a constructor (</a:t>
            </a:r>
            <a:r>
              <a:rPr lang="en-US" altLang="en-US" sz="2400" dirty="0" smtClean="0">
                <a:latin typeface="Consolas" panose="020B0609020204030204" pitchFamily="49" charset="0"/>
              </a:rPr>
              <a:t>__</a:t>
            </a:r>
            <a:r>
              <a:rPr lang="en-US" altLang="en-US" sz="2400" dirty="0" err="1" smtClean="0">
                <a:latin typeface="Consolas" panose="020B0609020204030204" pitchFamily="49" charset="0"/>
              </a:rPr>
              <a:t>init</a:t>
            </a:r>
            <a:r>
              <a:rPr lang="en-US" altLang="en-US" sz="2400" dirty="0" smtClean="0">
                <a:latin typeface="Consolas" panose="020B0609020204030204" pitchFamily="49" charset="0"/>
              </a:rPr>
              <a:t>__</a:t>
            </a:r>
            <a:r>
              <a:rPr lang="en-US" altLang="en-US" sz="2400" dirty="0" smtClean="0"/>
              <a:t> in Python), when it is used and why is it used</a:t>
            </a:r>
          </a:p>
          <a:p>
            <a:r>
              <a:rPr lang="en-US" altLang="en-US" sz="2400" dirty="0" smtClean="0"/>
              <a:t>How </a:t>
            </a:r>
            <a:r>
              <a:rPr lang="en-US" altLang="en-US" sz="2400" dirty="0" smtClean="0"/>
              <a:t>to divide your program into different modules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Copyright Notification</a:t>
            </a:r>
          </a:p>
        </p:txBody>
      </p:sp>
      <p:sp>
        <p:nvSpPr>
          <p:cNvPr id="552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“Unless otherwise indicated, all images in this presentation are  used with permission from Microsoft.”</a:t>
            </a:r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7475" y="6665913"/>
            <a:ext cx="854075" cy="1920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900" smtClean="0">
                <a:solidFill>
                  <a:srgbClr val="898989"/>
                </a:solidFill>
                <a:latin typeface="Arial" panose="020B0604020202020204" pitchFamily="34" charset="0"/>
              </a:rPr>
              <a:t>slide </a:t>
            </a:r>
            <a:fld id="{96CB312D-4E74-4052-A49F-BF289E8D2E49}" type="slidenum">
              <a:rPr lang="en-US" altLang="en-US" sz="900" smtClean="0">
                <a:solidFill>
                  <a:srgbClr val="898989"/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44</a:t>
            </a:fld>
            <a:endParaRPr lang="en-US" altLang="en-US" sz="900" smtClean="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CC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Autofit/>
      </a:bodyPr>
      <a:lstStyle>
        <a:defPPr>
          <a:defRPr dirty="0" err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30562</TotalTime>
  <Words>3471</Words>
  <Application>Microsoft Office PowerPoint</Application>
  <PresentationFormat>On-screen Show (4:3)</PresentationFormat>
  <Paragraphs>610</Paragraphs>
  <Slides>44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3" baseType="lpstr">
      <vt:lpstr>ＭＳ Ｐゴシック</vt:lpstr>
      <vt:lpstr>ＭＳ Ｐゴシック</vt:lpstr>
      <vt:lpstr>Arial</vt:lpstr>
      <vt:lpstr>Calibri</vt:lpstr>
      <vt:lpstr>Comic Sans MS</vt:lpstr>
      <vt:lpstr>Consolas</vt:lpstr>
      <vt:lpstr>Symbol</vt:lpstr>
      <vt:lpstr>Times New Roman</vt:lpstr>
      <vt:lpstr>Office Theme</vt:lpstr>
      <vt:lpstr>CPSC 231:  Classes and Objects</vt:lpstr>
      <vt:lpstr>Composites</vt:lpstr>
      <vt:lpstr>Some Drawbacks Of Using A List</vt:lpstr>
      <vt:lpstr>New Term: Class</vt:lpstr>
      <vt:lpstr>Classes Define A Composite Type </vt:lpstr>
      <vt:lpstr>Defining A Class1</vt:lpstr>
      <vt:lpstr>Creating An Instance Of A Class</vt:lpstr>
      <vt:lpstr>Defining A Class Vs. Creating An Instance Of That Class</vt:lpstr>
      <vt:lpstr>Accessing And Changing The Attributes - Outside Class E.g. Start()</vt:lpstr>
      <vt:lpstr>The Client List Example Implemented Using Classes And Objects</vt:lpstr>
      <vt:lpstr>The Client List Example Implemented  Using Classes (2)</vt:lpstr>
      <vt:lpstr>Important Details</vt:lpstr>
      <vt:lpstr>What Is The Benefit Of Defining A Class?</vt:lpstr>
      <vt:lpstr>What Is The Benefit Of Defining A Class (2)</vt:lpstr>
      <vt:lpstr>Revisiting A Previous Example: __init__()</vt:lpstr>
      <vt:lpstr>Initializing The Attributes Of A Class</vt:lpstr>
      <vt:lpstr>Full Example: Using The “Init()” Method</vt:lpstr>
      <vt:lpstr>Classes Have Attributes </vt:lpstr>
      <vt:lpstr>New Term: Class Methods (“Behaviors”)</vt:lpstr>
      <vt:lpstr>Defining Class Methods</vt:lpstr>
      <vt:lpstr>Defining Class Methods: Full Example</vt:lpstr>
      <vt:lpstr>What Is The ‘Self’ Parameter</vt:lpstr>
      <vt:lpstr>The Self Parameter: A Complete Example</vt:lpstr>
      <vt:lpstr>Important Recap: Accessing Attributes &amp; Methods</vt:lpstr>
      <vt:lpstr>Leaving Out ‘Self’: Attributes</vt:lpstr>
      <vt:lpstr>Attributes Vs. Locals</vt:lpstr>
      <vt:lpstr>Leaving Out ‘Self’: Methods</vt:lpstr>
      <vt:lpstr>Objects Employ References</vt:lpstr>
      <vt:lpstr>Objects Employ References (2)</vt:lpstr>
      <vt:lpstr>Objects Employ References (3)</vt:lpstr>
      <vt:lpstr>Objects Employ References (2)</vt:lpstr>
      <vt:lpstr>Modules: Dividing Up A Large Program</vt:lpstr>
      <vt:lpstr>Function Modules: Complete Example</vt:lpstr>
      <vt:lpstr>Modules: Complete Example (2)</vt:lpstr>
      <vt:lpstr>Modules And Classes</vt:lpstr>
      <vt:lpstr>Modules And Classes: Complete Example</vt:lpstr>
      <vt:lpstr>Modules And Classes: Complete Example (2)</vt:lpstr>
      <vt:lpstr>Calling A Classes’ Method Inside Another Method Of The Same Class</vt:lpstr>
      <vt:lpstr>Naming The Starting Module</vt:lpstr>
      <vt:lpstr>Complete Example: Accessing Attributes And Methods: Person Module</vt:lpstr>
      <vt:lpstr>Complete Example: Accessing Attributes And Methods: Person Module (2)</vt:lpstr>
      <vt:lpstr>Complete Example: Accessing Attributes And Methods: The “Driver” Module</vt:lpstr>
      <vt:lpstr>After This Section You Should Now Know</vt:lpstr>
      <vt:lpstr>Copyright Notification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Object-Oriented programming</dc:title>
  <dc:creator>James Tam</dc:creator>
  <cp:keywords>classes;objects;object-oriented programming;object-oriented programming;object-oriented design</cp:keywords>
  <cp:lastModifiedBy>James Tam</cp:lastModifiedBy>
  <cp:revision>850</cp:revision>
  <cp:lastPrinted>2017-01-16T21:43:55Z</cp:lastPrinted>
  <dcterms:created xsi:type="dcterms:W3CDTF">2013-08-26T22:54:00Z</dcterms:created>
  <dcterms:modified xsi:type="dcterms:W3CDTF">2018-03-20T22:49:23Z</dcterms:modified>
</cp:coreProperties>
</file>