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6"/>
  </p:notesMasterIdLst>
  <p:handoutMasterIdLst>
    <p:handoutMasterId r:id="rId97"/>
  </p:handoutMasterIdLst>
  <p:sldIdLst>
    <p:sldId id="256" r:id="rId2"/>
    <p:sldId id="431" r:id="rId3"/>
    <p:sldId id="257" r:id="rId4"/>
    <p:sldId id="355" r:id="rId5"/>
    <p:sldId id="380" r:id="rId6"/>
    <p:sldId id="381" r:id="rId7"/>
    <p:sldId id="382" r:id="rId8"/>
    <p:sldId id="383" r:id="rId9"/>
    <p:sldId id="384" r:id="rId10"/>
    <p:sldId id="385" r:id="rId11"/>
    <p:sldId id="386" r:id="rId12"/>
    <p:sldId id="387" r:id="rId13"/>
    <p:sldId id="388" r:id="rId14"/>
    <p:sldId id="389" r:id="rId15"/>
    <p:sldId id="429" r:id="rId16"/>
    <p:sldId id="433" r:id="rId17"/>
    <p:sldId id="390" r:id="rId18"/>
    <p:sldId id="391" r:id="rId19"/>
    <p:sldId id="392" r:id="rId20"/>
    <p:sldId id="393" r:id="rId21"/>
    <p:sldId id="394" r:id="rId22"/>
    <p:sldId id="395" r:id="rId23"/>
    <p:sldId id="396" r:id="rId24"/>
    <p:sldId id="397" r:id="rId25"/>
    <p:sldId id="398" r:id="rId26"/>
    <p:sldId id="399" r:id="rId27"/>
    <p:sldId id="400" r:id="rId28"/>
    <p:sldId id="401" r:id="rId29"/>
    <p:sldId id="402" r:id="rId30"/>
    <p:sldId id="403" r:id="rId31"/>
    <p:sldId id="404" r:id="rId32"/>
    <p:sldId id="406" r:id="rId33"/>
    <p:sldId id="407" r:id="rId34"/>
    <p:sldId id="408" r:id="rId35"/>
    <p:sldId id="409" r:id="rId36"/>
    <p:sldId id="410" r:id="rId37"/>
    <p:sldId id="411" r:id="rId38"/>
    <p:sldId id="412" r:id="rId39"/>
    <p:sldId id="413" r:id="rId40"/>
    <p:sldId id="414" r:id="rId41"/>
    <p:sldId id="415" r:id="rId42"/>
    <p:sldId id="416" r:id="rId43"/>
    <p:sldId id="417" r:id="rId44"/>
    <p:sldId id="418" r:id="rId45"/>
    <p:sldId id="419" r:id="rId46"/>
    <p:sldId id="420" r:id="rId47"/>
    <p:sldId id="421" r:id="rId48"/>
    <p:sldId id="422" r:id="rId49"/>
    <p:sldId id="423" r:id="rId50"/>
    <p:sldId id="424" r:id="rId51"/>
    <p:sldId id="425" r:id="rId52"/>
    <p:sldId id="426" r:id="rId53"/>
    <p:sldId id="427" r:id="rId54"/>
    <p:sldId id="428" r:id="rId55"/>
    <p:sldId id="430" r:id="rId56"/>
    <p:sldId id="371" r:id="rId57"/>
    <p:sldId id="372" r:id="rId58"/>
    <p:sldId id="373" r:id="rId59"/>
    <p:sldId id="374" r:id="rId60"/>
    <p:sldId id="375" r:id="rId61"/>
    <p:sldId id="376" r:id="rId62"/>
    <p:sldId id="377" r:id="rId63"/>
    <p:sldId id="378" r:id="rId64"/>
    <p:sldId id="379" r:id="rId65"/>
    <p:sldId id="258" r:id="rId66"/>
    <p:sldId id="323" r:id="rId67"/>
    <p:sldId id="351" r:id="rId68"/>
    <p:sldId id="321" r:id="rId69"/>
    <p:sldId id="322" r:id="rId70"/>
    <p:sldId id="259" r:id="rId71"/>
    <p:sldId id="324" r:id="rId72"/>
    <p:sldId id="260" r:id="rId73"/>
    <p:sldId id="432" r:id="rId74"/>
    <p:sldId id="327" r:id="rId75"/>
    <p:sldId id="328" r:id="rId76"/>
    <p:sldId id="352" r:id="rId77"/>
    <p:sldId id="262" r:id="rId78"/>
    <p:sldId id="263" r:id="rId79"/>
    <p:sldId id="325" r:id="rId80"/>
    <p:sldId id="264" r:id="rId81"/>
    <p:sldId id="326" r:id="rId82"/>
    <p:sldId id="329" r:id="rId83"/>
    <p:sldId id="267" r:id="rId84"/>
    <p:sldId id="268" r:id="rId85"/>
    <p:sldId id="269" r:id="rId86"/>
    <p:sldId id="356" r:id="rId87"/>
    <p:sldId id="306" r:id="rId88"/>
    <p:sldId id="307" r:id="rId89"/>
    <p:sldId id="308" r:id="rId90"/>
    <p:sldId id="309" r:id="rId91"/>
    <p:sldId id="347" r:id="rId92"/>
    <p:sldId id="317" r:id="rId93"/>
    <p:sldId id="318" r:id="rId94"/>
    <p:sldId id="319" r:id="rId9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7" clrIdx="0">
    <p:extLst>
      <p:ext uri="{19B8F6BF-5375-455C-9EA6-DF929625EA0E}">
        <p15:presenceInfo xmlns:p15="http://schemas.microsoft.com/office/powerpoint/2012/main" userId="James T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87" autoAdjust="0"/>
    <p:restoredTop sz="94842" autoAdjust="0"/>
  </p:normalViewPr>
  <p:slideViewPr>
    <p:cSldViewPr>
      <p:cViewPr varScale="1">
        <p:scale>
          <a:sx n="80" d="100"/>
          <a:sy n="80" d="100"/>
        </p:scale>
        <p:origin x="46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992" y="6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B45B8B9B-0C26-4D86-A0FE-7B93EAAD00B2}" type="datetimeFigureOut">
              <a:rPr lang="en-US" altLang="en-US"/>
              <a:pPr>
                <a:defRPr/>
              </a:pPr>
              <a:t>3/4/2018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Composites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2FDBF98-69C5-43FF-9BE5-27043F2F2D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2250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1A3AF35-F6C0-47B8-B40D-C87CB370B061}" type="datetimeFigureOut">
              <a:rPr lang="en-US" altLang="en-US"/>
              <a:pPr>
                <a:defRPr/>
              </a:pPr>
              <a:t>3/4/2018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B807DC1-B81C-4D21-ADE3-780B9EB177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6021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0502B341-2BFF-42A3-A493-E292D9FD015E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692890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5494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AA414FF0-9CB3-492B-8D2B-6B5E749CFA66}" type="slidenum">
              <a:rPr lang="en-US" altLang="en-US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9563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4282898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858642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560626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267564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32107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D3D289C-643C-45FE-8281-3B8FE09B9803}" type="slidenum">
              <a:rPr lang="en-US" altLang="en-US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652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7C4E678-9A21-485C-A3D9-C7F633F66BD1}" type="slidenum">
              <a:rPr lang="en-US" altLang="en-US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3978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38BF1F6E-E19A-46E4-B581-91F9D363A79A}" type="slidenum">
              <a:rPr lang="en-US" altLang="en-US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7142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54D3220-F59E-4EA1-BA48-5A300F5721BB}" type="slidenum">
              <a:rPr lang="en-US" altLang="en-US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4973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85796EFC-2056-4B9B-8A52-B096A8E2C97D}" type="slidenum">
              <a:rPr lang="en-US" altLang="en-US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39191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0436433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4514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8477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7283219-7DD2-4B25-B240-18A43FF966D7}" type="slidenum">
              <a:rPr lang="en-US" altLang="en-US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4413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93973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395623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8567CBA0-0CF6-4F34-A376-6CED4F47C474}" type="slidenum">
              <a:rPr lang="en-US" altLang="en-US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83106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CA" altLang="en-US" dirty="0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7EF5317-E72B-4140-B2B5-582E0B283BC5}" type="slidenum">
              <a:rPr lang="en-US" altLang="en-US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61449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CA" altLang="en-US" dirty="0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72F2834D-7481-44E3-A4F1-8641F4850439}" type="slidenum">
              <a:rPr lang="en-US" altLang="en-US"/>
              <a:pPr/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5982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814423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5054490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6271775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88130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766130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724474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US" altLang="en-US" dirty="0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4A75608C-5540-443C-BE7C-EEDA04477098}" type="slidenum">
              <a:rPr lang="en-US" altLang="en-US"/>
              <a:pPr/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4708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C9C22A8-FA32-428C-8A71-04801CC9A1EA}" type="slidenum">
              <a:rPr lang="en-US" altLang="en-US"/>
              <a:pPr/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86531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1871345-F78B-4AFF-B383-62AAEF3AE964}" type="slidenum">
              <a:rPr lang="en-US" altLang="en-US"/>
              <a:pPr/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55189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85A09C4-3683-461F-8A1E-EF099691C15A}" type="slidenum">
              <a:rPr lang="en-US" altLang="en-US"/>
              <a:pPr/>
              <a:t>60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9524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5EB59D19-D1D2-436A-B47C-A12AA9094F76}" type="slidenum">
              <a:rPr lang="en-US" altLang="en-US"/>
              <a:pPr/>
              <a:t>61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46012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0448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F9D1B8F-9F52-47A2-91B7-778CF1E78987}" type="slidenum">
              <a:rPr lang="en-US" altLang="en-US"/>
              <a:pPr/>
              <a:t>63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49741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4110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A341E5F0-B694-4BC8-B198-A027735ED6E9}" type="slidenum">
              <a:rPr lang="en-US" altLang="en-US"/>
              <a:pPr/>
              <a:t>66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8346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02276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09101BE-FC04-411A-A821-80DB71CFF5C4}" type="slidenum">
              <a:rPr lang="en-US" altLang="en-US"/>
              <a:pPr/>
              <a:t>69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85460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6860462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57E32C9-CABB-45FD-8C45-8644DF58444C}" type="slidenum">
              <a:rPr lang="en-US" altLang="en-US"/>
              <a:pPr/>
              <a:t>71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80903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763776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98B03BB-0E01-494F-AA8C-8BEF8A47C128}" type="slidenum">
              <a:rPr lang="en-US" altLang="en-US"/>
              <a:pPr/>
              <a:t>74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17247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3 + 4.5 = 7.5</a:t>
            </a:r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E8B0DEF-E9EE-440D-AC80-966C5D9D02A9}" type="slidenum">
              <a:rPr lang="en-US" altLang="en-US"/>
              <a:pPr/>
              <a:t>75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05194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69476CA1-9781-4EF5-9533-3E584377F955}" type="slidenum">
              <a:rPr lang="en-US" altLang="en-US"/>
              <a:pPr/>
              <a:t>77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51992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101375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773032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CE140D8-A09B-4906-9301-A539FB9D998C}" type="slidenum">
              <a:rPr lang="en-US" altLang="en-US"/>
              <a:pPr/>
              <a:t>82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514590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02AF1E82-B9CD-48BA-8191-CBB0C0C83F3D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87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2029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153B9758-B6FF-49F9-9DB6-579453A51221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89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10210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9761253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C312743A-36D7-4690-9F4B-CE129666908C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93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89901283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B52B28F-4DFB-4EFE-A5FF-4B62CBDE4A93}" type="slidenum">
              <a:rPr lang="en-US" altLang="en-US"/>
              <a:pPr/>
              <a:t>94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0650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1A8EB95-6C25-42BE-AA42-10DA4FA59631}" type="datetimeFigureOut">
              <a:rPr lang="en-US" altLang="en-US"/>
              <a:pPr>
                <a:defRPr/>
              </a:pPr>
              <a:t>3/4/2018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2F89589-0382-4EA8-8535-E07A6C5C19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583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8332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8ECFF7D-C0AD-4EE1-B09C-58E132AD5648}" type="datetimeFigureOut">
              <a:rPr lang="en-US" altLang="en-US"/>
              <a:pPr>
                <a:defRPr/>
              </a:pPr>
              <a:t>3/4/2018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35C2E0A-73CD-4B82-9025-DC880F364E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423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A838476-CF3E-4DD1-BEE2-F1557AB553C5}" type="datetimeFigureOut">
              <a:rPr lang="en-US" altLang="en-US"/>
              <a:pPr>
                <a:defRPr/>
              </a:pPr>
              <a:t>3/4/2018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4A0287F-F0C6-4C62-B596-52B821C953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68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3D56B97F-B9B2-479E-ABD3-270144D923AA}" type="datetimeFigureOut">
              <a:rPr lang="en-US" altLang="en-US"/>
              <a:pPr>
                <a:defRPr/>
              </a:pPr>
              <a:t>3/4/2018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2B519202-1C70-4D33-954D-E2E8F9893A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22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10EB20A3-C4A2-43E3-ABA6-FF2B70190B8F}" type="datetimeFigureOut">
              <a:rPr lang="en-US" altLang="en-US"/>
              <a:pPr>
                <a:defRPr/>
              </a:pPr>
              <a:t>3/4/2018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B5D0C400-DD6B-4EC9-A941-02EBCF3E97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65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D3C734C-F020-41BA-A42E-2382FBE96F2A}" type="datetimeFigureOut">
              <a:rPr lang="en-US" altLang="en-US"/>
              <a:pPr>
                <a:defRPr/>
              </a:pPr>
              <a:t>3/4/2018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918FE5B8-65D5-4358-B85A-BAEDED7030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47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A8943C6-22D4-4DE3-B77E-9A7FE3FC9889}" type="datetimeFigureOut">
              <a:rPr lang="en-US" altLang="en-US"/>
              <a:pPr>
                <a:defRPr/>
              </a:pPr>
              <a:t>3/4/2018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6B84F58D-8813-4F50-8719-D266C0AB93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406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2130DA7-C0F6-4946-AE60-2A2CC8C619A8}" type="datetimeFigureOut">
              <a:rPr lang="en-US" altLang="en-US"/>
              <a:pPr>
                <a:defRPr/>
              </a:pPr>
              <a:t>3/4/2018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21E3873-7126-4341-9943-44429F7F1F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243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71839E3-4D83-423D-882F-9A1F8C1D70B8}" type="datetimeFigureOut">
              <a:rPr lang="en-US" altLang="en-US"/>
              <a:pPr>
                <a:defRPr/>
              </a:pPr>
              <a:t>3/4/2018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D37A4787-0093-4DD3-B6AE-6FADB08254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558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831AFFC-1724-4D13-A56E-91268526F7AC}" type="datetimeFigureOut">
              <a:rPr lang="en-US" altLang="en-US"/>
              <a:pPr>
                <a:defRPr/>
              </a:pPr>
              <a:t>3/4/2018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778D64B0-D250-4434-86CE-B39C6B8742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4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21" r:id="rId3"/>
    <p:sldLayoutId id="2147484422" r:id="rId4"/>
    <p:sldLayoutId id="2147484423" r:id="rId5"/>
    <p:sldLayoutId id="2147484424" r:id="rId6"/>
    <p:sldLayoutId id="2147484425" r:id="rId7"/>
    <p:sldLayoutId id="2147484426" r:id="rId8"/>
    <p:sldLayoutId id="2147484427" r:id="rId9"/>
    <p:sldLayoutId id="2147484428" r:id="rId10"/>
    <p:sldLayoutId id="214748442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pages.cpsc.ucalgary.ca/~tamj/231/2018/231W/examples/composite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2209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Composite Types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29050"/>
            <a:ext cx="6734175" cy="22987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mtClean="0"/>
              <a:t>You will learn how to create new variables that are collections of other entities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Location Of The Example Programs</a:t>
            </a:r>
            <a:endParaRPr lang="en-CA" altLang="en-US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All the examples will be located in UNIX under: </a:t>
            </a:r>
            <a:r>
              <a:rPr lang="en-US" altLang="en-US" sz="1800" dirty="0" smtClean="0">
                <a:latin typeface="Consolas" panose="020B0609020204030204" pitchFamily="49" charset="0"/>
              </a:rPr>
              <a:t>/home/231/examples/composites</a:t>
            </a:r>
          </a:p>
          <a:p>
            <a:r>
              <a:rPr lang="en-US" altLang="en-US" dirty="0" smtClean="0"/>
              <a:t>Also they can be found by looking at the course website under the URL: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  <a:hlinkClick r:id="rId2"/>
              </a:rPr>
              <a:t>http://pages.cpsc.ucalgary.ca/~</a:t>
            </a:r>
            <a:r>
              <a:rPr lang="en-US" altLang="en-US" sz="1800" smtClean="0">
                <a:latin typeface="Consolas" panose="020B0609020204030204" pitchFamily="49" charset="0"/>
                <a:hlinkClick r:id="rId2"/>
              </a:rPr>
              <a:t>tamj/231/2018/231W/examples/composites</a:t>
            </a:r>
            <a:endParaRPr lang="en-US" altLang="en-US" sz="1800" smtClean="0">
              <a:latin typeface="Consolas" panose="020B0609020204030204" pitchFamily="49" charset="0"/>
            </a:endParaRPr>
          </a:p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464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Types Of Variables</a:t>
            </a:r>
          </a:p>
        </p:txBody>
      </p:sp>
      <p:sp>
        <p:nvSpPr>
          <p:cNvPr id="759811" name="Text Box 3"/>
          <p:cNvSpPr txBox="1">
            <a:spLocks noChangeArrowheads="1"/>
          </p:cNvSpPr>
          <p:nvPr/>
        </p:nvSpPr>
        <p:spPr bwMode="auto">
          <a:xfrm>
            <a:off x="3683000" y="1689100"/>
            <a:ext cx="1219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2000">
                <a:latin typeface="Arial" panose="020B0604020202020204" pitchFamily="34" charset="0"/>
              </a:rPr>
              <a:t>Python variables</a:t>
            </a:r>
          </a:p>
        </p:txBody>
      </p:sp>
      <p:sp>
        <p:nvSpPr>
          <p:cNvPr id="759812" name="Text Box 4"/>
          <p:cNvSpPr txBox="1">
            <a:spLocks noChangeArrowheads="1"/>
          </p:cNvSpPr>
          <p:nvPr/>
        </p:nvSpPr>
        <p:spPr bwMode="auto">
          <a:xfrm>
            <a:off x="1612900" y="3086100"/>
            <a:ext cx="14097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  <a:buFontTx/>
              <a:buAutoNum type="arabicPeriod"/>
            </a:pPr>
            <a:r>
              <a:rPr lang="en-CA" altLang="en-US" sz="2000">
                <a:latin typeface="Arial" panose="020B0604020202020204" pitchFamily="34" charset="0"/>
              </a:rPr>
              <a:t>Simple    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CA" altLang="en-US" sz="2000">
                <a:latin typeface="Arial" panose="020B0604020202020204" pitchFamily="34" charset="0"/>
              </a:rPr>
              <a:t>      (atomic) </a:t>
            </a:r>
          </a:p>
        </p:txBody>
      </p:sp>
      <p:sp>
        <p:nvSpPr>
          <p:cNvPr id="759813" name="Line 5"/>
          <p:cNvSpPr>
            <a:spLocks noChangeShapeType="1"/>
          </p:cNvSpPr>
          <p:nvPr/>
        </p:nvSpPr>
        <p:spPr bwMode="auto">
          <a:xfrm flipH="1">
            <a:off x="2309813" y="2265363"/>
            <a:ext cx="1820862" cy="730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49300" y="3603625"/>
            <a:ext cx="3606800" cy="1235075"/>
            <a:chOff x="472" y="2270"/>
            <a:chExt cx="2272" cy="778"/>
          </a:xfrm>
        </p:grpSpPr>
        <p:sp>
          <p:nvSpPr>
            <p:cNvPr id="14355" name="Text Box 7"/>
            <p:cNvSpPr txBox="1">
              <a:spLocks noChangeArrowheads="1"/>
            </p:cNvSpPr>
            <p:nvPr/>
          </p:nvSpPr>
          <p:spPr bwMode="auto">
            <a:xfrm>
              <a:off x="472" y="2840"/>
              <a:ext cx="5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integer</a:t>
              </a:r>
            </a:p>
          </p:txBody>
        </p:sp>
        <p:sp>
          <p:nvSpPr>
            <p:cNvPr id="14356" name="Text Box 8"/>
            <p:cNvSpPr txBox="1">
              <a:spLocks noChangeArrowheads="1"/>
            </p:cNvSpPr>
            <p:nvPr/>
          </p:nvSpPr>
          <p:spPr bwMode="auto">
            <a:xfrm>
              <a:off x="1224" y="2832"/>
              <a:ext cx="5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boolean</a:t>
              </a:r>
            </a:p>
          </p:txBody>
        </p:sp>
        <p:sp>
          <p:nvSpPr>
            <p:cNvPr id="14357" name="Text Box 9"/>
            <p:cNvSpPr txBox="1">
              <a:spLocks noChangeArrowheads="1"/>
            </p:cNvSpPr>
            <p:nvPr/>
          </p:nvSpPr>
          <p:spPr bwMode="auto">
            <a:xfrm>
              <a:off x="2408" y="2856"/>
              <a:ext cx="3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float</a:t>
              </a:r>
            </a:p>
          </p:txBody>
        </p:sp>
        <p:sp>
          <p:nvSpPr>
            <p:cNvPr id="14358" name="Line 10"/>
            <p:cNvSpPr>
              <a:spLocks noChangeShapeType="1"/>
            </p:cNvSpPr>
            <p:nvPr/>
          </p:nvSpPr>
          <p:spPr bwMode="auto">
            <a:xfrm flipH="1">
              <a:off x="744" y="2271"/>
              <a:ext cx="774" cy="5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14359" name="Line 11"/>
            <p:cNvSpPr>
              <a:spLocks noChangeShapeType="1"/>
            </p:cNvSpPr>
            <p:nvPr/>
          </p:nvSpPr>
          <p:spPr bwMode="auto">
            <a:xfrm flipV="1">
              <a:off x="1493" y="2271"/>
              <a:ext cx="26" cy="5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14360" name="Line 12"/>
            <p:cNvSpPr>
              <a:spLocks noChangeShapeType="1"/>
            </p:cNvSpPr>
            <p:nvPr/>
          </p:nvSpPr>
          <p:spPr bwMode="auto">
            <a:xfrm flipH="1" flipV="1">
              <a:off x="1517" y="2270"/>
              <a:ext cx="955" cy="5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127500" y="2266950"/>
            <a:ext cx="3200400" cy="1336675"/>
            <a:chOff x="2600" y="1428"/>
            <a:chExt cx="2016" cy="842"/>
          </a:xfrm>
        </p:grpSpPr>
        <p:sp>
          <p:nvSpPr>
            <p:cNvPr id="14353" name="Line 14"/>
            <p:cNvSpPr>
              <a:spLocks noChangeShapeType="1"/>
            </p:cNvSpPr>
            <p:nvPr/>
          </p:nvSpPr>
          <p:spPr bwMode="auto">
            <a:xfrm flipH="1" flipV="1">
              <a:off x="2600" y="1428"/>
              <a:ext cx="1336" cy="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14354" name="Text Box 15"/>
            <p:cNvSpPr txBox="1">
              <a:spLocks noChangeArrowheads="1"/>
            </p:cNvSpPr>
            <p:nvPr/>
          </p:nvSpPr>
          <p:spPr bwMode="auto">
            <a:xfrm>
              <a:off x="3496" y="1944"/>
              <a:ext cx="1120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2.   Aggregate    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CA" altLang="en-US" sz="2000">
                  <a:latin typeface="Arial" panose="020B0604020202020204" pitchFamily="34" charset="0"/>
                </a:rPr>
                <a:t>      (composite) </a:t>
              </a:r>
            </a:p>
          </p:txBody>
        </p:sp>
      </p:grp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4575175" y="3657600"/>
            <a:ext cx="3951587" cy="2419410"/>
            <a:chOff x="4575175" y="3657600"/>
            <a:chExt cx="3951586" cy="2419410"/>
          </a:xfrm>
        </p:grpSpPr>
        <p:sp>
          <p:nvSpPr>
            <p:cNvPr id="14347" name="Line 17"/>
            <p:cNvSpPr>
              <a:spLocks noChangeShapeType="1"/>
            </p:cNvSpPr>
            <p:nvPr/>
          </p:nvSpPr>
          <p:spPr bwMode="auto">
            <a:xfrm flipH="1">
              <a:off x="5062536" y="3657600"/>
              <a:ext cx="1566863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14348" name="Rectangle 18"/>
            <p:cNvSpPr>
              <a:spLocks noChangeArrowheads="1"/>
            </p:cNvSpPr>
            <p:nvPr/>
          </p:nvSpPr>
          <p:spPr bwMode="auto">
            <a:xfrm>
              <a:off x="4575175" y="5676900"/>
              <a:ext cx="71205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 smtClean="0">
                  <a:latin typeface="Arial" panose="020B0604020202020204" pitchFamily="34" charset="0"/>
                </a:rPr>
                <a:t>Lists</a:t>
              </a:r>
              <a:endParaRPr lang="en-CA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4349" name="Text Box 20"/>
            <p:cNvSpPr txBox="1">
              <a:spLocks noChangeArrowheads="1"/>
            </p:cNvSpPr>
            <p:nvPr/>
          </p:nvSpPr>
          <p:spPr bwMode="auto">
            <a:xfrm>
              <a:off x="6221514" y="5740400"/>
              <a:ext cx="81398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 smtClean="0">
                  <a:latin typeface="Arial" panose="020B0604020202020204" pitchFamily="34" charset="0"/>
                </a:rPr>
                <a:t>Tuples</a:t>
              </a:r>
              <a:endParaRPr lang="en-CA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4350" name="Line 21"/>
            <p:cNvSpPr>
              <a:spLocks noChangeShapeType="1"/>
            </p:cNvSpPr>
            <p:nvPr/>
          </p:nvSpPr>
          <p:spPr bwMode="auto">
            <a:xfrm flipH="1">
              <a:off x="6438900" y="3657600"/>
              <a:ext cx="190500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14351" name="Rectangle 23"/>
            <p:cNvSpPr>
              <a:spLocks noChangeArrowheads="1"/>
            </p:cNvSpPr>
            <p:nvPr/>
          </p:nvSpPr>
          <p:spPr bwMode="auto">
            <a:xfrm>
              <a:off x="7543800" y="5676899"/>
              <a:ext cx="98296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CA" altLang="en-US" sz="2000" dirty="0" smtClean="0">
                  <a:latin typeface="Arial" panose="020B0604020202020204" pitchFamily="34" charset="0"/>
                </a:rPr>
                <a:t>Strings</a:t>
              </a:r>
              <a:endParaRPr lang="en-US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4352" name="Line 24"/>
            <p:cNvSpPr>
              <a:spLocks noChangeShapeType="1"/>
            </p:cNvSpPr>
            <p:nvPr/>
          </p:nvSpPr>
          <p:spPr bwMode="auto">
            <a:xfrm>
              <a:off x="6629400" y="3657600"/>
              <a:ext cx="1353834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36550" y="5335588"/>
            <a:ext cx="26860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Example Simple type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A variable containing the number </a:t>
            </a:r>
            <a:r>
              <a:rPr lang="en-US" altLang="en-US" i="1">
                <a:latin typeface="Arial" panose="020B0604020202020204" pitchFamily="34" charset="0"/>
              </a:rPr>
              <a:t>707</a:t>
            </a:r>
            <a:r>
              <a:rPr lang="en-US" altLang="en-US">
                <a:latin typeface="Arial" panose="020B0604020202020204" pitchFamily="34" charset="0"/>
              </a:rPr>
              <a:t> can’t be meaningfully decomposed  into parts</a:t>
            </a:r>
          </a:p>
          <a:p>
            <a:pPr eaLnBrk="1" hangingPunct="1"/>
            <a:endParaRPr lang="en-US" altLang="en-US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438900" y="508000"/>
            <a:ext cx="26860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latin typeface="Arial" panose="020B0604020202020204" pitchFamily="34" charset="0"/>
              </a:rPr>
              <a:t>Example composite</a:t>
            </a:r>
          </a:p>
          <a:p>
            <a:pPr eaLnBrk="1" hangingPunct="1"/>
            <a:r>
              <a:rPr lang="en-US" altLang="en-US"/>
              <a:t>A string (sequence of characters) can be decomposed into individual words.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811" grpId="0"/>
      <p:bldP spid="759812" grpId="0"/>
      <p:bldP spid="4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Addresses And References (2)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533400" y="1208088"/>
            <a:ext cx="8229600" cy="5410200"/>
          </a:xfrm>
        </p:spPr>
        <p:txBody>
          <a:bodyPr/>
          <a:lstStyle/>
          <a:p>
            <a:r>
              <a:rPr lang="en-US" altLang="en-US" smtClean="0"/>
              <a:t>Composites are analogous to apartment blocks where there is an address of the building but somehow there must be some way to identify each component (in this case the suites).</a:t>
            </a:r>
          </a:p>
        </p:txBody>
      </p:sp>
      <p:pic>
        <p:nvPicPr>
          <p:cNvPr id="16388" name="Picture 9" descr="C:\Users\tamj\AppData\Local\Microsoft\Windows\Temporary Internet Files\Content.IE5\AAH14TOK\MC90003899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38400"/>
            <a:ext cx="2057400" cy="435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2819400" y="6423025"/>
            <a:ext cx="2362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/>
              <a:t>123 Seasonme street</a:t>
            </a:r>
          </a:p>
        </p:txBody>
      </p:sp>
      <p:sp>
        <p:nvSpPr>
          <p:cNvPr id="7" name="Rectangle 6"/>
          <p:cNvSpPr/>
          <p:nvPr/>
        </p:nvSpPr>
        <p:spPr>
          <a:xfrm>
            <a:off x="928688" y="5462588"/>
            <a:ext cx="6096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#1A</a:t>
            </a:r>
          </a:p>
        </p:txBody>
      </p:sp>
      <p:sp>
        <p:nvSpPr>
          <p:cNvPr id="8" name="Rectangle 7"/>
          <p:cNvSpPr/>
          <p:nvPr/>
        </p:nvSpPr>
        <p:spPr>
          <a:xfrm>
            <a:off x="928688" y="4305300"/>
            <a:ext cx="6096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#2A</a:t>
            </a:r>
          </a:p>
        </p:txBody>
      </p:sp>
      <p:sp>
        <p:nvSpPr>
          <p:cNvPr id="9" name="Rectangle 8"/>
          <p:cNvSpPr/>
          <p:nvPr/>
        </p:nvSpPr>
        <p:spPr>
          <a:xfrm>
            <a:off x="1804988" y="4302125"/>
            <a:ext cx="6096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#2B</a:t>
            </a:r>
          </a:p>
        </p:txBody>
      </p:sp>
      <p:sp>
        <p:nvSpPr>
          <p:cNvPr id="10" name="Rectangle 9"/>
          <p:cNvSpPr/>
          <p:nvPr/>
        </p:nvSpPr>
        <p:spPr>
          <a:xfrm>
            <a:off x="928688" y="3128963"/>
            <a:ext cx="6096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#3A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04988" y="3124200"/>
            <a:ext cx="60960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bg1"/>
                </a:solidFill>
              </a:rPr>
              <a:t>#3B</a:t>
            </a:r>
          </a:p>
        </p:txBody>
      </p:sp>
      <p:sp>
        <p:nvSpPr>
          <p:cNvPr id="12" name="Cloud Callout 11"/>
          <p:cNvSpPr/>
          <p:nvPr/>
        </p:nvSpPr>
        <p:spPr>
          <a:xfrm>
            <a:off x="4114800" y="2286000"/>
            <a:ext cx="3429000" cy="1524000"/>
          </a:xfrm>
          <a:prstGeom prst="cloudCallout">
            <a:avLst>
              <a:gd name="adj1" fmla="val -100406"/>
              <a:gd name="adj2" fmla="val 107292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Full address:</a:t>
            </a:r>
          </a:p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Apt #2B, 123 Seasonme Street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343400" y="4800600"/>
            <a:ext cx="2362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CA" altLang="en-US"/>
              <a:t>The apartment block is a composite that can be broken down into meaningful parts: the individual suites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List</a:t>
            </a:r>
          </a:p>
        </p:txBody>
      </p:sp>
      <p:sp>
        <p:nvSpPr>
          <p:cNvPr id="7690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In many programming languages a list is implemented as an array.</a:t>
            </a:r>
          </a:p>
          <a:p>
            <a:pPr lvl="1"/>
            <a:r>
              <a:rPr lang="en-US" altLang="en-US" sz="2000" smtClean="0"/>
              <a:t>This will likely be the term to look for if you are looking for a list-equivalent when learning a new language.</a:t>
            </a:r>
          </a:p>
          <a:p>
            <a:r>
              <a:rPr lang="en-US" altLang="en-US" sz="2400" smtClean="0"/>
              <a:t>Python lists have many of the characteristics of the arrays in other programming languages but they also have other features.</a:t>
            </a:r>
          </a:p>
        </p:txBody>
      </p:sp>
    </p:spTree>
    <p:extLst>
      <p:ext uri="{BB962C8B-B14F-4D97-AF65-F5344CB8AC3E}">
        <p14:creationId xmlns:p14="http://schemas.microsoft.com/office/powerpoint/2010/main" val="354633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0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Example Problem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Write a program that will track the percentage grades for a class of students.  The program should allow the user to enter the grade for each student. Then it will display the grades for the whole class along with the average.</a:t>
            </a:r>
          </a:p>
        </p:txBody>
      </p:sp>
    </p:spTree>
    <p:extLst>
      <p:ext uri="{BB962C8B-B14F-4D97-AF65-F5344CB8AC3E}">
        <p14:creationId xmlns:p14="http://schemas.microsoft.com/office/powerpoint/2010/main" val="200906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>
                <a:latin typeface="Consolas" panose="020B0609020204030204" pitchFamily="49" charset="0"/>
              </a:rPr>
              <a:t>Why Bother With A List?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Name of the example program</a:t>
            </a:r>
            <a:r>
              <a:rPr lang="en-CA" altLang="en-US" sz="2400" smtClean="0">
                <a:latin typeface="Times New Roman" panose="02020603050405020304" pitchFamily="18" charset="0"/>
              </a:rPr>
              <a:t>:</a:t>
            </a:r>
            <a:r>
              <a:rPr lang="en-CA" altLang="en-US" smtClean="0">
                <a:latin typeface="Times New Roman" panose="02020603050405020304" pitchFamily="18" charset="0"/>
              </a:rPr>
              <a:t> </a:t>
            </a:r>
            <a:r>
              <a:rPr lang="en-CA" altLang="en-US" sz="2000" smtClean="0">
                <a:latin typeface="Consolas" panose="020B0609020204030204" pitchFamily="49" charset="0"/>
              </a:rPr>
              <a:t>classList1.py</a:t>
            </a:r>
          </a:p>
          <a:p>
            <a:endParaRPr lang="en-CA" altLang="en-US" smtClean="0"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CLASS_SIZE = 5</a:t>
            </a:r>
          </a:p>
          <a:p>
            <a:pPr>
              <a:buFontTx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stu1 = float(input("Enter grade for student no. 1: "))</a:t>
            </a: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stu2 = float(input("Enter grade for student no. 2: "))</a:t>
            </a: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stu3 = float(input("Enter grade for student no. 3: "))</a:t>
            </a: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stu4 = float(input("Enter grade for student no. 4: "))</a:t>
            </a:r>
          </a:p>
          <a:p>
            <a:pPr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stu5 = float(input("Enter grade for student no. 5: "))</a:t>
            </a:r>
          </a:p>
        </p:txBody>
      </p:sp>
    </p:spTree>
    <p:extLst>
      <p:ext uri="{BB962C8B-B14F-4D97-AF65-F5344CB8AC3E}">
        <p14:creationId xmlns:p14="http://schemas.microsoft.com/office/powerpoint/2010/main" val="203414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Why Bother With A List? (2)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total = stu1 + stu2 + stu3 + stu4 + stu5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average = total / CLASS_SIZE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print("GRADES")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print("The average grade is %.2f%%", %average)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1: %.2f", %stu1)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2: %.2f", %stu2)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3: %.2f", %stu3)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4: %.2f", %stu4)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5: %.2f", %stu5)</a:t>
            </a:r>
          </a:p>
          <a:p>
            <a:endParaRPr lang="en-CA" altLang="en-US" sz="180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53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Why Bother With A List? (</a:t>
            </a:r>
            <a:r>
              <a:rPr lang="en-US" altLang="en-US" sz="3200" smtClean="0"/>
              <a:t>3</a:t>
            </a:r>
            <a:r>
              <a:rPr lang="en-CA" altLang="en-US" sz="3200" smtClean="0"/>
              <a:t>)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total = stu1 + stu2 + stu3 + stu4 + stu5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average = total / CLASS_SIZE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print("GRADES")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print("The average grade is %.2f%%", %average)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1: %.2f", %stu1)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2: %.2f", %stu2)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3: %.2f", %stu3)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4: %.2f", %stu4)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print("Student no. 5: %.2f", %stu5)</a:t>
            </a:r>
          </a:p>
          <a:p>
            <a:endParaRPr lang="en-CA" altLang="en-US" sz="1800" smtClean="0">
              <a:latin typeface="Consolas" panose="020B0609020204030204" pitchFamily="49" charset="0"/>
            </a:endParaRPr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>
            <a:off x="241300" y="1181100"/>
            <a:ext cx="7899400" cy="5308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/>
          </a:p>
        </p:txBody>
      </p:sp>
      <p:sp>
        <p:nvSpPr>
          <p:cNvPr id="55301" name="Line 5"/>
          <p:cNvSpPr>
            <a:spLocks noChangeShapeType="1"/>
          </p:cNvSpPr>
          <p:nvPr/>
        </p:nvSpPr>
        <p:spPr bwMode="auto">
          <a:xfrm flipV="1">
            <a:off x="292100" y="1117600"/>
            <a:ext cx="7797800" cy="54737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/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2616200" y="1701800"/>
            <a:ext cx="31750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CA" altLang="en-US" sz="9600">
                <a:solidFill>
                  <a:srgbClr val="FF0000"/>
                </a:solidFill>
                <a:latin typeface="Arial" panose="020B0604020202020204" pitchFamily="34" charset="0"/>
              </a:rPr>
              <a:t>NO!</a:t>
            </a:r>
          </a:p>
        </p:txBody>
      </p:sp>
      <p:pic>
        <p:nvPicPr>
          <p:cNvPr id="55303" name="D06CF808.WAV">
            <a:hlinkClick r:id="" action="ppaction://media"/>
          </p:cNvPr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3721100"/>
            <a:ext cx="203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66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What Were The Problems With </a:t>
            </a:r>
            <a:br>
              <a:rPr lang="en-US" altLang="en-US" sz="3200" smtClean="0"/>
            </a:br>
            <a:r>
              <a:rPr lang="en-US" altLang="en-US" sz="3200" smtClean="0"/>
              <a:t>The Previous Approach?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Redundant statements.</a:t>
            </a:r>
          </a:p>
          <a:p>
            <a:r>
              <a:rPr lang="en-US" altLang="en-US" sz="2400" smtClean="0"/>
              <a:t>Yet a loop could not be easily employed given the types of variables that you have seen so far.</a:t>
            </a:r>
          </a:p>
        </p:txBody>
      </p:sp>
    </p:spTree>
    <p:extLst>
      <p:ext uri="{BB962C8B-B14F-4D97-AF65-F5344CB8AC3E}">
        <p14:creationId xmlns:p14="http://schemas.microsoft.com/office/powerpoint/2010/main" val="97399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2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What’s Needed</a:t>
            </a:r>
          </a:p>
        </p:txBody>
      </p:sp>
      <p:sp>
        <p:nvSpPr>
          <p:cNvPr id="7782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A composite variable that is a collection of another type.</a:t>
            </a:r>
          </a:p>
          <a:p>
            <a:pPr marL="396875" lvl="1" indent="-171450"/>
            <a:r>
              <a:rPr lang="en-US" altLang="en-US" sz="2000" smtClean="0"/>
              <a:t>The composite variable can be manipulated and passed throughout the program as a single entity.</a:t>
            </a:r>
          </a:p>
          <a:p>
            <a:pPr marL="396875" lvl="1" indent="-171450"/>
            <a:r>
              <a:rPr lang="en-US" altLang="en-US" sz="2000" smtClean="0"/>
              <a:t>At the same time each element can be accessed individually</a:t>
            </a:r>
            <a:r>
              <a:rPr lang="en-US" altLang="en-US" sz="2400" smtClean="0"/>
              <a:t>.</a:t>
            </a:r>
          </a:p>
          <a:p>
            <a:r>
              <a:rPr lang="en-US" altLang="en-US" sz="2400" smtClean="0"/>
              <a:t>What’s needed…a list!</a:t>
            </a:r>
          </a:p>
        </p:txBody>
      </p:sp>
    </p:spTree>
    <p:extLst>
      <p:ext uri="{BB962C8B-B14F-4D97-AF65-F5344CB8AC3E}">
        <p14:creationId xmlns:p14="http://schemas.microsoft.com/office/powerpoint/2010/main" val="365860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4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Creating A List (Fixed Size)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lnSpc>
                <a:spcPct val="110000"/>
              </a:lnSpc>
            </a:pPr>
            <a:r>
              <a:rPr lang="en-US" altLang="en-US" sz="2400" b="1" smtClean="0"/>
              <a:t>Format (‘n’ element list):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000" smtClean="0"/>
              <a:t>     </a:t>
            </a:r>
            <a:r>
              <a:rPr lang="en-US" altLang="en-US" sz="1800" smtClean="0">
                <a:latin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</a:rPr>
              <a:t>list_name</a:t>
            </a:r>
            <a:r>
              <a:rPr lang="en-US" altLang="en-US" sz="1800" smtClean="0">
                <a:latin typeface="Consolas" panose="020B0609020204030204" pitchFamily="49" charset="0"/>
              </a:rPr>
              <a:t>&gt; = [&lt;</a:t>
            </a:r>
            <a:r>
              <a:rPr lang="en-US" altLang="en-US" sz="1800" i="1" smtClean="0">
                <a:latin typeface="Consolas" panose="020B0609020204030204" pitchFamily="49" charset="0"/>
              </a:rPr>
              <a:t>value 1</a:t>
            </a:r>
            <a:r>
              <a:rPr lang="en-US" altLang="en-US" sz="1800" smtClean="0">
                <a:latin typeface="Consolas" panose="020B0609020204030204" pitchFamily="49" charset="0"/>
              </a:rPr>
              <a:t>&gt;,  &lt;</a:t>
            </a:r>
            <a:r>
              <a:rPr lang="en-US" altLang="en-US" sz="1800" i="1" smtClean="0">
                <a:latin typeface="Consolas" panose="020B0609020204030204" pitchFamily="49" charset="0"/>
              </a:rPr>
              <a:t>value 2</a:t>
            </a:r>
            <a:r>
              <a:rPr lang="en-US" altLang="en-US" sz="1800" smtClean="0">
                <a:latin typeface="Consolas" panose="020B0609020204030204" pitchFamily="49" charset="0"/>
              </a:rPr>
              <a:t>&gt;, ... &lt;</a:t>
            </a:r>
            <a:r>
              <a:rPr lang="en-US" altLang="en-US" sz="1800" i="1" smtClean="0">
                <a:latin typeface="Consolas" panose="020B0609020204030204" pitchFamily="49" charset="0"/>
              </a:rPr>
              <a:t>value n</a:t>
            </a:r>
            <a:r>
              <a:rPr lang="en-US" altLang="en-US" sz="1800" smtClean="0">
                <a:latin typeface="Consolas" panose="020B0609020204030204" pitchFamily="49" charset="0"/>
              </a:rPr>
              <a:t>&gt;]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400" b="1" smtClean="0"/>
              <a:t>Example:</a:t>
            </a:r>
            <a:endParaRPr lang="en-US" altLang="en-US" sz="2400" smtClean="0"/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</a:t>
            </a:r>
            <a:r>
              <a:rPr lang="en-US" altLang="en-US" sz="1800" b="1" smtClean="0">
                <a:latin typeface="Consolas" panose="020B0609020204030204" pitchFamily="49" charset="0"/>
              </a:rPr>
              <a:t># List with 5 elements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endParaRPr lang="en-US" altLang="en-US" sz="1800" b="1" smtClean="0">
              <a:latin typeface="Consolas" panose="020B0609020204030204" pitchFamily="49" charset="0"/>
            </a:endParaRP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percentages = [50.0, 100.0, 78.5, 99.9, 65.1]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400" b="1" smtClean="0"/>
              <a:t>Other Examples: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letters = ['A', 'B', 'A']</a:t>
            </a:r>
          </a:p>
          <a:p>
            <a:pPr marL="114300" indent="-11430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names = ["The Borg", "Klingon ", "Hirogin", "Jem’hadar"]</a:t>
            </a:r>
          </a:p>
        </p:txBody>
      </p:sp>
      <p:sp>
        <p:nvSpPr>
          <p:cNvPr id="58372" name="TextBox 1"/>
          <p:cNvSpPr txBox="1">
            <a:spLocks noChangeArrowheads="1"/>
          </p:cNvSpPr>
          <p:nvPr/>
        </p:nvSpPr>
        <p:spPr bwMode="auto">
          <a:xfrm>
            <a:off x="2819400" y="1868488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Element 0</a:t>
            </a:r>
          </a:p>
        </p:txBody>
      </p:sp>
      <p:sp>
        <p:nvSpPr>
          <p:cNvPr id="58373" name="TextBox 4"/>
          <p:cNvSpPr txBox="1">
            <a:spLocks noChangeArrowheads="1"/>
          </p:cNvSpPr>
          <p:nvPr/>
        </p:nvSpPr>
        <p:spPr bwMode="auto">
          <a:xfrm>
            <a:off x="4343400" y="1868488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Element 1</a:t>
            </a:r>
          </a:p>
        </p:txBody>
      </p:sp>
      <p:sp>
        <p:nvSpPr>
          <p:cNvPr id="58374" name="TextBox 5"/>
          <p:cNvSpPr txBox="1">
            <a:spLocks noChangeArrowheads="1"/>
          </p:cNvSpPr>
          <p:nvPr/>
        </p:nvSpPr>
        <p:spPr bwMode="auto">
          <a:xfrm>
            <a:off x="6248400" y="1881188"/>
            <a:ext cx="9906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Element n-1</a:t>
            </a:r>
          </a:p>
        </p:txBody>
      </p:sp>
      <p:sp>
        <p:nvSpPr>
          <p:cNvPr id="58375" name="TextBox 6"/>
          <p:cNvSpPr txBox="1">
            <a:spLocks noChangeArrowheads="1"/>
          </p:cNvSpPr>
          <p:nvPr/>
        </p:nvSpPr>
        <p:spPr bwMode="auto">
          <a:xfrm>
            <a:off x="3124200" y="3429000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58376" name="TextBox 7"/>
          <p:cNvSpPr txBox="1">
            <a:spLocks noChangeArrowheads="1"/>
          </p:cNvSpPr>
          <p:nvPr/>
        </p:nvSpPr>
        <p:spPr bwMode="auto">
          <a:xfrm>
            <a:off x="3994150" y="3436938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8377" name="TextBox 8"/>
          <p:cNvSpPr txBox="1">
            <a:spLocks noChangeArrowheads="1"/>
          </p:cNvSpPr>
          <p:nvPr/>
        </p:nvSpPr>
        <p:spPr bwMode="auto">
          <a:xfrm>
            <a:off x="4762500" y="3425825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8378" name="TextBox 9"/>
          <p:cNvSpPr txBox="1">
            <a:spLocks noChangeArrowheads="1"/>
          </p:cNvSpPr>
          <p:nvPr/>
        </p:nvSpPr>
        <p:spPr bwMode="auto">
          <a:xfrm>
            <a:off x="5538788" y="3414713"/>
            <a:ext cx="3048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8379" name="TextBox 10"/>
          <p:cNvSpPr txBox="1">
            <a:spLocks noChangeArrowheads="1"/>
          </p:cNvSpPr>
          <p:nvPr/>
        </p:nvSpPr>
        <p:spPr bwMode="auto">
          <a:xfrm>
            <a:off x="6324600" y="3436938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8380" name="TextBox 1"/>
          <p:cNvSpPr txBox="1">
            <a:spLocks noChangeArrowheads="1"/>
          </p:cNvSpPr>
          <p:nvPr/>
        </p:nvSpPr>
        <p:spPr bwMode="auto">
          <a:xfrm>
            <a:off x="-15875" y="6477000"/>
            <a:ext cx="7467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/>
              <a:t>1 These 4 names (Borg, Klingon, Hirogin, Jem’hadar) </a:t>
            </a:r>
            <a:r>
              <a:rPr lang="en-US" altLang="en-US" sz="1400">
                <a:sym typeface="Symbol" panose="05050102010706020507" pitchFamily="18" charset="2"/>
              </a:rPr>
              <a:t></a:t>
            </a:r>
            <a:r>
              <a:rPr lang="en-US" altLang="en-US" sz="1400"/>
              <a:t> are  CBS</a:t>
            </a:r>
          </a:p>
        </p:txBody>
      </p:sp>
    </p:spTree>
    <p:extLst>
      <p:ext uri="{BB962C8B-B14F-4D97-AF65-F5344CB8AC3E}">
        <p14:creationId xmlns:p14="http://schemas.microsoft.com/office/powerpoint/2010/main" val="295601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Accessing A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Because a list is composite you can access the entire list or individual elements.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percentages = [50.0, 100.0, 78.5, 99.9, 65.1]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Name of the list accesses the whole list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print(percentages)</a:t>
            </a:r>
          </a:p>
          <a:p>
            <a:r>
              <a:rPr lang="en-US" altLang="en-US" smtClean="0"/>
              <a:t>Name of the list and an index “</a:t>
            </a:r>
            <a:r>
              <a:rPr lang="en-US" altLang="ja-JP" sz="2000" smtClean="0">
                <a:latin typeface="Consolas" panose="020B0609020204030204" pitchFamily="49" charset="0"/>
              </a:rPr>
              <a:t>[index]</a:t>
            </a:r>
            <a:r>
              <a:rPr lang="en-US" altLang="en-US" smtClean="0"/>
              <a:t>”</a:t>
            </a:r>
            <a:r>
              <a:rPr lang="en-US" altLang="ja-JP" smtClean="0"/>
              <a:t>accesses an element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print(percentages[1])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124200" y="1763713"/>
            <a:ext cx="3962400" cy="1055687"/>
            <a:chOff x="3124200" y="1764347"/>
            <a:chExt cx="3962400" cy="1055053"/>
          </a:xfrm>
        </p:grpSpPr>
        <p:sp>
          <p:nvSpPr>
            <p:cNvPr id="4" name="Right Brace 3"/>
            <p:cNvSpPr/>
            <p:nvPr/>
          </p:nvSpPr>
          <p:spPr>
            <a:xfrm rot="16200000">
              <a:off x="4800783" y="533583"/>
              <a:ext cx="609234" cy="39624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59407" name="TextBox 4"/>
            <p:cNvSpPr txBox="1">
              <a:spLocks noChangeArrowheads="1"/>
            </p:cNvSpPr>
            <p:nvPr/>
          </p:nvSpPr>
          <p:spPr bwMode="auto">
            <a:xfrm>
              <a:off x="4762500" y="1764347"/>
              <a:ext cx="8001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400" b="1">
                  <a:solidFill>
                    <a:srgbClr val="FF0000"/>
                  </a:solidFill>
                  <a:latin typeface="Arial" panose="020B0604020202020204" pitchFamily="34" charset="0"/>
                </a:rPr>
                <a:t>List</a:t>
              </a:r>
            </a:p>
          </p:txBody>
        </p:sp>
      </p:grpSp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811713"/>
            <a:ext cx="325596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791200"/>
            <a:ext cx="320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2239963" y="3124200"/>
            <a:ext cx="4389437" cy="1331913"/>
            <a:chOff x="2240604" y="3124200"/>
            <a:chExt cx="4388796" cy="1332131"/>
          </a:xfrm>
        </p:grpSpPr>
        <p:sp>
          <p:nvSpPr>
            <p:cNvPr id="59400" name="TextBox 6"/>
            <p:cNvSpPr txBox="1">
              <a:spLocks noChangeArrowheads="1"/>
            </p:cNvSpPr>
            <p:nvPr/>
          </p:nvSpPr>
          <p:spPr bwMode="auto">
            <a:xfrm>
              <a:off x="2240604" y="3994666"/>
              <a:ext cx="15693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400" b="1">
                  <a:solidFill>
                    <a:srgbClr val="FF0000"/>
                  </a:solidFill>
                  <a:latin typeface="Arial" panose="020B0604020202020204" pitchFamily="34" charset="0"/>
                </a:rPr>
                <a:t>Elements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2972334" y="3124200"/>
              <a:ext cx="228567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2972334" y="3124200"/>
              <a:ext cx="1219022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3024714" y="3124200"/>
              <a:ext cx="2004719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3024714" y="3124200"/>
              <a:ext cx="2766608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2972334" y="3124200"/>
              <a:ext cx="3657066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499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Negative Indices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Although Python allows for negative indices (-1 last element, -2 second last…-&lt;size&gt;) this is unusual and this approach is not allowed in other languages.</a:t>
            </a:r>
          </a:p>
          <a:p>
            <a:r>
              <a:rPr lang="en-US" altLang="en-US" smtClean="0"/>
              <a:t>So unless otherwise told your index should be a positive integer ranging from &lt;zero&gt; to &lt;list size – 1&gt;</a:t>
            </a:r>
          </a:p>
        </p:txBody>
      </p:sp>
    </p:spTree>
    <p:extLst>
      <p:ext uri="{BB962C8B-B14F-4D97-AF65-F5344CB8AC3E}">
        <p14:creationId xmlns:p14="http://schemas.microsoft.com/office/powerpoint/2010/main" val="330180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7" name="Picture 7" descr="bi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2286000"/>
            <a:ext cx="3581400" cy="316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Recap: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ea typeface="MS PGothic" pitchFamily="34" charset="-128"/>
              </a:rPr>
              <a:t>Variables are a ‘slot’ in memory that contains ‘one piece’ of information.</a:t>
            </a:r>
          </a:p>
          <a:p>
            <a:pPr marL="228600" lvl="2" indent="0">
              <a:buFont typeface="Arial" panose="020B0604020202020204" pitchFamily="34" charset="0"/>
              <a:buNone/>
              <a:defRPr/>
            </a:pPr>
            <a:r>
              <a:rPr lang="en-US" altLang="en-US" dirty="0" smtClean="0">
                <a:latin typeface="Consolas" pitchFamily="49" charset="0"/>
                <a:ea typeface="MS PGothic" pitchFamily="34" charset="-128"/>
                <a:cs typeface="Consolas" pitchFamily="49" charset="0"/>
              </a:rPr>
              <a:t>num = 123</a:t>
            </a: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>
              <a:ea typeface="MS PGothic" pitchFamily="34" charset="-128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r>
              <a:rPr lang="en-US" altLang="en-US" dirty="0" smtClean="0">
                <a:ea typeface="MS PGothic" pitchFamily="34" charset="-128"/>
              </a:rPr>
              <a:t>Normally a location is accessed via the name of the variable.</a:t>
            </a:r>
          </a:p>
          <a:p>
            <a:pPr lvl="1">
              <a:defRPr/>
            </a:pPr>
            <a:r>
              <a:rPr lang="en-US" altLang="en-US" dirty="0" smtClean="0">
                <a:ea typeface="MS PGothic" pitchFamily="34" charset="-128"/>
              </a:rPr>
              <a:t>Note however that each location is also numbered!</a:t>
            </a:r>
          </a:p>
        </p:txBody>
      </p:sp>
      <p:sp>
        <p:nvSpPr>
          <p:cNvPr id="7" name="Freeform 6"/>
          <p:cNvSpPr/>
          <p:nvPr/>
        </p:nvSpPr>
        <p:spPr>
          <a:xfrm>
            <a:off x="1920875" y="3638550"/>
            <a:ext cx="390525" cy="247650"/>
          </a:xfrm>
          <a:custGeom>
            <a:avLst/>
            <a:gdLst>
              <a:gd name="connsiteX0" fmla="*/ 371475 w 390525"/>
              <a:gd name="connsiteY0" fmla="*/ 76200 h 247650"/>
              <a:gd name="connsiteX1" fmla="*/ 323850 w 390525"/>
              <a:gd name="connsiteY1" fmla="*/ 47625 h 247650"/>
              <a:gd name="connsiteX2" fmla="*/ 295275 w 390525"/>
              <a:gd name="connsiteY2" fmla="*/ 28575 h 247650"/>
              <a:gd name="connsiteX3" fmla="*/ 238125 w 390525"/>
              <a:gd name="connsiteY3" fmla="*/ 9525 h 247650"/>
              <a:gd name="connsiteX4" fmla="*/ 209550 w 390525"/>
              <a:gd name="connsiteY4" fmla="*/ 0 h 247650"/>
              <a:gd name="connsiteX5" fmla="*/ 57150 w 390525"/>
              <a:gd name="connsiteY5" fmla="*/ 19050 h 247650"/>
              <a:gd name="connsiteX6" fmla="*/ 28575 w 390525"/>
              <a:gd name="connsiteY6" fmla="*/ 38100 h 247650"/>
              <a:gd name="connsiteX7" fmla="*/ 0 w 390525"/>
              <a:gd name="connsiteY7" fmla="*/ 95250 h 247650"/>
              <a:gd name="connsiteX8" fmla="*/ 9525 w 390525"/>
              <a:gd name="connsiteY8" fmla="*/ 142875 h 247650"/>
              <a:gd name="connsiteX9" fmla="*/ 19050 w 390525"/>
              <a:gd name="connsiteY9" fmla="*/ 171450 h 247650"/>
              <a:gd name="connsiteX10" fmla="*/ 76200 w 390525"/>
              <a:gd name="connsiteY10" fmla="*/ 209550 h 247650"/>
              <a:gd name="connsiteX11" fmla="*/ 104775 w 390525"/>
              <a:gd name="connsiteY11" fmla="*/ 228600 h 247650"/>
              <a:gd name="connsiteX12" fmla="*/ 180975 w 390525"/>
              <a:gd name="connsiteY12" fmla="*/ 247650 h 247650"/>
              <a:gd name="connsiteX13" fmla="*/ 323850 w 390525"/>
              <a:gd name="connsiteY13" fmla="*/ 238125 h 247650"/>
              <a:gd name="connsiteX14" fmla="*/ 352425 w 390525"/>
              <a:gd name="connsiteY14" fmla="*/ 228600 h 247650"/>
              <a:gd name="connsiteX15" fmla="*/ 390525 w 390525"/>
              <a:gd name="connsiteY15" fmla="*/ 171450 h 247650"/>
              <a:gd name="connsiteX16" fmla="*/ 371475 w 390525"/>
              <a:gd name="connsiteY16" fmla="*/ 7620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0525" h="247650">
                <a:moveTo>
                  <a:pt x="371475" y="76200"/>
                </a:moveTo>
                <a:cubicBezTo>
                  <a:pt x="360363" y="55563"/>
                  <a:pt x="339549" y="57437"/>
                  <a:pt x="323850" y="47625"/>
                </a:cubicBezTo>
                <a:cubicBezTo>
                  <a:pt x="314142" y="41558"/>
                  <a:pt x="305736" y="33224"/>
                  <a:pt x="295275" y="28575"/>
                </a:cubicBezTo>
                <a:cubicBezTo>
                  <a:pt x="276925" y="20420"/>
                  <a:pt x="257175" y="15875"/>
                  <a:pt x="238125" y="9525"/>
                </a:cubicBezTo>
                <a:lnTo>
                  <a:pt x="209550" y="0"/>
                </a:lnTo>
                <a:cubicBezTo>
                  <a:pt x="185916" y="1818"/>
                  <a:pt x="98270" y="-1510"/>
                  <a:pt x="57150" y="19050"/>
                </a:cubicBezTo>
                <a:cubicBezTo>
                  <a:pt x="46911" y="24170"/>
                  <a:pt x="38100" y="31750"/>
                  <a:pt x="28575" y="38100"/>
                </a:cubicBezTo>
                <a:cubicBezTo>
                  <a:pt x="18943" y="52547"/>
                  <a:pt x="0" y="75532"/>
                  <a:pt x="0" y="95250"/>
                </a:cubicBezTo>
                <a:cubicBezTo>
                  <a:pt x="0" y="111439"/>
                  <a:pt x="5598" y="127169"/>
                  <a:pt x="9525" y="142875"/>
                </a:cubicBezTo>
                <a:cubicBezTo>
                  <a:pt x="11960" y="152615"/>
                  <a:pt x="11950" y="164350"/>
                  <a:pt x="19050" y="171450"/>
                </a:cubicBezTo>
                <a:cubicBezTo>
                  <a:pt x="35239" y="187639"/>
                  <a:pt x="57150" y="196850"/>
                  <a:pt x="76200" y="209550"/>
                </a:cubicBezTo>
                <a:cubicBezTo>
                  <a:pt x="85725" y="215900"/>
                  <a:pt x="93915" y="224980"/>
                  <a:pt x="104775" y="228600"/>
                </a:cubicBezTo>
                <a:cubicBezTo>
                  <a:pt x="148709" y="243245"/>
                  <a:pt x="123505" y="236156"/>
                  <a:pt x="180975" y="247650"/>
                </a:cubicBezTo>
                <a:cubicBezTo>
                  <a:pt x="228600" y="244475"/>
                  <a:pt x="276411" y="243396"/>
                  <a:pt x="323850" y="238125"/>
                </a:cubicBezTo>
                <a:cubicBezTo>
                  <a:pt x="333829" y="237016"/>
                  <a:pt x="345325" y="235700"/>
                  <a:pt x="352425" y="228600"/>
                </a:cubicBezTo>
                <a:cubicBezTo>
                  <a:pt x="368614" y="212411"/>
                  <a:pt x="390525" y="171450"/>
                  <a:pt x="390525" y="171450"/>
                </a:cubicBezTo>
                <a:cubicBezTo>
                  <a:pt x="380119" y="88205"/>
                  <a:pt x="382587" y="96837"/>
                  <a:pt x="371475" y="76200"/>
                </a:cubicBezTo>
                <a:close/>
              </a:path>
            </a:pathLst>
          </a:cu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763" y="6586538"/>
            <a:ext cx="3805237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/>
              <a:t>Image: Curtesy of Rob Kremer</a:t>
            </a:r>
          </a:p>
        </p:txBody>
      </p:sp>
    </p:spTree>
    <p:extLst>
      <p:ext uri="{BB962C8B-B14F-4D97-AF65-F5344CB8AC3E}">
        <p14:creationId xmlns:p14="http://schemas.microsoft.com/office/powerpoint/2010/main" val="288016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Addresses And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Real life metaphor: to determine the location that you need to reach the ‘address’ must be stored (electronic, paper, human memory)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Think of the delivery address as something that is a ‘reference’ to the location that you wish to reach.</a:t>
            </a:r>
          </a:p>
          <a:p>
            <a:pPr lvl="1"/>
            <a:r>
              <a:rPr lang="en-US" altLang="en-US" smtClean="0"/>
              <a:t>Lose the reference (electronic, paper, memory) and you can’t ‘access’ (go to) the desired location.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38200" y="2344738"/>
            <a:ext cx="4532313" cy="1309687"/>
            <a:chOff x="838200" y="2344221"/>
            <a:chExt cx="4532001" cy="1310855"/>
          </a:xfrm>
        </p:grpSpPr>
        <p:pic>
          <p:nvPicPr>
            <p:cNvPr id="15373" name="Picture 4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2350718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4" name="Picture 5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2362200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5" name="Picture 6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571" y="2344221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6" name="TextBox 3"/>
            <p:cNvSpPr txBox="1">
              <a:spLocks noChangeArrowheads="1"/>
            </p:cNvSpPr>
            <p:nvPr/>
          </p:nvSpPr>
          <p:spPr bwMode="auto">
            <a:xfrm>
              <a:off x="1031653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121</a:t>
              </a:r>
            </a:p>
          </p:txBody>
        </p:sp>
        <p:sp>
          <p:nvSpPr>
            <p:cNvPr id="15377" name="TextBox 9"/>
            <p:cNvSpPr txBox="1">
              <a:spLocks noChangeArrowheads="1"/>
            </p:cNvSpPr>
            <p:nvPr/>
          </p:nvSpPr>
          <p:spPr bwMode="auto">
            <a:xfrm>
              <a:off x="2860453" y="3253478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122</a:t>
              </a:r>
            </a:p>
          </p:txBody>
        </p:sp>
        <p:sp>
          <p:nvSpPr>
            <p:cNvPr id="15378" name="TextBox 10"/>
            <p:cNvSpPr txBox="1">
              <a:spLocks noChangeArrowheads="1"/>
            </p:cNvSpPr>
            <p:nvPr/>
          </p:nvSpPr>
          <p:spPr bwMode="auto">
            <a:xfrm>
              <a:off x="4641024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123</a:t>
              </a:r>
            </a:p>
          </p:txBody>
        </p:sp>
      </p:grpSp>
      <p:pic>
        <p:nvPicPr>
          <p:cNvPr id="140296" name="Picture 8" descr="C:\Users\tamj\AppData\Local\Microsoft\Windows\Temporary Internet Files\Content.IE5\BXRWTSP3\MC90005967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3287713"/>
            <a:ext cx="806450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167438" y="3540125"/>
            <a:ext cx="534987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123</a:t>
            </a:r>
          </a:p>
        </p:txBody>
      </p:sp>
      <p:sp>
        <p:nvSpPr>
          <p:cNvPr id="6" name="Cloud Callout 5"/>
          <p:cNvSpPr/>
          <p:nvPr/>
        </p:nvSpPr>
        <p:spPr>
          <a:xfrm>
            <a:off x="7431088" y="2344738"/>
            <a:ext cx="1103312" cy="908050"/>
          </a:xfrm>
          <a:prstGeom prst="cloudCallout">
            <a:avLst>
              <a:gd name="adj1" fmla="val -77789"/>
              <a:gd name="adj2" fmla="val 56215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???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2667000" y="5938838"/>
            <a:ext cx="2184400" cy="919162"/>
            <a:chOff x="2667000" y="5939542"/>
            <a:chExt cx="2183821" cy="918458"/>
          </a:xfrm>
        </p:grpSpPr>
        <p:pic>
          <p:nvPicPr>
            <p:cNvPr id="15371" name="Picture 8" descr="C:\Users\tamj\AppData\Local\Microsoft\Windows\Temporary Internet Files\Content.IE5\BXRWTSP3\MC900059670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320" y="5974232"/>
              <a:ext cx="806501" cy="883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2" name="TextBox 18"/>
            <p:cNvSpPr txBox="1">
              <a:spLocks noChangeArrowheads="1"/>
            </p:cNvSpPr>
            <p:nvPr/>
          </p:nvSpPr>
          <p:spPr bwMode="auto">
            <a:xfrm>
              <a:off x="2667000" y="5939542"/>
              <a:ext cx="1455844" cy="61365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Reference = </a:t>
              </a:r>
            </a:p>
            <a:p>
              <a:pPr eaLnBrk="1" hangingPunct="1"/>
              <a:r>
                <a:rPr lang="en-US" altLang="en-US" b="1"/>
                <a:t>123</a:t>
              </a:r>
            </a:p>
          </p:txBody>
        </p:sp>
      </p:grp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162675" y="3525838"/>
            <a:ext cx="539750" cy="36988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667000" y="5930900"/>
            <a:ext cx="1455738" cy="6223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853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animBg="1"/>
      <p:bldP spid="6" grpId="0" animBg="1"/>
      <p:bldP spid="22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Accessing Lists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Lists can only be accessed through the reference</a:t>
            </a:r>
          </a:p>
          <a:p>
            <a:r>
              <a:rPr lang="en-US" altLang="en-US" dirty="0" smtClean="0"/>
              <a:t>The reference </a:t>
            </a:r>
            <a:r>
              <a:rPr lang="en-US" altLang="en-US" i="1" dirty="0" smtClean="0"/>
              <a:t>contains the address of the list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list1 = [1,2,3]</a:t>
            </a:r>
          </a:p>
          <a:p>
            <a:endParaRPr lang="en-US" altLang="en-US" dirty="0" smtClean="0"/>
          </a:p>
          <a:p>
            <a:endParaRPr lang="en-US" altLang="en-US" dirty="0"/>
          </a:p>
          <a:p>
            <a:endParaRPr lang="en-US" altLang="en-US" dirty="0" smtClean="0"/>
          </a:p>
          <a:p>
            <a:endParaRPr lang="en-US" altLang="en-US" dirty="0"/>
          </a:p>
          <a:p>
            <a:endParaRPr lang="en-US" altLang="en-US" dirty="0" smtClean="0"/>
          </a:p>
          <a:p>
            <a:endParaRPr lang="en-US" altLang="en-US" dirty="0"/>
          </a:p>
          <a:p>
            <a:r>
              <a:rPr lang="en-US" altLang="en-US" dirty="0" smtClean="0"/>
              <a:t>The </a:t>
            </a:r>
            <a:r>
              <a:rPr lang="en-US" altLang="en-US" dirty="0"/>
              <a:t>reference to a list is a separate memory location from the list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304393" y="3148012"/>
            <a:ext cx="1981200" cy="457200"/>
            <a:chOff x="2286000" y="1852611"/>
            <a:chExt cx="1981200" cy="457200"/>
          </a:xfrm>
        </p:grpSpPr>
        <p:sp>
          <p:nvSpPr>
            <p:cNvPr id="61461" name="TextBox 3"/>
            <p:cNvSpPr txBox="1">
              <a:spLocks noChangeArrowheads="1"/>
            </p:cNvSpPr>
            <p:nvPr/>
          </p:nvSpPr>
          <p:spPr bwMode="auto">
            <a:xfrm>
              <a:off x="2286000" y="1852611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list1</a:t>
              </a:r>
            </a:p>
          </p:txBody>
        </p:sp>
        <p:sp>
          <p:nvSpPr>
            <p:cNvPr id="61462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492068"/>
              </p:ext>
            </p:extLst>
          </p:nvPr>
        </p:nvGraphicFramePr>
        <p:xfrm>
          <a:off x="6190593" y="2590800"/>
          <a:ext cx="2514600" cy="1677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6971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676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1504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61455" name="Group 7"/>
          <p:cNvGrpSpPr>
            <a:grpSpLocks/>
          </p:cNvGrpSpPr>
          <p:nvPr/>
        </p:nvGrpSpPr>
        <p:grpSpPr bwMode="auto">
          <a:xfrm>
            <a:off x="4971393" y="2595562"/>
            <a:ext cx="1219200" cy="1552575"/>
            <a:chOff x="4953000" y="1300163"/>
            <a:chExt cx="1219200" cy="1552573"/>
          </a:xfrm>
        </p:grpSpPr>
        <p:sp>
          <p:nvSpPr>
            <p:cNvPr id="61458" name="TextBox 6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61459" name="TextBox 7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61460" name="TextBox 8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342993" y="3186112"/>
            <a:ext cx="1219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[1,2,3]</a:t>
            </a:r>
          </a:p>
        </p:txBody>
      </p:sp>
      <p:sp>
        <p:nvSpPr>
          <p:cNvPr id="16" name="Freeform 15"/>
          <p:cNvSpPr/>
          <p:nvPr/>
        </p:nvSpPr>
        <p:spPr>
          <a:xfrm>
            <a:off x="4176056" y="3067050"/>
            <a:ext cx="2143125" cy="228600"/>
          </a:xfrm>
          <a:custGeom>
            <a:avLst/>
            <a:gdLst>
              <a:gd name="connsiteX0" fmla="*/ 0 w 2143423"/>
              <a:gd name="connsiteY0" fmla="*/ 228600 h 228600"/>
              <a:gd name="connsiteX1" fmla="*/ 71437 w 2143423"/>
              <a:gd name="connsiteY1" fmla="*/ 185738 h 228600"/>
              <a:gd name="connsiteX2" fmla="*/ 128587 w 2143423"/>
              <a:gd name="connsiteY2" fmla="*/ 157163 h 228600"/>
              <a:gd name="connsiteX3" fmla="*/ 157162 w 2143423"/>
              <a:gd name="connsiteY3" fmla="*/ 114300 h 228600"/>
              <a:gd name="connsiteX4" fmla="*/ 300037 w 2143423"/>
              <a:gd name="connsiteY4" fmla="*/ 42863 h 228600"/>
              <a:gd name="connsiteX5" fmla="*/ 371475 w 2143423"/>
              <a:gd name="connsiteY5" fmla="*/ 28575 h 228600"/>
              <a:gd name="connsiteX6" fmla="*/ 1643062 w 2143423"/>
              <a:gd name="connsiteY6" fmla="*/ 14288 h 228600"/>
              <a:gd name="connsiteX7" fmla="*/ 1885950 w 2143423"/>
              <a:gd name="connsiteY7" fmla="*/ 0 h 228600"/>
              <a:gd name="connsiteX8" fmla="*/ 1957387 w 2143423"/>
              <a:gd name="connsiteY8" fmla="*/ 14288 h 228600"/>
              <a:gd name="connsiteX9" fmla="*/ 2043112 w 2143423"/>
              <a:gd name="connsiteY9" fmla="*/ 42863 h 228600"/>
              <a:gd name="connsiteX10" fmla="*/ 2071687 w 2143423"/>
              <a:gd name="connsiteY10" fmla="*/ 85725 h 228600"/>
              <a:gd name="connsiteX11" fmla="*/ 2114550 w 2143423"/>
              <a:gd name="connsiteY11" fmla="*/ 100013 h 228600"/>
              <a:gd name="connsiteX12" fmla="*/ 2143125 w 2143423"/>
              <a:gd name="connsiteY12" fmla="*/ 17145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43423" h="228600">
                <a:moveTo>
                  <a:pt x="0" y="228600"/>
                </a:moveTo>
                <a:cubicBezTo>
                  <a:pt x="23812" y="214313"/>
                  <a:pt x="47162" y="199224"/>
                  <a:pt x="71437" y="185738"/>
                </a:cubicBezTo>
                <a:cubicBezTo>
                  <a:pt x="90055" y="175395"/>
                  <a:pt x="112225" y="170798"/>
                  <a:pt x="128587" y="157163"/>
                </a:cubicBezTo>
                <a:cubicBezTo>
                  <a:pt x="141779" y="146170"/>
                  <a:pt x="144239" y="125608"/>
                  <a:pt x="157162" y="114300"/>
                </a:cubicBezTo>
                <a:cubicBezTo>
                  <a:pt x="219921" y="59386"/>
                  <a:pt x="232043" y="57973"/>
                  <a:pt x="300037" y="42863"/>
                </a:cubicBezTo>
                <a:cubicBezTo>
                  <a:pt x="323743" y="37595"/>
                  <a:pt x="347196" y="29092"/>
                  <a:pt x="371475" y="28575"/>
                </a:cubicBezTo>
                <a:cubicBezTo>
                  <a:pt x="795268" y="19558"/>
                  <a:pt x="1219200" y="19050"/>
                  <a:pt x="1643062" y="14288"/>
                </a:cubicBezTo>
                <a:cubicBezTo>
                  <a:pt x="1724025" y="9525"/>
                  <a:pt x="1804847" y="0"/>
                  <a:pt x="1885950" y="0"/>
                </a:cubicBezTo>
                <a:cubicBezTo>
                  <a:pt x="1910234" y="0"/>
                  <a:pt x="1933959" y="7898"/>
                  <a:pt x="1957387" y="14288"/>
                </a:cubicBezTo>
                <a:cubicBezTo>
                  <a:pt x="1986446" y="22213"/>
                  <a:pt x="2043112" y="42863"/>
                  <a:pt x="2043112" y="42863"/>
                </a:cubicBezTo>
                <a:cubicBezTo>
                  <a:pt x="2052637" y="57150"/>
                  <a:pt x="2058278" y="74998"/>
                  <a:pt x="2071687" y="85725"/>
                </a:cubicBezTo>
                <a:cubicBezTo>
                  <a:pt x="2083447" y="95133"/>
                  <a:pt x="2102790" y="90605"/>
                  <a:pt x="2114550" y="100013"/>
                </a:cubicBezTo>
                <a:cubicBezTo>
                  <a:pt x="2148409" y="127100"/>
                  <a:pt x="2143125" y="138851"/>
                  <a:pt x="2143125" y="171450"/>
                </a:cubicBezTo>
              </a:path>
            </a:pathLst>
          </a:custGeom>
          <a:noFill/>
          <a:ln>
            <a:solidFill>
              <a:srgbClr val="CC33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2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uiExpand="1" build="p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Accessing Lists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457200" y="1104900"/>
            <a:ext cx="8229600" cy="5410200"/>
          </a:xfrm>
        </p:spPr>
        <p:txBody>
          <a:bodyPr/>
          <a:lstStyle/>
          <a:p>
            <a:r>
              <a:rPr lang="en-US" altLang="en-US" smtClean="0"/>
              <a:t>Lists can only be accessed through the reference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list1 = [1,2,3]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list1 = [3,2,1]</a:t>
            </a:r>
          </a:p>
        </p:txBody>
      </p:sp>
      <p:grpSp>
        <p:nvGrpSpPr>
          <p:cNvPr id="62468" name="Group 3"/>
          <p:cNvGrpSpPr>
            <a:grpSpLocks/>
          </p:cNvGrpSpPr>
          <p:nvPr/>
        </p:nvGrpSpPr>
        <p:grpSpPr bwMode="auto">
          <a:xfrm>
            <a:off x="2590800" y="3810000"/>
            <a:ext cx="1981200" cy="457200"/>
            <a:chOff x="2286000" y="1852611"/>
            <a:chExt cx="1981200" cy="457200"/>
          </a:xfrm>
        </p:grpSpPr>
        <p:sp>
          <p:nvSpPr>
            <p:cNvPr id="62501" name="TextBox 3"/>
            <p:cNvSpPr txBox="1">
              <a:spLocks noChangeArrowheads="1"/>
            </p:cNvSpPr>
            <p:nvPr/>
          </p:nvSpPr>
          <p:spPr bwMode="auto">
            <a:xfrm>
              <a:off x="2286000" y="1852611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list1</a:t>
              </a:r>
            </a:p>
          </p:txBody>
        </p:sp>
        <p:sp>
          <p:nvSpPr>
            <p:cNvPr id="62502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77000" y="3252788"/>
          <a:ext cx="2514600" cy="1677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6971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676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1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1800" dirty="0" smtClean="0">
                        <a:latin typeface="Arial Black" panose="020B0A04020102020204" pitchFamily="34" charset="0"/>
                      </a:endParaRP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62479" name="Group 7"/>
          <p:cNvGrpSpPr>
            <a:grpSpLocks/>
          </p:cNvGrpSpPr>
          <p:nvPr/>
        </p:nvGrpSpPr>
        <p:grpSpPr bwMode="auto">
          <a:xfrm>
            <a:off x="5257800" y="3257550"/>
            <a:ext cx="1219200" cy="1552575"/>
            <a:chOff x="4953000" y="1300163"/>
            <a:chExt cx="1219200" cy="1552573"/>
          </a:xfrm>
        </p:grpSpPr>
        <p:sp>
          <p:nvSpPr>
            <p:cNvPr id="62498" name="TextBox 6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62499" name="TextBox 7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62500" name="TextBox 8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62480" name="TextBox 11"/>
          <p:cNvSpPr txBox="1">
            <a:spLocks noChangeArrowheads="1"/>
          </p:cNvSpPr>
          <p:nvPr/>
        </p:nvSpPr>
        <p:spPr bwMode="auto">
          <a:xfrm>
            <a:off x="6629400" y="3848100"/>
            <a:ext cx="1219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[1,2,3]</a:t>
            </a:r>
          </a:p>
        </p:txBody>
      </p:sp>
      <p:sp>
        <p:nvSpPr>
          <p:cNvPr id="3" name="Freeform 2"/>
          <p:cNvSpPr/>
          <p:nvPr/>
        </p:nvSpPr>
        <p:spPr>
          <a:xfrm>
            <a:off x="4510088" y="4076700"/>
            <a:ext cx="2355850" cy="976313"/>
          </a:xfrm>
          <a:custGeom>
            <a:avLst/>
            <a:gdLst>
              <a:gd name="connsiteX0" fmla="*/ 0 w 2355742"/>
              <a:gd name="connsiteY0" fmla="*/ 30997 h 976393"/>
              <a:gd name="connsiteX1" fmla="*/ 108488 w 2355742"/>
              <a:gd name="connsiteY1" fmla="*/ 15499 h 976393"/>
              <a:gd name="connsiteX2" fmla="*/ 201478 w 2355742"/>
              <a:gd name="connsiteY2" fmla="*/ 0 h 976393"/>
              <a:gd name="connsiteX3" fmla="*/ 542440 w 2355742"/>
              <a:gd name="connsiteY3" fmla="*/ 15499 h 976393"/>
              <a:gd name="connsiteX4" fmla="*/ 573437 w 2355742"/>
              <a:gd name="connsiteY4" fmla="*/ 61993 h 976393"/>
              <a:gd name="connsiteX5" fmla="*/ 604434 w 2355742"/>
              <a:gd name="connsiteY5" fmla="*/ 154983 h 976393"/>
              <a:gd name="connsiteX6" fmla="*/ 635430 w 2355742"/>
              <a:gd name="connsiteY6" fmla="*/ 216977 h 976393"/>
              <a:gd name="connsiteX7" fmla="*/ 666427 w 2355742"/>
              <a:gd name="connsiteY7" fmla="*/ 449451 h 976393"/>
              <a:gd name="connsiteX8" fmla="*/ 697424 w 2355742"/>
              <a:gd name="connsiteY8" fmla="*/ 604434 h 976393"/>
              <a:gd name="connsiteX9" fmla="*/ 883403 w 2355742"/>
              <a:gd name="connsiteY9" fmla="*/ 821410 h 976393"/>
              <a:gd name="connsiteX10" fmla="*/ 945396 w 2355742"/>
              <a:gd name="connsiteY10" fmla="*/ 883404 h 976393"/>
              <a:gd name="connsiteX11" fmla="*/ 991891 w 2355742"/>
              <a:gd name="connsiteY11" fmla="*/ 898902 h 976393"/>
              <a:gd name="connsiteX12" fmla="*/ 1100379 w 2355742"/>
              <a:gd name="connsiteY12" fmla="*/ 945397 h 976393"/>
              <a:gd name="connsiteX13" fmla="*/ 1270861 w 2355742"/>
              <a:gd name="connsiteY13" fmla="*/ 976393 h 976393"/>
              <a:gd name="connsiteX14" fmla="*/ 1828800 w 2355742"/>
              <a:gd name="connsiteY14" fmla="*/ 960895 h 976393"/>
              <a:gd name="connsiteX15" fmla="*/ 1968285 w 2355742"/>
              <a:gd name="connsiteY15" fmla="*/ 914400 h 976393"/>
              <a:gd name="connsiteX16" fmla="*/ 2061274 w 2355742"/>
              <a:gd name="connsiteY16" fmla="*/ 883404 h 976393"/>
              <a:gd name="connsiteX17" fmla="*/ 2169762 w 2355742"/>
              <a:gd name="connsiteY17" fmla="*/ 836909 h 976393"/>
              <a:gd name="connsiteX18" fmla="*/ 2262752 w 2355742"/>
              <a:gd name="connsiteY18" fmla="*/ 774915 h 976393"/>
              <a:gd name="connsiteX19" fmla="*/ 2309247 w 2355742"/>
              <a:gd name="connsiteY19" fmla="*/ 743919 h 976393"/>
              <a:gd name="connsiteX20" fmla="*/ 2355742 w 2355742"/>
              <a:gd name="connsiteY20" fmla="*/ 619932 h 97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55742" h="976393">
                <a:moveTo>
                  <a:pt x="0" y="30997"/>
                </a:moveTo>
                <a:lnTo>
                  <a:pt x="108488" y="15499"/>
                </a:lnTo>
                <a:cubicBezTo>
                  <a:pt x="139547" y="10721"/>
                  <a:pt x="170054" y="0"/>
                  <a:pt x="201478" y="0"/>
                </a:cubicBezTo>
                <a:cubicBezTo>
                  <a:pt x="315249" y="0"/>
                  <a:pt x="428786" y="10333"/>
                  <a:pt x="542440" y="15499"/>
                </a:cubicBezTo>
                <a:cubicBezTo>
                  <a:pt x="552772" y="30997"/>
                  <a:pt x="565872" y="44972"/>
                  <a:pt x="573437" y="61993"/>
                </a:cubicBezTo>
                <a:cubicBezTo>
                  <a:pt x="586707" y="91850"/>
                  <a:pt x="589822" y="125759"/>
                  <a:pt x="604434" y="154983"/>
                </a:cubicBezTo>
                <a:lnTo>
                  <a:pt x="635430" y="216977"/>
                </a:lnTo>
                <a:cubicBezTo>
                  <a:pt x="674370" y="489546"/>
                  <a:pt x="626387" y="149148"/>
                  <a:pt x="666427" y="449451"/>
                </a:cubicBezTo>
                <a:cubicBezTo>
                  <a:pt x="669941" y="475803"/>
                  <a:pt x="676766" y="567249"/>
                  <a:pt x="697424" y="604434"/>
                </a:cubicBezTo>
                <a:cubicBezTo>
                  <a:pt x="756435" y="710652"/>
                  <a:pt x="788620" y="726626"/>
                  <a:pt x="883403" y="821410"/>
                </a:cubicBezTo>
                <a:cubicBezTo>
                  <a:pt x="904067" y="842075"/>
                  <a:pt x="917672" y="874163"/>
                  <a:pt x="945396" y="883404"/>
                </a:cubicBezTo>
                <a:cubicBezTo>
                  <a:pt x="960894" y="888570"/>
                  <a:pt x="976875" y="892467"/>
                  <a:pt x="991891" y="898902"/>
                </a:cubicBezTo>
                <a:cubicBezTo>
                  <a:pt x="1074546" y="934326"/>
                  <a:pt x="1027689" y="924629"/>
                  <a:pt x="1100379" y="945397"/>
                </a:cubicBezTo>
                <a:cubicBezTo>
                  <a:pt x="1173452" y="966274"/>
                  <a:pt x="1183064" y="963851"/>
                  <a:pt x="1270861" y="976393"/>
                </a:cubicBezTo>
                <a:cubicBezTo>
                  <a:pt x="1456841" y="971227"/>
                  <a:pt x="1642970" y="969960"/>
                  <a:pt x="1828800" y="960895"/>
                </a:cubicBezTo>
                <a:cubicBezTo>
                  <a:pt x="1913602" y="956758"/>
                  <a:pt x="1896188" y="943239"/>
                  <a:pt x="1968285" y="914400"/>
                </a:cubicBezTo>
                <a:cubicBezTo>
                  <a:pt x="1998621" y="902266"/>
                  <a:pt x="2032050" y="898016"/>
                  <a:pt x="2061274" y="883404"/>
                </a:cubicBezTo>
                <a:cubicBezTo>
                  <a:pt x="2137880" y="845101"/>
                  <a:pt x="2101350" y="859713"/>
                  <a:pt x="2169762" y="836909"/>
                </a:cubicBezTo>
                <a:lnTo>
                  <a:pt x="2262752" y="774915"/>
                </a:lnTo>
                <a:lnTo>
                  <a:pt x="2309247" y="743919"/>
                </a:lnTo>
                <a:cubicBezTo>
                  <a:pt x="2343897" y="639970"/>
                  <a:pt x="2325632" y="680153"/>
                  <a:pt x="2355742" y="619932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 dirty="0"/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185738" y="4638675"/>
            <a:ext cx="4532312" cy="1309688"/>
            <a:chOff x="838200" y="2344221"/>
            <a:chExt cx="4532001" cy="1310855"/>
          </a:xfrm>
        </p:grpSpPr>
        <p:pic>
          <p:nvPicPr>
            <p:cNvPr id="62492" name="Picture 4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2350718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93" name="Picture 5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2362200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94" name="Picture 6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571" y="2344221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495" name="TextBox 3"/>
            <p:cNvSpPr txBox="1">
              <a:spLocks noChangeArrowheads="1"/>
            </p:cNvSpPr>
            <p:nvPr/>
          </p:nvSpPr>
          <p:spPr bwMode="auto">
            <a:xfrm>
              <a:off x="1031653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121</a:t>
              </a:r>
            </a:p>
          </p:txBody>
        </p:sp>
        <p:sp>
          <p:nvSpPr>
            <p:cNvPr id="62496" name="TextBox 9"/>
            <p:cNvSpPr txBox="1">
              <a:spLocks noChangeArrowheads="1"/>
            </p:cNvSpPr>
            <p:nvPr/>
          </p:nvSpPr>
          <p:spPr bwMode="auto">
            <a:xfrm>
              <a:off x="2860453" y="3253478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122</a:t>
              </a:r>
            </a:p>
          </p:txBody>
        </p:sp>
        <p:sp>
          <p:nvSpPr>
            <p:cNvPr id="62497" name="TextBox 10"/>
            <p:cNvSpPr txBox="1">
              <a:spLocks noChangeArrowheads="1"/>
            </p:cNvSpPr>
            <p:nvPr/>
          </p:nvSpPr>
          <p:spPr bwMode="auto">
            <a:xfrm>
              <a:off x="4641024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123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590800" y="5954713"/>
            <a:ext cx="2184400" cy="919162"/>
            <a:chOff x="2590800" y="5954403"/>
            <a:chExt cx="2184400" cy="919162"/>
          </a:xfrm>
        </p:grpSpPr>
        <p:pic>
          <p:nvPicPr>
            <p:cNvPr id="62490" name="Picture 8" descr="C:\Users\tamj\AppData\Local\Microsoft\Windows\Temporary Internet Files\Content.IE5\BXRWTSP3\MC900059670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8485" y="5989120"/>
              <a:ext cx="806715" cy="884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491" name="TextBox 18"/>
            <p:cNvSpPr txBox="1">
              <a:spLocks noChangeArrowheads="1"/>
            </p:cNvSpPr>
            <p:nvPr/>
          </p:nvSpPr>
          <p:spPr bwMode="auto">
            <a:xfrm>
              <a:off x="2590800" y="5954403"/>
              <a:ext cx="1456230" cy="6141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Reference = </a:t>
              </a:r>
            </a:p>
            <a:p>
              <a:pPr eaLnBrk="1" hangingPunct="1"/>
              <a:r>
                <a:rPr lang="en-US" altLang="en-US" b="1"/>
                <a:t>123</a:t>
              </a:r>
            </a:p>
          </p:txBody>
        </p:sp>
      </p:grpSp>
      <p:sp>
        <p:nvSpPr>
          <p:cNvPr id="30" name="TextBox 18"/>
          <p:cNvSpPr txBox="1">
            <a:spLocks noChangeArrowheads="1"/>
          </p:cNvSpPr>
          <p:nvPr/>
        </p:nvSpPr>
        <p:spPr bwMode="auto">
          <a:xfrm>
            <a:off x="2590800" y="5945188"/>
            <a:ext cx="1455738" cy="61277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Reference = </a:t>
            </a:r>
          </a:p>
          <a:p>
            <a:pPr eaLnBrk="1" hangingPunct="1"/>
            <a:r>
              <a:rPr lang="en-US" altLang="en-US" b="1"/>
              <a:t>121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6532563" y="4413250"/>
            <a:ext cx="1055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 [3,2,1]</a:t>
            </a:r>
            <a:endParaRPr lang="en-CA" altLang="en-US"/>
          </a:p>
        </p:txBody>
      </p:sp>
      <p:grpSp>
        <p:nvGrpSpPr>
          <p:cNvPr id="8" name="Group 33"/>
          <p:cNvGrpSpPr>
            <a:grpSpLocks/>
          </p:cNvGrpSpPr>
          <p:nvPr/>
        </p:nvGrpSpPr>
        <p:grpSpPr bwMode="auto">
          <a:xfrm>
            <a:off x="2590800" y="3813175"/>
            <a:ext cx="1981200" cy="457200"/>
            <a:chOff x="2286000" y="1852611"/>
            <a:chExt cx="1981200" cy="457200"/>
          </a:xfrm>
        </p:grpSpPr>
        <p:sp>
          <p:nvSpPr>
            <p:cNvPr id="62488" name="TextBox 3"/>
            <p:cNvSpPr txBox="1">
              <a:spLocks noChangeArrowheads="1"/>
            </p:cNvSpPr>
            <p:nvPr/>
          </p:nvSpPr>
          <p:spPr bwMode="auto">
            <a:xfrm>
              <a:off x="2286000" y="1852611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list1</a:t>
              </a:r>
            </a:p>
          </p:txBody>
        </p:sp>
        <p:sp>
          <p:nvSpPr>
            <p:cNvPr id="62489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  <a:p>
              <a:pPr eaLnBrk="1" hangingPunct="1"/>
              <a:endParaRPr lang="en-US" altLang="en-US"/>
            </a:p>
          </p:txBody>
        </p:sp>
      </p:grpSp>
      <p:sp>
        <p:nvSpPr>
          <p:cNvPr id="31" name="Rectangle 30"/>
          <p:cNvSpPr/>
          <p:nvPr/>
        </p:nvSpPr>
        <p:spPr>
          <a:xfrm>
            <a:off x="7872413" y="3573463"/>
            <a:ext cx="990600" cy="59055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Cannot access</a:t>
            </a:r>
          </a:p>
        </p:txBody>
      </p:sp>
    </p:spTree>
    <p:extLst>
      <p:ext uri="{BB962C8B-B14F-4D97-AF65-F5344CB8AC3E}">
        <p14:creationId xmlns:p14="http://schemas.microsoft.com/office/powerpoint/2010/main" val="184976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Accessing Lists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Lists can only be accessed through the reference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list1 = [1,2,3]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list1 = [3,2,1]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list2 = list1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686050" y="4467225"/>
            <a:ext cx="1981200" cy="457200"/>
            <a:chOff x="2286000" y="1852611"/>
            <a:chExt cx="1981200" cy="457200"/>
          </a:xfrm>
        </p:grpSpPr>
        <p:sp>
          <p:nvSpPr>
            <p:cNvPr id="63514" name="TextBox 3"/>
            <p:cNvSpPr txBox="1">
              <a:spLocks noChangeArrowheads="1"/>
            </p:cNvSpPr>
            <p:nvPr/>
          </p:nvSpPr>
          <p:spPr bwMode="auto">
            <a:xfrm>
              <a:off x="2286000" y="1852611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list2</a:t>
              </a:r>
            </a:p>
          </p:txBody>
        </p:sp>
        <p:sp>
          <p:nvSpPr>
            <p:cNvPr id="63515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77000" y="3252788"/>
          <a:ext cx="2514600" cy="1677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69717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676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1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 smtClean="0">
                          <a:latin typeface="Arial Black" panose="020B0A04020102020204" pitchFamily="34" charset="0"/>
                        </a:rPr>
                        <a:t>  [3,2,1]</a:t>
                      </a:r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63503" name="Group 7"/>
          <p:cNvGrpSpPr>
            <a:grpSpLocks/>
          </p:cNvGrpSpPr>
          <p:nvPr/>
        </p:nvGrpSpPr>
        <p:grpSpPr bwMode="auto">
          <a:xfrm>
            <a:off x="5257800" y="3257550"/>
            <a:ext cx="1219200" cy="1552575"/>
            <a:chOff x="4953000" y="1300163"/>
            <a:chExt cx="1219200" cy="1552573"/>
          </a:xfrm>
        </p:grpSpPr>
        <p:sp>
          <p:nvSpPr>
            <p:cNvPr id="63511" name="TextBox 6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63512" name="TextBox 7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63513" name="TextBox 8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63504" name="TextBox 11"/>
          <p:cNvSpPr txBox="1">
            <a:spLocks noChangeArrowheads="1"/>
          </p:cNvSpPr>
          <p:nvPr/>
        </p:nvSpPr>
        <p:spPr bwMode="auto">
          <a:xfrm>
            <a:off x="6629400" y="3848100"/>
            <a:ext cx="1219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[1,2,3]</a:t>
            </a:r>
          </a:p>
        </p:txBody>
      </p:sp>
      <p:grpSp>
        <p:nvGrpSpPr>
          <p:cNvPr id="63505" name="Group 13"/>
          <p:cNvGrpSpPr>
            <a:grpSpLocks/>
          </p:cNvGrpSpPr>
          <p:nvPr/>
        </p:nvGrpSpPr>
        <p:grpSpPr bwMode="auto">
          <a:xfrm>
            <a:off x="2686050" y="4000500"/>
            <a:ext cx="1981200" cy="457200"/>
            <a:chOff x="2286000" y="1852611"/>
            <a:chExt cx="1981200" cy="457200"/>
          </a:xfrm>
        </p:grpSpPr>
        <p:sp>
          <p:nvSpPr>
            <p:cNvPr id="63509" name="TextBox 3"/>
            <p:cNvSpPr txBox="1">
              <a:spLocks noChangeArrowheads="1"/>
            </p:cNvSpPr>
            <p:nvPr/>
          </p:nvSpPr>
          <p:spPr bwMode="auto">
            <a:xfrm>
              <a:off x="2286000" y="1852611"/>
              <a:ext cx="838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list1</a:t>
              </a:r>
            </a:p>
          </p:txBody>
        </p:sp>
        <p:sp>
          <p:nvSpPr>
            <p:cNvPr id="63510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  <a:p>
              <a:pPr eaLnBrk="1" hangingPunct="1"/>
              <a:endParaRPr lang="en-US" altLang="en-US"/>
            </a:p>
          </p:txBody>
        </p:sp>
      </p:grpSp>
      <p:sp>
        <p:nvSpPr>
          <p:cNvPr id="3" name="Freeform 2"/>
          <p:cNvSpPr/>
          <p:nvPr/>
        </p:nvSpPr>
        <p:spPr>
          <a:xfrm>
            <a:off x="4564063" y="4119563"/>
            <a:ext cx="2355850" cy="976312"/>
          </a:xfrm>
          <a:custGeom>
            <a:avLst/>
            <a:gdLst>
              <a:gd name="connsiteX0" fmla="*/ 0 w 2355742"/>
              <a:gd name="connsiteY0" fmla="*/ 30997 h 976393"/>
              <a:gd name="connsiteX1" fmla="*/ 108488 w 2355742"/>
              <a:gd name="connsiteY1" fmla="*/ 15499 h 976393"/>
              <a:gd name="connsiteX2" fmla="*/ 201478 w 2355742"/>
              <a:gd name="connsiteY2" fmla="*/ 0 h 976393"/>
              <a:gd name="connsiteX3" fmla="*/ 542440 w 2355742"/>
              <a:gd name="connsiteY3" fmla="*/ 15499 h 976393"/>
              <a:gd name="connsiteX4" fmla="*/ 573437 w 2355742"/>
              <a:gd name="connsiteY4" fmla="*/ 61993 h 976393"/>
              <a:gd name="connsiteX5" fmla="*/ 604434 w 2355742"/>
              <a:gd name="connsiteY5" fmla="*/ 154983 h 976393"/>
              <a:gd name="connsiteX6" fmla="*/ 635430 w 2355742"/>
              <a:gd name="connsiteY6" fmla="*/ 216977 h 976393"/>
              <a:gd name="connsiteX7" fmla="*/ 666427 w 2355742"/>
              <a:gd name="connsiteY7" fmla="*/ 449451 h 976393"/>
              <a:gd name="connsiteX8" fmla="*/ 697424 w 2355742"/>
              <a:gd name="connsiteY8" fmla="*/ 604434 h 976393"/>
              <a:gd name="connsiteX9" fmla="*/ 883403 w 2355742"/>
              <a:gd name="connsiteY9" fmla="*/ 821410 h 976393"/>
              <a:gd name="connsiteX10" fmla="*/ 945396 w 2355742"/>
              <a:gd name="connsiteY10" fmla="*/ 883404 h 976393"/>
              <a:gd name="connsiteX11" fmla="*/ 991891 w 2355742"/>
              <a:gd name="connsiteY11" fmla="*/ 898902 h 976393"/>
              <a:gd name="connsiteX12" fmla="*/ 1100379 w 2355742"/>
              <a:gd name="connsiteY12" fmla="*/ 945397 h 976393"/>
              <a:gd name="connsiteX13" fmla="*/ 1270861 w 2355742"/>
              <a:gd name="connsiteY13" fmla="*/ 976393 h 976393"/>
              <a:gd name="connsiteX14" fmla="*/ 1828800 w 2355742"/>
              <a:gd name="connsiteY14" fmla="*/ 960895 h 976393"/>
              <a:gd name="connsiteX15" fmla="*/ 1968285 w 2355742"/>
              <a:gd name="connsiteY15" fmla="*/ 914400 h 976393"/>
              <a:gd name="connsiteX16" fmla="*/ 2061274 w 2355742"/>
              <a:gd name="connsiteY16" fmla="*/ 883404 h 976393"/>
              <a:gd name="connsiteX17" fmla="*/ 2169762 w 2355742"/>
              <a:gd name="connsiteY17" fmla="*/ 836909 h 976393"/>
              <a:gd name="connsiteX18" fmla="*/ 2262752 w 2355742"/>
              <a:gd name="connsiteY18" fmla="*/ 774915 h 976393"/>
              <a:gd name="connsiteX19" fmla="*/ 2309247 w 2355742"/>
              <a:gd name="connsiteY19" fmla="*/ 743919 h 976393"/>
              <a:gd name="connsiteX20" fmla="*/ 2355742 w 2355742"/>
              <a:gd name="connsiteY20" fmla="*/ 619932 h 97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55742" h="976393">
                <a:moveTo>
                  <a:pt x="0" y="30997"/>
                </a:moveTo>
                <a:lnTo>
                  <a:pt x="108488" y="15499"/>
                </a:lnTo>
                <a:cubicBezTo>
                  <a:pt x="139547" y="10721"/>
                  <a:pt x="170054" y="0"/>
                  <a:pt x="201478" y="0"/>
                </a:cubicBezTo>
                <a:cubicBezTo>
                  <a:pt x="315249" y="0"/>
                  <a:pt x="428786" y="10333"/>
                  <a:pt x="542440" y="15499"/>
                </a:cubicBezTo>
                <a:cubicBezTo>
                  <a:pt x="552772" y="30997"/>
                  <a:pt x="565872" y="44972"/>
                  <a:pt x="573437" y="61993"/>
                </a:cubicBezTo>
                <a:cubicBezTo>
                  <a:pt x="586707" y="91850"/>
                  <a:pt x="589822" y="125759"/>
                  <a:pt x="604434" y="154983"/>
                </a:cubicBezTo>
                <a:lnTo>
                  <a:pt x="635430" y="216977"/>
                </a:lnTo>
                <a:cubicBezTo>
                  <a:pt x="674370" y="489546"/>
                  <a:pt x="626387" y="149148"/>
                  <a:pt x="666427" y="449451"/>
                </a:cubicBezTo>
                <a:cubicBezTo>
                  <a:pt x="669941" y="475803"/>
                  <a:pt x="676766" y="567249"/>
                  <a:pt x="697424" y="604434"/>
                </a:cubicBezTo>
                <a:cubicBezTo>
                  <a:pt x="756435" y="710652"/>
                  <a:pt x="788620" y="726626"/>
                  <a:pt x="883403" y="821410"/>
                </a:cubicBezTo>
                <a:cubicBezTo>
                  <a:pt x="904067" y="842075"/>
                  <a:pt x="917672" y="874163"/>
                  <a:pt x="945396" y="883404"/>
                </a:cubicBezTo>
                <a:cubicBezTo>
                  <a:pt x="960894" y="888570"/>
                  <a:pt x="976875" y="892467"/>
                  <a:pt x="991891" y="898902"/>
                </a:cubicBezTo>
                <a:cubicBezTo>
                  <a:pt x="1074546" y="934326"/>
                  <a:pt x="1027689" y="924629"/>
                  <a:pt x="1100379" y="945397"/>
                </a:cubicBezTo>
                <a:cubicBezTo>
                  <a:pt x="1173452" y="966274"/>
                  <a:pt x="1183064" y="963851"/>
                  <a:pt x="1270861" y="976393"/>
                </a:cubicBezTo>
                <a:cubicBezTo>
                  <a:pt x="1456841" y="971227"/>
                  <a:pt x="1642970" y="969960"/>
                  <a:pt x="1828800" y="960895"/>
                </a:cubicBezTo>
                <a:cubicBezTo>
                  <a:pt x="1913602" y="956758"/>
                  <a:pt x="1896188" y="943239"/>
                  <a:pt x="1968285" y="914400"/>
                </a:cubicBezTo>
                <a:cubicBezTo>
                  <a:pt x="1998621" y="902266"/>
                  <a:pt x="2032050" y="898016"/>
                  <a:pt x="2061274" y="883404"/>
                </a:cubicBezTo>
                <a:cubicBezTo>
                  <a:pt x="2137880" y="845101"/>
                  <a:pt x="2101350" y="859713"/>
                  <a:pt x="2169762" y="836909"/>
                </a:cubicBezTo>
                <a:lnTo>
                  <a:pt x="2262752" y="774915"/>
                </a:lnTo>
                <a:lnTo>
                  <a:pt x="2309247" y="743919"/>
                </a:lnTo>
                <a:cubicBezTo>
                  <a:pt x="2343897" y="639970"/>
                  <a:pt x="2325632" y="680153"/>
                  <a:pt x="2355742" y="619932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 dirty="0"/>
          </a:p>
        </p:txBody>
      </p:sp>
      <p:sp>
        <p:nvSpPr>
          <p:cNvPr id="2" name="Freeform 1"/>
          <p:cNvSpPr/>
          <p:nvPr/>
        </p:nvSpPr>
        <p:spPr>
          <a:xfrm>
            <a:off x="4603750" y="4757738"/>
            <a:ext cx="2541588" cy="728662"/>
          </a:xfrm>
          <a:custGeom>
            <a:avLst/>
            <a:gdLst>
              <a:gd name="connsiteX0" fmla="*/ 0 w 2541722"/>
              <a:gd name="connsiteY0" fmla="*/ 0 h 728902"/>
              <a:gd name="connsiteX1" fmla="*/ 526942 w 2541722"/>
              <a:gd name="connsiteY1" fmla="*/ 263471 h 728902"/>
              <a:gd name="connsiteX2" fmla="*/ 604434 w 2541722"/>
              <a:gd name="connsiteY2" fmla="*/ 340962 h 728902"/>
              <a:gd name="connsiteX3" fmla="*/ 650928 w 2541722"/>
              <a:gd name="connsiteY3" fmla="*/ 356461 h 728902"/>
              <a:gd name="connsiteX4" fmla="*/ 759417 w 2541722"/>
              <a:gd name="connsiteY4" fmla="*/ 480447 h 728902"/>
              <a:gd name="connsiteX5" fmla="*/ 790413 w 2541722"/>
              <a:gd name="connsiteY5" fmla="*/ 526942 h 728902"/>
              <a:gd name="connsiteX6" fmla="*/ 836908 w 2541722"/>
              <a:gd name="connsiteY6" fmla="*/ 542440 h 728902"/>
              <a:gd name="connsiteX7" fmla="*/ 929898 w 2541722"/>
              <a:gd name="connsiteY7" fmla="*/ 588935 h 728902"/>
              <a:gd name="connsiteX8" fmla="*/ 1022888 w 2541722"/>
              <a:gd name="connsiteY8" fmla="*/ 635430 h 728902"/>
              <a:gd name="connsiteX9" fmla="*/ 1069383 w 2541722"/>
              <a:gd name="connsiteY9" fmla="*/ 666427 h 728902"/>
              <a:gd name="connsiteX10" fmla="*/ 1162372 w 2541722"/>
              <a:gd name="connsiteY10" fmla="*/ 681925 h 728902"/>
              <a:gd name="connsiteX11" fmla="*/ 1797803 w 2541722"/>
              <a:gd name="connsiteY11" fmla="*/ 712922 h 728902"/>
              <a:gd name="connsiteX12" fmla="*/ 2200759 w 2541722"/>
              <a:gd name="connsiteY12" fmla="*/ 712922 h 728902"/>
              <a:gd name="connsiteX13" fmla="*/ 2247254 w 2541722"/>
              <a:gd name="connsiteY13" fmla="*/ 697423 h 728902"/>
              <a:gd name="connsiteX14" fmla="*/ 2340244 w 2541722"/>
              <a:gd name="connsiteY14" fmla="*/ 635430 h 728902"/>
              <a:gd name="connsiteX15" fmla="*/ 2402237 w 2541722"/>
              <a:gd name="connsiteY15" fmla="*/ 557939 h 728902"/>
              <a:gd name="connsiteX16" fmla="*/ 2417735 w 2541722"/>
              <a:gd name="connsiteY16" fmla="*/ 511444 h 728902"/>
              <a:gd name="connsiteX17" fmla="*/ 2495227 w 2541722"/>
              <a:gd name="connsiteY17" fmla="*/ 418454 h 728902"/>
              <a:gd name="connsiteX18" fmla="*/ 2541722 w 2541722"/>
              <a:gd name="connsiteY18" fmla="*/ 201478 h 728902"/>
              <a:gd name="connsiteX19" fmla="*/ 2526223 w 2541722"/>
              <a:gd name="connsiteY19" fmla="*/ 30996 h 728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41722" h="728902">
                <a:moveTo>
                  <a:pt x="0" y="0"/>
                </a:moveTo>
                <a:lnTo>
                  <a:pt x="526942" y="263471"/>
                </a:lnTo>
                <a:cubicBezTo>
                  <a:pt x="656771" y="330140"/>
                  <a:pt x="495268" y="253628"/>
                  <a:pt x="604434" y="340962"/>
                </a:cubicBezTo>
                <a:cubicBezTo>
                  <a:pt x="617191" y="351167"/>
                  <a:pt x="635430" y="351295"/>
                  <a:pt x="650928" y="356461"/>
                </a:cubicBezTo>
                <a:cubicBezTo>
                  <a:pt x="723254" y="464949"/>
                  <a:pt x="681925" y="428787"/>
                  <a:pt x="759417" y="480447"/>
                </a:cubicBezTo>
                <a:cubicBezTo>
                  <a:pt x="769749" y="495945"/>
                  <a:pt x="775868" y="515306"/>
                  <a:pt x="790413" y="526942"/>
                </a:cubicBezTo>
                <a:cubicBezTo>
                  <a:pt x="803170" y="537147"/>
                  <a:pt x="822296" y="535134"/>
                  <a:pt x="836908" y="542440"/>
                </a:cubicBezTo>
                <a:cubicBezTo>
                  <a:pt x="957084" y="602528"/>
                  <a:pt x="813032" y="549980"/>
                  <a:pt x="929898" y="588935"/>
                </a:cubicBezTo>
                <a:cubicBezTo>
                  <a:pt x="1063147" y="677768"/>
                  <a:pt x="894556" y="571264"/>
                  <a:pt x="1022888" y="635430"/>
                </a:cubicBezTo>
                <a:cubicBezTo>
                  <a:pt x="1039548" y="643760"/>
                  <a:pt x="1051712" y="660537"/>
                  <a:pt x="1069383" y="666427"/>
                </a:cubicBezTo>
                <a:cubicBezTo>
                  <a:pt x="1099194" y="676364"/>
                  <a:pt x="1131264" y="677481"/>
                  <a:pt x="1162372" y="681925"/>
                </a:cubicBezTo>
                <a:cubicBezTo>
                  <a:pt x="1409077" y="717168"/>
                  <a:pt x="1435246" y="701935"/>
                  <a:pt x="1797803" y="712922"/>
                </a:cubicBezTo>
                <a:cubicBezTo>
                  <a:pt x="2000988" y="729854"/>
                  <a:pt x="1985903" y="738199"/>
                  <a:pt x="2200759" y="712922"/>
                </a:cubicBezTo>
                <a:cubicBezTo>
                  <a:pt x="2216984" y="711013"/>
                  <a:pt x="2232973" y="705357"/>
                  <a:pt x="2247254" y="697423"/>
                </a:cubicBezTo>
                <a:cubicBezTo>
                  <a:pt x="2279819" y="679331"/>
                  <a:pt x="2340244" y="635430"/>
                  <a:pt x="2340244" y="635430"/>
                </a:cubicBezTo>
                <a:cubicBezTo>
                  <a:pt x="2379199" y="518563"/>
                  <a:pt x="2322120" y="658085"/>
                  <a:pt x="2402237" y="557939"/>
                </a:cubicBezTo>
                <a:cubicBezTo>
                  <a:pt x="2412442" y="545182"/>
                  <a:pt x="2410429" y="526056"/>
                  <a:pt x="2417735" y="511444"/>
                </a:cubicBezTo>
                <a:cubicBezTo>
                  <a:pt x="2439312" y="468290"/>
                  <a:pt x="2460952" y="452729"/>
                  <a:pt x="2495227" y="418454"/>
                </a:cubicBezTo>
                <a:cubicBezTo>
                  <a:pt x="2539394" y="285951"/>
                  <a:pt x="2522170" y="357885"/>
                  <a:pt x="2541722" y="201478"/>
                </a:cubicBezTo>
                <a:lnTo>
                  <a:pt x="2526223" y="30996"/>
                </a:ln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7872413" y="3573463"/>
            <a:ext cx="990600" cy="59055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Cannot access</a:t>
            </a:r>
          </a:p>
        </p:txBody>
      </p:sp>
    </p:spTree>
    <p:extLst>
      <p:ext uri="{BB962C8B-B14F-4D97-AF65-F5344CB8AC3E}">
        <p14:creationId xmlns:p14="http://schemas.microsoft.com/office/powerpoint/2010/main" val="7856521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A List (Variable Size)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tabLst>
                <a:tab pos="177800" algn="l"/>
              </a:tabLst>
            </a:pPr>
            <a:r>
              <a:rPr lang="en-US" altLang="en-US" sz="2400" smtClean="0"/>
              <a:t>Step 1: Create a variable that refers to the list </a:t>
            </a:r>
          </a:p>
          <a:p>
            <a:pPr>
              <a:tabLst>
                <a:tab pos="177800" algn="l"/>
              </a:tabLst>
            </a:pPr>
            <a:r>
              <a:rPr lang="en-US" altLang="en-US" sz="2400" b="1" smtClean="0">
                <a:cs typeface="Times New Roman" panose="02020603050405020304" pitchFamily="18" charset="0"/>
              </a:rPr>
              <a:t>Format:</a:t>
            </a:r>
          </a:p>
          <a:p>
            <a:pPr>
              <a:buFontTx/>
              <a:buNone/>
              <a:tabLst>
                <a:tab pos="177800" algn="l"/>
              </a:tabLst>
            </a:pPr>
            <a:r>
              <a:rPr lang="en-US" altLang="en-US" sz="1800" b="1" smtClean="0">
                <a:latin typeface="Consolas" panose="020B0609020204030204" pitchFamily="49" charset="0"/>
              </a:rPr>
              <a:t>     </a:t>
            </a:r>
            <a:r>
              <a:rPr lang="en-US" altLang="en-US" sz="1800" smtClean="0">
                <a:latin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</a:rPr>
              <a:t>list name</a:t>
            </a:r>
            <a:r>
              <a:rPr lang="en-US" altLang="en-US" sz="1800" smtClean="0">
                <a:latin typeface="Consolas" panose="020B0609020204030204" pitchFamily="49" charset="0"/>
              </a:rPr>
              <a:t>&gt; = []</a:t>
            </a:r>
          </a:p>
          <a:p>
            <a:pPr>
              <a:tabLst>
                <a:tab pos="177800" algn="l"/>
              </a:tabLst>
            </a:pPr>
            <a:endParaRPr lang="en-US" altLang="en-US" sz="2000" smtClean="0"/>
          </a:p>
          <a:p>
            <a:pPr>
              <a:tabLst>
                <a:tab pos="177800" algn="l"/>
              </a:tabLst>
            </a:pPr>
            <a:r>
              <a:rPr lang="en-US" altLang="en-US" sz="2400" b="1" smtClean="0"/>
              <a:t>Example:</a:t>
            </a:r>
          </a:p>
          <a:p>
            <a:pPr>
              <a:buFontTx/>
              <a:buNone/>
              <a:tabLst>
                <a:tab pos="177800" algn="l"/>
              </a:tabLst>
            </a:pPr>
            <a:r>
              <a:rPr lang="en-US" altLang="en-US" sz="1800" b="1" smtClean="0">
                <a:latin typeface="Consolas" panose="020B0609020204030204" pitchFamily="49" charset="0"/>
              </a:rPr>
              <a:t>     </a:t>
            </a:r>
            <a:r>
              <a:rPr lang="en-US" altLang="en-US" sz="1800" smtClean="0">
                <a:latin typeface="Consolas" panose="020B0609020204030204" pitchFamily="49" charset="0"/>
              </a:rPr>
              <a:t>classGrades = []</a:t>
            </a:r>
          </a:p>
          <a:p>
            <a:pPr>
              <a:tabLst>
                <a:tab pos="177800" algn="l"/>
              </a:tabLst>
            </a:pPr>
            <a:endParaRPr lang="en-US" altLang="en-US" sz="2000" smtClean="0"/>
          </a:p>
        </p:txBody>
      </p:sp>
    </p:spTree>
    <p:extLst>
      <p:ext uri="{BB962C8B-B14F-4D97-AF65-F5344CB8AC3E}">
        <p14:creationId xmlns:p14="http://schemas.microsoft.com/office/powerpoint/2010/main" val="330183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 A List (Variable Size: 2)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Step 2: Initialize the list with the elements</a:t>
            </a:r>
          </a:p>
          <a:p>
            <a:r>
              <a:rPr lang="en-US" altLang="en-US" sz="2400" b="1" smtClean="0"/>
              <a:t>General format:</a:t>
            </a:r>
          </a:p>
          <a:p>
            <a:pPr lvl="1"/>
            <a:r>
              <a:rPr lang="en-US" altLang="en-US" sz="2000" smtClean="0"/>
              <a:t>Within the body of a loop create each element and then add the new element on the end of the list (‘append’)</a:t>
            </a:r>
          </a:p>
          <a:p>
            <a:endParaRPr lang="en-US" altLang="en-US" sz="2400" smtClean="0"/>
          </a:p>
          <a:p>
            <a:endParaRPr lang="en-US" altLang="en-US" sz="2400" smtClean="0"/>
          </a:p>
        </p:txBody>
      </p:sp>
    </p:spTree>
    <p:extLst>
      <p:ext uri="{BB962C8B-B14F-4D97-AF65-F5344CB8AC3E}">
        <p14:creationId xmlns:p14="http://schemas.microsoft.com/office/powerpoint/2010/main" val="104993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Creating A Variable Sized List: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7447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classGrades 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= [] </a:t>
            </a:r>
            <a:endParaRPr lang="en-US" alt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i in range (0, </a:t>
            </a: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4, 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1</a:t>
            </a: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):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b="1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lang="en-US" altLang="en-US" sz="1800" b="1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# Each time through the loop: create new element = -1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b="1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lang="en-US" altLang="en-US" sz="1800" b="1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# Add new element to the end of the list</a:t>
            </a:r>
            <a:endParaRPr lang="en-US" altLang="en-US" sz="1800" b="1" dirty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classGrades.append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(-1)</a:t>
            </a:r>
          </a:p>
          <a:p>
            <a:pPr>
              <a:buFont typeface="Arial" charset="0"/>
              <a:buChar char="•"/>
              <a:defRPr/>
            </a:pPr>
            <a:endParaRPr lang="en-US" sz="1800" dirty="0">
              <a:ea typeface="+mn-ea"/>
              <a:cs typeface="+mn-cs"/>
            </a:endParaRPr>
          </a:p>
        </p:txBody>
      </p:sp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4378325" y="1133475"/>
            <a:ext cx="1600200" cy="1352550"/>
            <a:chOff x="4379067" y="1132874"/>
            <a:chExt cx="1600200" cy="1353154"/>
          </a:xfrm>
        </p:grpSpPr>
        <p:sp>
          <p:nvSpPr>
            <p:cNvPr id="66610" name="TextBox 3"/>
            <p:cNvSpPr txBox="1">
              <a:spLocks noChangeArrowheads="1"/>
            </p:cNvSpPr>
            <p:nvPr/>
          </p:nvSpPr>
          <p:spPr bwMode="auto">
            <a:xfrm>
              <a:off x="4379067" y="1689529"/>
              <a:ext cx="16002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598267" y="1766570"/>
              <a:ext cx="304800" cy="15405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5745905" y="1920626"/>
              <a:ext cx="0" cy="3509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ounded Rectangle 6"/>
            <p:cNvSpPr/>
            <p:nvPr/>
          </p:nvSpPr>
          <p:spPr>
            <a:xfrm>
              <a:off x="5522067" y="2257326"/>
              <a:ext cx="457200" cy="22870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614" name="TextBox 7"/>
            <p:cNvSpPr txBox="1">
              <a:spLocks noChangeArrowheads="1"/>
            </p:cNvSpPr>
            <p:nvPr/>
          </p:nvSpPr>
          <p:spPr bwMode="auto">
            <a:xfrm>
              <a:off x="4406629" y="1132874"/>
              <a:ext cx="157263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Before loop (empty list)</a:t>
              </a:r>
            </a:p>
          </p:txBody>
        </p:sp>
      </p:grpSp>
      <p:grpSp>
        <p:nvGrpSpPr>
          <p:cNvPr id="4" name="Group 52"/>
          <p:cNvGrpSpPr>
            <a:grpSpLocks/>
          </p:cNvGrpSpPr>
          <p:nvPr/>
        </p:nvGrpSpPr>
        <p:grpSpPr bwMode="auto">
          <a:xfrm>
            <a:off x="26988" y="5548313"/>
            <a:ext cx="2895600" cy="1060450"/>
            <a:chOff x="27558" y="5547764"/>
            <a:chExt cx="2895601" cy="1060662"/>
          </a:xfrm>
        </p:grpSpPr>
        <p:sp>
          <p:nvSpPr>
            <p:cNvPr id="66603" name="TextBox 42"/>
            <p:cNvSpPr txBox="1">
              <a:spLocks noChangeArrowheads="1"/>
            </p:cNvSpPr>
            <p:nvPr/>
          </p:nvSpPr>
          <p:spPr bwMode="auto">
            <a:xfrm>
              <a:off x="27558" y="5886318"/>
              <a:ext cx="16002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246758" y="5963772"/>
              <a:ext cx="304800" cy="15401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>
              <a:off x="1413445" y="6070155"/>
              <a:ext cx="0" cy="23023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ounded Rectangle 45"/>
            <p:cNvSpPr/>
            <p:nvPr/>
          </p:nvSpPr>
          <p:spPr>
            <a:xfrm>
              <a:off x="1322958" y="6251167"/>
              <a:ext cx="1600201" cy="35725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607" name="TextBox 46"/>
            <p:cNvSpPr txBox="1">
              <a:spLocks noChangeArrowheads="1"/>
            </p:cNvSpPr>
            <p:nvPr/>
          </p:nvSpPr>
          <p:spPr bwMode="auto">
            <a:xfrm>
              <a:off x="131320" y="5547764"/>
              <a:ext cx="15726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i = 0</a:t>
              </a:r>
            </a:p>
          </p:txBody>
        </p:sp>
        <p:sp>
          <p:nvSpPr>
            <p:cNvPr id="66608" name="TextBox 47"/>
            <p:cNvSpPr txBox="1">
              <a:spLocks noChangeArrowheads="1"/>
            </p:cNvSpPr>
            <p:nvPr/>
          </p:nvSpPr>
          <p:spPr bwMode="auto">
            <a:xfrm>
              <a:off x="1409696" y="6300648"/>
              <a:ext cx="4953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29371" y="6354375"/>
              <a:ext cx="587375" cy="20006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</p:grpSp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2197100" y="5026025"/>
            <a:ext cx="2895600" cy="1331913"/>
            <a:chOff x="2197100" y="5026025"/>
            <a:chExt cx="2895600" cy="1331913"/>
          </a:xfrm>
        </p:grpSpPr>
        <p:sp>
          <p:nvSpPr>
            <p:cNvPr id="66593" name="TextBox 33"/>
            <p:cNvSpPr txBox="1">
              <a:spLocks noChangeArrowheads="1"/>
            </p:cNvSpPr>
            <p:nvPr/>
          </p:nvSpPr>
          <p:spPr bwMode="auto">
            <a:xfrm>
              <a:off x="2197100" y="5364163"/>
              <a:ext cx="16002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classGrades</a:t>
              </a:r>
            </a:p>
          </p:txBody>
        </p:sp>
        <p:grpSp>
          <p:nvGrpSpPr>
            <p:cNvPr id="66594" name="Group 53"/>
            <p:cNvGrpSpPr>
              <a:grpSpLocks/>
            </p:cNvGrpSpPr>
            <p:nvPr/>
          </p:nvGrpSpPr>
          <p:grpSpPr bwMode="auto">
            <a:xfrm>
              <a:off x="2301875" y="5026025"/>
              <a:ext cx="2790825" cy="1331913"/>
              <a:chOff x="2301399" y="5025713"/>
              <a:chExt cx="2791839" cy="1332539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3416229" y="5441833"/>
                <a:ext cx="304911" cy="152472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>
              <a:xfrm>
                <a:off x="3584565" y="5548246"/>
                <a:ext cx="0" cy="2302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Rounded Rectangle 36"/>
              <p:cNvSpPr/>
              <p:nvPr/>
            </p:nvSpPr>
            <p:spPr>
              <a:xfrm>
                <a:off x="3492457" y="5729307"/>
                <a:ext cx="1600781" cy="62418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6598" name="TextBox 37"/>
              <p:cNvSpPr txBox="1">
                <a:spLocks noChangeArrowheads="1"/>
              </p:cNvSpPr>
              <p:nvPr/>
            </p:nvSpPr>
            <p:spPr bwMode="auto">
              <a:xfrm>
                <a:off x="2301399" y="5025713"/>
                <a:ext cx="157263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>
                    <a:latin typeface="Consolas" panose="020B0609020204030204" pitchFamily="49" charset="0"/>
                  </a:rPr>
                  <a:t>i = 1</a:t>
                </a:r>
              </a:p>
            </p:txBody>
          </p:sp>
          <p:sp>
            <p:nvSpPr>
              <p:cNvPr id="66599" name="TextBox 38"/>
              <p:cNvSpPr txBox="1">
                <a:spLocks noChangeArrowheads="1"/>
              </p:cNvSpPr>
              <p:nvPr/>
            </p:nvSpPr>
            <p:spPr bwMode="auto">
              <a:xfrm>
                <a:off x="3579775" y="5778597"/>
                <a:ext cx="4953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>
                    <a:latin typeface="Consolas" panose="020B0609020204030204" pitchFamily="49" charset="0"/>
                  </a:rPr>
                  <a:t>[0]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3999054" y="5832542"/>
                <a:ext cx="587588" cy="20011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-1</a:t>
                </a:r>
              </a:p>
            </p:txBody>
          </p:sp>
          <p:sp>
            <p:nvSpPr>
              <p:cNvPr id="66601" name="TextBox 49"/>
              <p:cNvSpPr txBox="1">
                <a:spLocks noChangeArrowheads="1"/>
              </p:cNvSpPr>
              <p:nvPr/>
            </p:nvSpPr>
            <p:spPr bwMode="auto">
              <a:xfrm>
                <a:off x="3583827" y="6050475"/>
                <a:ext cx="4953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>
                    <a:latin typeface="Consolas" panose="020B0609020204030204" pitchFamily="49" charset="0"/>
                  </a:rPr>
                  <a:t>[1]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3999054" y="6104133"/>
                <a:ext cx="587588" cy="20011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-1</a:t>
                </a:r>
              </a:p>
            </p:txBody>
          </p:sp>
        </p:grpSp>
      </p:grpSp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5886450" y="3395663"/>
            <a:ext cx="2895600" cy="1970087"/>
            <a:chOff x="5886450" y="3395663"/>
            <a:chExt cx="2895600" cy="1970723"/>
          </a:xfrm>
        </p:grpSpPr>
        <p:sp>
          <p:nvSpPr>
            <p:cNvPr id="66580" name="TextBox 8"/>
            <p:cNvSpPr txBox="1">
              <a:spLocks noChangeArrowheads="1"/>
            </p:cNvSpPr>
            <p:nvPr/>
          </p:nvSpPr>
          <p:spPr bwMode="auto">
            <a:xfrm>
              <a:off x="5886450" y="3733978"/>
              <a:ext cx="1600199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7105650" y="3811722"/>
              <a:ext cx="304800" cy="152449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7272338" y="3918119"/>
              <a:ext cx="0" cy="23026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ounded Rectangle 11"/>
            <p:cNvSpPr/>
            <p:nvPr/>
          </p:nvSpPr>
          <p:spPr bwMode="auto">
            <a:xfrm>
              <a:off x="7181850" y="4097565"/>
              <a:ext cx="1600200" cy="126882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584" name="TextBox 12"/>
            <p:cNvSpPr txBox="1">
              <a:spLocks noChangeArrowheads="1"/>
            </p:cNvSpPr>
            <p:nvPr/>
          </p:nvSpPr>
          <p:spPr bwMode="auto">
            <a:xfrm>
              <a:off x="5990212" y="3395663"/>
              <a:ext cx="1572637" cy="338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i = 3</a:t>
              </a:r>
            </a:p>
          </p:txBody>
        </p:sp>
        <p:sp>
          <p:nvSpPr>
            <p:cNvPr id="66585" name="TextBox 13"/>
            <p:cNvSpPr txBox="1">
              <a:spLocks noChangeArrowheads="1"/>
            </p:cNvSpPr>
            <p:nvPr/>
          </p:nvSpPr>
          <p:spPr bwMode="auto">
            <a:xfrm>
              <a:off x="7268588" y="4148015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66586" name="TextBox 14"/>
            <p:cNvSpPr txBox="1">
              <a:spLocks noChangeArrowheads="1"/>
            </p:cNvSpPr>
            <p:nvPr/>
          </p:nvSpPr>
          <p:spPr bwMode="auto">
            <a:xfrm>
              <a:off x="7272641" y="4455574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66587" name="TextBox 15"/>
            <p:cNvSpPr txBox="1">
              <a:spLocks noChangeArrowheads="1"/>
            </p:cNvSpPr>
            <p:nvPr/>
          </p:nvSpPr>
          <p:spPr bwMode="auto">
            <a:xfrm>
              <a:off x="7272641" y="4756362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7688263" y="4200785"/>
              <a:ext cx="587375" cy="20167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7688263" y="4508859"/>
              <a:ext cx="587375" cy="20167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7688263" y="4810582"/>
              <a:ext cx="587375" cy="20009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66591" name="TextBox 15"/>
            <p:cNvSpPr txBox="1">
              <a:spLocks noChangeArrowheads="1"/>
            </p:cNvSpPr>
            <p:nvPr/>
          </p:nvSpPr>
          <p:spPr bwMode="auto">
            <a:xfrm>
              <a:off x="7272641" y="5045075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[3]</a:t>
              </a: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7688263" y="5099600"/>
              <a:ext cx="587375" cy="1985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</p:grpSp>
      <p:grpSp>
        <p:nvGrpSpPr>
          <p:cNvPr id="14" name="Group 8"/>
          <p:cNvGrpSpPr>
            <a:grpSpLocks/>
          </p:cNvGrpSpPr>
          <p:nvPr/>
        </p:nvGrpSpPr>
        <p:grpSpPr bwMode="auto">
          <a:xfrm>
            <a:off x="3927475" y="3887788"/>
            <a:ext cx="2774950" cy="1644650"/>
            <a:chOff x="3927475" y="3887788"/>
            <a:chExt cx="2774950" cy="1645282"/>
          </a:xfrm>
        </p:grpSpPr>
        <p:sp>
          <p:nvSpPr>
            <p:cNvPr id="66569" name="TextBox 20"/>
            <p:cNvSpPr txBox="1">
              <a:spLocks noChangeArrowheads="1"/>
            </p:cNvSpPr>
            <p:nvPr/>
          </p:nvSpPr>
          <p:spPr bwMode="auto">
            <a:xfrm>
              <a:off x="3927475" y="4226339"/>
              <a:ext cx="1600199" cy="307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5146675" y="4303873"/>
              <a:ext cx="304800" cy="15404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571" name="TextBox 24"/>
            <p:cNvSpPr txBox="1">
              <a:spLocks noChangeArrowheads="1"/>
            </p:cNvSpPr>
            <p:nvPr/>
          </p:nvSpPr>
          <p:spPr bwMode="auto">
            <a:xfrm>
              <a:off x="4031237" y="3887788"/>
              <a:ext cx="1572637" cy="338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i = 2</a:t>
              </a:r>
            </a:p>
          </p:txBody>
        </p:sp>
        <p:sp>
          <p:nvSpPr>
            <p:cNvPr id="50" name="Rounded Rectangle 49"/>
            <p:cNvSpPr/>
            <p:nvPr/>
          </p:nvSpPr>
          <p:spPr bwMode="auto">
            <a:xfrm>
              <a:off x="5102225" y="4553206"/>
              <a:ext cx="1600200" cy="97986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573" name="TextBox 13"/>
            <p:cNvSpPr txBox="1">
              <a:spLocks noChangeArrowheads="1"/>
            </p:cNvSpPr>
            <p:nvPr/>
          </p:nvSpPr>
          <p:spPr bwMode="auto">
            <a:xfrm>
              <a:off x="5188963" y="4604260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66574" name="TextBox 14"/>
            <p:cNvSpPr txBox="1">
              <a:spLocks noChangeArrowheads="1"/>
            </p:cNvSpPr>
            <p:nvPr/>
          </p:nvSpPr>
          <p:spPr bwMode="auto">
            <a:xfrm>
              <a:off x="5193016" y="4911819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66575" name="TextBox 15"/>
            <p:cNvSpPr txBox="1">
              <a:spLocks noChangeArrowheads="1"/>
            </p:cNvSpPr>
            <p:nvPr/>
          </p:nvSpPr>
          <p:spPr bwMode="auto">
            <a:xfrm>
              <a:off x="5193016" y="5212607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5608638" y="4656433"/>
              <a:ext cx="587375" cy="20168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5608638" y="4964527"/>
              <a:ext cx="587375" cy="20168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5608638" y="5266268"/>
              <a:ext cx="587375" cy="200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 bwMode="auto">
            <a:xfrm>
              <a:off x="5313363" y="4410276"/>
              <a:ext cx="0" cy="23027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800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Revised Version Using A List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1714500" algn="l"/>
              </a:tabLst>
            </a:pPr>
            <a:r>
              <a:rPr lang="en-US" altLang="en-US" sz="2400" b="1" smtClean="0"/>
              <a:t>Name of the example program: </a:t>
            </a:r>
            <a:r>
              <a:rPr lang="en-CA" altLang="en-US" sz="2000" smtClean="0">
                <a:latin typeface="Consolas" panose="020B0609020204030204" pitchFamily="49" charset="0"/>
              </a:rPr>
              <a:t>classList2.py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CLASS_SIZE = 5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def initialize():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    classGrades = []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    for i in range (0, CLASS_SIZE, 1):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        classGrades.append(-1)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    return(classGrades)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1714500" algn="l"/>
              </a:tabLst>
            </a:pPr>
            <a:endParaRPr lang="en-CA" altLang="en-US" sz="2000" smtClean="0"/>
          </a:p>
        </p:txBody>
      </p:sp>
    </p:spTree>
    <p:extLst>
      <p:ext uri="{BB962C8B-B14F-4D97-AF65-F5344CB8AC3E}">
        <p14:creationId xmlns:p14="http://schemas.microsoft.com/office/powerpoint/2010/main" val="218723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Revised Version Using A List (2)</a:t>
            </a:r>
            <a:endParaRPr lang="en-US" altLang="en-US" sz="3200" smtClean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47775"/>
            <a:ext cx="8229600" cy="3248025"/>
          </a:xfrm>
        </p:spPr>
        <p:txBody>
          <a:bodyPr/>
          <a:lstStyle/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read(classGrades):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total = 0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average = 0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for i in range (0, CLASS_SIZE, 1):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temp = i + 1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print("Enter grade for student no.", temp, ":")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classGrades[i] = float(input ("&gt;"))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total = total + classGrades[i]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average = total / CLASS_SIZE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return(classGrades, average)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800" smtClean="0"/>
          </a:p>
        </p:txBody>
      </p:sp>
      <p:sp>
        <p:nvSpPr>
          <p:cNvPr id="68612" name="TextBox 4"/>
          <p:cNvSpPr txBox="1">
            <a:spLocks noChangeArrowheads="1"/>
          </p:cNvSpPr>
          <p:nvPr/>
        </p:nvSpPr>
        <p:spPr bwMode="auto">
          <a:xfrm>
            <a:off x="0" y="4787900"/>
            <a:ext cx="1600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latin typeface="Arial" panose="020B0604020202020204" pitchFamily="34" charset="0"/>
              </a:rPr>
              <a:t>classGrades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9200" y="4865688"/>
            <a:ext cx="304800" cy="15398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385888" y="4972050"/>
            <a:ext cx="0" cy="2301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1295400" y="5153025"/>
            <a:ext cx="1600200" cy="15811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616" name="TextBox 9"/>
          <p:cNvSpPr txBox="1">
            <a:spLocks noChangeArrowheads="1"/>
          </p:cNvSpPr>
          <p:nvPr/>
        </p:nvSpPr>
        <p:spPr bwMode="auto">
          <a:xfrm>
            <a:off x="1382713" y="5202238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[0]</a:t>
            </a:r>
          </a:p>
        </p:txBody>
      </p:sp>
      <p:sp>
        <p:nvSpPr>
          <p:cNvPr id="68617" name="TextBox 10"/>
          <p:cNvSpPr txBox="1">
            <a:spLocks noChangeArrowheads="1"/>
          </p:cNvSpPr>
          <p:nvPr/>
        </p:nvSpPr>
        <p:spPr bwMode="auto">
          <a:xfrm>
            <a:off x="1385888" y="5510213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[1]</a:t>
            </a:r>
          </a:p>
        </p:txBody>
      </p:sp>
      <p:sp>
        <p:nvSpPr>
          <p:cNvPr id="68618" name="TextBox 11"/>
          <p:cNvSpPr txBox="1">
            <a:spLocks noChangeArrowheads="1"/>
          </p:cNvSpPr>
          <p:nvPr/>
        </p:nvSpPr>
        <p:spPr bwMode="auto">
          <a:xfrm>
            <a:off x="1385888" y="5811838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[2]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01813" y="52562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01813" y="5564188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801813" y="5864225"/>
            <a:ext cx="587375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8622" name="TextBox 15"/>
          <p:cNvSpPr txBox="1">
            <a:spLocks noChangeArrowheads="1"/>
          </p:cNvSpPr>
          <p:nvPr/>
        </p:nvSpPr>
        <p:spPr bwMode="auto">
          <a:xfrm>
            <a:off x="1387475" y="6118225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[3]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03400" y="61706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8624" name="TextBox 17"/>
          <p:cNvSpPr txBox="1">
            <a:spLocks noChangeArrowheads="1"/>
          </p:cNvSpPr>
          <p:nvPr/>
        </p:nvSpPr>
        <p:spPr bwMode="auto">
          <a:xfrm>
            <a:off x="1395413" y="6396038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[4]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11338" y="6448425"/>
            <a:ext cx="587375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8626" name="TextBox 1"/>
          <p:cNvSpPr txBox="1">
            <a:spLocks noChangeArrowheads="1"/>
          </p:cNvSpPr>
          <p:nvPr/>
        </p:nvSpPr>
        <p:spPr bwMode="auto">
          <a:xfrm>
            <a:off x="0" y="4438650"/>
            <a:ext cx="2895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After ‘initialize’: before loop</a:t>
            </a: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2398713" y="5211763"/>
            <a:ext cx="1411287" cy="276225"/>
            <a:chOff x="2399492" y="5211299"/>
            <a:chExt cx="1410508" cy="276999"/>
          </a:xfrm>
        </p:grpSpPr>
        <p:sp>
          <p:nvSpPr>
            <p:cNvPr id="68713" name="TextBox 2"/>
            <p:cNvSpPr txBox="1">
              <a:spLocks noChangeArrowheads="1"/>
            </p:cNvSpPr>
            <p:nvPr/>
          </p:nvSpPr>
          <p:spPr bwMode="auto">
            <a:xfrm>
              <a:off x="3200400" y="5211299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Consolas" panose="020B0609020204030204" pitchFamily="49" charset="0"/>
                </a:rPr>
                <a:t>i = 0</a:t>
              </a:r>
            </a:p>
          </p:txBody>
        </p:sp>
        <p:cxnSp>
          <p:nvCxnSpPr>
            <p:cNvPr id="21" name="Straight Arrow Connector 20"/>
            <p:cNvCxnSpPr>
              <a:stCxn id="68713" idx="1"/>
            </p:cNvCxnSpPr>
            <p:nvPr/>
          </p:nvCxnSpPr>
          <p:spPr>
            <a:xfrm flipH="1">
              <a:off x="2399492" y="5349798"/>
              <a:ext cx="801244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4703763" y="4802188"/>
            <a:ext cx="782637" cy="314325"/>
            <a:chOff x="4704132" y="4802685"/>
            <a:chExt cx="782268" cy="313073"/>
          </a:xfrm>
        </p:grpSpPr>
        <p:sp>
          <p:nvSpPr>
            <p:cNvPr id="68711" name="TextBox 21"/>
            <p:cNvSpPr txBox="1">
              <a:spLocks noChangeArrowheads="1"/>
            </p:cNvSpPr>
            <p:nvPr/>
          </p:nvSpPr>
          <p:spPr bwMode="auto">
            <a:xfrm>
              <a:off x="4704132" y="4807981"/>
              <a:ext cx="6858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Consolas" panose="020B0609020204030204" pitchFamily="49" charset="0"/>
                </a:rPr>
                <a:t>temp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257908" y="4802685"/>
              <a:ext cx="228492" cy="27986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sp>
        <p:nvSpPr>
          <p:cNvPr id="68629" name="TextBox 25"/>
          <p:cNvSpPr txBox="1">
            <a:spLocks noChangeArrowheads="1"/>
          </p:cNvSpPr>
          <p:nvPr/>
        </p:nvSpPr>
        <p:spPr bwMode="auto">
          <a:xfrm>
            <a:off x="4344988" y="6456363"/>
            <a:ext cx="912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latin typeface="Consolas" panose="020B0609020204030204" pitchFamily="49" charset="0"/>
              </a:rPr>
              <a:t>average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248275" y="5629275"/>
            <a:ext cx="228600" cy="279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68631" name="TextBox 27"/>
          <p:cNvSpPr txBox="1">
            <a:spLocks noChangeArrowheads="1"/>
          </p:cNvSpPr>
          <p:nvPr/>
        </p:nvSpPr>
        <p:spPr bwMode="auto">
          <a:xfrm>
            <a:off x="4475163" y="5629275"/>
            <a:ext cx="781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400" b="1">
                <a:latin typeface="Consolas" panose="020B0609020204030204" pitchFamily="49" charset="0"/>
              </a:rPr>
              <a:t>total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257800" y="6456363"/>
            <a:ext cx="228600" cy="279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68633" name="TextBox 23"/>
          <p:cNvSpPr txBox="1">
            <a:spLocks noChangeArrowheads="1"/>
          </p:cNvSpPr>
          <p:nvPr/>
        </p:nvSpPr>
        <p:spPr bwMode="auto">
          <a:xfrm>
            <a:off x="4124325" y="5203825"/>
            <a:ext cx="14843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Current grade</a:t>
            </a:r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2398713" y="5540375"/>
            <a:ext cx="1411287" cy="277813"/>
            <a:chOff x="2399492" y="5540997"/>
            <a:chExt cx="1410508" cy="276999"/>
          </a:xfrm>
        </p:grpSpPr>
        <p:sp>
          <p:nvSpPr>
            <p:cNvPr id="68709" name="TextBox 30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Consolas" panose="020B0609020204030204" pitchFamily="49" charset="0"/>
                </a:rPr>
                <a:t>i = 1</a:t>
              </a:r>
            </a:p>
          </p:txBody>
        </p:sp>
        <p:cxnSp>
          <p:nvCxnSpPr>
            <p:cNvPr id="32" name="Straight Arrow Connector 31"/>
            <p:cNvCxnSpPr>
              <a:stCxn id="68709" idx="1"/>
            </p:cNvCxnSpPr>
            <p:nvPr/>
          </p:nvCxnSpPr>
          <p:spPr>
            <a:xfrm flipH="1">
              <a:off x="2399492" y="5680288"/>
              <a:ext cx="801244" cy="14246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608638" y="52117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100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803400" y="52562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100</a:t>
            </a:r>
          </a:p>
        </p:txBody>
      </p:sp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5195888" y="5591175"/>
            <a:ext cx="331787" cy="371475"/>
            <a:chOff x="6844868" y="5494308"/>
            <a:chExt cx="331063" cy="370602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6844868" y="5522816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6844868" y="5494308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608638" y="55753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100</a:t>
            </a:r>
          </a:p>
        </p:txBody>
      </p: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5195888" y="4746625"/>
            <a:ext cx="331787" cy="371475"/>
            <a:chOff x="5196518" y="5572647"/>
            <a:chExt cx="331063" cy="370602"/>
          </a:xfrm>
        </p:grpSpPr>
        <p:cxnSp>
          <p:nvCxnSpPr>
            <p:cNvPr id="55" name="Straight Connector 54"/>
            <p:cNvCxnSpPr/>
            <p:nvPr/>
          </p:nvCxnSpPr>
          <p:spPr>
            <a:xfrm flipV="1">
              <a:off x="5196518" y="5580566"/>
              <a:ext cx="331063" cy="3278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5759450" y="4787900"/>
            <a:ext cx="3825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2</a:t>
            </a:r>
          </a:p>
        </p:txBody>
      </p:sp>
      <p:grpSp>
        <p:nvGrpSpPr>
          <p:cNvPr id="10" name="Group 57"/>
          <p:cNvGrpSpPr>
            <a:grpSpLocks/>
          </p:cNvGrpSpPr>
          <p:nvPr/>
        </p:nvGrpSpPr>
        <p:grpSpPr bwMode="auto">
          <a:xfrm>
            <a:off x="5759450" y="5211763"/>
            <a:ext cx="331788" cy="369887"/>
            <a:chOff x="5196518" y="5572647"/>
            <a:chExt cx="331063" cy="370602"/>
          </a:xfrm>
        </p:grpSpPr>
        <p:cxnSp>
          <p:nvCxnSpPr>
            <p:cNvPr id="59" name="Straight Connector 58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6142038" y="5202238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80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797050" y="55610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80</a:t>
            </a:r>
          </a:p>
        </p:txBody>
      </p:sp>
      <p:grpSp>
        <p:nvGrpSpPr>
          <p:cNvPr id="11" name="Group 66"/>
          <p:cNvGrpSpPr>
            <a:grpSpLocks/>
          </p:cNvGrpSpPr>
          <p:nvPr/>
        </p:nvGrpSpPr>
        <p:grpSpPr bwMode="auto">
          <a:xfrm>
            <a:off x="5746750" y="5578475"/>
            <a:ext cx="331788" cy="369888"/>
            <a:chOff x="5196518" y="5572647"/>
            <a:chExt cx="331063" cy="370602"/>
          </a:xfrm>
        </p:grpSpPr>
        <p:cxnSp>
          <p:nvCxnSpPr>
            <p:cNvPr id="68" name="Straight Connector 67"/>
            <p:cNvCxnSpPr/>
            <p:nvPr/>
          </p:nvCxnSpPr>
          <p:spPr>
            <a:xfrm flipV="1">
              <a:off x="5196518" y="5580600"/>
              <a:ext cx="331063" cy="32765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6142038" y="5567363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180</a:t>
            </a:r>
          </a:p>
        </p:txBody>
      </p:sp>
      <p:grpSp>
        <p:nvGrpSpPr>
          <p:cNvPr id="12" name="Group 70"/>
          <p:cNvGrpSpPr>
            <a:grpSpLocks/>
          </p:cNvGrpSpPr>
          <p:nvPr/>
        </p:nvGrpSpPr>
        <p:grpSpPr bwMode="auto">
          <a:xfrm>
            <a:off x="2386013" y="5832475"/>
            <a:ext cx="1411287" cy="276225"/>
            <a:chOff x="2399492" y="5540997"/>
            <a:chExt cx="1410508" cy="276999"/>
          </a:xfrm>
        </p:grpSpPr>
        <p:sp>
          <p:nvSpPr>
            <p:cNvPr id="68699" name="TextBox 71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Consolas" panose="020B0609020204030204" pitchFamily="49" charset="0"/>
                </a:rPr>
                <a:t>i = 2</a:t>
              </a:r>
            </a:p>
          </p:txBody>
        </p:sp>
        <p:cxnSp>
          <p:nvCxnSpPr>
            <p:cNvPr id="73" name="Straight Arrow Connector 72"/>
            <p:cNvCxnSpPr>
              <a:stCxn id="68699" idx="1"/>
            </p:cNvCxnSpPr>
            <p:nvPr/>
          </p:nvCxnSpPr>
          <p:spPr>
            <a:xfrm flipH="1">
              <a:off x="2399492" y="5679497"/>
              <a:ext cx="801244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73"/>
          <p:cNvGrpSpPr>
            <a:grpSpLocks/>
          </p:cNvGrpSpPr>
          <p:nvPr/>
        </p:nvGrpSpPr>
        <p:grpSpPr bwMode="auto">
          <a:xfrm>
            <a:off x="5746750" y="4802188"/>
            <a:ext cx="331788" cy="371475"/>
            <a:chOff x="5196518" y="5572647"/>
            <a:chExt cx="331063" cy="370602"/>
          </a:xfrm>
        </p:grpSpPr>
        <p:cxnSp>
          <p:nvCxnSpPr>
            <p:cNvPr id="75" name="Straight Connector 74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6142038" y="4778375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3</a:t>
            </a:r>
          </a:p>
        </p:txBody>
      </p:sp>
      <p:grpSp>
        <p:nvGrpSpPr>
          <p:cNvPr id="18" name="Group 77"/>
          <p:cNvGrpSpPr>
            <a:grpSpLocks/>
          </p:cNvGrpSpPr>
          <p:nvPr/>
        </p:nvGrpSpPr>
        <p:grpSpPr bwMode="auto">
          <a:xfrm>
            <a:off x="6243638" y="5207000"/>
            <a:ext cx="331787" cy="371475"/>
            <a:chOff x="5196518" y="5572647"/>
            <a:chExt cx="331063" cy="370602"/>
          </a:xfrm>
        </p:grpSpPr>
        <p:cxnSp>
          <p:nvCxnSpPr>
            <p:cNvPr id="79" name="Straight Connector 78"/>
            <p:cNvCxnSpPr/>
            <p:nvPr/>
          </p:nvCxnSpPr>
          <p:spPr>
            <a:xfrm flipV="1">
              <a:off x="5196518" y="5580566"/>
              <a:ext cx="331063" cy="3278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6705600" y="521493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50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6705600" y="5553075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230</a:t>
            </a:r>
          </a:p>
        </p:txBody>
      </p:sp>
      <p:grpSp>
        <p:nvGrpSpPr>
          <p:cNvPr id="20" name="Group 82"/>
          <p:cNvGrpSpPr>
            <a:grpSpLocks/>
          </p:cNvGrpSpPr>
          <p:nvPr/>
        </p:nvGrpSpPr>
        <p:grpSpPr bwMode="auto">
          <a:xfrm>
            <a:off x="2386013" y="6113463"/>
            <a:ext cx="1411287" cy="276225"/>
            <a:chOff x="2399492" y="5540997"/>
            <a:chExt cx="1410508" cy="276999"/>
          </a:xfrm>
        </p:grpSpPr>
        <p:sp>
          <p:nvSpPr>
            <p:cNvPr id="68693" name="TextBox 83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Consolas" panose="020B0609020204030204" pitchFamily="49" charset="0"/>
                </a:rPr>
                <a:t>i = 3</a:t>
              </a:r>
            </a:p>
          </p:txBody>
        </p:sp>
        <p:cxnSp>
          <p:nvCxnSpPr>
            <p:cNvPr id="85" name="Straight Arrow Connector 84"/>
            <p:cNvCxnSpPr>
              <a:stCxn id="68693" idx="1"/>
            </p:cNvCxnSpPr>
            <p:nvPr/>
          </p:nvCxnSpPr>
          <p:spPr>
            <a:xfrm flipH="1">
              <a:off x="2399492" y="5679496"/>
              <a:ext cx="801244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85"/>
          <p:cNvGrpSpPr>
            <a:grpSpLocks/>
          </p:cNvGrpSpPr>
          <p:nvPr/>
        </p:nvGrpSpPr>
        <p:grpSpPr bwMode="auto">
          <a:xfrm>
            <a:off x="6142038" y="4776788"/>
            <a:ext cx="330200" cy="369887"/>
            <a:chOff x="5196518" y="5572647"/>
            <a:chExt cx="331063" cy="370602"/>
          </a:xfrm>
        </p:grpSpPr>
        <p:cxnSp>
          <p:nvCxnSpPr>
            <p:cNvPr id="87" name="Straight Connector 86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/>
          <p:cNvSpPr txBox="1">
            <a:spLocks noChangeArrowheads="1"/>
          </p:cNvSpPr>
          <p:nvPr/>
        </p:nvSpPr>
        <p:spPr bwMode="auto">
          <a:xfrm>
            <a:off x="6662738" y="47926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4</a:t>
            </a:r>
          </a:p>
        </p:txBody>
      </p:sp>
      <p:grpSp>
        <p:nvGrpSpPr>
          <p:cNvPr id="24" name="Group 89"/>
          <p:cNvGrpSpPr>
            <a:grpSpLocks/>
          </p:cNvGrpSpPr>
          <p:nvPr/>
        </p:nvGrpSpPr>
        <p:grpSpPr bwMode="auto">
          <a:xfrm>
            <a:off x="6243638" y="5567363"/>
            <a:ext cx="331787" cy="371475"/>
            <a:chOff x="5196518" y="5572647"/>
            <a:chExt cx="331063" cy="370602"/>
          </a:xfrm>
        </p:grpSpPr>
        <p:cxnSp>
          <p:nvCxnSpPr>
            <p:cNvPr id="91" name="Straight Connector 90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/>
          <p:cNvSpPr txBox="1">
            <a:spLocks noChangeArrowheads="1"/>
          </p:cNvSpPr>
          <p:nvPr/>
        </p:nvSpPr>
        <p:spPr bwMode="auto">
          <a:xfrm>
            <a:off x="7200900" y="5208588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70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811338" y="5870575"/>
            <a:ext cx="587375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50</a:t>
            </a:r>
          </a:p>
        </p:txBody>
      </p:sp>
      <p:grpSp>
        <p:nvGrpSpPr>
          <p:cNvPr id="25" name="Group 94"/>
          <p:cNvGrpSpPr>
            <a:grpSpLocks/>
          </p:cNvGrpSpPr>
          <p:nvPr/>
        </p:nvGrpSpPr>
        <p:grpSpPr bwMode="auto">
          <a:xfrm>
            <a:off x="6727825" y="5246688"/>
            <a:ext cx="330200" cy="371475"/>
            <a:chOff x="5196518" y="5572647"/>
            <a:chExt cx="331063" cy="370602"/>
          </a:xfrm>
        </p:grpSpPr>
        <p:cxnSp>
          <p:nvCxnSpPr>
            <p:cNvPr id="96" name="Straight Connector 95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/>
          <p:cNvSpPr/>
          <p:nvPr/>
        </p:nvSpPr>
        <p:spPr>
          <a:xfrm>
            <a:off x="1811338" y="6180138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70</a:t>
            </a:r>
          </a:p>
        </p:txBody>
      </p:sp>
      <p:grpSp>
        <p:nvGrpSpPr>
          <p:cNvPr id="26" name="Group 98"/>
          <p:cNvGrpSpPr>
            <a:grpSpLocks/>
          </p:cNvGrpSpPr>
          <p:nvPr/>
        </p:nvGrpSpPr>
        <p:grpSpPr bwMode="auto">
          <a:xfrm>
            <a:off x="6804025" y="5535613"/>
            <a:ext cx="331788" cy="371475"/>
            <a:chOff x="5196518" y="5572647"/>
            <a:chExt cx="331063" cy="370602"/>
          </a:xfrm>
        </p:grpSpPr>
        <p:cxnSp>
          <p:nvCxnSpPr>
            <p:cNvPr id="100" name="Straight Connector 99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TextBox 101"/>
          <p:cNvSpPr txBox="1">
            <a:spLocks noChangeArrowheads="1"/>
          </p:cNvSpPr>
          <p:nvPr/>
        </p:nvSpPr>
        <p:spPr bwMode="auto">
          <a:xfrm>
            <a:off x="7218363" y="556418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300</a:t>
            </a:r>
          </a:p>
        </p:txBody>
      </p:sp>
      <p:grpSp>
        <p:nvGrpSpPr>
          <p:cNvPr id="28" name="Group 102"/>
          <p:cNvGrpSpPr>
            <a:grpSpLocks/>
          </p:cNvGrpSpPr>
          <p:nvPr/>
        </p:nvGrpSpPr>
        <p:grpSpPr bwMode="auto">
          <a:xfrm>
            <a:off x="2411413" y="6403975"/>
            <a:ext cx="1409700" cy="276225"/>
            <a:chOff x="2399492" y="5540997"/>
            <a:chExt cx="1410508" cy="276999"/>
          </a:xfrm>
        </p:grpSpPr>
        <p:sp>
          <p:nvSpPr>
            <p:cNvPr id="68683" name="TextBox 103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latin typeface="Consolas" panose="020B0609020204030204" pitchFamily="49" charset="0"/>
                </a:rPr>
                <a:t>i = 4</a:t>
              </a:r>
            </a:p>
          </p:txBody>
        </p:sp>
        <p:cxnSp>
          <p:nvCxnSpPr>
            <p:cNvPr id="105" name="Straight Arrow Connector 104"/>
            <p:cNvCxnSpPr>
              <a:stCxn id="68683" idx="1"/>
            </p:cNvCxnSpPr>
            <p:nvPr/>
          </p:nvCxnSpPr>
          <p:spPr>
            <a:xfrm flipH="1">
              <a:off x="2399492" y="5679497"/>
              <a:ext cx="800559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105"/>
          <p:cNvGrpSpPr>
            <a:grpSpLocks/>
          </p:cNvGrpSpPr>
          <p:nvPr/>
        </p:nvGrpSpPr>
        <p:grpSpPr bwMode="auto">
          <a:xfrm>
            <a:off x="6662738" y="4772025"/>
            <a:ext cx="330200" cy="371475"/>
            <a:chOff x="5196518" y="5572647"/>
            <a:chExt cx="331063" cy="370602"/>
          </a:xfrm>
        </p:grpSpPr>
        <p:cxnSp>
          <p:nvCxnSpPr>
            <p:cNvPr id="107" name="Straight Connector 106"/>
            <p:cNvCxnSpPr/>
            <p:nvPr/>
          </p:nvCxnSpPr>
          <p:spPr>
            <a:xfrm flipV="1">
              <a:off x="5196518" y="5580566"/>
              <a:ext cx="331063" cy="3278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/>
          <p:cNvSpPr txBox="1">
            <a:spLocks noChangeArrowheads="1"/>
          </p:cNvSpPr>
          <p:nvPr/>
        </p:nvSpPr>
        <p:spPr bwMode="auto">
          <a:xfrm>
            <a:off x="7218363" y="47879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5</a:t>
            </a:r>
          </a:p>
        </p:txBody>
      </p:sp>
      <p:grpSp>
        <p:nvGrpSpPr>
          <p:cNvPr id="31" name="Group 109"/>
          <p:cNvGrpSpPr>
            <a:grpSpLocks/>
          </p:cNvGrpSpPr>
          <p:nvPr/>
        </p:nvGrpSpPr>
        <p:grpSpPr bwMode="auto">
          <a:xfrm>
            <a:off x="7229475" y="5195888"/>
            <a:ext cx="331788" cy="369887"/>
            <a:chOff x="5196518" y="5572647"/>
            <a:chExt cx="331063" cy="370602"/>
          </a:xfrm>
        </p:grpSpPr>
        <p:cxnSp>
          <p:nvCxnSpPr>
            <p:cNvPr id="111" name="Straight Connector 110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7713663" y="519271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100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822450" y="6448425"/>
            <a:ext cx="588963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100</a:t>
            </a:r>
          </a:p>
        </p:txBody>
      </p:sp>
      <p:grpSp>
        <p:nvGrpSpPr>
          <p:cNvPr id="33" name="Group 117"/>
          <p:cNvGrpSpPr>
            <a:grpSpLocks/>
          </p:cNvGrpSpPr>
          <p:nvPr/>
        </p:nvGrpSpPr>
        <p:grpSpPr bwMode="auto">
          <a:xfrm>
            <a:off x="7326313" y="5541963"/>
            <a:ext cx="330200" cy="369887"/>
            <a:chOff x="5196518" y="5572647"/>
            <a:chExt cx="331063" cy="370602"/>
          </a:xfrm>
        </p:grpSpPr>
        <p:cxnSp>
          <p:nvCxnSpPr>
            <p:cNvPr id="119" name="Straight Connector 118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TextBox 120"/>
          <p:cNvSpPr txBox="1">
            <a:spLocks noChangeArrowheads="1"/>
          </p:cNvSpPr>
          <p:nvPr/>
        </p:nvSpPr>
        <p:spPr bwMode="auto">
          <a:xfrm>
            <a:off x="7713663" y="555783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400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5603875" y="6065838"/>
            <a:ext cx="159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Loop ends now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7267575" y="6107113"/>
            <a:ext cx="16525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(Recall: CLASS_SIZE = 5)</a:t>
            </a:r>
          </a:p>
        </p:txBody>
      </p:sp>
      <p:grpSp>
        <p:nvGrpSpPr>
          <p:cNvPr id="35" name="Group 123"/>
          <p:cNvGrpSpPr>
            <a:grpSpLocks/>
          </p:cNvGrpSpPr>
          <p:nvPr/>
        </p:nvGrpSpPr>
        <p:grpSpPr bwMode="auto">
          <a:xfrm>
            <a:off x="5224463" y="6424613"/>
            <a:ext cx="331787" cy="371475"/>
            <a:chOff x="5196518" y="5572647"/>
            <a:chExt cx="331063" cy="370602"/>
          </a:xfrm>
        </p:grpSpPr>
        <p:cxnSp>
          <p:nvCxnSpPr>
            <p:cNvPr id="125" name="Straight Connector 124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TextBox 126"/>
          <p:cNvSpPr txBox="1">
            <a:spLocks noChangeArrowheads="1"/>
          </p:cNvSpPr>
          <p:nvPr/>
        </p:nvSpPr>
        <p:spPr bwMode="auto">
          <a:xfrm>
            <a:off x="5640388" y="6429375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80</a:t>
            </a:r>
          </a:p>
        </p:txBody>
      </p:sp>
      <p:pic>
        <p:nvPicPr>
          <p:cNvPr id="6867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738" y="1162050"/>
            <a:ext cx="2403475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8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7" grpId="0" animBg="1"/>
      <p:bldP spid="49" grpId="0"/>
      <p:bldP spid="57" grpId="0"/>
      <p:bldP spid="64" grpId="0"/>
      <p:bldP spid="66" grpId="0" animBg="1"/>
      <p:bldP spid="70" grpId="0"/>
      <p:bldP spid="77" grpId="0"/>
      <p:bldP spid="81" grpId="0"/>
      <p:bldP spid="82" grpId="0"/>
      <p:bldP spid="89" grpId="0"/>
      <p:bldP spid="93" grpId="0"/>
      <p:bldP spid="94" grpId="0" animBg="1"/>
      <p:bldP spid="98" grpId="0" animBg="1"/>
      <p:bldP spid="102" grpId="0"/>
      <p:bldP spid="109" grpId="0"/>
      <p:bldP spid="116" grpId="0"/>
      <p:bldP spid="117" grpId="0" animBg="1"/>
      <p:bldP spid="121" grpId="0"/>
      <p:bldP spid="48" grpId="0"/>
      <p:bldP spid="50" grpId="0"/>
      <p:bldP spid="1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Revised Version Using A List (3)</a:t>
            </a:r>
            <a:endParaRPr lang="en-US" altLang="en-US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display(classGrades, average):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print("GRADES")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print("The average grade is %.2f%%" %average)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for i in range (0, CLASS_SIZE, 1):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temp = i + 1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print("Student No. %d: %.2f%%" 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%(temp,classGrades[i]))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</p:txBody>
      </p:sp>
      <p:pic>
        <p:nvPicPr>
          <p:cNvPr id="696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648200"/>
            <a:ext cx="33528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13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Revised Version Using A List (4)</a:t>
            </a:r>
            <a:endParaRPr lang="en-US" altLang="en-US" smtClean="0"/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classGrades = initialize()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classGrades, average = read(classGrades)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display(classGrades,average)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start()</a:t>
            </a:r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0732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One Part Of The Previous Example Was Actually Unneeded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read(classGrades):</a:t>
            </a:r>
          </a:p>
          <a:p>
            <a:pPr>
              <a:buFontTx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     :              :</a:t>
            </a:r>
          </a:p>
          <a:p>
            <a:pPr>
              <a:buFontTx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 return (classGrades, average)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71684" name="Group 9"/>
          <p:cNvGrpSpPr>
            <a:grpSpLocks/>
          </p:cNvGrpSpPr>
          <p:nvPr/>
        </p:nvGrpSpPr>
        <p:grpSpPr bwMode="auto">
          <a:xfrm>
            <a:off x="2895600" y="1857375"/>
            <a:ext cx="4699000" cy="1073150"/>
            <a:chOff x="1944" y="832"/>
            <a:chExt cx="2960" cy="676"/>
          </a:xfrm>
        </p:grpSpPr>
        <p:sp>
          <p:nvSpPr>
            <p:cNvPr id="71689" name="Line 4"/>
            <p:cNvSpPr>
              <a:spLocks noChangeShapeType="1"/>
            </p:cNvSpPr>
            <p:nvPr/>
          </p:nvSpPr>
          <p:spPr bwMode="auto">
            <a:xfrm flipH="1" flipV="1">
              <a:off x="1944" y="832"/>
              <a:ext cx="1480" cy="4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690" name="Text Box 5"/>
            <p:cNvSpPr txBox="1">
              <a:spLocks noChangeArrowheads="1"/>
            </p:cNvSpPr>
            <p:nvPr/>
          </p:nvSpPr>
          <p:spPr bwMode="auto">
            <a:xfrm>
              <a:off x="3368" y="1104"/>
              <a:ext cx="153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When list is passed as a parameter…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2938463" y="3333750"/>
            <a:ext cx="5702300" cy="1593850"/>
            <a:chOff x="1328" y="1800"/>
            <a:chExt cx="3592" cy="1004"/>
          </a:xfrm>
        </p:grpSpPr>
        <p:sp>
          <p:nvSpPr>
            <p:cNvPr id="71687" name="Line 6"/>
            <p:cNvSpPr>
              <a:spLocks noChangeShapeType="1"/>
            </p:cNvSpPr>
            <p:nvPr/>
          </p:nvSpPr>
          <p:spPr bwMode="auto">
            <a:xfrm flipH="1" flipV="1">
              <a:off x="1328" y="1800"/>
              <a:ext cx="1182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1688" name="Text Box 7"/>
            <p:cNvSpPr txBox="1">
              <a:spLocks noChangeArrowheads="1"/>
            </p:cNvSpPr>
            <p:nvPr/>
          </p:nvSpPr>
          <p:spPr bwMode="auto">
            <a:xfrm>
              <a:off x="2464" y="2400"/>
              <a:ext cx="245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…returning the list is likely not needed</a:t>
              </a:r>
            </a:p>
          </p:txBody>
        </p:sp>
      </p:grpSp>
      <p:sp>
        <p:nvSpPr>
          <p:cNvPr id="829448" name="Text Box 8"/>
          <p:cNvSpPr txBox="1">
            <a:spLocks noChangeArrowheads="1"/>
          </p:cNvSpPr>
          <p:nvPr/>
        </p:nvSpPr>
        <p:spPr bwMode="auto">
          <a:xfrm>
            <a:off x="0" y="6491288"/>
            <a:ext cx="6896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latin typeface="Arial" panose="020B0604020202020204" pitchFamily="34" charset="0"/>
              </a:rPr>
              <a:t>More details on ‘why’ coming up shortly!</a:t>
            </a:r>
          </a:p>
        </p:txBody>
      </p:sp>
    </p:spTree>
    <p:extLst>
      <p:ext uri="{BB962C8B-B14F-4D97-AF65-F5344CB8AC3E}">
        <p14:creationId xmlns:p14="http://schemas.microsoft.com/office/powerpoint/2010/main" val="293246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4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Take Care Not To Exceed The Bounds Of The List</a:t>
            </a:r>
          </a:p>
        </p:txBody>
      </p:sp>
      <p:graphicFrame>
        <p:nvGraphicFramePr>
          <p:cNvPr id="789509" name="Group 5"/>
          <p:cNvGraphicFramePr>
            <a:graphicFrameLocks noGrp="1"/>
          </p:cNvGraphicFramePr>
          <p:nvPr/>
        </p:nvGraphicFramePr>
        <p:xfrm>
          <a:off x="7007225" y="2082800"/>
          <a:ext cx="393700" cy="1128714"/>
        </p:xfrm>
        <a:graphic>
          <a:graphicData uri="http://schemas.openxmlformats.org/drawingml/2006/table">
            <a:tbl>
              <a:tblPr/>
              <a:tblGrid>
                <a:gridCol w="393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94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95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356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61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618288" y="2062163"/>
            <a:ext cx="357187" cy="1120775"/>
            <a:chOff x="6618289" y="2062163"/>
            <a:chExt cx="357188" cy="1120775"/>
          </a:xfrm>
        </p:grpSpPr>
        <p:sp>
          <p:nvSpPr>
            <p:cNvPr id="72750" name="Text Box 19"/>
            <p:cNvSpPr txBox="1">
              <a:spLocks noChangeArrowheads="1"/>
            </p:cNvSpPr>
            <p:nvPr/>
          </p:nvSpPr>
          <p:spPr bwMode="auto">
            <a:xfrm>
              <a:off x="6618289" y="206216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>
                  <a:latin typeface="Arial" panose="020B0604020202020204" pitchFamily="34" charset="0"/>
                </a:rPr>
                <a:t>[0]</a:t>
              </a:r>
            </a:p>
          </p:txBody>
        </p:sp>
        <p:sp>
          <p:nvSpPr>
            <p:cNvPr id="72751" name="Text Box 20"/>
            <p:cNvSpPr txBox="1">
              <a:spLocks noChangeArrowheads="1"/>
            </p:cNvSpPr>
            <p:nvPr/>
          </p:nvSpPr>
          <p:spPr bwMode="auto">
            <a:xfrm>
              <a:off x="6627814" y="234791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>
                  <a:latin typeface="Arial" panose="020B0604020202020204" pitchFamily="34" charset="0"/>
                </a:rPr>
                <a:t>[1]</a:t>
              </a:r>
            </a:p>
          </p:txBody>
        </p:sp>
        <p:sp>
          <p:nvSpPr>
            <p:cNvPr id="72752" name="Text Box 21"/>
            <p:cNvSpPr txBox="1">
              <a:spLocks noChangeArrowheads="1"/>
            </p:cNvSpPr>
            <p:nvPr/>
          </p:nvSpPr>
          <p:spPr bwMode="auto">
            <a:xfrm>
              <a:off x="6627814" y="263366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>
                  <a:latin typeface="Arial" panose="020B0604020202020204" pitchFamily="34" charset="0"/>
                </a:rPr>
                <a:t>[2]</a:t>
              </a:r>
            </a:p>
          </p:txBody>
        </p:sp>
        <p:sp>
          <p:nvSpPr>
            <p:cNvPr id="72753" name="Text Box 22"/>
            <p:cNvSpPr txBox="1">
              <a:spLocks noChangeArrowheads="1"/>
            </p:cNvSpPr>
            <p:nvPr/>
          </p:nvSpPr>
          <p:spPr bwMode="auto">
            <a:xfrm>
              <a:off x="6627814" y="293846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>
                  <a:latin typeface="Arial" panose="020B0604020202020204" pitchFamily="34" charset="0"/>
                </a:rPr>
                <a:t>[3]</a:t>
              </a:r>
            </a:p>
          </p:txBody>
        </p:sp>
      </p:grpSp>
      <p:sp>
        <p:nvSpPr>
          <p:cNvPr id="54311" name="Text Box 23"/>
          <p:cNvSpPr txBox="1">
            <a:spLocks noChangeArrowheads="1"/>
          </p:cNvSpPr>
          <p:nvPr/>
        </p:nvSpPr>
        <p:spPr bwMode="auto">
          <a:xfrm>
            <a:off x="6299200" y="2057400"/>
            <a:ext cx="317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CA" altLang="en-US">
                <a:latin typeface="Arial" panose="020B0604020202020204" pitchFamily="34" charset="0"/>
              </a:rPr>
              <a:t>list</a:t>
            </a: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7442200" y="2006600"/>
            <a:ext cx="927100" cy="274638"/>
            <a:chOff x="2544" y="936"/>
            <a:chExt cx="584" cy="173"/>
          </a:xfrm>
        </p:grpSpPr>
        <p:sp>
          <p:nvSpPr>
            <p:cNvPr id="72748" name="Line 25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49" name="Text Box 26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7454900" y="2311400"/>
            <a:ext cx="927100" cy="274638"/>
            <a:chOff x="2544" y="936"/>
            <a:chExt cx="584" cy="173"/>
          </a:xfrm>
        </p:grpSpPr>
        <p:sp>
          <p:nvSpPr>
            <p:cNvPr id="72746" name="Line 28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47" name="Text Box 29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7454900" y="2603500"/>
            <a:ext cx="927100" cy="274638"/>
            <a:chOff x="2544" y="936"/>
            <a:chExt cx="584" cy="173"/>
          </a:xfrm>
        </p:grpSpPr>
        <p:sp>
          <p:nvSpPr>
            <p:cNvPr id="72744" name="Line 31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45" name="Text Box 32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7454900" y="2933700"/>
            <a:ext cx="927100" cy="274638"/>
            <a:chOff x="2544" y="936"/>
            <a:chExt cx="584" cy="173"/>
          </a:xfrm>
        </p:grpSpPr>
        <p:sp>
          <p:nvSpPr>
            <p:cNvPr id="72742" name="Line 34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43" name="Text Box 35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7" name="Group 36"/>
          <p:cNvGrpSpPr>
            <a:grpSpLocks/>
          </p:cNvGrpSpPr>
          <p:nvPr/>
        </p:nvGrpSpPr>
        <p:grpSpPr bwMode="auto">
          <a:xfrm>
            <a:off x="7418388" y="3425825"/>
            <a:ext cx="927100" cy="274638"/>
            <a:chOff x="2544" y="936"/>
            <a:chExt cx="584" cy="173"/>
          </a:xfrm>
        </p:grpSpPr>
        <p:sp>
          <p:nvSpPr>
            <p:cNvPr id="72740" name="Line 37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41" name="Text Box 38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???</a:t>
              </a:r>
            </a:p>
          </p:txBody>
        </p:sp>
      </p:grpSp>
      <p:sp>
        <p:nvSpPr>
          <p:cNvPr id="789543" name="Text Box 39"/>
          <p:cNvSpPr txBox="1">
            <a:spLocks noChangeArrowheads="1"/>
          </p:cNvSpPr>
          <p:nvPr/>
        </p:nvSpPr>
        <p:spPr bwMode="auto">
          <a:xfrm>
            <a:off x="495300" y="1473200"/>
            <a:ext cx="3898900" cy="20320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Tx/>
              <a:buNone/>
              <a:defRPr/>
            </a:pPr>
            <a:r>
              <a:rPr lang="en-US" altLang="en-US" sz="2400" dirty="0" smtClean="0">
                <a:latin typeface="+mn-lt"/>
                <a:ea typeface="+mn-ea"/>
                <a:cs typeface="Arial" charset="0"/>
              </a:rPr>
              <a:t>Example: </a:t>
            </a:r>
            <a:r>
              <a:rPr lang="en-US" altLang="en-US" sz="20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listBounds.py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num1 = 7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list = [0, 1, 2, 3]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num2 = 13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i in range (0, 4, 1):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print (list [i])</a:t>
            </a:r>
          </a:p>
        </p:txBody>
      </p:sp>
      <p:sp>
        <p:nvSpPr>
          <p:cNvPr id="789544" name="Text Box 40"/>
          <p:cNvSpPr txBox="1">
            <a:spLocks noChangeArrowheads="1"/>
          </p:cNvSpPr>
          <p:nvPr/>
        </p:nvSpPr>
        <p:spPr bwMode="auto">
          <a:xfrm>
            <a:off x="492125" y="4038600"/>
            <a:ext cx="389890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>
                <a:latin typeface="Consolas" panose="020B0609020204030204" pitchFamily="49" charset="0"/>
              </a:rPr>
              <a:t>print ()</a:t>
            </a:r>
          </a:p>
          <a:p>
            <a:pPr>
              <a:spcBef>
                <a:spcPct val="20000"/>
              </a:spcBef>
            </a:pPr>
            <a:r>
              <a:rPr lang="en-US" altLang="en-US">
                <a:latin typeface="Consolas" panose="020B0609020204030204" pitchFamily="49" charset="0"/>
              </a:rPr>
              <a:t>print (list [4])</a:t>
            </a:r>
          </a:p>
          <a:p>
            <a:pPr>
              <a:spcBef>
                <a:spcPct val="20000"/>
              </a:spcBef>
            </a:pPr>
            <a:endParaRPr lang="en-US" altLang="en-US" sz="2000">
              <a:latin typeface="Times New Roman" panose="02020603050405020304" pitchFamily="18" charset="0"/>
            </a:endParaRPr>
          </a:p>
        </p:txBody>
      </p:sp>
      <p:grpSp>
        <p:nvGrpSpPr>
          <p:cNvPr id="8" name="Group 41"/>
          <p:cNvGrpSpPr>
            <a:grpSpLocks/>
          </p:cNvGrpSpPr>
          <p:nvPr/>
        </p:nvGrpSpPr>
        <p:grpSpPr bwMode="auto">
          <a:xfrm>
            <a:off x="2489200" y="4391025"/>
            <a:ext cx="927100" cy="274638"/>
            <a:chOff x="2544" y="936"/>
            <a:chExt cx="584" cy="173"/>
          </a:xfrm>
        </p:grpSpPr>
        <p:sp>
          <p:nvSpPr>
            <p:cNvPr id="72738" name="Line 42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/>
            </a:p>
          </p:txBody>
        </p:sp>
        <p:sp>
          <p:nvSpPr>
            <p:cNvPr id="72739" name="Text Box 43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???</a:t>
              </a:r>
            </a:p>
          </p:txBody>
        </p:sp>
      </p:grpSp>
      <p:grpSp>
        <p:nvGrpSpPr>
          <p:cNvPr id="9" name="Group 14"/>
          <p:cNvGrpSpPr>
            <a:grpSpLocks/>
          </p:cNvGrpSpPr>
          <p:nvPr/>
        </p:nvGrpSpPr>
        <p:grpSpPr bwMode="auto">
          <a:xfrm>
            <a:off x="5654675" y="1157288"/>
            <a:ext cx="1798638" cy="5087937"/>
            <a:chOff x="4394200" y="1213526"/>
            <a:chExt cx="1797322" cy="5087617"/>
          </a:xfrm>
        </p:grpSpPr>
        <p:sp>
          <p:nvSpPr>
            <p:cNvPr id="72736" name="Rectangle 3"/>
            <p:cNvSpPr>
              <a:spLocks noChangeArrowheads="1"/>
            </p:cNvSpPr>
            <p:nvPr/>
          </p:nvSpPr>
          <p:spPr bwMode="auto">
            <a:xfrm>
              <a:off x="4832622" y="1551343"/>
              <a:ext cx="1358900" cy="47498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72737" name="Text Box 4"/>
            <p:cNvSpPr txBox="1">
              <a:spLocks noChangeArrowheads="1"/>
            </p:cNvSpPr>
            <p:nvPr/>
          </p:nvSpPr>
          <p:spPr bwMode="auto">
            <a:xfrm>
              <a:off x="4394200" y="1213526"/>
              <a:ext cx="13843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2000" b="1">
                  <a:latin typeface="Arial" panose="020B0604020202020204" pitchFamily="34" charset="0"/>
                </a:rPr>
                <a:t>RAM</a:t>
              </a:r>
            </a:p>
          </p:txBody>
        </p:sp>
      </p:grpSp>
      <p:grpSp>
        <p:nvGrpSpPr>
          <p:cNvPr id="11" name="Group 18"/>
          <p:cNvGrpSpPr>
            <a:grpSpLocks/>
          </p:cNvGrpSpPr>
          <p:nvPr/>
        </p:nvGrpSpPr>
        <p:grpSpPr bwMode="auto">
          <a:xfrm>
            <a:off x="6191250" y="1606550"/>
            <a:ext cx="1193800" cy="368300"/>
            <a:chOff x="6191522" y="1606034"/>
            <a:chExt cx="1194138" cy="369332"/>
          </a:xfrm>
        </p:grpSpPr>
        <p:sp>
          <p:nvSpPr>
            <p:cNvPr id="72734" name="TextBox 2"/>
            <p:cNvSpPr txBox="1">
              <a:spLocks noChangeArrowheads="1"/>
            </p:cNvSpPr>
            <p:nvPr/>
          </p:nvSpPr>
          <p:spPr bwMode="auto">
            <a:xfrm>
              <a:off x="6191522" y="1606034"/>
              <a:ext cx="762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num1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004552" y="1676080"/>
              <a:ext cx="381108" cy="2292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7</a:t>
              </a:r>
            </a:p>
          </p:txBody>
        </p:sp>
      </p:grpSp>
      <p:grpSp>
        <p:nvGrpSpPr>
          <p:cNvPr id="12" name="Group 19"/>
          <p:cNvGrpSpPr>
            <a:grpSpLocks/>
          </p:cNvGrpSpPr>
          <p:nvPr/>
        </p:nvGrpSpPr>
        <p:grpSpPr bwMode="auto">
          <a:xfrm>
            <a:off x="6191250" y="3379788"/>
            <a:ext cx="1193800" cy="368300"/>
            <a:chOff x="6191522" y="3379011"/>
            <a:chExt cx="1194138" cy="369332"/>
          </a:xfrm>
        </p:grpSpPr>
        <p:sp>
          <p:nvSpPr>
            <p:cNvPr id="72732" name="TextBox 34"/>
            <p:cNvSpPr txBox="1">
              <a:spLocks noChangeArrowheads="1"/>
            </p:cNvSpPr>
            <p:nvPr/>
          </p:nvSpPr>
          <p:spPr bwMode="auto">
            <a:xfrm>
              <a:off x="6191522" y="3379011"/>
              <a:ext cx="762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num2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953738" y="3449057"/>
              <a:ext cx="431922" cy="2515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443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11" grpId="0"/>
      <p:bldP spid="78954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One Way Of Avoiding An Overflow Of  The List</a:t>
            </a:r>
          </a:p>
        </p:txBody>
      </p:sp>
      <p:sp>
        <p:nvSpPr>
          <p:cNvPr id="791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Use a constant in conjunction with the list.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SIZE = 100</a:t>
            </a:r>
          </a:p>
          <a:p>
            <a:endParaRPr lang="en-US" altLang="en-US" sz="2400" smtClean="0"/>
          </a:p>
          <a:p>
            <a:r>
              <a:rPr lang="en-US" altLang="en-US" sz="2400" smtClean="0"/>
              <a:t>The value in the constant controls traversals of the list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for i in range (0, SIZE, 1):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myList [i] = int(input ("Enter a value:" ))</a:t>
            </a:r>
          </a:p>
          <a:p>
            <a:endParaRPr lang="en-US" altLang="en-US" sz="2400" smtClean="0"/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for i in range (0, SIZE, 1):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print (myList [i])</a:t>
            </a:r>
          </a:p>
          <a:p>
            <a:endParaRPr lang="en-US" altLang="en-US" sz="1800" smtClean="0"/>
          </a:p>
        </p:txBody>
      </p:sp>
    </p:spTree>
    <p:extLst>
      <p:ext uri="{BB962C8B-B14F-4D97-AF65-F5344CB8AC3E}">
        <p14:creationId xmlns:p14="http://schemas.microsoft.com/office/powerpoint/2010/main" val="354073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55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One Way Of Avoiding An Overflow Of  The List</a:t>
            </a:r>
          </a:p>
        </p:txBody>
      </p:sp>
      <p:sp>
        <p:nvSpPr>
          <p:cNvPr id="8304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Use a constant in conjunction with the list.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</a:t>
            </a:r>
            <a:r>
              <a:rPr lang="en-US" altLang="en-US" sz="1800" b="1" smtClean="0">
                <a:latin typeface="Consolas" panose="020B0609020204030204" pitchFamily="49" charset="0"/>
              </a:rPr>
              <a:t>SIZE = 100000</a:t>
            </a:r>
          </a:p>
          <a:p>
            <a:endParaRPr lang="en-US" altLang="en-US" sz="1800" smtClean="0">
              <a:latin typeface="Consolas" panose="020B0609020204030204" pitchFamily="49" charset="0"/>
            </a:endParaRPr>
          </a:p>
          <a:p>
            <a:r>
              <a:rPr lang="en-US" altLang="en-US" sz="2400" smtClean="0"/>
              <a:t>The value in the constant controls traversals of the list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for i in range (0, </a:t>
            </a:r>
            <a:r>
              <a:rPr lang="en-US" altLang="en-US" sz="1800" b="1" smtClean="0">
                <a:latin typeface="Consolas" panose="020B0609020204030204" pitchFamily="49" charset="0"/>
              </a:rPr>
              <a:t>SIZE</a:t>
            </a:r>
            <a:r>
              <a:rPr lang="en-US" altLang="en-US" sz="1800" smtClean="0">
                <a:latin typeface="Consolas" panose="020B0609020204030204" pitchFamily="49" charset="0"/>
              </a:rPr>
              <a:t>, 1):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myList [i] = int(input ("Enter a value:" ))</a:t>
            </a:r>
          </a:p>
          <a:p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for i in range (0, </a:t>
            </a:r>
            <a:r>
              <a:rPr lang="en-US" altLang="en-US" sz="1800" b="1" smtClean="0">
                <a:latin typeface="Consolas" panose="020B0609020204030204" pitchFamily="49" charset="0"/>
              </a:rPr>
              <a:t>SIZE</a:t>
            </a:r>
            <a:r>
              <a:rPr lang="en-US" altLang="en-US" sz="1800" smtClean="0">
                <a:latin typeface="Consolas" panose="020B0609020204030204" pitchFamily="49" charset="0"/>
              </a:rPr>
              <a:t>, 1):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print (myList [i])</a:t>
            </a:r>
          </a:p>
          <a:p>
            <a:endParaRPr lang="en-US" altLang="en-US" sz="180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17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046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Lists: Searching/Modifying, </a:t>
            </a:r>
            <a:r>
              <a:rPr lang="en-US" altLang="en-US" smtClean="0">
                <a:latin typeface="Consolas" panose="020B0609020204030204" pitchFamily="49" charset="0"/>
              </a:rPr>
              <a:t>Len()</a:t>
            </a:r>
            <a:r>
              <a:rPr lang="en-US" altLang="en-US" smtClean="0"/>
              <a:t> Function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Common problem: searching for matches that meet a certain criteria.</a:t>
            </a:r>
          </a:p>
          <a:p>
            <a:r>
              <a:rPr lang="en-US" altLang="en-US" smtClean="0"/>
              <a:t>The matches may simply be viewed or they may modified with a new value.</a:t>
            </a:r>
          </a:p>
          <a:p>
            <a:r>
              <a:rPr lang="en-US" altLang="en-US" smtClean="0"/>
              <a:t>Example: </a:t>
            </a:r>
            <a:r>
              <a:rPr lang="en-US" altLang="en-US" sz="2000" smtClean="0">
                <a:latin typeface="Consolas" panose="020B0609020204030204" pitchFamily="49" charset="0"/>
              </a:rPr>
              <a:t>listFindModify.py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grades = ['A','B','C','A','B','C','A']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last = len(grades) - 1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i = 0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while (i &lt;= last):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if (grades[i] == 'A'):   </a:t>
            </a:r>
            <a:r>
              <a:rPr lang="en-US" altLang="en-US" sz="1600" b="1" smtClean="0">
                <a:solidFill>
                  <a:srgbClr val="00B0F0"/>
                </a:solidFill>
                <a:latin typeface="Consolas" panose="020B0609020204030204" pitchFamily="49" charset="0"/>
              </a:rPr>
              <a:t># Search for matches                     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grades[i] = 'A+'     </a:t>
            </a:r>
            <a:r>
              <a:rPr lang="en-US" altLang="en-US" sz="1600" b="1" smtClean="0">
                <a:solidFill>
                  <a:srgbClr val="00B0F0"/>
                </a:solidFill>
                <a:latin typeface="Consolas" panose="020B0609020204030204" pitchFamily="49" charset="0"/>
              </a:rPr>
              <a:t># Modify element  </a:t>
            </a:r>
            <a:r>
              <a:rPr lang="en-US" altLang="en-US" sz="1600" smtClean="0">
                <a:latin typeface="Consolas" panose="020B0609020204030204" pitchFamily="49" charset="0"/>
              </a:rPr>
              <a:t>                       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i = i + 1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print(grades)</a:t>
            </a:r>
          </a:p>
          <a:p>
            <a:endParaRPr lang="en-US" altLang="en-US" sz="2000" smtClean="0">
              <a:latin typeface="Consolas" panose="020B0609020204030204" pitchFamily="49" charset="0"/>
            </a:endParaRPr>
          </a:p>
        </p:txBody>
      </p:sp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1"/>
          <a:stretch>
            <a:fillRect/>
          </a:stretch>
        </p:blipFill>
        <p:spPr bwMode="auto">
          <a:xfrm>
            <a:off x="838200" y="5715000"/>
            <a:ext cx="662940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13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Recap: Assignment (Simple Types)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num1 = 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num2 = 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num1 = num2</a:t>
            </a:r>
          </a:p>
        </p:txBody>
      </p:sp>
      <p:sp>
        <p:nvSpPr>
          <p:cNvPr id="2" name="Freeform 1"/>
          <p:cNvSpPr/>
          <p:nvPr/>
        </p:nvSpPr>
        <p:spPr>
          <a:xfrm>
            <a:off x="882650" y="2220913"/>
            <a:ext cx="1004888" cy="406400"/>
          </a:xfrm>
          <a:custGeom>
            <a:avLst/>
            <a:gdLst>
              <a:gd name="connsiteX0" fmla="*/ 1003744 w 1003744"/>
              <a:gd name="connsiteY0" fmla="*/ 0 h 406400"/>
              <a:gd name="connsiteX1" fmla="*/ 974716 w 1003744"/>
              <a:gd name="connsiteY1" fmla="*/ 145143 h 406400"/>
              <a:gd name="connsiteX2" fmla="*/ 945687 w 1003744"/>
              <a:gd name="connsiteY2" fmla="*/ 188685 h 406400"/>
              <a:gd name="connsiteX3" fmla="*/ 887630 w 1003744"/>
              <a:gd name="connsiteY3" fmla="*/ 261257 h 406400"/>
              <a:gd name="connsiteX4" fmla="*/ 829573 w 1003744"/>
              <a:gd name="connsiteY4" fmla="*/ 319314 h 406400"/>
              <a:gd name="connsiteX5" fmla="*/ 742487 w 1003744"/>
              <a:gd name="connsiteY5" fmla="*/ 377371 h 406400"/>
              <a:gd name="connsiteX6" fmla="*/ 655401 w 1003744"/>
              <a:gd name="connsiteY6" fmla="*/ 406400 h 406400"/>
              <a:gd name="connsiteX7" fmla="*/ 321573 w 1003744"/>
              <a:gd name="connsiteY7" fmla="*/ 377371 h 406400"/>
              <a:gd name="connsiteX8" fmla="*/ 176430 w 1003744"/>
              <a:gd name="connsiteY8" fmla="*/ 333828 h 406400"/>
              <a:gd name="connsiteX9" fmla="*/ 132887 w 1003744"/>
              <a:gd name="connsiteY9" fmla="*/ 319314 h 406400"/>
              <a:gd name="connsiteX10" fmla="*/ 45801 w 1003744"/>
              <a:gd name="connsiteY10" fmla="*/ 246743 h 406400"/>
              <a:gd name="connsiteX11" fmla="*/ 16773 w 1003744"/>
              <a:gd name="connsiteY11" fmla="*/ 159657 h 406400"/>
              <a:gd name="connsiteX12" fmla="*/ 2258 w 1003744"/>
              <a:gd name="connsiteY12" fmla="*/ 14514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03744" h="406400">
                <a:moveTo>
                  <a:pt x="1003744" y="0"/>
                </a:moveTo>
                <a:cubicBezTo>
                  <a:pt x="998396" y="37438"/>
                  <a:pt x="994981" y="104613"/>
                  <a:pt x="974716" y="145143"/>
                </a:cubicBezTo>
                <a:cubicBezTo>
                  <a:pt x="966915" y="160745"/>
                  <a:pt x="955363" y="174171"/>
                  <a:pt x="945687" y="188685"/>
                </a:cubicBezTo>
                <a:cubicBezTo>
                  <a:pt x="909206" y="298131"/>
                  <a:pt x="962660" y="167469"/>
                  <a:pt x="887630" y="261257"/>
                </a:cubicBezTo>
                <a:cubicBezTo>
                  <a:pt x="831333" y="331629"/>
                  <a:pt x="924575" y="287647"/>
                  <a:pt x="829573" y="319314"/>
                </a:cubicBezTo>
                <a:cubicBezTo>
                  <a:pt x="800544" y="338666"/>
                  <a:pt x="775585" y="366338"/>
                  <a:pt x="742487" y="377371"/>
                </a:cubicBezTo>
                <a:lnTo>
                  <a:pt x="655401" y="406400"/>
                </a:lnTo>
                <a:cubicBezTo>
                  <a:pt x="176553" y="382456"/>
                  <a:pt x="484391" y="423890"/>
                  <a:pt x="321573" y="377371"/>
                </a:cubicBezTo>
                <a:cubicBezTo>
                  <a:pt x="168029" y="333502"/>
                  <a:pt x="383377" y="402810"/>
                  <a:pt x="176430" y="333828"/>
                </a:cubicBezTo>
                <a:lnTo>
                  <a:pt x="132887" y="319314"/>
                </a:lnTo>
                <a:cubicBezTo>
                  <a:pt x="105787" y="301247"/>
                  <a:pt x="62234" y="276323"/>
                  <a:pt x="45801" y="246743"/>
                </a:cubicBezTo>
                <a:cubicBezTo>
                  <a:pt x="30941" y="219995"/>
                  <a:pt x="26449" y="188686"/>
                  <a:pt x="16773" y="159657"/>
                </a:cubicBezTo>
                <a:cubicBezTo>
                  <a:pt x="-8452" y="83982"/>
                  <a:pt x="2258" y="131421"/>
                  <a:pt x="2258" y="14514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7829" name="TextBox 2"/>
          <p:cNvSpPr txBox="1">
            <a:spLocks noChangeArrowheads="1"/>
          </p:cNvSpPr>
          <p:nvPr/>
        </p:nvSpPr>
        <p:spPr bwMode="auto">
          <a:xfrm>
            <a:off x="152400" y="2627313"/>
            <a:ext cx="28368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Copy contents from memory location called ‘</a:t>
            </a:r>
            <a:r>
              <a:rPr lang="en-US" altLang="ja-JP" b="1">
                <a:solidFill>
                  <a:srgbClr val="FF0000"/>
                </a:solidFill>
                <a:latin typeface="Consolas" panose="020B0609020204030204" pitchFamily="49" charset="0"/>
              </a:rPr>
              <a:t>num2</a:t>
            </a:r>
            <a:r>
              <a:rPr lang="en-US" altLang="en-US" b="1">
                <a:solidFill>
                  <a:srgbClr val="FF0000"/>
                </a:solidFill>
              </a:rPr>
              <a:t>’</a:t>
            </a:r>
            <a:r>
              <a:rPr lang="en-US" altLang="ja-JP" b="1">
                <a:solidFill>
                  <a:srgbClr val="FF0000"/>
                </a:solidFill>
              </a:rPr>
              <a:t> into location called </a:t>
            </a:r>
            <a:r>
              <a:rPr lang="en-US" altLang="en-US" b="1">
                <a:solidFill>
                  <a:srgbClr val="FF0000"/>
                </a:solidFill>
              </a:rPr>
              <a:t>‘</a:t>
            </a:r>
            <a:r>
              <a:rPr lang="en-US" altLang="ja-JP" b="1">
                <a:solidFill>
                  <a:srgbClr val="FF0000"/>
                </a:solidFill>
                <a:latin typeface="Consolas" panose="020B0609020204030204" pitchFamily="49" charset="0"/>
              </a:rPr>
              <a:t>num1</a:t>
            </a:r>
            <a:r>
              <a:rPr lang="en-US" altLang="en-US" b="1">
                <a:solidFill>
                  <a:srgbClr val="FF0000"/>
                </a:solidFill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101065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Reminder, List Variables Are References To Lists (Not Actual Lists)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>
          <a:xfrm>
            <a:off x="533400" y="1108075"/>
            <a:ext cx="8229600" cy="2473325"/>
          </a:xfrm>
        </p:spPr>
        <p:txBody>
          <a:bodyPr/>
          <a:lstStyle/>
          <a:p>
            <a:r>
              <a:rPr lang="en-US" altLang="en-US" smtClean="0"/>
              <a:t>Most of the time the difference between a reference to a list and the actual list is not noticeable.</a:t>
            </a:r>
          </a:p>
          <a:p>
            <a:r>
              <a:rPr lang="en-US" altLang="en-US" smtClean="0"/>
              <a:t>However there will be times that it</a:t>
            </a:r>
            <a:r>
              <a:rPr lang="ja-JP" altLang="en-US" smtClean="0"/>
              <a:t>’</a:t>
            </a:r>
            <a:r>
              <a:rPr lang="en-US" altLang="ja-JP" smtClean="0"/>
              <a:t>s important to make that distinction e.g., using the assignment operator, passing parameters.</a:t>
            </a:r>
          </a:p>
          <a:p>
            <a:r>
              <a:rPr lang="en-US" altLang="en-US" smtClean="0"/>
              <a:t>Small example: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mtClean="0"/>
          </a:p>
        </p:txBody>
      </p: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4572000" y="3146425"/>
            <a:ext cx="1905000" cy="307975"/>
            <a:chOff x="4572000" y="3147157"/>
            <a:chExt cx="1904999" cy="307777"/>
          </a:xfrm>
        </p:grpSpPr>
        <p:sp>
          <p:nvSpPr>
            <p:cNvPr id="78875" name="TextBox 3"/>
            <p:cNvSpPr txBox="1">
              <a:spLocks noChangeArrowheads="1"/>
            </p:cNvSpPr>
            <p:nvPr/>
          </p:nvSpPr>
          <p:spPr bwMode="auto">
            <a:xfrm>
              <a:off x="4572000" y="3147157"/>
              <a:ext cx="73281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Arial" panose="020B0604020202020204" pitchFamily="34" charset="0"/>
                </a:rPr>
                <a:t>aList*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5416550" y="3223308"/>
              <a:ext cx="1060449" cy="23162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No address</a:t>
              </a:r>
            </a:p>
          </p:txBody>
        </p:sp>
      </p:grpSp>
      <p:sp>
        <p:nvSpPr>
          <p:cNvPr id="78853" name="Rectangle 3"/>
          <p:cNvSpPr>
            <a:spLocks noChangeArrowheads="1"/>
          </p:cNvSpPr>
          <p:nvPr/>
        </p:nvSpPr>
        <p:spPr bwMode="auto">
          <a:xfrm>
            <a:off x="5334000" y="3155950"/>
            <a:ext cx="1358900" cy="23304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78854" name="TextBox 25"/>
          <p:cNvSpPr txBox="1">
            <a:spLocks noChangeArrowheads="1"/>
          </p:cNvSpPr>
          <p:nvPr/>
        </p:nvSpPr>
        <p:spPr bwMode="auto">
          <a:xfrm>
            <a:off x="5181600" y="2743200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/>
              <a:t>RAM</a:t>
            </a:r>
          </a:p>
        </p:txBody>
      </p:sp>
      <p:sp>
        <p:nvSpPr>
          <p:cNvPr id="78855" name="TextBox 26"/>
          <p:cNvSpPr txBox="1">
            <a:spLocks noChangeArrowheads="1"/>
          </p:cNvSpPr>
          <p:nvPr/>
        </p:nvSpPr>
        <p:spPr bwMode="auto">
          <a:xfrm>
            <a:off x="6858000" y="2786063"/>
            <a:ext cx="1066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Address</a:t>
            </a:r>
          </a:p>
        </p:txBody>
      </p:sp>
      <p:sp>
        <p:nvSpPr>
          <p:cNvPr id="78856" name="TextBox 27"/>
          <p:cNvSpPr txBox="1">
            <a:spLocks noChangeArrowheads="1"/>
          </p:cNvSpPr>
          <p:nvPr/>
        </p:nvSpPr>
        <p:spPr bwMode="auto">
          <a:xfrm>
            <a:off x="6858000" y="3148013"/>
            <a:ext cx="106680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100,000</a:t>
            </a:r>
          </a:p>
          <a:p>
            <a:pPr eaLnBrk="1" hangingPunct="1"/>
            <a:r>
              <a:rPr lang="en-US" altLang="en-US"/>
              <a:t>100,001</a:t>
            </a:r>
          </a:p>
          <a:p>
            <a:pPr eaLnBrk="1" hangingPunct="1"/>
            <a:r>
              <a:rPr lang="en-US" altLang="en-US"/>
              <a:t>…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200,000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882650" y="3495675"/>
            <a:ext cx="25034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lvl="1" eaLnBrk="1" hangingPunct="1"/>
            <a:r>
              <a:rPr lang="en-US" altLang="en-US">
                <a:latin typeface="Consolas" panose="020B0609020204030204" pitchFamily="49" charset="0"/>
              </a:rPr>
              <a:t>aList = []</a:t>
            </a:r>
          </a:p>
          <a:p>
            <a:pPr marL="0" lvl="1" eaLnBrk="1" hangingPunct="1"/>
            <a:r>
              <a:rPr lang="en-US" altLang="en-US">
                <a:latin typeface="Consolas" panose="020B0609020204030204" pitchFamily="49" charset="0"/>
              </a:rPr>
              <a:t>aList = [100,8,50]</a:t>
            </a:r>
          </a:p>
          <a:p>
            <a:pPr eaLnBrk="1" hangingPunct="1"/>
            <a:endParaRPr lang="en-US" altLang="en-US"/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0638" y="4832350"/>
            <a:ext cx="3365500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Note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 reference to a list actually contains an address.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An </a:t>
            </a:r>
            <a:r>
              <a:rPr lang="ja-JP" altLang="en-US"/>
              <a:t>‘</a:t>
            </a:r>
            <a:r>
              <a:rPr lang="en-US" altLang="ja-JP"/>
              <a:t>empty list</a:t>
            </a:r>
            <a:r>
              <a:rPr lang="ja-JP" altLang="en-US"/>
              <a:t>’</a:t>
            </a:r>
            <a:r>
              <a:rPr lang="en-US" altLang="ja-JP"/>
              <a:t> contains no address yet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/>
              <a:t>A non-empty list contains the address of the list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408613" y="4521200"/>
            <a:ext cx="1017587" cy="915988"/>
            <a:chOff x="5408613" y="4521200"/>
            <a:chExt cx="1017587" cy="916414"/>
          </a:xfrm>
        </p:grpSpPr>
        <p:sp>
          <p:nvSpPr>
            <p:cNvPr id="78866" name="TextBox 33"/>
            <p:cNvSpPr txBox="1">
              <a:spLocks noChangeArrowheads="1"/>
            </p:cNvSpPr>
            <p:nvPr/>
          </p:nvSpPr>
          <p:spPr bwMode="auto">
            <a:xfrm>
              <a:off x="5408613" y="4521200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78867" name="TextBox 34"/>
            <p:cNvSpPr txBox="1">
              <a:spLocks noChangeArrowheads="1"/>
            </p:cNvSpPr>
            <p:nvPr/>
          </p:nvSpPr>
          <p:spPr bwMode="auto">
            <a:xfrm>
              <a:off x="5412666" y="4828930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78868" name="TextBox 35"/>
            <p:cNvSpPr txBox="1">
              <a:spLocks noChangeArrowheads="1"/>
            </p:cNvSpPr>
            <p:nvPr/>
          </p:nvSpPr>
          <p:spPr bwMode="auto">
            <a:xfrm>
              <a:off x="5412666" y="5129884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5827713" y="4575200"/>
              <a:ext cx="588962" cy="2001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5827713" y="4881731"/>
              <a:ext cx="588962" cy="2017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5827713" y="5183496"/>
              <a:ext cx="588962" cy="2017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5829300" y="4575200"/>
              <a:ext cx="588963" cy="201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100</a:t>
              </a: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5822950" y="4880142"/>
              <a:ext cx="588963" cy="201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5837238" y="5189849"/>
              <a:ext cx="588962" cy="2001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50</a:t>
              </a:r>
            </a:p>
          </p:txBody>
        </p:sp>
      </p:grpSp>
      <p:cxnSp>
        <p:nvCxnSpPr>
          <p:cNvPr id="51" name="Elbow Connector 50"/>
          <p:cNvCxnSpPr>
            <a:stCxn id="7" idx="3"/>
            <a:endCxn id="37" idx="3"/>
          </p:cNvCxnSpPr>
          <p:nvPr/>
        </p:nvCxnSpPr>
        <p:spPr>
          <a:xfrm flipH="1">
            <a:off x="6416675" y="3340100"/>
            <a:ext cx="60325" cy="1335088"/>
          </a:xfrm>
          <a:prstGeom prst="bentConnector3">
            <a:avLst>
              <a:gd name="adj1" fmla="val -3535961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5434013" y="3224213"/>
            <a:ext cx="1012825" cy="23018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1400" dirty="0">
                <a:solidFill>
                  <a:schemeClr val="tx1"/>
                </a:solidFill>
              </a:rPr>
              <a:t>200,000</a:t>
            </a:r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2047875" y="4094163"/>
            <a:ext cx="1219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Create list</a:t>
            </a:r>
          </a:p>
        </p:txBody>
      </p:sp>
      <p:grpSp>
        <p:nvGrpSpPr>
          <p:cNvPr id="5" name="Group 61"/>
          <p:cNvGrpSpPr>
            <a:grpSpLocks/>
          </p:cNvGrpSpPr>
          <p:nvPr/>
        </p:nvGrpSpPr>
        <p:grpSpPr bwMode="auto">
          <a:xfrm>
            <a:off x="1360488" y="4095750"/>
            <a:ext cx="1296987" cy="1041400"/>
            <a:chOff x="1360368" y="4095345"/>
            <a:chExt cx="1296904" cy="1042153"/>
          </a:xfrm>
        </p:grpSpPr>
        <p:sp>
          <p:nvSpPr>
            <p:cNvPr id="60" name="Freeform 59"/>
            <p:cNvSpPr/>
            <p:nvPr/>
          </p:nvSpPr>
          <p:spPr>
            <a:xfrm>
              <a:off x="1360368" y="4095345"/>
              <a:ext cx="1246107" cy="608453"/>
            </a:xfrm>
            <a:custGeom>
              <a:avLst/>
              <a:gdLst>
                <a:gd name="connsiteX0" fmla="*/ 1246645 w 1246645"/>
                <a:gd name="connsiteY0" fmla="*/ 369651 h 608108"/>
                <a:gd name="connsiteX1" fmla="*/ 1110458 w 1246645"/>
                <a:gd name="connsiteY1" fmla="*/ 554476 h 608108"/>
                <a:gd name="connsiteX2" fmla="*/ 721351 w 1246645"/>
                <a:gd name="connsiteY2" fmla="*/ 593387 h 608108"/>
                <a:gd name="connsiteX3" fmla="*/ 127964 w 1246645"/>
                <a:gd name="connsiteY3" fmla="*/ 583659 h 608108"/>
                <a:gd name="connsiteX4" fmla="*/ 11232 w 1246645"/>
                <a:gd name="connsiteY4" fmla="*/ 321012 h 608108"/>
                <a:gd name="connsiteX5" fmla="*/ 11232 w 1246645"/>
                <a:gd name="connsiteY5" fmla="*/ 0 h 608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6645" h="608108">
                  <a:moveTo>
                    <a:pt x="1246645" y="369651"/>
                  </a:moveTo>
                  <a:cubicBezTo>
                    <a:pt x="1222326" y="443419"/>
                    <a:pt x="1198007" y="517187"/>
                    <a:pt x="1110458" y="554476"/>
                  </a:cubicBezTo>
                  <a:cubicBezTo>
                    <a:pt x="1022909" y="591765"/>
                    <a:pt x="885100" y="588523"/>
                    <a:pt x="721351" y="593387"/>
                  </a:cubicBezTo>
                  <a:cubicBezTo>
                    <a:pt x="557602" y="598251"/>
                    <a:pt x="246317" y="629055"/>
                    <a:pt x="127964" y="583659"/>
                  </a:cubicBezTo>
                  <a:cubicBezTo>
                    <a:pt x="9611" y="538263"/>
                    <a:pt x="30687" y="418288"/>
                    <a:pt x="11232" y="321012"/>
                  </a:cubicBezTo>
                  <a:cubicBezTo>
                    <a:pt x="-8223" y="223736"/>
                    <a:pt x="1504" y="111868"/>
                    <a:pt x="11232" y="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78865" name="TextBox 60"/>
            <p:cNvSpPr txBox="1">
              <a:spLocks noChangeArrowheads="1"/>
            </p:cNvSpPr>
            <p:nvPr/>
          </p:nvSpPr>
          <p:spPr bwMode="auto">
            <a:xfrm>
              <a:off x="1438072" y="4675833"/>
              <a:ext cx="1219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>
                  <a:solidFill>
                    <a:srgbClr val="FF0000"/>
                  </a:solidFill>
                </a:rPr>
                <a:t>Put address in reference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033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 bldLvl="2"/>
      <p:bldP spid="31" grpId="0" build="p"/>
      <p:bldP spid="57" grpId="0" animBg="1"/>
      <p:bldP spid="5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Example: List References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list1 = [1,2,3]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list2 = list1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Looks like two lists, actually just two references to one list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2" b="44504"/>
          <a:stretch>
            <a:fillRect/>
          </a:stretch>
        </p:blipFill>
        <p:spPr bwMode="auto">
          <a:xfrm>
            <a:off x="3581400" y="2362200"/>
            <a:ext cx="519747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96"/>
          <a:stretch>
            <a:fillRect/>
          </a:stretch>
        </p:blipFill>
        <p:spPr bwMode="auto">
          <a:xfrm>
            <a:off x="3562350" y="3429000"/>
            <a:ext cx="519747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7200" y="2438400"/>
            <a:ext cx="65532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print(list1,list2)</a:t>
            </a:r>
          </a:p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list1 = [3,2,1]</a:t>
            </a:r>
          </a:p>
          <a:p>
            <a:pPr eaLnBrk="1" hangingPunct="1"/>
            <a:r>
              <a:rPr lang="en-US" altLang="en-US" b="1">
                <a:solidFill>
                  <a:srgbClr val="00B0F0"/>
                </a:solidFill>
                <a:latin typeface="Consolas" panose="020B0609020204030204" pitchFamily="49" charset="0"/>
              </a:rPr>
              <a:t># List1 refers to a new list</a:t>
            </a:r>
          </a:p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print(list1,list2)</a:t>
            </a:r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826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Copying Lists</a:t>
            </a:r>
          </a:p>
        </p:txBody>
      </p:sp>
      <p:sp>
        <p:nvSpPr>
          <p:cNvPr id="7966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If you use the assignment operator to copy from one list to another you will end up with only one list).</a:t>
            </a:r>
          </a:p>
          <a:p>
            <a:r>
              <a:rPr lang="en-US" altLang="en-US" sz="2400" smtClean="0"/>
              <a:t>Name of the example program: </a:t>
            </a:r>
            <a:r>
              <a:rPr lang="en-US" altLang="en-US" sz="2000" smtClean="0">
                <a:latin typeface="Consolas" panose="020B0609020204030204" pitchFamily="49" charset="0"/>
              </a:rPr>
              <a:t>copyList1.py</a:t>
            </a:r>
          </a:p>
          <a:p>
            <a:pPr lvl="1"/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list1 = [1,2]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list2 = [2,1]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print (list1, list2)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b="1" smtClean="0"/>
              <a:t># Two ref to one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list1 = list2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print (list1, list2)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list1[0] = 99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print (list1, list2)</a:t>
            </a:r>
          </a:p>
        </p:txBody>
      </p:sp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16"/>
          <a:stretch>
            <a:fillRect/>
          </a:stretch>
        </p:blipFill>
        <p:spPr bwMode="auto">
          <a:xfrm>
            <a:off x="3048000" y="3733800"/>
            <a:ext cx="3971925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92" b="33104"/>
          <a:stretch>
            <a:fillRect/>
          </a:stretch>
        </p:blipFill>
        <p:spPr bwMode="auto">
          <a:xfrm>
            <a:off x="3048000" y="4876800"/>
            <a:ext cx="3971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40"/>
          <a:stretch>
            <a:fillRect/>
          </a:stretch>
        </p:blipFill>
        <p:spPr bwMode="auto">
          <a:xfrm>
            <a:off x="3048000" y="5867400"/>
            <a:ext cx="397192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507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667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Copying Lists (2)</a:t>
            </a:r>
          </a:p>
        </p:txBody>
      </p:sp>
      <p:sp>
        <p:nvSpPr>
          <p:cNvPr id="798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To copy the elements of one list to another a loop is needed to copy each element.</a:t>
            </a:r>
          </a:p>
          <a:p>
            <a:r>
              <a:rPr lang="en-US" altLang="en-US" sz="2400" smtClean="0"/>
              <a:t>Name of the example program: </a:t>
            </a:r>
            <a:r>
              <a:rPr lang="en-US" altLang="en-US" sz="2000" smtClean="0">
                <a:latin typeface="Consolas" panose="020B0609020204030204" pitchFamily="49" charset="0"/>
              </a:rPr>
              <a:t>copyList2.py</a:t>
            </a:r>
          </a:p>
          <a:p>
            <a:pPr lvl="1"/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list1 = [1,2,3]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list2 = []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for i in range (0, 3, 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list2.append(list1[i])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print(list1, list2)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list1[1] = 99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print(list1, list2)</a:t>
            </a:r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3352800" y="6019800"/>
            <a:ext cx="442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3352800" y="4886325"/>
            <a:ext cx="442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12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2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Recap: Parameter Passing (Simple Types): Behavior Of “Pass-By-Value” 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fun(num):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print(num)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num = num + num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print(num)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start():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num = 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print(num)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fun(num)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print(num)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start()</a:t>
            </a:r>
          </a:p>
        </p:txBody>
      </p:sp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02"/>
          <a:stretch>
            <a:fillRect/>
          </a:stretch>
        </p:blipFill>
        <p:spPr bwMode="auto">
          <a:xfrm>
            <a:off x="2513013" y="3962400"/>
            <a:ext cx="1500187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50000"/>
          <a:stretch>
            <a:fillRect/>
          </a:stretch>
        </p:blipFill>
        <p:spPr bwMode="auto">
          <a:xfrm>
            <a:off x="2362200" y="1371600"/>
            <a:ext cx="14986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25000"/>
          <a:stretch>
            <a:fillRect/>
          </a:stretch>
        </p:blipFill>
        <p:spPr bwMode="auto">
          <a:xfrm>
            <a:off x="2362200" y="2438400"/>
            <a:ext cx="14986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25"/>
          <a:stretch>
            <a:fillRect/>
          </a:stretch>
        </p:blipFill>
        <p:spPr bwMode="auto">
          <a:xfrm>
            <a:off x="2513013" y="4953000"/>
            <a:ext cx="1500187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133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Passing Lists As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When a list variable is passed into function it’s not actually the whole list that is passed.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aList = [1,2,3]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fun(aList)</a:t>
            </a:r>
          </a:p>
          <a:p>
            <a:endParaRPr lang="en-US" altLang="en-US" smtClean="0"/>
          </a:p>
          <a:p>
            <a:r>
              <a:rPr lang="en-US" altLang="en-US" smtClean="0"/>
              <a:t>Instead it’s just a reference to a list (address) that is passed into the function (which then stores the address in a local variable)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fun(aList):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438400" y="2057400"/>
            <a:ext cx="4572000" cy="1200150"/>
            <a:chOff x="2057400" y="1676400"/>
            <a:chExt cx="4572000" cy="1200329"/>
          </a:xfrm>
        </p:grpSpPr>
        <p:sp>
          <p:nvSpPr>
            <p:cNvPr id="83993" name="TextBox 3"/>
            <p:cNvSpPr txBox="1">
              <a:spLocks noChangeArrowheads="1"/>
            </p:cNvSpPr>
            <p:nvPr/>
          </p:nvSpPr>
          <p:spPr bwMode="auto">
            <a:xfrm>
              <a:off x="3962400" y="1676400"/>
              <a:ext cx="26670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</a:rPr>
                <a:t>Address of list passed (memory efficient if list is large and the function is called many times)</a:t>
              </a:r>
            </a:p>
          </p:txBody>
        </p:sp>
        <p:cxnSp>
          <p:nvCxnSpPr>
            <p:cNvPr id="6" name="Straight Arrow Connector 5"/>
            <p:cNvCxnSpPr>
              <a:stCxn id="83993" idx="1"/>
            </p:cNvCxnSpPr>
            <p:nvPr/>
          </p:nvCxnSpPr>
          <p:spPr>
            <a:xfrm flipH="1">
              <a:off x="2057400" y="2276564"/>
              <a:ext cx="1905000" cy="16194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438400" y="4381500"/>
            <a:ext cx="3741738" cy="708025"/>
            <a:chOff x="2438400" y="4381479"/>
            <a:chExt cx="3742054" cy="707948"/>
          </a:xfrm>
        </p:grpSpPr>
        <p:sp>
          <p:nvSpPr>
            <p:cNvPr id="83991" name="TextBox 7"/>
            <p:cNvSpPr txBox="1">
              <a:spLocks noChangeArrowheads="1"/>
            </p:cNvSpPr>
            <p:nvPr/>
          </p:nvSpPr>
          <p:spPr bwMode="auto">
            <a:xfrm>
              <a:off x="3513748" y="4442828"/>
              <a:ext cx="2666706" cy="646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</a:rPr>
                <a:t>The address is stored in a local variable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2438400" y="4381479"/>
              <a:ext cx="1201839" cy="39365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15875" y="5267325"/>
            <a:ext cx="3624263" cy="795338"/>
            <a:chOff x="838200" y="2344221"/>
            <a:chExt cx="4532001" cy="1310855"/>
          </a:xfrm>
        </p:grpSpPr>
        <p:pic>
          <p:nvPicPr>
            <p:cNvPr id="83985" name="Picture 4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2350718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986" name="Picture 5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2362200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987" name="Picture 6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571" y="2344221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988" name="TextBox 3"/>
            <p:cNvSpPr txBox="1">
              <a:spLocks noChangeArrowheads="1"/>
            </p:cNvSpPr>
            <p:nvPr/>
          </p:nvSpPr>
          <p:spPr bwMode="auto">
            <a:xfrm>
              <a:off x="1031653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121</a:t>
              </a:r>
            </a:p>
          </p:txBody>
        </p:sp>
        <p:sp>
          <p:nvSpPr>
            <p:cNvPr id="83989" name="TextBox 9"/>
            <p:cNvSpPr txBox="1">
              <a:spLocks noChangeArrowheads="1"/>
            </p:cNvSpPr>
            <p:nvPr/>
          </p:nvSpPr>
          <p:spPr bwMode="auto">
            <a:xfrm>
              <a:off x="2860453" y="3253478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122</a:t>
              </a:r>
            </a:p>
          </p:txBody>
        </p:sp>
        <p:sp>
          <p:nvSpPr>
            <p:cNvPr id="83990" name="TextBox 10"/>
            <p:cNvSpPr txBox="1">
              <a:spLocks noChangeArrowheads="1"/>
            </p:cNvSpPr>
            <p:nvPr/>
          </p:nvSpPr>
          <p:spPr bwMode="auto">
            <a:xfrm>
              <a:off x="4641024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123</a:t>
              </a:r>
            </a:p>
          </p:txBody>
        </p:sp>
      </p:grp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3773488" y="5757863"/>
            <a:ext cx="1355725" cy="884237"/>
            <a:chOff x="2934918" y="6127224"/>
            <a:chExt cx="1357242" cy="884445"/>
          </a:xfrm>
        </p:grpSpPr>
        <p:pic>
          <p:nvPicPr>
            <p:cNvPr id="83983" name="Picture 8" descr="C:\Users\tamj\AppData\Local\Microsoft\Windows\Temporary Internet Files\Content.IE5\BXRWTSP3\MC900059670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5445" y="6127224"/>
              <a:ext cx="806715" cy="884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984" name="TextBox 18"/>
            <p:cNvSpPr txBox="1">
              <a:spLocks noChangeArrowheads="1"/>
            </p:cNvSpPr>
            <p:nvPr/>
          </p:nvSpPr>
          <p:spPr bwMode="auto">
            <a:xfrm>
              <a:off x="2934918" y="6337997"/>
              <a:ext cx="578830" cy="5024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123</a:t>
              </a:r>
            </a:p>
          </p:txBody>
        </p:sp>
      </p:grp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6992938" y="4805363"/>
            <a:ext cx="1357312" cy="1031875"/>
            <a:chOff x="6992480" y="4805795"/>
            <a:chExt cx="1357242" cy="1032191"/>
          </a:xfrm>
        </p:grpSpPr>
        <p:grpSp>
          <p:nvGrpSpPr>
            <p:cNvPr id="83977" name="Group 23"/>
            <p:cNvGrpSpPr>
              <a:grpSpLocks/>
            </p:cNvGrpSpPr>
            <p:nvPr/>
          </p:nvGrpSpPr>
          <p:grpSpPr bwMode="auto">
            <a:xfrm>
              <a:off x="6992480" y="4953541"/>
              <a:ext cx="1357242" cy="884445"/>
              <a:chOff x="2934918" y="6127224"/>
              <a:chExt cx="1357242" cy="884445"/>
            </a:xfrm>
          </p:grpSpPr>
          <p:pic>
            <p:nvPicPr>
              <p:cNvPr id="83981" name="Picture 8" descr="C:\Users\tamj\AppData\Local\Microsoft\Windows\Temporary Internet Files\Content.IE5\BXRWTSP3\MC900059670[1].wmf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85445" y="6127224"/>
                <a:ext cx="806715" cy="8844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3982" name="TextBox 25"/>
              <p:cNvSpPr txBox="1">
                <a:spLocks noChangeArrowheads="1"/>
              </p:cNvSpPr>
              <p:nvPr/>
            </p:nvSpPr>
            <p:spPr bwMode="auto">
              <a:xfrm>
                <a:off x="2934918" y="6337997"/>
                <a:ext cx="578830" cy="50244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b="1"/>
                  <a:t>123</a:t>
                </a:r>
              </a:p>
            </p:txBody>
          </p:sp>
        </p:grpSp>
        <p:sp>
          <p:nvSpPr>
            <p:cNvPr id="21" name="Explosion 2 20"/>
            <p:cNvSpPr/>
            <p:nvPr/>
          </p:nvSpPr>
          <p:spPr>
            <a:xfrm rot="1051211">
              <a:off x="7786189" y="4918542"/>
              <a:ext cx="380980" cy="152447"/>
            </a:xfrm>
            <a:prstGeom prst="irregularSeal2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CA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Group 26"/>
            <p:cNvGrpSpPr/>
            <p:nvPr/>
          </p:nvGrpSpPr>
          <p:grpSpPr>
            <a:xfrm>
              <a:off x="7881505" y="4805795"/>
              <a:ext cx="301336" cy="155864"/>
              <a:chOff x="7881505" y="4805795"/>
              <a:chExt cx="301336" cy="155864"/>
            </a:xfrm>
            <a:solidFill>
              <a:srgbClr val="FFFFCC"/>
            </a:solidFill>
          </p:grpSpPr>
          <p:sp>
            <p:nvSpPr>
              <p:cNvPr id="22" name="Freeform 21"/>
              <p:cNvSpPr/>
              <p:nvPr/>
            </p:nvSpPr>
            <p:spPr>
              <a:xfrm>
                <a:off x="7881505" y="4805795"/>
                <a:ext cx="301336" cy="140278"/>
              </a:xfrm>
              <a:custGeom>
                <a:avLst/>
                <a:gdLst>
                  <a:gd name="connsiteX0" fmla="*/ 0 w 301336"/>
                  <a:gd name="connsiteY0" fmla="*/ 140278 h 140278"/>
                  <a:gd name="connsiteX1" fmla="*/ 36368 w 301336"/>
                  <a:gd name="connsiteY1" fmla="*/ 83128 h 140278"/>
                  <a:gd name="connsiteX2" fmla="*/ 51954 w 301336"/>
                  <a:gd name="connsiteY2" fmla="*/ 77932 h 140278"/>
                  <a:gd name="connsiteX3" fmla="*/ 72736 w 301336"/>
                  <a:gd name="connsiteY3" fmla="*/ 51955 h 140278"/>
                  <a:gd name="connsiteX4" fmla="*/ 83127 w 301336"/>
                  <a:gd name="connsiteY4" fmla="*/ 36369 h 140278"/>
                  <a:gd name="connsiteX5" fmla="*/ 98713 w 301336"/>
                  <a:gd name="connsiteY5" fmla="*/ 31173 h 140278"/>
                  <a:gd name="connsiteX6" fmla="*/ 114300 w 301336"/>
                  <a:gd name="connsiteY6" fmla="*/ 20782 h 140278"/>
                  <a:gd name="connsiteX7" fmla="*/ 161059 w 301336"/>
                  <a:gd name="connsiteY7" fmla="*/ 0 h 140278"/>
                  <a:gd name="connsiteX8" fmla="*/ 233795 w 301336"/>
                  <a:gd name="connsiteY8" fmla="*/ 5196 h 140278"/>
                  <a:gd name="connsiteX9" fmla="*/ 264968 w 301336"/>
                  <a:gd name="connsiteY9" fmla="*/ 15587 h 140278"/>
                  <a:gd name="connsiteX10" fmla="*/ 285750 w 301336"/>
                  <a:gd name="connsiteY10" fmla="*/ 31173 h 140278"/>
                  <a:gd name="connsiteX11" fmla="*/ 301336 w 301336"/>
                  <a:gd name="connsiteY11" fmla="*/ 67541 h 140278"/>
                  <a:gd name="connsiteX12" fmla="*/ 285750 w 301336"/>
                  <a:gd name="connsiteY12" fmla="*/ 77932 h 140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01336" h="140278">
                    <a:moveTo>
                      <a:pt x="0" y="140278"/>
                    </a:moveTo>
                    <a:cubicBezTo>
                      <a:pt x="11009" y="112753"/>
                      <a:pt x="10807" y="105494"/>
                      <a:pt x="36368" y="83128"/>
                    </a:cubicBezTo>
                    <a:cubicBezTo>
                      <a:pt x="40489" y="79522"/>
                      <a:pt x="46759" y="79664"/>
                      <a:pt x="51954" y="77932"/>
                    </a:cubicBezTo>
                    <a:cubicBezTo>
                      <a:pt x="62070" y="47589"/>
                      <a:pt x="49236" y="75455"/>
                      <a:pt x="72736" y="51955"/>
                    </a:cubicBezTo>
                    <a:cubicBezTo>
                      <a:pt x="77151" y="47540"/>
                      <a:pt x="78251" y="40270"/>
                      <a:pt x="83127" y="36369"/>
                    </a:cubicBezTo>
                    <a:cubicBezTo>
                      <a:pt x="87403" y="32948"/>
                      <a:pt x="93815" y="33622"/>
                      <a:pt x="98713" y="31173"/>
                    </a:cubicBezTo>
                    <a:cubicBezTo>
                      <a:pt x="104298" y="28380"/>
                      <a:pt x="108594" y="23318"/>
                      <a:pt x="114300" y="20782"/>
                    </a:cubicBezTo>
                    <a:cubicBezTo>
                      <a:pt x="169945" y="-3949"/>
                      <a:pt x="125783" y="23516"/>
                      <a:pt x="161059" y="0"/>
                    </a:cubicBezTo>
                    <a:cubicBezTo>
                      <a:pt x="185304" y="1732"/>
                      <a:pt x="209757" y="1590"/>
                      <a:pt x="233795" y="5196"/>
                    </a:cubicBezTo>
                    <a:cubicBezTo>
                      <a:pt x="244627" y="6821"/>
                      <a:pt x="264968" y="15587"/>
                      <a:pt x="264968" y="15587"/>
                    </a:cubicBezTo>
                    <a:cubicBezTo>
                      <a:pt x="271895" y="20782"/>
                      <a:pt x="280115" y="24598"/>
                      <a:pt x="285750" y="31173"/>
                    </a:cubicBezTo>
                    <a:cubicBezTo>
                      <a:pt x="292751" y="39340"/>
                      <a:pt x="297819" y="56991"/>
                      <a:pt x="301336" y="67541"/>
                    </a:cubicBezTo>
                    <a:cubicBezTo>
                      <a:pt x="294952" y="93075"/>
                      <a:pt x="301189" y="93372"/>
                      <a:pt x="285750" y="77932"/>
                    </a:cubicBezTo>
                  </a:path>
                </a:pathLst>
              </a:cu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CA" dirty="0"/>
              </a:p>
            </p:txBody>
          </p:sp>
          <p:sp>
            <p:nvSpPr>
              <p:cNvPr id="23" name="Freeform 22"/>
              <p:cNvSpPr/>
              <p:nvPr/>
            </p:nvSpPr>
            <p:spPr>
              <a:xfrm>
                <a:off x="8042564" y="4868141"/>
                <a:ext cx="129886" cy="93518"/>
              </a:xfrm>
              <a:custGeom>
                <a:avLst/>
                <a:gdLst>
                  <a:gd name="connsiteX0" fmla="*/ 15586 w 129886"/>
                  <a:gd name="connsiteY0" fmla="*/ 93518 h 93518"/>
                  <a:gd name="connsiteX1" fmla="*/ 0 w 129886"/>
                  <a:gd name="connsiteY1" fmla="*/ 31173 h 93518"/>
                  <a:gd name="connsiteX2" fmla="*/ 15586 w 129886"/>
                  <a:gd name="connsiteY2" fmla="*/ 25977 h 93518"/>
                  <a:gd name="connsiteX3" fmla="*/ 62345 w 129886"/>
                  <a:gd name="connsiteY3" fmla="*/ 5195 h 93518"/>
                  <a:gd name="connsiteX4" fmla="*/ 77931 w 129886"/>
                  <a:gd name="connsiteY4" fmla="*/ 0 h 93518"/>
                  <a:gd name="connsiteX5" fmla="*/ 119495 w 129886"/>
                  <a:gd name="connsiteY5" fmla="*/ 10391 h 93518"/>
                  <a:gd name="connsiteX6" fmla="*/ 129886 w 129886"/>
                  <a:gd name="connsiteY6" fmla="*/ 20782 h 9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9886" h="93518">
                    <a:moveTo>
                      <a:pt x="15586" y="93518"/>
                    </a:moveTo>
                    <a:cubicBezTo>
                      <a:pt x="10391" y="72736"/>
                      <a:pt x="0" y="52594"/>
                      <a:pt x="0" y="31173"/>
                    </a:cubicBezTo>
                    <a:cubicBezTo>
                      <a:pt x="0" y="25697"/>
                      <a:pt x="10688" y="28426"/>
                      <a:pt x="15586" y="25977"/>
                    </a:cubicBezTo>
                    <a:cubicBezTo>
                      <a:pt x="64977" y="1280"/>
                      <a:pt x="-18064" y="31997"/>
                      <a:pt x="62345" y="5195"/>
                    </a:cubicBezTo>
                    <a:lnTo>
                      <a:pt x="77931" y="0"/>
                    </a:lnTo>
                    <a:cubicBezTo>
                      <a:pt x="83523" y="1118"/>
                      <a:pt x="111504" y="5596"/>
                      <a:pt x="119495" y="10391"/>
                    </a:cubicBezTo>
                    <a:cubicBezTo>
                      <a:pt x="123695" y="12911"/>
                      <a:pt x="126422" y="17318"/>
                      <a:pt x="129886" y="20782"/>
                    </a:cubicBezTo>
                  </a:path>
                </a:pathLst>
              </a:custGeom>
              <a:grpFill/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CA" dirty="0"/>
              </a:p>
            </p:txBody>
          </p:sp>
        </p:grpSp>
        <p:sp>
          <p:nvSpPr>
            <p:cNvPr id="28" name="Explosion 2 27"/>
            <p:cNvSpPr/>
            <p:nvPr/>
          </p:nvSpPr>
          <p:spPr>
            <a:xfrm>
              <a:off x="8171931" y="4820086"/>
              <a:ext cx="58735" cy="95279"/>
            </a:xfrm>
            <a:prstGeom prst="irregularSeal2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CA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745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Passing Lists As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2819400" cy="5410200"/>
          </a:xfrm>
        </p:spPr>
        <p:txBody>
          <a:bodyPr/>
          <a:lstStyle/>
          <a:p>
            <a:pPr marL="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def fun(aList):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   aList[2] = 7</a:t>
            </a:r>
          </a:p>
          <a:p>
            <a:pPr marL="0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itchFamily="49" charset="0"/>
              <a:ea typeface="+mn-ea"/>
              <a:cs typeface="Consolas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def </a:t>
            </a: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start():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  aList = </a:t>
            </a: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[]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  aList = [1,2,3</a:t>
            </a: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]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 smtClean="0">
              <a:latin typeface="Consolas" pitchFamily="49" charset="0"/>
              <a:ea typeface="+mn-ea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  </a:t>
            </a: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fun(aList</a:t>
            </a:r>
            <a:r>
              <a:rPr lang="en-US" altLang="en-US" sz="1800" dirty="0" smtClean="0">
                <a:latin typeface="Consolas" pitchFamily="49" charset="0"/>
                <a:ea typeface="+mn-ea"/>
                <a:cs typeface="Consolas" pitchFamily="49" charset="0"/>
              </a:rPr>
              <a:t>)</a:t>
            </a:r>
          </a:p>
          <a:p>
            <a:pPr marL="342900" lvl="1" indent="0">
              <a:buFont typeface="Arial" charset="0"/>
              <a:buNone/>
              <a:defRPr/>
            </a:pPr>
            <a:endParaRPr 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endParaRPr lang="en-US" dirty="0">
              <a:ea typeface="+mn-ea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4800600" y="1373188"/>
            <a:ext cx="1676400" cy="2360612"/>
            <a:chOff x="4800600" y="1373743"/>
            <a:chExt cx="1676400" cy="2360056"/>
          </a:xfrm>
        </p:grpSpPr>
        <p:sp>
          <p:nvSpPr>
            <p:cNvPr id="85024" name="TextBox 4"/>
            <p:cNvSpPr txBox="1">
              <a:spLocks noChangeArrowheads="1"/>
            </p:cNvSpPr>
            <p:nvPr/>
          </p:nvSpPr>
          <p:spPr bwMode="auto">
            <a:xfrm>
              <a:off x="4800600" y="1373743"/>
              <a:ext cx="838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Fun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4800600" y="1753066"/>
              <a:ext cx="1676400" cy="19807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4800600" y="3962400"/>
            <a:ext cx="1790700" cy="2667000"/>
            <a:chOff x="4800600" y="3962400"/>
            <a:chExt cx="1790700" cy="2667000"/>
          </a:xfrm>
        </p:grpSpPr>
        <p:sp>
          <p:nvSpPr>
            <p:cNvPr id="85022" name="TextBox 3"/>
            <p:cNvSpPr txBox="1">
              <a:spLocks noChangeArrowheads="1"/>
            </p:cNvSpPr>
            <p:nvPr/>
          </p:nvSpPr>
          <p:spPr bwMode="auto">
            <a:xfrm>
              <a:off x="4800600" y="3962400"/>
              <a:ext cx="838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Start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800600" y="4332288"/>
              <a:ext cx="1790700" cy="22971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572000" y="803275"/>
            <a:ext cx="3810000" cy="6310313"/>
            <a:chOff x="4572000" y="803274"/>
            <a:chExt cx="3810000" cy="6310472"/>
          </a:xfrm>
        </p:grpSpPr>
        <p:sp>
          <p:nvSpPr>
            <p:cNvPr id="85017" name="TextBox 8"/>
            <p:cNvSpPr txBox="1">
              <a:spLocks noChangeArrowheads="1"/>
            </p:cNvSpPr>
            <p:nvPr/>
          </p:nvSpPr>
          <p:spPr bwMode="auto">
            <a:xfrm>
              <a:off x="6781800" y="1389102"/>
              <a:ext cx="1066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/>
                <a:t>Addresses</a:t>
              </a:r>
            </a:p>
          </p:txBody>
        </p:sp>
        <p:sp>
          <p:nvSpPr>
            <p:cNvPr id="85018" name="TextBox 27"/>
            <p:cNvSpPr txBox="1">
              <a:spLocks noChangeArrowheads="1"/>
            </p:cNvSpPr>
            <p:nvPr/>
          </p:nvSpPr>
          <p:spPr bwMode="auto">
            <a:xfrm>
              <a:off x="6781800" y="1758434"/>
              <a:ext cx="1066800" cy="5355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100,000</a:t>
              </a:r>
            </a:p>
            <a:p>
              <a:pPr eaLnBrk="1" hangingPunct="1"/>
              <a:r>
                <a:rPr lang="en-US" altLang="en-US"/>
                <a:t>100,001</a:t>
              </a:r>
            </a:p>
            <a:p>
              <a:pPr eaLnBrk="1" hangingPunct="1"/>
              <a:r>
                <a:rPr lang="en-US" altLang="en-US"/>
                <a:t>100,002</a:t>
              </a:r>
            </a:p>
            <a:p>
              <a:pPr eaLnBrk="1" hangingPunct="1"/>
              <a:r>
                <a:rPr lang="en-US" altLang="en-US"/>
                <a:t>…</a:t>
              </a:r>
            </a:p>
            <a:p>
              <a:pPr eaLnBrk="1" hangingPunct="1"/>
              <a:endParaRPr lang="en-US" altLang="en-US"/>
            </a:p>
            <a:p>
              <a:pPr eaLnBrk="1" hangingPunct="1"/>
              <a:endParaRPr lang="en-US" altLang="en-US"/>
            </a:p>
            <a:p>
              <a:pPr eaLnBrk="1" hangingPunct="1"/>
              <a:endParaRPr lang="en-US" altLang="en-US"/>
            </a:p>
            <a:p>
              <a:pPr eaLnBrk="1" hangingPunct="1"/>
              <a:endParaRPr lang="en-US" altLang="en-US"/>
            </a:p>
            <a:p>
              <a:pPr eaLnBrk="1" hangingPunct="1"/>
              <a:endParaRPr lang="en-US" altLang="en-US"/>
            </a:p>
            <a:p>
              <a:pPr eaLnBrk="1" hangingPunct="1"/>
              <a:endParaRPr lang="en-US" altLang="en-US"/>
            </a:p>
            <a:p>
              <a:pPr eaLnBrk="1" hangingPunct="1"/>
              <a:r>
                <a:rPr lang="en-US" altLang="en-US"/>
                <a:t>200,000</a:t>
              </a:r>
            </a:p>
            <a:p>
              <a:pPr eaLnBrk="1" hangingPunct="1"/>
              <a:endParaRPr lang="en-US" altLang="en-US"/>
            </a:p>
            <a:p>
              <a:pPr eaLnBrk="1" hangingPunct="1"/>
              <a:r>
                <a:rPr lang="en-US" altLang="en-US"/>
                <a:t>200,001</a:t>
              </a:r>
            </a:p>
            <a:p>
              <a:pPr eaLnBrk="1" hangingPunct="1"/>
              <a:r>
                <a:rPr lang="en-US" altLang="en-US"/>
                <a:t>200,002</a:t>
              </a:r>
            </a:p>
            <a:p>
              <a:pPr eaLnBrk="1" hangingPunct="1"/>
              <a:r>
                <a:rPr lang="en-US" altLang="en-US"/>
                <a:t>200,003</a:t>
              </a:r>
            </a:p>
            <a:p>
              <a:pPr eaLnBrk="1" hangingPunct="1"/>
              <a:r>
                <a:rPr lang="en-US" altLang="en-US"/>
                <a:t>200,004</a:t>
              </a:r>
            </a:p>
            <a:p>
              <a:pPr eaLnBrk="1" hangingPunct="1"/>
              <a:r>
                <a:rPr lang="en-US" altLang="en-US"/>
                <a:t>200,005</a:t>
              </a:r>
            </a:p>
            <a:p>
              <a:pPr eaLnBrk="1" hangingPunct="1"/>
              <a:r>
                <a:rPr lang="en-US" altLang="en-US"/>
                <a:t>200,006</a:t>
              </a:r>
            </a:p>
            <a:p>
              <a:pPr eaLnBrk="1" hangingPunct="1"/>
              <a:endParaRPr lang="en-US" altLang="en-US"/>
            </a:p>
          </p:txBody>
        </p:sp>
        <p:grpSp>
          <p:nvGrpSpPr>
            <p:cNvPr id="85019" name="Group 13"/>
            <p:cNvGrpSpPr>
              <a:grpSpLocks/>
            </p:cNvGrpSpPr>
            <p:nvPr/>
          </p:nvGrpSpPr>
          <p:grpSpPr bwMode="auto">
            <a:xfrm>
              <a:off x="4572000" y="803274"/>
              <a:ext cx="3810000" cy="5902325"/>
              <a:chOff x="4572000" y="803274"/>
              <a:chExt cx="3810000" cy="5902325"/>
            </a:xfrm>
          </p:grpSpPr>
          <p:sp>
            <p:nvSpPr>
              <p:cNvPr id="85020" name="TextBox 25"/>
              <p:cNvSpPr txBox="1">
                <a:spLocks noChangeArrowheads="1"/>
              </p:cNvSpPr>
              <p:nvPr/>
            </p:nvSpPr>
            <p:spPr bwMode="auto">
              <a:xfrm>
                <a:off x="6096000" y="803274"/>
                <a:ext cx="9906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2400" b="1"/>
                  <a:t>RAM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572000" y="1265249"/>
                <a:ext cx="3810000" cy="5440499"/>
              </a:xfrm>
              <a:prstGeom prst="rect">
                <a:avLst/>
              </a:prstGeom>
              <a:noFill/>
              <a:ln w="635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9" name="Group 17"/>
          <p:cNvGrpSpPr>
            <a:grpSpLocks/>
          </p:cNvGrpSpPr>
          <p:nvPr/>
        </p:nvGrpSpPr>
        <p:grpSpPr bwMode="auto">
          <a:xfrm>
            <a:off x="4876800" y="4495800"/>
            <a:ext cx="1600200" cy="338138"/>
            <a:chOff x="4876800" y="4495800"/>
            <a:chExt cx="1600200" cy="338554"/>
          </a:xfrm>
        </p:grpSpPr>
        <p:sp>
          <p:nvSpPr>
            <p:cNvPr id="85015" name="TextBox 11"/>
            <p:cNvSpPr txBox="1">
              <a:spLocks noChangeArrowheads="1"/>
            </p:cNvSpPr>
            <p:nvPr/>
          </p:nvSpPr>
          <p:spPr bwMode="auto">
            <a:xfrm>
              <a:off x="4876800" y="4495800"/>
              <a:ext cx="8191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aList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695950" y="4533947"/>
              <a:ext cx="781050" cy="26226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46"/>
          <p:cNvGrpSpPr>
            <a:grpSpLocks/>
          </p:cNvGrpSpPr>
          <p:nvPr/>
        </p:nvGrpSpPr>
        <p:grpSpPr bwMode="auto">
          <a:xfrm>
            <a:off x="5383213" y="5022850"/>
            <a:ext cx="1017587" cy="915988"/>
            <a:chOff x="5397500" y="4828930"/>
            <a:chExt cx="1017587" cy="916414"/>
          </a:xfrm>
        </p:grpSpPr>
        <p:sp>
          <p:nvSpPr>
            <p:cNvPr id="85009" name="TextBox 33"/>
            <p:cNvSpPr txBox="1">
              <a:spLocks noChangeArrowheads="1"/>
            </p:cNvSpPr>
            <p:nvPr/>
          </p:nvSpPr>
          <p:spPr bwMode="auto">
            <a:xfrm>
              <a:off x="5397500" y="4828930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85010" name="TextBox 34"/>
            <p:cNvSpPr txBox="1">
              <a:spLocks noChangeArrowheads="1"/>
            </p:cNvSpPr>
            <p:nvPr/>
          </p:nvSpPr>
          <p:spPr bwMode="auto">
            <a:xfrm>
              <a:off x="5401553" y="5136660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85011" name="TextBox 35"/>
            <p:cNvSpPr txBox="1">
              <a:spLocks noChangeArrowheads="1"/>
            </p:cNvSpPr>
            <p:nvPr/>
          </p:nvSpPr>
          <p:spPr bwMode="auto">
            <a:xfrm>
              <a:off x="5401553" y="5437614"/>
              <a:ext cx="495299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5818187" y="4882930"/>
              <a:ext cx="588963" cy="201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5811837" y="5187872"/>
              <a:ext cx="588963" cy="201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5826125" y="5497579"/>
              <a:ext cx="588962" cy="2001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686425" y="4533900"/>
            <a:ext cx="990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200,001</a:t>
            </a:r>
          </a:p>
        </p:txBody>
      </p:sp>
      <p:sp>
        <p:nvSpPr>
          <p:cNvPr id="38" name="Freeform 37"/>
          <p:cNvSpPr/>
          <p:nvPr/>
        </p:nvSpPr>
        <p:spPr>
          <a:xfrm>
            <a:off x="6477000" y="4687888"/>
            <a:ext cx="323850" cy="488950"/>
          </a:xfrm>
          <a:custGeom>
            <a:avLst/>
            <a:gdLst>
              <a:gd name="connsiteX0" fmla="*/ 57150 w 323850"/>
              <a:gd name="connsiteY0" fmla="*/ 9525 h 266750"/>
              <a:gd name="connsiteX1" fmla="*/ 104775 w 323850"/>
              <a:gd name="connsiteY1" fmla="*/ 0 h 266750"/>
              <a:gd name="connsiteX2" fmla="*/ 266700 w 323850"/>
              <a:gd name="connsiteY2" fmla="*/ 19050 h 266750"/>
              <a:gd name="connsiteX3" fmla="*/ 314325 w 323850"/>
              <a:gd name="connsiteY3" fmla="*/ 76200 h 266750"/>
              <a:gd name="connsiteX4" fmla="*/ 323850 w 323850"/>
              <a:gd name="connsiteY4" fmla="*/ 114300 h 266750"/>
              <a:gd name="connsiteX5" fmla="*/ 295275 w 323850"/>
              <a:gd name="connsiteY5" fmla="*/ 219075 h 266750"/>
              <a:gd name="connsiteX6" fmla="*/ 238125 w 323850"/>
              <a:gd name="connsiteY6" fmla="*/ 238125 h 266750"/>
              <a:gd name="connsiteX7" fmla="*/ 161925 w 323850"/>
              <a:gd name="connsiteY7" fmla="*/ 257175 h 266750"/>
              <a:gd name="connsiteX8" fmla="*/ 0 w 323850"/>
              <a:gd name="connsiteY8" fmla="*/ 266700 h 2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850" h="266750">
                <a:moveTo>
                  <a:pt x="57150" y="9525"/>
                </a:moveTo>
                <a:cubicBezTo>
                  <a:pt x="73025" y="6350"/>
                  <a:pt x="88586" y="0"/>
                  <a:pt x="104775" y="0"/>
                </a:cubicBezTo>
                <a:cubicBezTo>
                  <a:pt x="199536" y="0"/>
                  <a:pt x="201757" y="2814"/>
                  <a:pt x="266700" y="19050"/>
                </a:cubicBezTo>
                <a:cubicBezTo>
                  <a:pt x="283864" y="36214"/>
                  <a:pt x="304379" y="52993"/>
                  <a:pt x="314325" y="76200"/>
                </a:cubicBezTo>
                <a:cubicBezTo>
                  <a:pt x="319482" y="88232"/>
                  <a:pt x="320675" y="101600"/>
                  <a:pt x="323850" y="114300"/>
                </a:cubicBezTo>
                <a:cubicBezTo>
                  <a:pt x="321726" y="131292"/>
                  <a:pt x="324579" y="200760"/>
                  <a:pt x="295275" y="219075"/>
                </a:cubicBezTo>
                <a:cubicBezTo>
                  <a:pt x="278247" y="229718"/>
                  <a:pt x="257606" y="233255"/>
                  <a:pt x="238125" y="238125"/>
                </a:cubicBezTo>
                <a:cubicBezTo>
                  <a:pt x="212725" y="244475"/>
                  <a:pt x="188016" y="255001"/>
                  <a:pt x="161925" y="257175"/>
                </a:cubicBezTo>
                <a:cubicBezTo>
                  <a:pt x="31805" y="268018"/>
                  <a:pt x="85857" y="266700"/>
                  <a:pt x="0" y="266700"/>
                </a:cubicBezTo>
              </a:path>
            </a:pathLst>
          </a:custGeom>
          <a:noFill/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grpSp>
        <p:nvGrpSpPr>
          <p:cNvPr id="12" name="Group 40"/>
          <p:cNvGrpSpPr>
            <a:grpSpLocks/>
          </p:cNvGrpSpPr>
          <p:nvPr/>
        </p:nvGrpSpPr>
        <p:grpSpPr bwMode="auto">
          <a:xfrm>
            <a:off x="4838700" y="1758950"/>
            <a:ext cx="1600200" cy="338138"/>
            <a:chOff x="4876800" y="4495800"/>
            <a:chExt cx="1600200" cy="338554"/>
          </a:xfrm>
        </p:grpSpPr>
        <p:sp>
          <p:nvSpPr>
            <p:cNvPr id="85007" name="TextBox 41"/>
            <p:cNvSpPr txBox="1">
              <a:spLocks noChangeArrowheads="1"/>
            </p:cNvSpPr>
            <p:nvPr/>
          </p:nvSpPr>
          <p:spPr bwMode="auto">
            <a:xfrm>
              <a:off x="4876800" y="4495800"/>
              <a:ext cx="8191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aList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695950" y="4533947"/>
              <a:ext cx="781050" cy="26226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5657850" y="1806575"/>
            <a:ext cx="990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200,001</a:t>
            </a:r>
          </a:p>
        </p:txBody>
      </p:sp>
      <p:sp>
        <p:nvSpPr>
          <p:cNvPr id="46" name="Freeform 45"/>
          <p:cNvSpPr/>
          <p:nvPr/>
        </p:nvSpPr>
        <p:spPr>
          <a:xfrm>
            <a:off x="6438900" y="1924050"/>
            <a:ext cx="1876425" cy="3354388"/>
          </a:xfrm>
          <a:custGeom>
            <a:avLst/>
            <a:gdLst>
              <a:gd name="connsiteX0" fmla="*/ 0 w 1876425"/>
              <a:gd name="connsiteY0" fmla="*/ 38100 h 3086100"/>
              <a:gd name="connsiteX1" fmla="*/ 47625 w 1876425"/>
              <a:gd name="connsiteY1" fmla="*/ 28575 h 3086100"/>
              <a:gd name="connsiteX2" fmla="*/ 123825 w 1876425"/>
              <a:gd name="connsiteY2" fmla="*/ 9525 h 3086100"/>
              <a:gd name="connsiteX3" fmla="*/ 371475 w 1876425"/>
              <a:gd name="connsiteY3" fmla="*/ 0 h 3086100"/>
              <a:gd name="connsiteX4" fmla="*/ 971550 w 1876425"/>
              <a:gd name="connsiteY4" fmla="*/ 9525 h 3086100"/>
              <a:gd name="connsiteX5" fmla="*/ 1162050 w 1876425"/>
              <a:gd name="connsiteY5" fmla="*/ 38100 h 3086100"/>
              <a:gd name="connsiteX6" fmla="*/ 1200150 w 1876425"/>
              <a:gd name="connsiteY6" fmla="*/ 47625 h 3086100"/>
              <a:gd name="connsiteX7" fmla="*/ 1238250 w 1876425"/>
              <a:gd name="connsiteY7" fmla="*/ 66675 h 3086100"/>
              <a:gd name="connsiteX8" fmla="*/ 1304925 w 1876425"/>
              <a:gd name="connsiteY8" fmla="*/ 85725 h 3086100"/>
              <a:gd name="connsiteX9" fmla="*/ 1333500 w 1876425"/>
              <a:gd name="connsiteY9" fmla="*/ 104775 h 3086100"/>
              <a:gd name="connsiteX10" fmla="*/ 1409700 w 1876425"/>
              <a:gd name="connsiteY10" fmla="*/ 142875 h 3086100"/>
              <a:gd name="connsiteX11" fmla="*/ 1466850 w 1876425"/>
              <a:gd name="connsiteY11" fmla="*/ 200025 h 3086100"/>
              <a:gd name="connsiteX12" fmla="*/ 1495425 w 1876425"/>
              <a:gd name="connsiteY12" fmla="*/ 219075 h 3086100"/>
              <a:gd name="connsiteX13" fmla="*/ 1514475 w 1876425"/>
              <a:gd name="connsiteY13" fmla="*/ 257175 h 3086100"/>
              <a:gd name="connsiteX14" fmla="*/ 1543050 w 1876425"/>
              <a:gd name="connsiteY14" fmla="*/ 323850 h 3086100"/>
              <a:gd name="connsiteX15" fmla="*/ 1581150 w 1876425"/>
              <a:gd name="connsiteY15" fmla="*/ 381000 h 3086100"/>
              <a:gd name="connsiteX16" fmla="*/ 1619250 w 1876425"/>
              <a:gd name="connsiteY16" fmla="*/ 466725 h 3086100"/>
              <a:gd name="connsiteX17" fmla="*/ 1628775 w 1876425"/>
              <a:gd name="connsiteY17" fmla="*/ 495300 h 3086100"/>
              <a:gd name="connsiteX18" fmla="*/ 1657350 w 1876425"/>
              <a:gd name="connsiteY18" fmla="*/ 542925 h 3086100"/>
              <a:gd name="connsiteX19" fmla="*/ 1676400 w 1876425"/>
              <a:gd name="connsiteY19" fmla="*/ 571500 h 3086100"/>
              <a:gd name="connsiteX20" fmla="*/ 1733550 w 1876425"/>
              <a:gd name="connsiteY20" fmla="*/ 704850 h 3086100"/>
              <a:gd name="connsiteX21" fmla="*/ 1809750 w 1876425"/>
              <a:gd name="connsiteY21" fmla="*/ 838200 h 3086100"/>
              <a:gd name="connsiteX22" fmla="*/ 1838325 w 1876425"/>
              <a:gd name="connsiteY22" fmla="*/ 942975 h 3086100"/>
              <a:gd name="connsiteX23" fmla="*/ 1847850 w 1876425"/>
              <a:gd name="connsiteY23" fmla="*/ 1019175 h 3086100"/>
              <a:gd name="connsiteX24" fmla="*/ 1857375 w 1876425"/>
              <a:gd name="connsiteY24" fmla="*/ 1066800 h 3086100"/>
              <a:gd name="connsiteX25" fmla="*/ 1876425 w 1876425"/>
              <a:gd name="connsiteY25" fmla="*/ 1809750 h 3086100"/>
              <a:gd name="connsiteX26" fmla="*/ 1866900 w 1876425"/>
              <a:gd name="connsiteY26" fmla="*/ 2276475 h 3086100"/>
              <a:gd name="connsiteX27" fmla="*/ 1838325 w 1876425"/>
              <a:gd name="connsiteY27" fmla="*/ 2419350 h 3086100"/>
              <a:gd name="connsiteX28" fmla="*/ 1828800 w 1876425"/>
              <a:gd name="connsiteY28" fmla="*/ 2457450 h 3086100"/>
              <a:gd name="connsiteX29" fmla="*/ 1800225 w 1876425"/>
              <a:gd name="connsiteY29" fmla="*/ 2495550 h 3086100"/>
              <a:gd name="connsiteX30" fmla="*/ 1781175 w 1876425"/>
              <a:gd name="connsiteY30" fmla="*/ 2533650 h 3086100"/>
              <a:gd name="connsiteX31" fmla="*/ 1762125 w 1876425"/>
              <a:gd name="connsiteY31" fmla="*/ 2581275 h 3086100"/>
              <a:gd name="connsiteX32" fmla="*/ 1704975 w 1876425"/>
              <a:gd name="connsiteY32" fmla="*/ 2638425 h 3086100"/>
              <a:gd name="connsiteX33" fmla="*/ 1657350 w 1876425"/>
              <a:gd name="connsiteY33" fmla="*/ 2695575 h 3086100"/>
              <a:gd name="connsiteX34" fmla="*/ 1600200 w 1876425"/>
              <a:gd name="connsiteY34" fmla="*/ 2752725 h 3086100"/>
              <a:gd name="connsiteX35" fmla="*/ 1533525 w 1876425"/>
              <a:gd name="connsiteY35" fmla="*/ 2828925 h 3086100"/>
              <a:gd name="connsiteX36" fmla="*/ 1495425 w 1876425"/>
              <a:gd name="connsiteY36" fmla="*/ 2857500 h 3086100"/>
              <a:gd name="connsiteX37" fmla="*/ 1409700 w 1876425"/>
              <a:gd name="connsiteY37" fmla="*/ 2943225 h 3086100"/>
              <a:gd name="connsiteX38" fmla="*/ 1381125 w 1876425"/>
              <a:gd name="connsiteY38" fmla="*/ 2971800 h 3086100"/>
              <a:gd name="connsiteX39" fmla="*/ 1352550 w 1876425"/>
              <a:gd name="connsiteY39" fmla="*/ 2981325 h 3086100"/>
              <a:gd name="connsiteX40" fmla="*/ 1266825 w 1876425"/>
              <a:gd name="connsiteY40" fmla="*/ 3048000 h 3086100"/>
              <a:gd name="connsiteX41" fmla="*/ 1228725 w 1876425"/>
              <a:gd name="connsiteY41" fmla="*/ 3057525 h 3086100"/>
              <a:gd name="connsiteX42" fmla="*/ 790575 w 1876425"/>
              <a:gd name="connsiteY42" fmla="*/ 3086100 h 3086100"/>
              <a:gd name="connsiteX43" fmla="*/ 95250 w 1876425"/>
              <a:gd name="connsiteY43" fmla="*/ 3076575 h 308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876425" h="3086100">
                <a:moveTo>
                  <a:pt x="0" y="38100"/>
                </a:moveTo>
                <a:cubicBezTo>
                  <a:pt x="15875" y="34925"/>
                  <a:pt x="31850" y="32215"/>
                  <a:pt x="47625" y="28575"/>
                </a:cubicBezTo>
                <a:cubicBezTo>
                  <a:pt x="73136" y="22688"/>
                  <a:pt x="97745" y="11826"/>
                  <a:pt x="123825" y="9525"/>
                </a:cubicBezTo>
                <a:cubicBezTo>
                  <a:pt x="206116" y="2264"/>
                  <a:pt x="288925" y="3175"/>
                  <a:pt x="371475" y="0"/>
                </a:cubicBezTo>
                <a:lnTo>
                  <a:pt x="971550" y="9525"/>
                </a:lnTo>
                <a:cubicBezTo>
                  <a:pt x="1029434" y="11111"/>
                  <a:pt x="1106121" y="24118"/>
                  <a:pt x="1162050" y="38100"/>
                </a:cubicBezTo>
                <a:cubicBezTo>
                  <a:pt x="1174750" y="41275"/>
                  <a:pt x="1187893" y="43028"/>
                  <a:pt x="1200150" y="47625"/>
                </a:cubicBezTo>
                <a:cubicBezTo>
                  <a:pt x="1213445" y="52611"/>
                  <a:pt x="1224955" y="61689"/>
                  <a:pt x="1238250" y="66675"/>
                </a:cubicBezTo>
                <a:cubicBezTo>
                  <a:pt x="1262665" y="75830"/>
                  <a:pt x="1281898" y="74211"/>
                  <a:pt x="1304925" y="85725"/>
                </a:cubicBezTo>
                <a:cubicBezTo>
                  <a:pt x="1315164" y="90845"/>
                  <a:pt x="1323261" y="99655"/>
                  <a:pt x="1333500" y="104775"/>
                </a:cubicBezTo>
                <a:cubicBezTo>
                  <a:pt x="1435056" y="155553"/>
                  <a:pt x="1251280" y="43862"/>
                  <a:pt x="1409700" y="142875"/>
                </a:cubicBezTo>
                <a:cubicBezTo>
                  <a:pt x="1469560" y="180288"/>
                  <a:pt x="1406339" y="139514"/>
                  <a:pt x="1466850" y="200025"/>
                </a:cubicBezTo>
                <a:cubicBezTo>
                  <a:pt x="1474945" y="208120"/>
                  <a:pt x="1485900" y="212725"/>
                  <a:pt x="1495425" y="219075"/>
                </a:cubicBezTo>
                <a:cubicBezTo>
                  <a:pt x="1501775" y="231775"/>
                  <a:pt x="1508882" y="244124"/>
                  <a:pt x="1514475" y="257175"/>
                </a:cubicBezTo>
                <a:cubicBezTo>
                  <a:pt x="1534183" y="303159"/>
                  <a:pt x="1511460" y="271199"/>
                  <a:pt x="1543050" y="323850"/>
                </a:cubicBezTo>
                <a:cubicBezTo>
                  <a:pt x="1554830" y="343483"/>
                  <a:pt x="1581150" y="381000"/>
                  <a:pt x="1581150" y="381000"/>
                </a:cubicBezTo>
                <a:cubicBezTo>
                  <a:pt x="1599326" y="453706"/>
                  <a:pt x="1578055" y="384335"/>
                  <a:pt x="1619250" y="466725"/>
                </a:cubicBezTo>
                <a:cubicBezTo>
                  <a:pt x="1623740" y="475705"/>
                  <a:pt x="1624285" y="486320"/>
                  <a:pt x="1628775" y="495300"/>
                </a:cubicBezTo>
                <a:cubicBezTo>
                  <a:pt x="1637054" y="511859"/>
                  <a:pt x="1647538" y="527226"/>
                  <a:pt x="1657350" y="542925"/>
                </a:cubicBezTo>
                <a:cubicBezTo>
                  <a:pt x="1663417" y="552633"/>
                  <a:pt x="1671603" y="561106"/>
                  <a:pt x="1676400" y="571500"/>
                </a:cubicBezTo>
                <a:cubicBezTo>
                  <a:pt x="1704847" y="633135"/>
                  <a:pt x="1705405" y="655596"/>
                  <a:pt x="1733550" y="704850"/>
                </a:cubicBezTo>
                <a:cubicBezTo>
                  <a:pt x="1743263" y="721847"/>
                  <a:pt x="1795134" y="801660"/>
                  <a:pt x="1809750" y="838200"/>
                </a:cubicBezTo>
                <a:cubicBezTo>
                  <a:pt x="1824636" y="875416"/>
                  <a:pt x="1832346" y="904114"/>
                  <a:pt x="1838325" y="942975"/>
                </a:cubicBezTo>
                <a:cubicBezTo>
                  <a:pt x="1842217" y="968275"/>
                  <a:pt x="1843958" y="993875"/>
                  <a:pt x="1847850" y="1019175"/>
                </a:cubicBezTo>
                <a:cubicBezTo>
                  <a:pt x="1850312" y="1035176"/>
                  <a:pt x="1854200" y="1050925"/>
                  <a:pt x="1857375" y="1066800"/>
                </a:cubicBezTo>
                <a:cubicBezTo>
                  <a:pt x="1873346" y="1370244"/>
                  <a:pt x="1876425" y="1387801"/>
                  <a:pt x="1876425" y="1809750"/>
                </a:cubicBezTo>
                <a:cubicBezTo>
                  <a:pt x="1876425" y="1965357"/>
                  <a:pt x="1872263" y="2120960"/>
                  <a:pt x="1866900" y="2276475"/>
                </a:cubicBezTo>
                <a:cubicBezTo>
                  <a:pt x="1862940" y="2391321"/>
                  <a:pt x="1861031" y="2328524"/>
                  <a:pt x="1838325" y="2419350"/>
                </a:cubicBezTo>
                <a:cubicBezTo>
                  <a:pt x="1835150" y="2432050"/>
                  <a:pt x="1834654" y="2445741"/>
                  <a:pt x="1828800" y="2457450"/>
                </a:cubicBezTo>
                <a:cubicBezTo>
                  <a:pt x="1821700" y="2471649"/>
                  <a:pt x="1808639" y="2482088"/>
                  <a:pt x="1800225" y="2495550"/>
                </a:cubicBezTo>
                <a:cubicBezTo>
                  <a:pt x="1792700" y="2507591"/>
                  <a:pt x="1786942" y="2520675"/>
                  <a:pt x="1781175" y="2533650"/>
                </a:cubicBezTo>
                <a:cubicBezTo>
                  <a:pt x="1774231" y="2549274"/>
                  <a:pt x="1772181" y="2567447"/>
                  <a:pt x="1762125" y="2581275"/>
                </a:cubicBezTo>
                <a:cubicBezTo>
                  <a:pt x="1746279" y="2603063"/>
                  <a:pt x="1724025" y="2619375"/>
                  <a:pt x="1704975" y="2638425"/>
                </a:cubicBezTo>
                <a:cubicBezTo>
                  <a:pt x="1574680" y="2768720"/>
                  <a:pt x="1763438" y="2576226"/>
                  <a:pt x="1657350" y="2695575"/>
                </a:cubicBezTo>
                <a:cubicBezTo>
                  <a:pt x="1639452" y="2715711"/>
                  <a:pt x="1616364" y="2731172"/>
                  <a:pt x="1600200" y="2752725"/>
                </a:cubicBezTo>
                <a:cubicBezTo>
                  <a:pt x="1572739" y="2789340"/>
                  <a:pt x="1569398" y="2797536"/>
                  <a:pt x="1533525" y="2828925"/>
                </a:cubicBezTo>
                <a:cubicBezTo>
                  <a:pt x="1521578" y="2839379"/>
                  <a:pt x="1507225" y="2846880"/>
                  <a:pt x="1495425" y="2857500"/>
                </a:cubicBezTo>
                <a:lnTo>
                  <a:pt x="1409700" y="2943225"/>
                </a:lnTo>
                <a:cubicBezTo>
                  <a:pt x="1400175" y="2952750"/>
                  <a:pt x="1393904" y="2967540"/>
                  <a:pt x="1381125" y="2971800"/>
                </a:cubicBezTo>
                <a:lnTo>
                  <a:pt x="1352550" y="2981325"/>
                </a:lnTo>
                <a:cubicBezTo>
                  <a:pt x="1330129" y="3003746"/>
                  <a:pt x="1297206" y="3040405"/>
                  <a:pt x="1266825" y="3048000"/>
                </a:cubicBezTo>
                <a:cubicBezTo>
                  <a:pt x="1254125" y="3051175"/>
                  <a:pt x="1241638" y="3055373"/>
                  <a:pt x="1228725" y="3057525"/>
                </a:cubicBezTo>
                <a:cubicBezTo>
                  <a:pt x="1035886" y="3089665"/>
                  <a:pt x="1047122" y="3078083"/>
                  <a:pt x="790575" y="3086100"/>
                </a:cubicBezTo>
                <a:lnTo>
                  <a:pt x="95250" y="3076575"/>
                </a:lnTo>
              </a:path>
            </a:pathLst>
          </a:custGeom>
          <a:noFill/>
          <a:ln w="1905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5811838" y="5681663"/>
            <a:ext cx="609600" cy="228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30025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36" grpId="0"/>
      <p:bldP spid="44" grpId="0"/>
      <p:bldP spid="4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Example: Passing Lists As Parameters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Name of complete example: </a:t>
            </a:r>
            <a:r>
              <a:rPr lang="en-US" altLang="en-US" sz="2000" dirty="0" smtClean="0">
                <a:latin typeface="Consolas" panose="020B0609020204030204" pitchFamily="49" charset="0"/>
              </a:rPr>
              <a:t>listParameters.py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fun1(): The return statement is not needed because the list # is passed by reference. (Passing ‘</a:t>
            </a:r>
            <a:r>
              <a:rPr lang="en-US" altLang="en-US" sz="1800" b="1" dirty="0" err="1" smtClean="0">
                <a:solidFill>
                  <a:srgbClr val="00B0F0"/>
                </a:solidFill>
                <a:latin typeface="Consolas" panose="020B0609020204030204" pitchFamily="49" charset="0"/>
              </a:rPr>
              <a:t>aListCopy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’ as a parameter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and returning it is an odd/bad programming convention).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fun1(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[0]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[0]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[1]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[1]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return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b="1" dirty="0">
                <a:solidFill>
                  <a:srgbClr val="00B0F0"/>
                </a:solidFill>
                <a:latin typeface="Consolas" panose="020B0609020204030204" pitchFamily="49" charset="0"/>
              </a:rPr>
              <a:t>#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fun2(): a better programming convention is employed. The</a:t>
            </a:r>
          </a:p>
          <a:p>
            <a:pPr marL="342900" lvl="1" indent="0">
              <a:buNone/>
            </a:pP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approach taken in fun2() used be employed rather than the </a:t>
            </a:r>
          </a:p>
          <a:p>
            <a:pPr marL="342900" lvl="1" indent="0">
              <a:buNone/>
            </a:pP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one taken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in fun1()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fun2(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[0]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[0]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[1]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aListCopy</a:t>
            </a:r>
            <a:r>
              <a:rPr lang="en-US" altLang="en-US" sz="1800" dirty="0" smtClean="0">
                <a:latin typeface="Consolas" panose="020B0609020204030204" pitchFamily="49" charset="0"/>
              </a:rPr>
              <a:t>[1]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92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Example: Passing Lists As Parameters (2)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aList = [2,4]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print("Original list in start() before function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calls:\t", end="")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aList = fun1(aList)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print("Original list in start() after calling fun1():\t",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end="")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fun2(aList)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print("Original list in start() after calling fun2():\t",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end="")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start()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endParaRPr lang="en-US" altLang="en-US" smtClean="0"/>
          </a:p>
        </p:txBody>
      </p:sp>
      <p:pic>
        <p:nvPicPr>
          <p:cNvPr id="870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282"/>
          <a:stretch>
            <a:fillRect/>
          </a:stretch>
        </p:blipFill>
        <p:spPr bwMode="auto">
          <a:xfrm>
            <a:off x="2971800" y="1219200"/>
            <a:ext cx="60071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87" b="28625"/>
          <a:stretch>
            <a:fillRect/>
          </a:stretch>
        </p:blipFill>
        <p:spPr bwMode="auto">
          <a:xfrm>
            <a:off x="2667000" y="3657600"/>
            <a:ext cx="6311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31"/>
          <a:stretch>
            <a:fillRect/>
          </a:stretch>
        </p:blipFill>
        <p:spPr bwMode="auto">
          <a:xfrm>
            <a:off x="2108200" y="5410200"/>
            <a:ext cx="68453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35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Passing References (Lists): “Pass-By-Reference”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smtClean="0"/>
              <a:t>A copy of the address is passed into the function.</a:t>
            </a:r>
          </a:p>
          <a:p>
            <a:r>
              <a:rPr lang="en-CA" altLang="en-US" smtClean="0"/>
              <a:t>The local reference ‘refers’ to the original list  (thus the term ‘pass-by-reference).</a:t>
            </a:r>
          </a:p>
        </p:txBody>
      </p:sp>
    </p:spTree>
    <p:extLst>
      <p:ext uri="{BB962C8B-B14F-4D97-AF65-F5344CB8AC3E}">
        <p14:creationId xmlns:p14="http://schemas.microsoft.com/office/powerpoint/2010/main" val="427221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Passing References: Don’t Do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 reference to the list contains the address of a list</a:t>
            </a:r>
          </a:p>
          <a:p>
            <a:r>
              <a:rPr lang="en-US" altLang="en-US" smtClean="0"/>
              <a:t>The address stored in the parameter passed in (calling function) and the local variable that stores the address passed in (function called) both point to the same list.</a:t>
            </a:r>
          </a:p>
          <a:p>
            <a:r>
              <a:rPr lang="en-US" altLang="en-US" smtClean="0"/>
              <a:t>Never (or at least almost never) assign a new value to the reference (Advanced questions: What happened? Why?)</a:t>
            </a:r>
          </a:p>
          <a:p>
            <a:r>
              <a:rPr lang="en-US" altLang="en-US" smtClean="0"/>
              <a:t>Example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def fun(aReference):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aReference = [3,2,1]  </a:t>
            </a:r>
            <a:r>
              <a:rPr lang="en-US" altLang="en-US" b="1" smtClean="0">
                <a:solidFill>
                  <a:srgbClr val="00B0F0"/>
                </a:solidFill>
                <a:latin typeface="Consolas" panose="020B0609020204030204" pitchFamily="49" charset="0"/>
              </a:rPr>
              <a:t># Don’t do this!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aReference = [1,2,3]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fun(aReference)</a:t>
            </a:r>
          </a:p>
        </p:txBody>
      </p:sp>
    </p:spTree>
    <p:extLst>
      <p:ext uri="{BB962C8B-B14F-4D97-AF65-F5344CB8AC3E}">
        <p14:creationId xmlns:p14="http://schemas.microsoft.com/office/powerpoint/2010/main" val="294086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Why Are References Used?</a:t>
            </a:r>
          </a:p>
        </p:txBody>
      </p:sp>
      <p:sp>
        <p:nvSpPr>
          <p:cNvPr id="1269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It looks complex</a:t>
            </a:r>
          </a:p>
          <a:p>
            <a:r>
              <a:rPr lang="en-US" altLang="en-US" smtClean="0"/>
              <a:t>Most important reason why it’s done: efficiency</a:t>
            </a:r>
          </a:p>
          <a:p>
            <a:pPr lvl="1"/>
            <a:r>
              <a:rPr lang="en-US" altLang="en-US" smtClean="0"/>
              <a:t>Since a reference to a list contains the address of the list it allows access to the list.</a:t>
            </a:r>
          </a:p>
          <a:p>
            <a:pPr lvl="1"/>
            <a:r>
              <a:rPr lang="en-US" altLang="en-US" smtClean="0"/>
              <a:t>As mentioned if the list is large and a function is called many times the allocation (creation) and de-allocation (destruction/freeing up memory for the list) can reduce program efficiency.</a:t>
            </a:r>
          </a:p>
          <a:p>
            <a:r>
              <a:rPr lang="en-US" altLang="en-US" smtClean="0"/>
              <a:t>Type size of references ~range 32 bits (4 bytes) to 64 bits (8 bytes)</a:t>
            </a:r>
          </a:p>
          <a:p>
            <a:r>
              <a:rPr lang="en-US" altLang="en-US" smtClean="0"/>
              <a:t>Contrast this with the size of a list</a:t>
            </a:r>
          </a:p>
          <a:p>
            <a:pPr lvl="1"/>
            <a:r>
              <a:rPr lang="en-US" altLang="en-US" smtClean="0"/>
              <a:t>E.g., a list that refers to online user accounts (each account is a list element that may be multi-Giga bytes in size</a:t>
            </a:r>
            <a:r>
              <a:rPr lang="en-CA" altLang="en-US" smtClean="0"/>
              <a:t>). Contrast passing an 8 byte reference to the list vs. passing a multi-Gigabyte list.</a:t>
            </a:r>
            <a:endParaRPr lang="en-US" altLang="en-US" smtClean="0"/>
          </a:p>
          <a:p>
            <a:pPr>
              <a:buFont typeface="Arial" panose="020B0604020202020204" pitchFamily="34" charset="0"/>
              <a:buNone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6790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900" dirty="0" smtClean="0">
                <a:ea typeface="+mj-ea"/>
                <a:cs typeface="+mj-cs"/>
              </a:rPr>
              <a:t>“Simulation”:  What If A List And Not A List Reference Passed: Creating A New List Each Function Call</a:t>
            </a:r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Name of full online example: </a:t>
            </a:r>
            <a:r>
              <a:rPr lang="en-US" altLang="en-US" sz="2000" dirty="0" smtClean="0">
                <a:latin typeface="Consolas" panose="020B0609020204030204" pitchFamily="49" charset="0"/>
              </a:rPr>
              <a:t>listExampleSlow.py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MAX = 1000000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fun(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print("Number of times function has been called %d" %(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</a:rPr>
              <a:t>))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</a:t>
            </a:r>
            <a:r>
              <a:rPr lang="en-US" altLang="en-US" sz="1800" dirty="0" smtClean="0">
                <a:latin typeface="Consolas" panose="020B0609020204030204" pitchFamily="49" charset="0"/>
              </a:rPr>
              <a:t> = []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for j in range (0,MAX,1):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aList.append</a:t>
            </a:r>
            <a:r>
              <a:rPr lang="en-US" altLang="en-US" sz="1800" dirty="0" smtClean="0">
                <a:latin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str</a:t>
            </a:r>
            <a:r>
              <a:rPr lang="en-US" altLang="en-US" sz="1800" dirty="0" smtClean="0">
                <a:latin typeface="Consolas" panose="020B0609020204030204" pitchFamily="49" charset="0"/>
              </a:rPr>
              <a:t>(j))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for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</a:rPr>
              <a:t> in range (0,MAX,1):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fun(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62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To Use Lists Of Different Dimensions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8018463" cy="5368925"/>
          </a:xfrm>
        </p:spPr>
        <p:txBody>
          <a:bodyPr/>
          <a:lstStyle/>
          <a:p>
            <a:r>
              <a:rPr lang="en-US" altLang="en-US" sz="2000" smtClean="0"/>
              <a:t>Determined by the data – the number of categories of information determines the number of dimensions to use.</a:t>
            </a:r>
          </a:p>
          <a:p>
            <a:r>
              <a:rPr lang="en-US" altLang="en-US" sz="2000" smtClean="0"/>
              <a:t>  Examples:</a:t>
            </a:r>
          </a:p>
          <a:p>
            <a:r>
              <a:rPr lang="en-US" altLang="en-US" sz="2000" smtClean="0"/>
              <a:t>(1D list)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Tracking grades for a class (previous example)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Each cell contains the grade for a student i.e., </a:t>
            </a:r>
            <a:r>
              <a:rPr lang="en-US" altLang="en-US" sz="1800" smtClean="0">
                <a:latin typeface="Consolas" panose="020B0609020204030204" pitchFamily="49" charset="0"/>
              </a:rPr>
              <a:t>grades[i]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There is one dimension that specifies which student’s grades are being accessed</a:t>
            </a:r>
          </a:p>
          <a:p>
            <a:endParaRPr lang="en-US" altLang="en-US" sz="2000" smtClean="0">
              <a:latin typeface="Times New Roman" panose="02020603050405020304" pitchFamily="18" charset="0"/>
            </a:endParaRPr>
          </a:p>
          <a:p>
            <a:endParaRPr lang="en-US" altLang="en-US" sz="2000" smtClean="0">
              <a:latin typeface="Times New Roman" panose="02020603050405020304" pitchFamily="18" charset="0"/>
            </a:endParaRPr>
          </a:p>
          <a:p>
            <a:endParaRPr lang="en-US" altLang="en-US" sz="2000" smtClean="0">
              <a:latin typeface="Times New Roman" panose="02020603050405020304" pitchFamily="18" charset="0"/>
            </a:endParaRPr>
          </a:p>
          <a:p>
            <a:endParaRPr lang="en-US" altLang="en-US" sz="2000" smtClean="0">
              <a:latin typeface="Times New Roman" panose="02020603050405020304" pitchFamily="18" charset="0"/>
            </a:endParaRPr>
          </a:p>
          <a:p>
            <a:r>
              <a:rPr lang="en-US" altLang="en-US" sz="2000" smtClean="0"/>
              <a:t>(2D list)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Expanded grades program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Again there is one dimension that specifies which student’s grades are being accessed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smtClean="0"/>
              <a:t>The other dimension can be used to specify the lecture section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73150" y="3733800"/>
            <a:ext cx="3810000" cy="838200"/>
            <a:chOff x="4504" y="1120"/>
            <a:chExt cx="2400" cy="528"/>
          </a:xfrm>
        </p:grpSpPr>
        <p:sp>
          <p:nvSpPr>
            <p:cNvPr id="92165" name="Line 5"/>
            <p:cNvSpPr>
              <a:spLocks noChangeShapeType="1"/>
            </p:cNvSpPr>
            <p:nvPr/>
          </p:nvSpPr>
          <p:spPr bwMode="auto">
            <a:xfrm>
              <a:off x="4504" y="1360"/>
              <a:ext cx="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59398" name="Text Box 6"/>
            <p:cNvSpPr txBox="1">
              <a:spLocks noChangeArrowheads="1"/>
            </p:cNvSpPr>
            <p:nvPr/>
          </p:nvSpPr>
          <p:spPr bwMode="auto">
            <a:xfrm>
              <a:off x="4504" y="1120"/>
              <a:ext cx="2016" cy="1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600" b="1" dirty="0" smtClean="0">
                  <a:latin typeface="+mn-lt"/>
                  <a:ea typeface="+mn-ea"/>
                  <a:cs typeface="Arial" charset="0"/>
                </a:rPr>
                <a:t>One dimension (which student)</a:t>
              </a:r>
            </a:p>
          </p:txBody>
        </p:sp>
        <p:sp>
          <p:nvSpPr>
            <p:cNvPr id="92167" name="Rectangle 7"/>
            <p:cNvSpPr>
              <a:spLocks noChangeArrowheads="1"/>
            </p:cNvSpPr>
            <p:nvPr/>
          </p:nvSpPr>
          <p:spPr bwMode="auto">
            <a:xfrm>
              <a:off x="66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68" name="Rectangle 8"/>
            <p:cNvSpPr>
              <a:spLocks noChangeArrowheads="1"/>
            </p:cNvSpPr>
            <p:nvPr/>
          </p:nvSpPr>
          <p:spPr bwMode="auto">
            <a:xfrm>
              <a:off x="64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69" name="Rectangle 9"/>
            <p:cNvSpPr>
              <a:spLocks noChangeArrowheads="1"/>
            </p:cNvSpPr>
            <p:nvPr/>
          </p:nvSpPr>
          <p:spPr bwMode="auto">
            <a:xfrm>
              <a:off x="61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0" name="Rectangle 10"/>
            <p:cNvSpPr>
              <a:spLocks noChangeArrowheads="1"/>
            </p:cNvSpPr>
            <p:nvPr/>
          </p:nvSpPr>
          <p:spPr bwMode="auto">
            <a:xfrm>
              <a:off x="59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1" name="Rectangle 11"/>
            <p:cNvSpPr>
              <a:spLocks noChangeArrowheads="1"/>
            </p:cNvSpPr>
            <p:nvPr/>
          </p:nvSpPr>
          <p:spPr bwMode="auto">
            <a:xfrm>
              <a:off x="57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2" name="Rectangle 12"/>
            <p:cNvSpPr>
              <a:spLocks noChangeArrowheads="1"/>
            </p:cNvSpPr>
            <p:nvPr/>
          </p:nvSpPr>
          <p:spPr bwMode="auto">
            <a:xfrm>
              <a:off x="54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3" name="Rectangle 13"/>
            <p:cNvSpPr>
              <a:spLocks noChangeArrowheads="1"/>
            </p:cNvSpPr>
            <p:nvPr/>
          </p:nvSpPr>
          <p:spPr bwMode="auto">
            <a:xfrm>
              <a:off x="52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4" name="Rectangle 14"/>
            <p:cNvSpPr>
              <a:spLocks noChangeArrowheads="1"/>
            </p:cNvSpPr>
            <p:nvPr/>
          </p:nvSpPr>
          <p:spPr bwMode="auto">
            <a:xfrm>
              <a:off x="49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5" name="Rectangle 15"/>
            <p:cNvSpPr>
              <a:spLocks noChangeArrowheads="1"/>
            </p:cNvSpPr>
            <p:nvPr/>
          </p:nvSpPr>
          <p:spPr bwMode="auto">
            <a:xfrm>
              <a:off x="47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6" name="Rectangle 16"/>
            <p:cNvSpPr>
              <a:spLocks noChangeArrowheads="1"/>
            </p:cNvSpPr>
            <p:nvPr/>
          </p:nvSpPr>
          <p:spPr bwMode="auto">
            <a:xfrm>
              <a:off x="45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>
                <a:latin typeface="Times New Roman" panose="02020603050405020304" pitchFamily="18" charset="0"/>
              </a:endParaRPr>
            </a:p>
          </p:txBody>
        </p:sp>
        <p:sp>
          <p:nvSpPr>
            <p:cNvPr id="92177" name="Line 17"/>
            <p:cNvSpPr>
              <a:spLocks noChangeShapeType="1"/>
            </p:cNvSpPr>
            <p:nvPr/>
          </p:nvSpPr>
          <p:spPr bwMode="auto">
            <a:xfrm>
              <a:off x="4504" y="140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78" name="Line 18"/>
            <p:cNvSpPr>
              <a:spLocks noChangeShapeType="1"/>
            </p:cNvSpPr>
            <p:nvPr/>
          </p:nvSpPr>
          <p:spPr bwMode="auto">
            <a:xfrm>
              <a:off x="4504" y="164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79" name="Line 19"/>
            <p:cNvSpPr>
              <a:spLocks noChangeShapeType="1"/>
            </p:cNvSpPr>
            <p:nvPr/>
          </p:nvSpPr>
          <p:spPr bwMode="auto">
            <a:xfrm>
              <a:off x="45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0" name="Line 20"/>
            <p:cNvSpPr>
              <a:spLocks noChangeShapeType="1"/>
            </p:cNvSpPr>
            <p:nvPr/>
          </p:nvSpPr>
          <p:spPr bwMode="auto">
            <a:xfrm>
              <a:off x="47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1" name="Line 21"/>
            <p:cNvSpPr>
              <a:spLocks noChangeShapeType="1"/>
            </p:cNvSpPr>
            <p:nvPr/>
          </p:nvSpPr>
          <p:spPr bwMode="auto">
            <a:xfrm>
              <a:off x="49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2" name="Line 22"/>
            <p:cNvSpPr>
              <a:spLocks noChangeShapeType="1"/>
            </p:cNvSpPr>
            <p:nvPr/>
          </p:nvSpPr>
          <p:spPr bwMode="auto">
            <a:xfrm>
              <a:off x="52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3" name="Line 23"/>
            <p:cNvSpPr>
              <a:spLocks noChangeShapeType="1"/>
            </p:cNvSpPr>
            <p:nvPr/>
          </p:nvSpPr>
          <p:spPr bwMode="auto">
            <a:xfrm>
              <a:off x="54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4" name="Line 24"/>
            <p:cNvSpPr>
              <a:spLocks noChangeShapeType="1"/>
            </p:cNvSpPr>
            <p:nvPr/>
          </p:nvSpPr>
          <p:spPr bwMode="auto">
            <a:xfrm>
              <a:off x="570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5" name="Line 25"/>
            <p:cNvSpPr>
              <a:spLocks noChangeShapeType="1"/>
            </p:cNvSpPr>
            <p:nvPr/>
          </p:nvSpPr>
          <p:spPr bwMode="auto">
            <a:xfrm>
              <a:off x="59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6" name="Line 26"/>
            <p:cNvSpPr>
              <a:spLocks noChangeShapeType="1"/>
            </p:cNvSpPr>
            <p:nvPr/>
          </p:nvSpPr>
          <p:spPr bwMode="auto">
            <a:xfrm>
              <a:off x="61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7" name="Line 27"/>
            <p:cNvSpPr>
              <a:spLocks noChangeShapeType="1"/>
            </p:cNvSpPr>
            <p:nvPr/>
          </p:nvSpPr>
          <p:spPr bwMode="auto">
            <a:xfrm>
              <a:off x="64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8" name="Line 28"/>
            <p:cNvSpPr>
              <a:spLocks noChangeShapeType="1"/>
            </p:cNvSpPr>
            <p:nvPr/>
          </p:nvSpPr>
          <p:spPr bwMode="auto">
            <a:xfrm>
              <a:off x="66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  <p:sp>
          <p:nvSpPr>
            <p:cNvPr id="92189" name="Line 29"/>
            <p:cNvSpPr>
              <a:spLocks noChangeShapeType="1"/>
            </p:cNvSpPr>
            <p:nvPr/>
          </p:nvSpPr>
          <p:spPr bwMode="auto">
            <a:xfrm>
              <a:off x="69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55819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891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To Use Lists Of Different Dimensions (2)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7200"/>
          </a:xfrm>
        </p:spPr>
        <p:txBody>
          <a:bodyPr/>
          <a:lstStyle/>
          <a:p>
            <a:r>
              <a:rPr lang="en-US" altLang="en-US" sz="2000" smtClean="0"/>
              <a:t>(2D list continued)</a:t>
            </a:r>
          </a:p>
          <a:p>
            <a:endParaRPr lang="en-US" altLang="en-US" sz="2000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38213" y="2225675"/>
            <a:ext cx="2971800" cy="381000"/>
            <a:chOff x="1104" y="1040"/>
            <a:chExt cx="1872" cy="240"/>
          </a:xfrm>
        </p:grpSpPr>
        <p:sp>
          <p:nvSpPr>
            <p:cNvPr id="93248" name="Line 5"/>
            <p:cNvSpPr>
              <a:spLocks noChangeShapeType="1"/>
            </p:cNvSpPr>
            <p:nvPr/>
          </p:nvSpPr>
          <p:spPr bwMode="auto">
            <a:xfrm>
              <a:off x="1104" y="1280"/>
              <a:ext cx="18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93249" name="Text Box 6"/>
            <p:cNvSpPr txBox="1">
              <a:spLocks noChangeArrowheads="1"/>
            </p:cNvSpPr>
            <p:nvPr/>
          </p:nvSpPr>
          <p:spPr bwMode="auto">
            <a:xfrm>
              <a:off x="1488" y="1040"/>
              <a:ext cx="5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>
                  <a:latin typeface="Arial" panose="020B0604020202020204" pitchFamily="34" charset="0"/>
                </a:rPr>
                <a:t>Student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1113" y="2606675"/>
            <a:ext cx="927100" cy="685800"/>
            <a:chOff x="520" y="1280"/>
            <a:chExt cx="584" cy="432"/>
          </a:xfrm>
        </p:grpSpPr>
        <p:sp>
          <p:nvSpPr>
            <p:cNvPr id="93246" name="Line 8"/>
            <p:cNvSpPr>
              <a:spLocks noChangeShapeType="1"/>
            </p:cNvSpPr>
            <p:nvPr/>
          </p:nvSpPr>
          <p:spPr bwMode="auto">
            <a:xfrm>
              <a:off x="1104" y="128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3247" name="Text Box 9"/>
            <p:cNvSpPr txBox="1">
              <a:spLocks noChangeArrowheads="1"/>
            </p:cNvSpPr>
            <p:nvPr/>
          </p:nvSpPr>
          <p:spPr bwMode="auto">
            <a:xfrm>
              <a:off x="520" y="1280"/>
              <a:ext cx="536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>
                  <a:latin typeface="Arial" panose="020B0604020202020204" pitchFamily="34" charset="0"/>
                </a:rPr>
                <a:t>Lecture section</a:t>
              </a:r>
            </a:p>
          </p:txBody>
        </p:sp>
      </p:grpSp>
      <p:graphicFrame>
        <p:nvGraphicFramePr>
          <p:cNvPr id="807946" name="Group 10"/>
          <p:cNvGraphicFramePr>
            <a:graphicFrameLocks noGrp="1"/>
          </p:cNvGraphicFramePr>
          <p:nvPr/>
        </p:nvGraphicFramePr>
        <p:xfrm>
          <a:off x="1090613" y="2759075"/>
          <a:ext cx="5029200" cy="3763965"/>
        </p:xfrm>
        <a:graphic>
          <a:graphicData uri="http://schemas.openxmlformats.org/drawingml/2006/table">
            <a:tbl>
              <a:tblPr/>
              <a:tblGrid>
                <a:gridCol w="10048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48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6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First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Second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Third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…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59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75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91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4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6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L05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2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   </a:t>
                      </a: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: 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PGothic" pitchFamily="34" charset="-128"/>
                          <a:cs typeface="Arial" pitchFamily="34" charset="0"/>
                        </a:rPr>
                        <a:t> L0N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08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To Use Lists Of Different Dimensions (3)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1800" smtClean="0"/>
              <a:t>(2D list continued)</a:t>
            </a:r>
          </a:p>
          <a:p>
            <a:r>
              <a:rPr lang="en-US" altLang="en-US" sz="1800" smtClean="0"/>
              <a:t>Notice that each row is merely a 1D list</a:t>
            </a:r>
          </a:p>
          <a:p>
            <a:r>
              <a:rPr lang="en-US" altLang="en-US" sz="1800" smtClean="0"/>
              <a:t>(A 2D list is a list containing rows of 1D lists)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809988" name="Group 4"/>
          <p:cNvGraphicFramePr>
            <a:graphicFrameLocks noGrp="1"/>
          </p:cNvGraphicFramePr>
          <p:nvPr/>
        </p:nvGraphicFramePr>
        <p:xfrm>
          <a:off x="977900" y="4057650"/>
          <a:ext cx="5029200" cy="434975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L02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10002" name="Group 18"/>
          <p:cNvGraphicFramePr>
            <a:graphicFrameLocks noGrp="1"/>
          </p:cNvGraphicFramePr>
          <p:nvPr/>
        </p:nvGraphicFramePr>
        <p:xfrm>
          <a:off x="981075" y="6367463"/>
          <a:ext cx="5029200" cy="3810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L07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10016" name="Group 32"/>
          <p:cNvGraphicFramePr>
            <a:graphicFrameLocks noGrp="1"/>
          </p:cNvGraphicFramePr>
          <p:nvPr/>
        </p:nvGraphicFramePr>
        <p:xfrm>
          <a:off x="977900" y="3600450"/>
          <a:ext cx="5029200" cy="4318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L01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10030" name="Group 46"/>
          <p:cNvGraphicFramePr>
            <a:graphicFrameLocks noGrp="1"/>
          </p:cNvGraphicFramePr>
          <p:nvPr/>
        </p:nvGraphicFramePr>
        <p:xfrm>
          <a:off x="977900" y="4514850"/>
          <a:ext cx="5029200" cy="434975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L03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10044" name="Group 60"/>
          <p:cNvGraphicFramePr>
            <a:graphicFrameLocks noGrp="1"/>
          </p:cNvGraphicFramePr>
          <p:nvPr/>
        </p:nvGraphicFramePr>
        <p:xfrm>
          <a:off x="977900" y="4972050"/>
          <a:ext cx="5029200" cy="4572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L04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4282" name="Text Box 74"/>
          <p:cNvSpPr txBox="1">
            <a:spLocks noChangeArrowheads="1"/>
          </p:cNvSpPr>
          <p:nvPr/>
        </p:nvSpPr>
        <p:spPr bwMode="auto">
          <a:xfrm>
            <a:off x="2349500" y="3295650"/>
            <a:ext cx="304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imes New Roman" panose="02020603050405020304" pitchFamily="18" charset="0"/>
              </a:rPr>
              <a:t>[0]</a:t>
            </a:r>
          </a:p>
        </p:txBody>
      </p:sp>
      <p:sp>
        <p:nvSpPr>
          <p:cNvPr id="94283" name="Text Box 75"/>
          <p:cNvSpPr txBox="1">
            <a:spLocks noChangeArrowheads="1"/>
          </p:cNvSpPr>
          <p:nvPr/>
        </p:nvSpPr>
        <p:spPr bwMode="auto">
          <a:xfrm>
            <a:off x="3340100" y="3295650"/>
            <a:ext cx="304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imes New Roman" panose="02020603050405020304" pitchFamily="18" charset="0"/>
              </a:rPr>
              <a:t>[1]</a:t>
            </a:r>
          </a:p>
        </p:txBody>
      </p:sp>
      <p:sp>
        <p:nvSpPr>
          <p:cNvPr id="94284" name="Text Box 76"/>
          <p:cNvSpPr txBox="1">
            <a:spLocks noChangeArrowheads="1"/>
          </p:cNvSpPr>
          <p:nvPr/>
        </p:nvSpPr>
        <p:spPr bwMode="auto">
          <a:xfrm>
            <a:off x="4330700" y="3295650"/>
            <a:ext cx="304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imes New Roman" panose="02020603050405020304" pitchFamily="18" charset="0"/>
              </a:rPr>
              <a:t>[2]</a:t>
            </a:r>
          </a:p>
        </p:txBody>
      </p:sp>
      <p:sp>
        <p:nvSpPr>
          <p:cNvPr id="94285" name="Text Box 77"/>
          <p:cNvSpPr txBox="1">
            <a:spLocks noChangeArrowheads="1"/>
          </p:cNvSpPr>
          <p:nvPr/>
        </p:nvSpPr>
        <p:spPr bwMode="auto">
          <a:xfrm>
            <a:off x="5397500" y="3295650"/>
            <a:ext cx="304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latin typeface="Times New Roman" panose="02020603050405020304" pitchFamily="18" charset="0"/>
              </a:rPr>
              <a:t>[3]</a:t>
            </a:r>
          </a:p>
        </p:txBody>
      </p:sp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596900" y="3600450"/>
            <a:ext cx="304800" cy="3094038"/>
            <a:chOff x="480" y="1728"/>
            <a:chExt cx="192" cy="1949"/>
          </a:xfrm>
        </p:grpSpPr>
        <p:sp>
          <p:nvSpPr>
            <p:cNvPr id="94328" name="Text Box 79"/>
            <p:cNvSpPr txBox="1">
              <a:spLocks noChangeArrowheads="1"/>
            </p:cNvSpPr>
            <p:nvPr/>
          </p:nvSpPr>
          <p:spPr bwMode="auto">
            <a:xfrm>
              <a:off x="480" y="1728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[0]</a:t>
              </a:r>
            </a:p>
          </p:txBody>
        </p:sp>
        <p:sp>
          <p:nvSpPr>
            <p:cNvPr id="94329" name="Text Box 80"/>
            <p:cNvSpPr txBox="1">
              <a:spLocks noChangeArrowheads="1"/>
            </p:cNvSpPr>
            <p:nvPr/>
          </p:nvSpPr>
          <p:spPr bwMode="auto">
            <a:xfrm>
              <a:off x="480" y="2016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[1]</a:t>
              </a:r>
            </a:p>
          </p:txBody>
        </p:sp>
        <p:sp>
          <p:nvSpPr>
            <p:cNvPr id="94330" name="Text Box 81"/>
            <p:cNvSpPr txBox="1">
              <a:spLocks noChangeArrowheads="1"/>
            </p:cNvSpPr>
            <p:nvPr/>
          </p:nvSpPr>
          <p:spPr bwMode="auto">
            <a:xfrm>
              <a:off x="480" y="2304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[2]</a:t>
              </a:r>
            </a:p>
          </p:txBody>
        </p:sp>
        <p:sp>
          <p:nvSpPr>
            <p:cNvPr id="94331" name="Text Box 82"/>
            <p:cNvSpPr txBox="1">
              <a:spLocks noChangeArrowheads="1"/>
            </p:cNvSpPr>
            <p:nvPr/>
          </p:nvSpPr>
          <p:spPr bwMode="auto">
            <a:xfrm>
              <a:off x="480" y="2592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[3]</a:t>
              </a:r>
            </a:p>
          </p:txBody>
        </p:sp>
        <p:sp>
          <p:nvSpPr>
            <p:cNvPr id="94332" name="Text Box 83"/>
            <p:cNvSpPr txBox="1">
              <a:spLocks noChangeArrowheads="1"/>
            </p:cNvSpPr>
            <p:nvPr/>
          </p:nvSpPr>
          <p:spPr bwMode="auto">
            <a:xfrm>
              <a:off x="480" y="2928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[4]</a:t>
              </a:r>
            </a:p>
          </p:txBody>
        </p:sp>
        <p:sp>
          <p:nvSpPr>
            <p:cNvPr id="94333" name="Text Box 84"/>
            <p:cNvSpPr txBox="1">
              <a:spLocks noChangeArrowheads="1"/>
            </p:cNvSpPr>
            <p:nvPr/>
          </p:nvSpPr>
          <p:spPr bwMode="auto">
            <a:xfrm>
              <a:off x="480" y="3216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[5]</a:t>
              </a:r>
            </a:p>
          </p:txBody>
        </p:sp>
        <p:sp>
          <p:nvSpPr>
            <p:cNvPr id="94334" name="Text Box 85"/>
            <p:cNvSpPr txBox="1">
              <a:spLocks noChangeArrowheads="1"/>
            </p:cNvSpPr>
            <p:nvPr/>
          </p:nvSpPr>
          <p:spPr bwMode="auto">
            <a:xfrm>
              <a:off x="480" y="3504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latin typeface="Times New Roman" panose="02020603050405020304" pitchFamily="18" charset="0"/>
                </a:rPr>
                <a:t>[6]</a:t>
              </a:r>
            </a:p>
          </p:txBody>
        </p:sp>
      </p:grpSp>
      <p:grpSp>
        <p:nvGrpSpPr>
          <p:cNvPr id="3" name="Group 86"/>
          <p:cNvGrpSpPr>
            <a:grpSpLocks/>
          </p:cNvGrpSpPr>
          <p:nvPr/>
        </p:nvGrpSpPr>
        <p:grpSpPr bwMode="auto">
          <a:xfrm>
            <a:off x="1054100" y="2686050"/>
            <a:ext cx="4876800" cy="685800"/>
            <a:chOff x="768" y="1488"/>
            <a:chExt cx="3072" cy="432"/>
          </a:xfrm>
        </p:grpSpPr>
        <p:sp>
          <p:nvSpPr>
            <p:cNvPr id="94326" name="AutoShape 87"/>
            <p:cNvSpPr>
              <a:spLocks/>
            </p:cNvSpPr>
            <p:nvPr/>
          </p:nvSpPr>
          <p:spPr bwMode="auto">
            <a:xfrm rot="-5400000">
              <a:off x="2184" y="264"/>
              <a:ext cx="240" cy="3072"/>
            </a:xfrm>
            <a:prstGeom prst="rightBrace">
              <a:avLst>
                <a:gd name="adj1" fmla="val 106667"/>
                <a:gd name="adj2" fmla="val 49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4327" name="Text Box 88"/>
            <p:cNvSpPr txBox="1">
              <a:spLocks noChangeArrowheads="1"/>
            </p:cNvSpPr>
            <p:nvPr/>
          </p:nvSpPr>
          <p:spPr bwMode="auto">
            <a:xfrm>
              <a:off x="2016" y="1488"/>
              <a:ext cx="62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latin typeface="Times New Roman" panose="02020603050405020304" pitchFamily="18" charset="0"/>
                </a:rPr>
                <a:t>Columns</a:t>
              </a:r>
            </a:p>
          </p:txBody>
        </p:sp>
      </p:grpSp>
      <p:grpSp>
        <p:nvGrpSpPr>
          <p:cNvPr id="4" name="Group 89"/>
          <p:cNvGrpSpPr>
            <a:grpSpLocks/>
          </p:cNvGrpSpPr>
          <p:nvPr/>
        </p:nvGrpSpPr>
        <p:grpSpPr bwMode="auto">
          <a:xfrm>
            <a:off x="6083300" y="3300413"/>
            <a:ext cx="1524000" cy="3048000"/>
            <a:chOff x="3936" y="2112"/>
            <a:chExt cx="960" cy="1920"/>
          </a:xfrm>
        </p:grpSpPr>
        <p:sp>
          <p:nvSpPr>
            <p:cNvPr id="94324" name="AutoShape 90"/>
            <p:cNvSpPr>
              <a:spLocks/>
            </p:cNvSpPr>
            <p:nvPr/>
          </p:nvSpPr>
          <p:spPr bwMode="auto">
            <a:xfrm>
              <a:off x="3936" y="2112"/>
              <a:ext cx="288" cy="1920"/>
            </a:xfrm>
            <a:prstGeom prst="rightBrace">
              <a:avLst>
                <a:gd name="adj1" fmla="val 55556"/>
                <a:gd name="adj2" fmla="val 5041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4325" name="Text Box 91"/>
            <p:cNvSpPr txBox="1">
              <a:spLocks noChangeArrowheads="1"/>
            </p:cNvSpPr>
            <p:nvPr/>
          </p:nvSpPr>
          <p:spPr bwMode="auto">
            <a:xfrm>
              <a:off x="4272" y="2976"/>
              <a:ext cx="62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latin typeface="Times New Roman" panose="02020603050405020304" pitchFamily="18" charset="0"/>
                </a:rPr>
                <a:t>Rows</a:t>
              </a:r>
            </a:p>
          </p:txBody>
        </p:sp>
      </p:grpSp>
      <p:grpSp>
        <p:nvGrpSpPr>
          <p:cNvPr id="5" name="Group 92"/>
          <p:cNvGrpSpPr>
            <a:grpSpLocks/>
          </p:cNvGrpSpPr>
          <p:nvPr/>
        </p:nvGrpSpPr>
        <p:grpSpPr bwMode="auto">
          <a:xfrm>
            <a:off x="977900" y="5886450"/>
            <a:ext cx="5030788" cy="457200"/>
            <a:chOff x="720" y="3504"/>
            <a:chExt cx="3169" cy="288"/>
          </a:xfrm>
        </p:grpSpPr>
        <p:grpSp>
          <p:nvGrpSpPr>
            <p:cNvPr id="94309" name="Group 93"/>
            <p:cNvGrpSpPr>
              <a:grpSpLocks/>
            </p:cNvGrpSpPr>
            <p:nvPr/>
          </p:nvGrpSpPr>
          <p:grpSpPr bwMode="auto">
            <a:xfrm>
              <a:off x="720" y="3504"/>
              <a:ext cx="3169" cy="288"/>
              <a:chOff x="720" y="3168"/>
              <a:chExt cx="3169" cy="288"/>
            </a:xfrm>
          </p:grpSpPr>
          <p:sp>
            <p:nvSpPr>
              <p:cNvPr id="94311" name="Rectangle 94"/>
              <p:cNvSpPr>
                <a:spLocks noChangeArrowheads="1"/>
              </p:cNvSpPr>
              <p:nvPr/>
            </p:nvSpPr>
            <p:spPr bwMode="auto">
              <a:xfrm>
                <a:off x="3255" y="3168"/>
                <a:ext cx="63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2" name="Rectangle 95"/>
              <p:cNvSpPr>
                <a:spLocks noChangeArrowheads="1"/>
              </p:cNvSpPr>
              <p:nvPr/>
            </p:nvSpPr>
            <p:spPr bwMode="auto">
              <a:xfrm>
                <a:off x="2620" y="3168"/>
                <a:ext cx="63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3" name="Rectangle 96"/>
              <p:cNvSpPr>
                <a:spLocks noChangeArrowheads="1"/>
              </p:cNvSpPr>
              <p:nvPr/>
            </p:nvSpPr>
            <p:spPr bwMode="auto">
              <a:xfrm>
                <a:off x="1988" y="3168"/>
                <a:ext cx="6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4" name="Rectangle 97"/>
              <p:cNvSpPr>
                <a:spLocks noChangeArrowheads="1"/>
              </p:cNvSpPr>
              <p:nvPr/>
            </p:nvSpPr>
            <p:spPr bwMode="auto">
              <a:xfrm>
                <a:off x="1353" y="3168"/>
                <a:ext cx="63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5" name="Rectangle 98"/>
              <p:cNvSpPr>
                <a:spLocks noChangeArrowheads="1"/>
              </p:cNvSpPr>
              <p:nvPr/>
            </p:nvSpPr>
            <p:spPr bwMode="auto">
              <a:xfrm>
                <a:off x="720" y="3216"/>
                <a:ext cx="63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en-US">
                    <a:latin typeface="Times New Roman" panose="02020603050405020304" pitchFamily="18" charset="0"/>
                  </a:rPr>
                  <a:t> L06</a:t>
                </a:r>
              </a:p>
            </p:txBody>
          </p:sp>
          <p:sp>
            <p:nvSpPr>
              <p:cNvPr id="94316" name="Line 99"/>
              <p:cNvSpPr>
                <a:spLocks noChangeShapeType="1"/>
              </p:cNvSpPr>
              <p:nvPr/>
            </p:nvSpPr>
            <p:spPr bwMode="auto">
              <a:xfrm>
                <a:off x="720" y="3168"/>
                <a:ext cx="316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17" name="Line 100"/>
              <p:cNvSpPr>
                <a:spLocks noChangeShapeType="1"/>
              </p:cNvSpPr>
              <p:nvPr/>
            </p:nvSpPr>
            <p:spPr bwMode="auto">
              <a:xfrm>
                <a:off x="720" y="3456"/>
                <a:ext cx="316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18" name="Line 101"/>
              <p:cNvSpPr>
                <a:spLocks noChangeShapeType="1"/>
              </p:cNvSpPr>
              <p:nvPr/>
            </p:nvSpPr>
            <p:spPr bwMode="auto">
              <a:xfrm>
                <a:off x="720" y="3168"/>
                <a:ext cx="1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19" name="Line 102"/>
              <p:cNvSpPr>
                <a:spLocks noChangeShapeType="1"/>
              </p:cNvSpPr>
              <p:nvPr/>
            </p:nvSpPr>
            <p:spPr bwMode="auto">
              <a:xfrm>
                <a:off x="1353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20" name="Line 103"/>
              <p:cNvSpPr>
                <a:spLocks noChangeShapeType="1"/>
              </p:cNvSpPr>
              <p:nvPr/>
            </p:nvSpPr>
            <p:spPr bwMode="auto">
              <a:xfrm>
                <a:off x="1988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21" name="Line 104"/>
              <p:cNvSpPr>
                <a:spLocks noChangeShapeType="1"/>
              </p:cNvSpPr>
              <p:nvPr/>
            </p:nvSpPr>
            <p:spPr bwMode="auto">
              <a:xfrm>
                <a:off x="2620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22" name="Line 105"/>
              <p:cNvSpPr>
                <a:spLocks noChangeShapeType="1"/>
              </p:cNvSpPr>
              <p:nvPr/>
            </p:nvSpPr>
            <p:spPr bwMode="auto">
              <a:xfrm>
                <a:off x="3888" y="3168"/>
                <a:ext cx="1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/>
              </a:p>
            </p:txBody>
          </p:sp>
          <p:sp>
            <p:nvSpPr>
              <p:cNvPr id="94323" name="Line 106"/>
              <p:cNvSpPr>
                <a:spLocks noChangeShapeType="1"/>
              </p:cNvSpPr>
              <p:nvPr/>
            </p:nvSpPr>
            <p:spPr bwMode="auto">
              <a:xfrm>
                <a:off x="3255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CA"/>
              </a:p>
            </p:txBody>
          </p:sp>
        </p:grpSp>
        <p:sp>
          <p:nvSpPr>
            <p:cNvPr id="94310" name="Line 107"/>
            <p:cNvSpPr>
              <a:spLocks noChangeShapeType="1"/>
            </p:cNvSpPr>
            <p:nvPr/>
          </p:nvSpPr>
          <p:spPr bwMode="auto">
            <a:xfrm>
              <a:off x="720" y="3792"/>
              <a:ext cx="316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</p:grpSp>
      <p:grpSp>
        <p:nvGrpSpPr>
          <p:cNvPr id="7" name="Group 108"/>
          <p:cNvGrpSpPr>
            <a:grpSpLocks/>
          </p:cNvGrpSpPr>
          <p:nvPr/>
        </p:nvGrpSpPr>
        <p:grpSpPr bwMode="auto">
          <a:xfrm>
            <a:off x="977900" y="5429250"/>
            <a:ext cx="5030788" cy="457200"/>
            <a:chOff x="720" y="3216"/>
            <a:chExt cx="3169" cy="288"/>
          </a:xfrm>
        </p:grpSpPr>
        <p:grpSp>
          <p:nvGrpSpPr>
            <p:cNvPr id="94292" name="Group 109"/>
            <p:cNvGrpSpPr>
              <a:grpSpLocks/>
            </p:cNvGrpSpPr>
            <p:nvPr/>
          </p:nvGrpSpPr>
          <p:grpSpPr bwMode="auto">
            <a:xfrm>
              <a:off x="720" y="3216"/>
              <a:ext cx="3169" cy="288"/>
              <a:chOff x="720" y="3216"/>
              <a:chExt cx="3169" cy="288"/>
            </a:xfrm>
          </p:grpSpPr>
          <p:grpSp>
            <p:nvGrpSpPr>
              <p:cNvPr id="94294" name="Group 110"/>
              <p:cNvGrpSpPr>
                <a:grpSpLocks/>
              </p:cNvGrpSpPr>
              <p:nvPr/>
            </p:nvGrpSpPr>
            <p:grpSpPr bwMode="auto">
              <a:xfrm>
                <a:off x="720" y="3216"/>
                <a:ext cx="3169" cy="288"/>
                <a:chOff x="720" y="2880"/>
                <a:chExt cx="3169" cy="288"/>
              </a:xfrm>
            </p:grpSpPr>
            <p:sp>
              <p:nvSpPr>
                <p:cNvPr id="94296" name="Rectangle 111"/>
                <p:cNvSpPr>
                  <a:spLocks noChangeArrowheads="1"/>
                </p:cNvSpPr>
                <p:nvPr/>
              </p:nvSpPr>
              <p:spPr bwMode="auto">
                <a:xfrm>
                  <a:off x="3255" y="2880"/>
                  <a:ext cx="633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7" name="Rectangle 112"/>
                <p:cNvSpPr>
                  <a:spLocks noChangeArrowheads="1"/>
                </p:cNvSpPr>
                <p:nvPr/>
              </p:nvSpPr>
              <p:spPr bwMode="auto">
                <a:xfrm>
                  <a:off x="2620" y="2880"/>
                  <a:ext cx="635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8" name="Rectangle 113"/>
                <p:cNvSpPr>
                  <a:spLocks noChangeArrowheads="1"/>
                </p:cNvSpPr>
                <p:nvPr/>
              </p:nvSpPr>
              <p:spPr bwMode="auto">
                <a:xfrm>
                  <a:off x="1988" y="2880"/>
                  <a:ext cx="632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9" name="Rectangle 114"/>
                <p:cNvSpPr>
                  <a:spLocks noChangeArrowheads="1"/>
                </p:cNvSpPr>
                <p:nvPr/>
              </p:nvSpPr>
              <p:spPr bwMode="auto">
                <a:xfrm>
                  <a:off x="1344" y="2880"/>
                  <a:ext cx="644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US" altLang="en-US">
                    <a:latin typeface="Times New Roman" panose="02020603050405020304" pitchFamily="18" charset="0"/>
                  </a:endParaRPr>
                </a:p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US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300" name="Rectangle 115"/>
                <p:cNvSpPr>
                  <a:spLocks noChangeArrowheads="1"/>
                </p:cNvSpPr>
                <p:nvPr/>
              </p:nvSpPr>
              <p:spPr bwMode="auto">
                <a:xfrm>
                  <a:off x="720" y="2880"/>
                  <a:ext cx="624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</a:pPr>
                  <a:r>
                    <a:rPr lang="en-US" altLang="en-US">
                      <a:latin typeface="Times New Roman" panose="02020603050405020304" pitchFamily="18" charset="0"/>
                    </a:rPr>
                    <a:t> L05</a:t>
                  </a:r>
                </a:p>
              </p:txBody>
            </p:sp>
            <p:sp>
              <p:nvSpPr>
                <p:cNvPr id="94301" name="Line 116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3168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2" name="Line 117"/>
                <p:cNvSpPr>
                  <a:spLocks noChangeShapeType="1"/>
                </p:cNvSpPr>
                <p:nvPr/>
              </p:nvSpPr>
              <p:spPr bwMode="auto">
                <a:xfrm>
                  <a:off x="720" y="3168"/>
                  <a:ext cx="3168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3" name="Line 118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1" cy="28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4" name="Line 119"/>
                <p:cNvSpPr>
                  <a:spLocks noChangeShapeType="1"/>
                </p:cNvSpPr>
                <p:nvPr/>
              </p:nvSpPr>
              <p:spPr bwMode="auto">
                <a:xfrm>
                  <a:off x="1344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5" name="Line 120"/>
                <p:cNvSpPr>
                  <a:spLocks noChangeShapeType="1"/>
                </p:cNvSpPr>
                <p:nvPr/>
              </p:nvSpPr>
              <p:spPr bwMode="auto">
                <a:xfrm>
                  <a:off x="1988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6" name="Line 121"/>
                <p:cNvSpPr>
                  <a:spLocks noChangeShapeType="1"/>
                </p:cNvSpPr>
                <p:nvPr/>
              </p:nvSpPr>
              <p:spPr bwMode="auto">
                <a:xfrm>
                  <a:off x="2620" y="2880"/>
                  <a:ext cx="2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7" name="Line 122"/>
                <p:cNvSpPr>
                  <a:spLocks noChangeShapeType="1"/>
                </p:cNvSpPr>
                <p:nvPr/>
              </p:nvSpPr>
              <p:spPr bwMode="auto">
                <a:xfrm>
                  <a:off x="3888" y="2880"/>
                  <a:ext cx="1" cy="28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/>
                </a:p>
              </p:txBody>
            </p:sp>
            <p:sp>
              <p:nvSpPr>
                <p:cNvPr id="94308" name="Line 123"/>
                <p:cNvSpPr>
                  <a:spLocks noChangeShapeType="1"/>
                </p:cNvSpPr>
                <p:nvPr/>
              </p:nvSpPr>
              <p:spPr bwMode="auto">
                <a:xfrm>
                  <a:off x="3255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CA"/>
                </a:p>
              </p:txBody>
            </p:sp>
          </p:grpSp>
          <p:sp>
            <p:nvSpPr>
              <p:cNvPr id="94295" name="Line 124"/>
              <p:cNvSpPr>
                <a:spLocks noChangeShapeType="1"/>
              </p:cNvSpPr>
              <p:nvPr/>
            </p:nvSpPr>
            <p:spPr bwMode="auto">
              <a:xfrm>
                <a:off x="720" y="3216"/>
                <a:ext cx="3168" cy="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CA"/>
              </a:p>
            </p:txBody>
          </p:sp>
        </p:grpSp>
        <p:sp>
          <p:nvSpPr>
            <p:cNvPr id="94293" name="Line 125"/>
            <p:cNvSpPr>
              <a:spLocks noChangeShapeType="1"/>
            </p:cNvSpPr>
            <p:nvPr/>
          </p:nvSpPr>
          <p:spPr bwMode="auto">
            <a:xfrm>
              <a:off x="720" y="3504"/>
              <a:ext cx="316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/>
            </a:p>
          </p:txBody>
        </p:sp>
      </p:grpSp>
      <p:sp>
        <p:nvSpPr>
          <p:cNvPr id="810110" name="Text Box 126"/>
          <p:cNvSpPr txBox="1">
            <a:spLocks noChangeArrowheads="1"/>
          </p:cNvSpPr>
          <p:nvPr/>
        </p:nvSpPr>
        <p:spPr bwMode="auto">
          <a:xfrm>
            <a:off x="6172200" y="1435100"/>
            <a:ext cx="2590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b="1">
                <a:latin typeface="Arial" panose="020B0604020202020204" pitchFamily="34" charset="0"/>
              </a:rPr>
              <a:t>Important</a:t>
            </a:r>
            <a:r>
              <a:rPr lang="en-CA" altLang="en-US">
                <a:latin typeface="Arial" panose="020B0604020202020204" pitchFamily="34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CA" altLang="en-US">
                <a:latin typeface="Arial" panose="020B0604020202020204" pitchFamily="34" charset="0"/>
              </a:rPr>
              <a:t>List elements are specified in the order of [row] [column]</a:t>
            </a:r>
          </a:p>
          <a:p>
            <a:pPr eaLnBrk="1" hangingPunct="1">
              <a:spcBef>
                <a:spcPct val="50000"/>
              </a:spcBef>
            </a:pPr>
            <a:r>
              <a:rPr lang="en-CA" altLang="en-US">
                <a:latin typeface="Arial" panose="020B0604020202020204" pitchFamily="34" charset="0"/>
              </a:rPr>
              <a:t>Specifying only a single value specifies the row</a:t>
            </a:r>
          </a:p>
        </p:txBody>
      </p:sp>
    </p:spTree>
    <p:extLst>
      <p:ext uri="{BB962C8B-B14F-4D97-AF65-F5344CB8AC3E}">
        <p14:creationId xmlns:p14="http://schemas.microsoft.com/office/powerpoint/2010/main" val="214675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10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01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And Initializing A Multi-Dimensional List In Python (Fixed Size)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56388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smtClean="0"/>
              <a:t>General structure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Times New Roman" panose="02020603050405020304" pitchFamily="18" charset="0"/>
              </a:rPr>
              <a:t>     </a:t>
            </a:r>
            <a:r>
              <a:rPr lang="en-US" altLang="en-US" sz="1800" smtClean="0"/>
              <a:t>&lt;</a:t>
            </a:r>
            <a:r>
              <a:rPr lang="en-US" altLang="en-US" sz="1800" i="1" smtClean="0"/>
              <a:t>list_name</a:t>
            </a:r>
            <a:r>
              <a:rPr lang="en-US" altLang="en-US" sz="1800" smtClean="0"/>
              <a:t>&gt; = [ [&lt;</a:t>
            </a:r>
            <a:r>
              <a:rPr lang="en-US" altLang="en-US" sz="1800" i="1" smtClean="0"/>
              <a:t>value 1</a:t>
            </a:r>
            <a:r>
              <a:rPr lang="en-US" altLang="en-US" sz="1800" smtClean="0"/>
              <a:t>&gt;,  &lt;</a:t>
            </a:r>
            <a:r>
              <a:rPr lang="en-US" altLang="en-US" sz="1800" i="1" smtClean="0"/>
              <a:t>value 2</a:t>
            </a:r>
            <a:r>
              <a:rPr lang="en-US" altLang="en-US" sz="1800" smtClean="0"/>
              <a:t>&gt;, ... &lt;</a:t>
            </a:r>
            <a:r>
              <a:rPr lang="en-US" altLang="en-US" sz="1800" i="1" smtClean="0"/>
              <a:t>value n</a:t>
            </a:r>
            <a:r>
              <a:rPr lang="en-US" altLang="en-US" sz="1800" smtClean="0"/>
              <a:t>&gt;],</a:t>
            </a:r>
          </a:p>
          <a:p>
            <a:pPr>
              <a:buFontTx/>
              <a:buNone/>
            </a:pPr>
            <a:r>
              <a:rPr lang="en-US" altLang="en-US" sz="1800" smtClean="0"/>
              <a:t>                                   [&lt;</a:t>
            </a:r>
            <a:r>
              <a:rPr lang="en-US" altLang="en-US" sz="1800" i="1" smtClean="0"/>
              <a:t>value 1</a:t>
            </a:r>
            <a:r>
              <a:rPr lang="en-US" altLang="en-US" sz="1800" smtClean="0"/>
              <a:t>&gt;,  &lt;</a:t>
            </a:r>
            <a:r>
              <a:rPr lang="en-US" altLang="en-US" sz="1800" i="1" smtClean="0"/>
              <a:t>value 2</a:t>
            </a:r>
            <a:r>
              <a:rPr lang="en-US" altLang="en-US" sz="1800" smtClean="0"/>
              <a:t>&gt;, ... &lt;</a:t>
            </a:r>
            <a:r>
              <a:rPr lang="en-US" altLang="en-US" sz="1800" i="1" smtClean="0"/>
              <a:t>value n</a:t>
            </a:r>
            <a:r>
              <a:rPr lang="en-US" altLang="en-US" sz="1800" smtClean="0"/>
              <a:t>&gt;],</a:t>
            </a:r>
          </a:p>
          <a:p>
            <a:pPr>
              <a:buFontTx/>
              <a:buNone/>
            </a:pPr>
            <a:r>
              <a:rPr lang="en-US" altLang="en-US" sz="1800" smtClean="0"/>
              <a:t>			               :	:	:</a:t>
            </a:r>
          </a:p>
          <a:p>
            <a:pPr>
              <a:buFontTx/>
              <a:buNone/>
            </a:pPr>
            <a:r>
              <a:rPr lang="en-US" altLang="en-US" sz="1800" smtClean="0"/>
              <a:t>			               :	:	:</a:t>
            </a:r>
          </a:p>
          <a:p>
            <a:pPr>
              <a:buFontTx/>
              <a:buNone/>
            </a:pPr>
            <a:r>
              <a:rPr lang="en-US" altLang="en-US" sz="1800" smtClean="0"/>
              <a:t> 		                   [&lt;</a:t>
            </a:r>
            <a:r>
              <a:rPr lang="en-US" altLang="en-US" sz="1800" i="1" smtClean="0"/>
              <a:t>value 1</a:t>
            </a:r>
            <a:r>
              <a:rPr lang="en-US" altLang="en-US" sz="1800" smtClean="0"/>
              <a:t>&gt;,  &lt;</a:t>
            </a:r>
            <a:r>
              <a:rPr lang="en-US" altLang="en-US" sz="1800" i="1" smtClean="0"/>
              <a:t>value 2</a:t>
            </a:r>
            <a:r>
              <a:rPr lang="en-US" altLang="en-US" sz="1800" smtClean="0"/>
              <a:t>&gt;, ... &lt;</a:t>
            </a:r>
            <a:r>
              <a:rPr lang="en-US" altLang="en-US" sz="1800" i="1" smtClean="0"/>
              <a:t>value n</a:t>
            </a:r>
            <a:r>
              <a:rPr lang="en-US" altLang="en-US" sz="1800" smtClean="0"/>
              <a:t>&gt;] ]</a:t>
            </a:r>
          </a:p>
          <a:p>
            <a:pPr>
              <a:buFontTx/>
              <a:buNone/>
            </a:pPr>
            <a:endParaRPr lang="en-US" altLang="en-US" sz="1800" smtClean="0"/>
          </a:p>
          <a:p>
            <a:pPr>
              <a:buFontTx/>
              <a:buNone/>
            </a:pPr>
            <a:endParaRPr lang="en-US" altLang="en-US" sz="1800" smtClean="0"/>
          </a:p>
          <a:p>
            <a:pPr>
              <a:buFontTx/>
              <a:buNone/>
            </a:pPr>
            <a:r>
              <a:rPr lang="en-US" altLang="en-US" sz="1800" smtClean="0">
                <a:latin typeface="Times New Roman" panose="02020603050405020304" pitchFamily="18" charset="0"/>
              </a:rPr>
              <a:t>    </a:t>
            </a:r>
          </a:p>
          <a:p>
            <a:endParaRPr lang="en-US" altLang="en-US" sz="2000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62650" y="1981200"/>
            <a:ext cx="1485900" cy="1536700"/>
            <a:chOff x="3952" y="1016"/>
            <a:chExt cx="936" cy="968"/>
          </a:xfrm>
        </p:grpSpPr>
        <p:sp>
          <p:nvSpPr>
            <p:cNvPr id="95240" name="AutoShape 5"/>
            <p:cNvSpPr>
              <a:spLocks/>
            </p:cNvSpPr>
            <p:nvPr/>
          </p:nvSpPr>
          <p:spPr bwMode="auto">
            <a:xfrm>
              <a:off x="3952" y="1016"/>
              <a:ext cx="304" cy="968"/>
            </a:xfrm>
            <a:prstGeom prst="rightBrace">
              <a:avLst>
                <a:gd name="adj1" fmla="val 2653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5241" name="Text Box 6"/>
            <p:cNvSpPr txBox="1">
              <a:spLocks noChangeArrowheads="1"/>
            </p:cNvSpPr>
            <p:nvPr/>
          </p:nvSpPr>
          <p:spPr bwMode="auto">
            <a:xfrm>
              <a:off x="4144" y="1384"/>
              <a:ext cx="7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Rows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438400" y="3714750"/>
            <a:ext cx="3505200" cy="781050"/>
            <a:chOff x="1628" y="2148"/>
            <a:chExt cx="2208" cy="492"/>
          </a:xfrm>
        </p:grpSpPr>
        <p:sp>
          <p:nvSpPr>
            <p:cNvPr id="95238" name="AutoShape 8"/>
            <p:cNvSpPr>
              <a:spLocks/>
            </p:cNvSpPr>
            <p:nvPr/>
          </p:nvSpPr>
          <p:spPr bwMode="auto">
            <a:xfrm rot="5400000">
              <a:off x="2580" y="1196"/>
              <a:ext cx="304" cy="2208"/>
            </a:xfrm>
            <a:prstGeom prst="rightBrace">
              <a:avLst>
                <a:gd name="adj1" fmla="val 60526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5239" name="Text Box 9"/>
            <p:cNvSpPr txBox="1">
              <a:spLocks noChangeArrowheads="1"/>
            </p:cNvSpPr>
            <p:nvPr/>
          </p:nvSpPr>
          <p:spPr bwMode="auto">
            <a:xfrm>
              <a:off x="2352" y="2448"/>
              <a:ext cx="7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Columns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270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dirty="0" smtClean="0"/>
              <a:t>Name of the example program</a:t>
            </a:r>
            <a:r>
              <a:rPr lang="en-US" altLang="en-US" sz="2400" dirty="0" smtClean="0">
                <a:latin typeface="Times New Roman" panose="02020603050405020304" pitchFamily="18" charset="0"/>
              </a:rPr>
              <a:t>:</a:t>
            </a:r>
            <a:r>
              <a:rPr lang="en-US" altLang="en-US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2000" dirty="0" smtClean="0">
                <a:latin typeface="Consolas" panose="020B0609020204030204" pitchFamily="49" charset="0"/>
              </a:rPr>
              <a:t>display2DList.py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matrix = [ [0, 0, 0],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[1, 1, 1],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[2, 2, 2],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[3, 3, 3]]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for r in range (0, 4, 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 (matrix[r])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Each print displays a 1D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for r in range (0,4,1):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for c in range (0,3,1):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print(matrix[r][c], end="")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print(matrix[2][0]) 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#2 not 0</a:t>
            </a: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altLang="en-US" sz="3200" smtClean="0"/>
              <a:t>Creating And Initializing A Multi-Dimensional List In Python (2): Fixed Size</a:t>
            </a:r>
          </a:p>
        </p:txBody>
      </p:sp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03" b="14635"/>
          <a:stretch>
            <a:fillRect/>
          </a:stretch>
        </p:blipFill>
        <p:spPr bwMode="auto">
          <a:xfrm>
            <a:off x="7010400" y="4829175"/>
            <a:ext cx="16906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267200" y="2286000"/>
            <a:ext cx="2376488" cy="381000"/>
            <a:chOff x="2688" y="1440"/>
            <a:chExt cx="1497" cy="240"/>
          </a:xfrm>
        </p:grpSpPr>
        <p:pic>
          <p:nvPicPr>
            <p:cNvPr id="96278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805"/>
            <a:stretch>
              <a:fillRect/>
            </a:stretch>
          </p:blipFill>
          <p:spPr bwMode="auto">
            <a:xfrm>
              <a:off x="3120" y="1440"/>
              <a:ext cx="106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9" name="Rectangle 10"/>
            <p:cNvSpPr>
              <a:spLocks noChangeArrowheads="1"/>
            </p:cNvSpPr>
            <p:nvPr/>
          </p:nvSpPr>
          <p:spPr bwMode="auto">
            <a:xfrm>
              <a:off x="2688" y="1440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>
                  <a:latin typeface="Consolas" panose="020B0609020204030204" pitchFamily="49" charset="0"/>
                  <a:cs typeface="Arial" panose="020B0604020202020204" pitchFamily="34" charset="0"/>
                </a:rPr>
                <a:t>r = 0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267200" y="2819400"/>
            <a:ext cx="2376488" cy="381000"/>
            <a:chOff x="2688" y="1776"/>
            <a:chExt cx="1497" cy="240"/>
          </a:xfrm>
        </p:grpSpPr>
        <p:pic>
          <p:nvPicPr>
            <p:cNvPr id="96276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56" b="78049"/>
            <a:stretch>
              <a:fillRect/>
            </a:stretch>
          </p:blipFill>
          <p:spPr bwMode="auto">
            <a:xfrm>
              <a:off x="3120" y="1776"/>
              <a:ext cx="106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7" name="Rectangle 11"/>
            <p:cNvSpPr>
              <a:spLocks noChangeArrowheads="1"/>
            </p:cNvSpPr>
            <p:nvPr/>
          </p:nvSpPr>
          <p:spPr bwMode="auto">
            <a:xfrm>
              <a:off x="2688" y="1776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>
                  <a:latin typeface="Consolas" panose="020B0609020204030204" pitchFamily="49" charset="0"/>
                  <a:cs typeface="Arial" panose="020B0604020202020204" pitchFamily="34" charset="0"/>
                </a:rPr>
                <a:t>r = 1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267200" y="3276600"/>
            <a:ext cx="2376488" cy="381000"/>
            <a:chOff x="2688" y="2064"/>
            <a:chExt cx="1497" cy="240"/>
          </a:xfrm>
        </p:grpSpPr>
        <p:pic>
          <p:nvPicPr>
            <p:cNvPr id="9627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51" b="68292"/>
            <a:stretch>
              <a:fillRect/>
            </a:stretch>
          </p:blipFill>
          <p:spPr bwMode="auto">
            <a:xfrm>
              <a:off x="3120" y="2064"/>
              <a:ext cx="106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5" name="Rectangle 12"/>
            <p:cNvSpPr>
              <a:spLocks noChangeArrowheads="1"/>
            </p:cNvSpPr>
            <p:nvPr/>
          </p:nvSpPr>
          <p:spPr bwMode="auto">
            <a:xfrm>
              <a:off x="2688" y="2064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>
                  <a:latin typeface="Consolas" panose="020B0609020204030204" pitchFamily="49" charset="0"/>
                  <a:cs typeface="Arial" panose="020B0604020202020204" pitchFamily="34" charset="0"/>
                </a:rPr>
                <a:t>r = 2</a:t>
              </a:r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4267200" y="3733800"/>
            <a:ext cx="2362200" cy="381000"/>
            <a:chOff x="2688" y="2352"/>
            <a:chExt cx="1488" cy="240"/>
          </a:xfrm>
        </p:grpSpPr>
        <p:pic>
          <p:nvPicPr>
            <p:cNvPr id="96272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08" r="845" b="56097"/>
            <a:stretch>
              <a:fillRect/>
            </a:stretch>
          </p:blipFill>
          <p:spPr bwMode="auto">
            <a:xfrm>
              <a:off x="3120" y="2352"/>
              <a:ext cx="105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3" name="Rectangle 13"/>
            <p:cNvSpPr>
              <a:spLocks noChangeArrowheads="1"/>
            </p:cNvSpPr>
            <p:nvPr/>
          </p:nvSpPr>
          <p:spPr bwMode="auto">
            <a:xfrm>
              <a:off x="2688" y="2352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>
                  <a:latin typeface="Consolas" panose="020B0609020204030204" pitchFamily="49" charset="0"/>
                  <a:cs typeface="Arial" panose="020B0604020202020204" pitchFamily="34" charset="0"/>
                </a:rPr>
                <a:t>r = 3</a:t>
              </a:r>
            </a:p>
          </p:txBody>
        </p:sp>
      </p:grpSp>
      <p:pic>
        <p:nvPicPr>
          <p:cNvPr id="72722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65" r="9468" b="4460"/>
          <a:stretch>
            <a:fillRect/>
          </a:stretch>
        </p:blipFill>
        <p:spPr bwMode="auto">
          <a:xfrm>
            <a:off x="7000875" y="6357938"/>
            <a:ext cx="16764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286500" y="482917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>
                <a:latin typeface="Consolas" panose="020B0609020204030204" pitchFamily="49" charset="0"/>
              </a:rPr>
              <a:t>r = 0</a:t>
            </a: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6286500" y="5124450"/>
            <a:ext cx="762000" cy="1000125"/>
            <a:chOff x="6286500" y="5125165"/>
            <a:chExt cx="762000" cy="999410"/>
          </a:xfrm>
        </p:grpSpPr>
        <p:sp>
          <p:nvSpPr>
            <p:cNvPr id="96269" name="Rectangle 2"/>
            <p:cNvSpPr>
              <a:spLocks noChangeArrowheads="1"/>
            </p:cNvSpPr>
            <p:nvPr/>
          </p:nvSpPr>
          <p:spPr bwMode="auto">
            <a:xfrm>
              <a:off x="6296026" y="5125165"/>
              <a:ext cx="7429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r = 1</a:t>
              </a:r>
            </a:p>
          </p:txBody>
        </p:sp>
        <p:sp>
          <p:nvSpPr>
            <p:cNvPr id="96270" name="TextBox 3"/>
            <p:cNvSpPr txBox="1">
              <a:spLocks noChangeArrowheads="1"/>
            </p:cNvSpPr>
            <p:nvPr/>
          </p:nvSpPr>
          <p:spPr bwMode="auto">
            <a:xfrm>
              <a:off x="6296026" y="5476875"/>
              <a:ext cx="7477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r = 2</a:t>
              </a:r>
            </a:p>
          </p:txBody>
        </p:sp>
        <p:sp>
          <p:nvSpPr>
            <p:cNvPr id="96271" name="TextBox 4"/>
            <p:cNvSpPr txBox="1">
              <a:spLocks noChangeArrowheads="1"/>
            </p:cNvSpPr>
            <p:nvPr/>
          </p:nvSpPr>
          <p:spPr bwMode="auto">
            <a:xfrm>
              <a:off x="6286500" y="5816798"/>
              <a:ext cx="7620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latin typeface="Consolas" panose="020B0609020204030204" pitchFamily="49" charset="0"/>
                </a:rPr>
                <a:t>r = 3</a:t>
              </a: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058025" y="4498975"/>
            <a:ext cx="12763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>
                <a:latin typeface="Consolas" panose="020B0609020204030204" pitchFamily="49" charset="0"/>
              </a:rPr>
              <a:t>012 (col)</a:t>
            </a:r>
          </a:p>
        </p:txBody>
      </p:sp>
    </p:spTree>
    <p:extLst>
      <p:ext uri="{BB962C8B-B14F-4D97-AF65-F5344CB8AC3E}">
        <p14:creationId xmlns:p14="http://schemas.microsoft.com/office/powerpoint/2010/main" val="372761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And Initializing A Multi-Dimensional List In Python (3)</a:t>
            </a:r>
          </a:p>
        </p:txBody>
      </p:sp>
      <p:sp>
        <p:nvSpPr>
          <p:cNvPr id="815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35814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b="1" dirty="0" smtClean="0">
                <a:ea typeface="+mn-ea"/>
                <a:cs typeface="+mn-cs"/>
              </a:rPr>
              <a:t>General structure (Using loops</a:t>
            </a:r>
            <a:r>
              <a:rPr lang="en-US" sz="2400" dirty="0" smtClean="0">
                <a:ea typeface="+mn-ea"/>
                <a:cs typeface="+mn-cs"/>
              </a:rPr>
              <a:t>):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Create a variable that refers to an empty list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One loop (outer loop) traverses the rows. 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Each iteration of the outer loop creates a new 1D list</a:t>
            </a:r>
            <a:r>
              <a:rPr lang="en-US" sz="1800" dirty="0">
                <a:ea typeface="+mn-ea"/>
                <a:cs typeface="+mn-cs"/>
              </a:rPr>
              <a:t> </a:t>
            </a:r>
            <a:r>
              <a:rPr lang="en-US" sz="1800" dirty="0" smtClean="0">
                <a:ea typeface="+mn-ea"/>
                <a:cs typeface="+mn-cs"/>
              </a:rPr>
              <a:t>(empty at start)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Then the inner loop traverses the columns of the newly created 1D list creating and initializing each element in a fashion similar to how a single 1D list was created and initialized (add to end)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Repeat the process for each row in the list</a:t>
            </a:r>
          </a:p>
          <a:p>
            <a:pPr>
              <a:buFont typeface="Arial" charset="0"/>
              <a:buChar char="•"/>
              <a:defRPr/>
            </a:pPr>
            <a:endParaRPr lang="en-US" sz="1800" dirty="0" smtClean="0">
              <a:latin typeface="Times New Roman" pitchFamily="18" charset="0"/>
              <a:ea typeface="+mn-ea"/>
              <a:cs typeface="+mn-cs"/>
            </a:endParaRPr>
          </a:p>
          <a:p>
            <a:pPr>
              <a:buFont typeface="Arial" charset="0"/>
              <a:buChar char="•"/>
              <a:defRPr/>
            </a:pPr>
            <a:endParaRPr lang="en-US" sz="1800" dirty="0" smtClean="0"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11888" y="2563813"/>
            <a:ext cx="19812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Row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537200" y="2592388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r = 0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223000" y="2278063"/>
            <a:ext cx="4826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c=0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718300" y="2273300"/>
            <a:ext cx="4841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c=1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205663" y="2282825"/>
            <a:ext cx="48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c=2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88263" y="2271713"/>
            <a:ext cx="48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c=3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648200" y="1901825"/>
            <a:ext cx="1563688" cy="690563"/>
            <a:chOff x="4648200" y="1902023"/>
            <a:chExt cx="1562911" cy="689707"/>
          </a:xfrm>
        </p:grpSpPr>
        <p:sp>
          <p:nvSpPr>
            <p:cNvPr id="97296" name="TextBox 2"/>
            <p:cNvSpPr txBox="1">
              <a:spLocks noChangeArrowheads="1"/>
            </p:cNvSpPr>
            <p:nvPr/>
          </p:nvSpPr>
          <p:spPr bwMode="auto">
            <a:xfrm>
              <a:off x="4648200" y="1902023"/>
              <a:ext cx="9906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>
                  <a:latin typeface="Consolas" panose="020B0609020204030204" pitchFamily="49" charset="0"/>
                </a:rPr>
                <a:t>List ref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5257497" y="2133511"/>
              <a:ext cx="953614" cy="45821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6211888" y="3005138"/>
            <a:ext cx="19812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Row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537200" y="3033713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r = 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89663" y="3462338"/>
            <a:ext cx="19812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Row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514975" y="3490913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>
                <a:latin typeface="Consolas" panose="020B0609020204030204" pitchFamily="49" charset="0"/>
              </a:rPr>
              <a:t>r = 2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880100" y="4267200"/>
            <a:ext cx="74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91685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5107" grpId="0" build="p" bldLvl="2"/>
      <p:bldP spid="2" grpId="0" animBg="1"/>
      <p:bldP spid="4" grpId="0"/>
      <p:bldP spid="8" grpId="0"/>
      <p:bldP spid="9" grpId="0"/>
      <p:bldP spid="10" grpId="0"/>
      <p:bldP spid="11" grpId="0"/>
      <p:bldP spid="15" grpId="0" animBg="1"/>
      <p:bldP spid="16" grpId="0"/>
      <p:bldP spid="17" grpId="0" animBg="1"/>
      <p:bldP spid="18" grpId="0"/>
      <p:bldP spid="1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2900" dirty="0">
                <a:ea typeface="ＭＳ Ｐゴシック" charset="0"/>
                <a:cs typeface="+mj-cs"/>
              </a:rPr>
              <a:t>Creating And Initializing A Multi-Dimensional List In Python (4)</a:t>
            </a:r>
          </a:p>
        </p:txBody>
      </p:sp>
      <p:sp>
        <p:nvSpPr>
          <p:cNvPr id="983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Example (Using loops):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err="1" smtClean="0">
                <a:latin typeface="Consolas" panose="020B0609020204030204" pitchFamily="49" charset="0"/>
              </a:rPr>
              <a:t>aGrid</a:t>
            </a:r>
            <a:r>
              <a:rPr lang="en-US" altLang="en-US" sz="1600" dirty="0" smtClean="0">
                <a:latin typeface="Consolas" panose="020B0609020204030204" pitchFamily="49" charset="0"/>
              </a:rPr>
              <a:t> = []                  </a:t>
            </a:r>
            <a:r>
              <a:rPr lang="en-US" altLang="en-US" sz="1600" b="1" dirty="0" smtClean="0">
                <a:latin typeface="Consolas" panose="020B0609020204030204" pitchFamily="49" charset="0"/>
              </a:rPr>
              <a:t># Create a reference to the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for r in range (0, 3, 1):   </a:t>
            </a:r>
            <a:r>
              <a:rPr lang="en-US" altLang="en-US" sz="1600" b="1" dirty="0" smtClean="0">
                <a:latin typeface="Consolas" panose="020B0609020204030204" pitchFamily="49" charset="0"/>
              </a:rPr>
              <a:t># Outer loop runs once for each row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aGrid.append</a:t>
            </a:r>
            <a:r>
              <a:rPr lang="en-US" altLang="en-US" sz="1600" dirty="0" smtClean="0">
                <a:latin typeface="Consolas" panose="020B0609020204030204" pitchFamily="49" charset="0"/>
              </a:rPr>
              <a:t> ([])       </a:t>
            </a:r>
            <a:r>
              <a:rPr lang="en-US" altLang="en-US" sz="1600" b="1" dirty="0" smtClean="0">
                <a:latin typeface="Consolas" panose="020B0609020204030204" pitchFamily="49" charset="0"/>
              </a:rPr>
              <a:t># Create an empty row (a 1D list)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for c in range (0, 3, 1):  </a:t>
            </a:r>
            <a:r>
              <a:rPr lang="en-US" altLang="en-US" sz="1600" b="1" dirty="0" smtClean="0">
                <a:latin typeface="Consolas" panose="020B0609020204030204" pitchFamily="49" charset="0"/>
              </a:rPr>
              <a:t># Inner loop runs once for each column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aGrid</a:t>
            </a:r>
            <a:r>
              <a:rPr lang="en-US" altLang="en-US" sz="1600" dirty="0" smtClean="0">
                <a:latin typeface="Consolas" panose="020B0609020204030204" pitchFamily="49" charset="0"/>
              </a:rPr>
              <a:t>[r].append (" ")  </a:t>
            </a:r>
            <a:r>
              <a:rPr lang="en-US" altLang="en-US" sz="1600" b="1" dirty="0" smtClean="0">
                <a:latin typeface="Consolas" panose="020B0609020204030204" pitchFamily="49" charset="0"/>
              </a:rPr>
              <a:t># Create and initialize each element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b="1" dirty="0" smtClean="0">
                <a:latin typeface="Consolas" panose="020B0609020204030204" pitchFamily="49" charset="0"/>
              </a:rPr>
              <a:t>                               # (space) of the 1D list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618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Example 2D List Program: A Character-Based Grid</a:t>
            </a:r>
          </a:p>
        </p:txBody>
      </p:sp>
      <p:sp>
        <p:nvSpPr>
          <p:cNvPr id="8171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Font typeface="Arial" charset="0"/>
              <a:buChar char="•"/>
              <a:defRPr/>
            </a:pPr>
            <a:r>
              <a:rPr lang="en-US" sz="2400" b="1" dirty="0" smtClean="0">
                <a:ea typeface="+mn-ea"/>
                <a:cs typeface="+mn-cs"/>
              </a:rPr>
              <a:t>Name of the example program: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0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simple_grid.py</a:t>
            </a:r>
          </a:p>
          <a:p>
            <a:pPr marL="0" indent="0">
              <a:buFont typeface="Arial" charset="0"/>
              <a:buChar char="•"/>
              <a:defRPr/>
            </a:pPr>
            <a:endParaRPr lang="en-US" sz="2000" dirty="0" smtClean="0">
              <a:ea typeface="+mn-ea"/>
              <a:cs typeface="+mn-cs"/>
            </a:endParaRPr>
          </a:p>
          <a:p>
            <a:pPr>
              <a:buFontTx/>
              <a:buNone/>
              <a:defRPr/>
            </a:pPr>
            <a:r>
              <a:rPr lang="en-US" sz="1800" dirty="0" err="1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aGrid</a:t>
            </a: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= []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		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r in range (0,2,1):	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aGrid.append ([])	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for c in range (0,3,1):	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    aGrid[r].append (str(r+c))	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r in range (0,2,1):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for c in range (0,3,1):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  print(matrix[r</a:t>
            </a: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][c], end</a:t>
            </a: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="")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print()</a:t>
            </a:r>
          </a:p>
        </p:txBody>
      </p:sp>
    </p:spTree>
    <p:extLst>
      <p:ext uri="{BB962C8B-B14F-4D97-AF65-F5344CB8AC3E}">
        <p14:creationId xmlns:p14="http://schemas.microsoft.com/office/powerpoint/2010/main" val="103015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Quick Note” List Elements Need Not Store The Same Data Type 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This is one of the differences between Python lists and arrays in other languages</a:t>
            </a:r>
          </a:p>
          <a:p>
            <a:r>
              <a:rPr lang="en-US" altLang="en-US" sz="2400" smtClean="0"/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aList = [“James”, “Tam”, “210-9455”, 707]</a:t>
            </a:r>
          </a:p>
        </p:txBody>
      </p:sp>
    </p:spTree>
    <p:extLst>
      <p:ext uri="{BB962C8B-B14F-4D97-AF65-F5344CB8AC3E}">
        <p14:creationId xmlns:p14="http://schemas.microsoft.com/office/powerpoint/2010/main" val="131142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References And Strings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It’s similar to how references and lists work</a:t>
            </a:r>
            <a:endParaRPr lang="en-CA" dirty="0"/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2672255" y="2305050"/>
            <a:ext cx="1600200" cy="457200"/>
            <a:chOff x="2667000" y="1852611"/>
            <a:chExt cx="1600200" cy="457200"/>
          </a:xfrm>
        </p:grpSpPr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2667000" y="1852611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s1</a:t>
              </a:r>
            </a:p>
          </p:txBody>
        </p:sp>
        <p:sp>
          <p:nvSpPr>
            <p:cNvPr id="6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703504"/>
              </p:ext>
            </p:extLst>
          </p:nvPr>
        </p:nvGraphicFramePr>
        <p:xfrm>
          <a:off x="6177455" y="1747837"/>
          <a:ext cx="2514600" cy="1677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6971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676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4958255" y="1752600"/>
            <a:ext cx="1219200" cy="1552575"/>
            <a:chOff x="4953000" y="1300163"/>
            <a:chExt cx="1219200" cy="1552573"/>
          </a:xfrm>
        </p:grpSpPr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10" name="TextBox 7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11" name="TextBox 8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329855" y="2343150"/>
            <a:ext cx="685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“hi”</a:t>
            </a:r>
          </a:p>
        </p:txBody>
      </p:sp>
      <p:grpSp>
        <p:nvGrpSpPr>
          <p:cNvPr id="13" name="Group 16"/>
          <p:cNvGrpSpPr>
            <a:grpSpLocks/>
          </p:cNvGrpSpPr>
          <p:nvPr/>
        </p:nvGrpSpPr>
        <p:grpSpPr bwMode="auto">
          <a:xfrm>
            <a:off x="2672255" y="2890837"/>
            <a:ext cx="1600200" cy="457200"/>
            <a:chOff x="2667000" y="2438397"/>
            <a:chExt cx="1600200" cy="457200"/>
          </a:xfrm>
        </p:grpSpPr>
        <p:sp>
          <p:nvSpPr>
            <p:cNvPr id="14" name="TextBox 11"/>
            <p:cNvSpPr txBox="1">
              <a:spLocks noChangeArrowheads="1"/>
            </p:cNvSpPr>
            <p:nvPr/>
          </p:nvSpPr>
          <p:spPr bwMode="auto">
            <a:xfrm>
              <a:off x="2667000" y="2438397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s2</a:t>
              </a:r>
            </a:p>
          </p:txBody>
        </p:sp>
        <p:sp>
          <p:nvSpPr>
            <p:cNvPr id="15" name="TextBox 12"/>
            <p:cNvSpPr txBox="1">
              <a:spLocks noChangeArrowheads="1"/>
            </p:cNvSpPr>
            <p:nvPr/>
          </p:nvSpPr>
          <p:spPr bwMode="auto">
            <a:xfrm>
              <a:off x="3124200" y="2457447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/>
            </a:p>
          </p:txBody>
        </p:sp>
      </p:grpSp>
      <p:sp>
        <p:nvSpPr>
          <p:cNvPr id="16" name="Freeform 15"/>
          <p:cNvSpPr/>
          <p:nvPr/>
        </p:nvSpPr>
        <p:spPr>
          <a:xfrm>
            <a:off x="4162918" y="2224087"/>
            <a:ext cx="2143125" cy="228600"/>
          </a:xfrm>
          <a:custGeom>
            <a:avLst/>
            <a:gdLst>
              <a:gd name="connsiteX0" fmla="*/ 0 w 2143423"/>
              <a:gd name="connsiteY0" fmla="*/ 228600 h 228600"/>
              <a:gd name="connsiteX1" fmla="*/ 71437 w 2143423"/>
              <a:gd name="connsiteY1" fmla="*/ 185738 h 228600"/>
              <a:gd name="connsiteX2" fmla="*/ 128587 w 2143423"/>
              <a:gd name="connsiteY2" fmla="*/ 157163 h 228600"/>
              <a:gd name="connsiteX3" fmla="*/ 157162 w 2143423"/>
              <a:gd name="connsiteY3" fmla="*/ 114300 h 228600"/>
              <a:gd name="connsiteX4" fmla="*/ 300037 w 2143423"/>
              <a:gd name="connsiteY4" fmla="*/ 42863 h 228600"/>
              <a:gd name="connsiteX5" fmla="*/ 371475 w 2143423"/>
              <a:gd name="connsiteY5" fmla="*/ 28575 h 228600"/>
              <a:gd name="connsiteX6" fmla="*/ 1643062 w 2143423"/>
              <a:gd name="connsiteY6" fmla="*/ 14288 h 228600"/>
              <a:gd name="connsiteX7" fmla="*/ 1885950 w 2143423"/>
              <a:gd name="connsiteY7" fmla="*/ 0 h 228600"/>
              <a:gd name="connsiteX8" fmla="*/ 1957387 w 2143423"/>
              <a:gd name="connsiteY8" fmla="*/ 14288 h 228600"/>
              <a:gd name="connsiteX9" fmla="*/ 2043112 w 2143423"/>
              <a:gd name="connsiteY9" fmla="*/ 42863 h 228600"/>
              <a:gd name="connsiteX10" fmla="*/ 2071687 w 2143423"/>
              <a:gd name="connsiteY10" fmla="*/ 85725 h 228600"/>
              <a:gd name="connsiteX11" fmla="*/ 2114550 w 2143423"/>
              <a:gd name="connsiteY11" fmla="*/ 100013 h 228600"/>
              <a:gd name="connsiteX12" fmla="*/ 2143125 w 2143423"/>
              <a:gd name="connsiteY12" fmla="*/ 17145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43423" h="228600">
                <a:moveTo>
                  <a:pt x="0" y="228600"/>
                </a:moveTo>
                <a:cubicBezTo>
                  <a:pt x="23812" y="214313"/>
                  <a:pt x="47162" y="199224"/>
                  <a:pt x="71437" y="185738"/>
                </a:cubicBezTo>
                <a:cubicBezTo>
                  <a:pt x="90055" y="175395"/>
                  <a:pt x="112225" y="170798"/>
                  <a:pt x="128587" y="157163"/>
                </a:cubicBezTo>
                <a:cubicBezTo>
                  <a:pt x="141779" y="146170"/>
                  <a:pt x="144239" y="125608"/>
                  <a:pt x="157162" y="114300"/>
                </a:cubicBezTo>
                <a:cubicBezTo>
                  <a:pt x="219921" y="59386"/>
                  <a:pt x="232043" y="57973"/>
                  <a:pt x="300037" y="42863"/>
                </a:cubicBezTo>
                <a:cubicBezTo>
                  <a:pt x="323743" y="37595"/>
                  <a:pt x="347196" y="29092"/>
                  <a:pt x="371475" y="28575"/>
                </a:cubicBezTo>
                <a:cubicBezTo>
                  <a:pt x="795268" y="19558"/>
                  <a:pt x="1219200" y="19050"/>
                  <a:pt x="1643062" y="14288"/>
                </a:cubicBezTo>
                <a:cubicBezTo>
                  <a:pt x="1724025" y="9525"/>
                  <a:pt x="1804847" y="0"/>
                  <a:pt x="1885950" y="0"/>
                </a:cubicBezTo>
                <a:cubicBezTo>
                  <a:pt x="1910234" y="0"/>
                  <a:pt x="1933959" y="7898"/>
                  <a:pt x="1957387" y="14288"/>
                </a:cubicBezTo>
                <a:cubicBezTo>
                  <a:pt x="1986446" y="22213"/>
                  <a:pt x="2043112" y="42863"/>
                  <a:pt x="2043112" y="42863"/>
                </a:cubicBezTo>
                <a:cubicBezTo>
                  <a:pt x="2052637" y="57150"/>
                  <a:pt x="2058278" y="74998"/>
                  <a:pt x="2071687" y="85725"/>
                </a:cubicBezTo>
                <a:cubicBezTo>
                  <a:pt x="2083447" y="95133"/>
                  <a:pt x="2102790" y="90605"/>
                  <a:pt x="2114550" y="100013"/>
                </a:cubicBezTo>
                <a:cubicBezTo>
                  <a:pt x="2148409" y="127100"/>
                  <a:pt x="2143125" y="138851"/>
                  <a:pt x="2143125" y="171450"/>
                </a:cubicBezTo>
              </a:path>
            </a:pathLst>
          </a:custGeom>
          <a:noFill/>
          <a:ln>
            <a:solidFill>
              <a:srgbClr val="CC33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7" name="Freeform 16"/>
          <p:cNvSpPr/>
          <p:nvPr/>
        </p:nvSpPr>
        <p:spPr>
          <a:xfrm>
            <a:off x="4205780" y="2638425"/>
            <a:ext cx="2157413" cy="542925"/>
          </a:xfrm>
          <a:custGeom>
            <a:avLst/>
            <a:gdLst>
              <a:gd name="connsiteX0" fmla="*/ 0 w 2157413"/>
              <a:gd name="connsiteY0" fmla="*/ 542925 h 542925"/>
              <a:gd name="connsiteX1" fmla="*/ 328613 w 2157413"/>
              <a:gd name="connsiteY1" fmla="*/ 528637 h 542925"/>
              <a:gd name="connsiteX2" fmla="*/ 400050 w 2157413"/>
              <a:gd name="connsiteY2" fmla="*/ 514350 h 542925"/>
              <a:gd name="connsiteX3" fmla="*/ 457200 w 2157413"/>
              <a:gd name="connsiteY3" fmla="*/ 485775 h 542925"/>
              <a:gd name="connsiteX4" fmla="*/ 885825 w 2157413"/>
              <a:gd name="connsiteY4" fmla="*/ 471487 h 542925"/>
              <a:gd name="connsiteX5" fmla="*/ 1328738 w 2157413"/>
              <a:gd name="connsiteY5" fmla="*/ 442912 h 542925"/>
              <a:gd name="connsiteX6" fmla="*/ 1500188 w 2157413"/>
              <a:gd name="connsiteY6" fmla="*/ 428625 h 542925"/>
              <a:gd name="connsiteX7" fmla="*/ 1643063 w 2157413"/>
              <a:gd name="connsiteY7" fmla="*/ 371475 h 542925"/>
              <a:gd name="connsiteX8" fmla="*/ 1685925 w 2157413"/>
              <a:gd name="connsiteY8" fmla="*/ 357187 h 542925"/>
              <a:gd name="connsiteX9" fmla="*/ 1785938 w 2157413"/>
              <a:gd name="connsiteY9" fmla="*/ 300037 h 542925"/>
              <a:gd name="connsiteX10" fmla="*/ 1871663 w 2157413"/>
              <a:gd name="connsiteY10" fmla="*/ 257175 h 542925"/>
              <a:gd name="connsiteX11" fmla="*/ 1914525 w 2157413"/>
              <a:gd name="connsiteY11" fmla="*/ 228600 h 542925"/>
              <a:gd name="connsiteX12" fmla="*/ 1957388 w 2157413"/>
              <a:gd name="connsiteY12" fmla="*/ 185737 h 542925"/>
              <a:gd name="connsiteX13" fmla="*/ 2043113 w 2157413"/>
              <a:gd name="connsiteY13" fmla="*/ 157162 h 542925"/>
              <a:gd name="connsiteX14" fmla="*/ 2085975 w 2157413"/>
              <a:gd name="connsiteY14" fmla="*/ 114300 h 542925"/>
              <a:gd name="connsiteX15" fmla="*/ 2157413 w 2157413"/>
              <a:gd name="connsiteY15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57413" h="542925">
                <a:moveTo>
                  <a:pt x="0" y="542925"/>
                </a:moveTo>
                <a:cubicBezTo>
                  <a:pt x="109538" y="538162"/>
                  <a:pt x="219250" y="536449"/>
                  <a:pt x="328613" y="528637"/>
                </a:cubicBezTo>
                <a:cubicBezTo>
                  <a:pt x="352835" y="526907"/>
                  <a:pt x="377012" y="522029"/>
                  <a:pt x="400050" y="514350"/>
                </a:cubicBezTo>
                <a:cubicBezTo>
                  <a:pt x="420256" y="507615"/>
                  <a:pt x="435984" y="487647"/>
                  <a:pt x="457200" y="485775"/>
                </a:cubicBezTo>
                <a:cubicBezTo>
                  <a:pt x="599601" y="473210"/>
                  <a:pt x="742950" y="476250"/>
                  <a:pt x="885825" y="471487"/>
                </a:cubicBezTo>
                <a:cubicBezTo>
                  <a:pt x="1057638" y="414219"/>
                  <a:pt x="892708" y="464713"/>
                  <a:pt x="1328738" y="442912"/>
                </a:cubicBezTo>
                <a:cubicBezTo>
                  <a:pt x="1386015" y="440048"/>
                  <a:pt x="1443038" y="433387"/>
                  <a:pt x="1500188" y="428625"/>
                </a:cubicBezTo>
                <a:cubicBezTo>
                  <a:pt x="1584281" y="386578"/>
                  <a:pt x="1537129" y="406787"/>
                  <a:pt x="1643063" y="371475"/>
                </a:cubicBezTo>
                <a:lnTo>
                  <a:pt x="1685925" y="357187"/>
                </a:lnTo>
                <a:cubicBezTo>
                  <a:pt x="1824119" y="253542"/>
                  <a:pt x="1676847" y="354583"/>
                  <a:pt x="1785938" y="300037"/>
                </a:cubicBezTo>
                <a:cubicBezTo>
                  <a:pt x="1896718" y="244647"/>
                  <a:pt x="1763932" y="293084"/>
                  <a:pt x="1871663" y="257175"/>
                </a:cubicBezTo>
                <a:cubicBezTo>
                  <a:pt x="1885950" y="247650"/>
                  <a:pt x="1901334" y="239593"/>
                  <a:pt x="1914525" y="228600"/>
                </a:cubicBezTo>
                <a:cubicBezTo>
                  <a:pt x="1930047" y="215665"/>
                  <a:pt x="1939725" y="195550"/>
                  <a:pt x="1957388" y="185737"/>
                </a:cubicBezTo>
                <a:cubicBezTo>
                  <a:pt x="1983718" y="171109"/>
                  <a:pt x="2043113" y="157162"/>
                  <a:pt x="2043113" y="157162"/>
                </a:cubicBezTo>
                <a:cubicBezTo>
                  <a:pt x="2057400" y="142875"/>
                  <a:pt x="2073570" y="130249"/>
                  <a:pt x="2085975" y="114300"/>
                </a:cubicBezTo>
                <a:cubicBezTo>
                  <a:pt x="2130113" y="57551"/>
                  <a:pt x="2133633" y="47559"/>
                  <a:pt x="2157413" y="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472802" y="1747837"/>
            <a:ext cx="22098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ＭＳ Ｐゴシック" pitchFamily="34" charset="-128"/>
                <a:cs typeface="ＭＳ Ｐゴシック" charset="0"/>
              </a:defRPr>
            </a:lvl1pPr>
            <a:lvl2pPr marL="5715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2pPr>
            <a:lvl3pPr marL="7429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3pPr>
            <a:lvl4pPr marL="9715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kern="1200" baseline="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mtClean="0"/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s1 = "hi"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s2 = s1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95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 build="p" bldLvl="2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 And Strings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2178050" cy="2514600"/>
          </a:xfrm>
        </p:spPr>
        <p:txBody>
          <a:bodyPr/>
          <a:lstStyle/>
          <a:p>
            <a:r>
              <a:rPr lang="en-US" altLang="en-US" dirty="0" smtClean="0"/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s1 = "hi"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s2 = s1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s1 = "hey"</a:t>
            </a:r>
          </a:p>
        </p:txBody>
      </p:sp>
      <p:grpSp>
        <p:nvGrpSpPr>
          <p:cNvPr id="41988" name="Group 15"/>
          <p:cNvGrpSpPr>
            <a:grpSpLocks/>
          </p:cNvGrpSpPr>
          <p:nvPr/>
        </p:nvGrpSpPr>
        <p:grpSpPr bwMode="auto">
          <a:xfrm>
            <a:off x="2667000" y="1852613"/>
            <a:ext cx="1600200" cy="457200"/>
            <a:chOff x="2667000" y="1852611"/>
            <a:chExt cx="1600200" cy="457200"/>
          </a:xfrm>
        </p:grpSpPr>
        <p:sp>
          <p:nvSpPr>
            <p:cNvPr id="42012" name="TextBox 3"/>
            <p:cNvSpPr txBox="1">
              <a:spLocks noChangeArrowheads="1"/>
            </p:cNvSpPr>
            <p:nvPr/>
          </p:nvSpPr>
          <p:spPr bwMode="auto">
            <a:xfrm>
              <a:off x="2667000" y="1852611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s1</a:t>
              </a:r>
            </a:p>
          </p:txBody>
        </p:sp>
        <p:sp>
          <p:nvSpPr>
            <p:cNvPr id="42013" name="TextBox 4"/>
            <p:cNvSpPr txBox="1">
              <a:spLocks noChangeArrowheads="1"/>
            </p:cNvSpPr>
            <p:nvPr/>
          </p:nvSpPr>
          <p:spPr bwMode="auto">
            <a:xfrm>
              <a:off x="3124200" y="1871661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172200" y="1295400"/>
          <a:ext cx="2514600" cy="1677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6971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676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41999" name="Group 9"/>
          <p:cNvGrpSpPr>
            <a:grpSpLocks/>
          </p:cNvGrpSpPr>
          <p:nvPr/>
        </p:nvGrpSpPr>
        <p:grpSpPr bwMode="auto">
          <a:xfrm>
            <a:off x="4953000" y="1300163"/>
            <a:ext cx="1219200" cy="1552575"/>
            <a:chOff x="4953000" y="1300163"/>
            <a:chExt cx="1219200" cy="1552573"/>
          </a:xfrm>
        </p:grpSpPr>
        <p:sp>
          <p:nvSpPr>
            <p:cNvPr id="42009" name="TextBox 6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42010" name="TextBox 7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42011" name="TextBox 8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42000" name="TextBox 10"/>
          <p:cNvSpPr txBox="1">
            <a:spLocks noChangeArrowheads="1"/>
          </p:cNvSpPr>
          <p:nvPr/>
        </p:nvSpPr>
        <p:spPr bwMode="auto">
          <a:xfrm>
            <a:off x="6324600" y="1890713"/>
            <a:ext cx="685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“hi”</a:t>
            </a:r>
          </a:p>
        </p:txBody>
      </p:sp>
      <p:grpSp>
        <p:nvGrpSpPr>
          <p:cNvPr id="42001" name="Group 16"/>
          <p:cNvGrpSpPr>
            <a:grpSpLocks/>
          </p:cNvGrpSpPr>
          <p:nvPr/>
        </p:nvGrpSpPr>
        <p:grpSpPr bwMode="auto">
          <a:xfrm>
            <a:off x="2667000" y="2438400"/>
            <a:ext cx="1600200" cy="457200"/>
            <a:chOff x="2667000" y="2438397"/>
            <a:chExt cx="1600200" cy="457200"/>
          </a:xfrm>
        </p:grpSpPr>
        <p:sp>
          <p:nvSpPr>
            <p:cNvPr id="42007" name="TextBox 11"/>
            <p:cNvSpPr txBox="1">
              <a:spLocks noChangeArrowheads="1"/>
            </p:cNvSpPr>
            <p:nvPr/>
          </p:nvSpPr>
          <p:spPr bwMode="auto">
            <a:xfrm>
              <a:off x="2667000" y="2438397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s2</a:t>
              </a:r>
            </a:p>
          </p:txBody>
        </p:sp>
        <p:sp>
          <p:nvSpPr>
            <p:cNvPr id="42008" name="TextBox 12"/>
            <p:cNvSpPr txBox="1">
              <a:spLocks noChangeArrowheads="1"/>
            </p:cNvSpPr>
            <p:nvPr/>
          </p:nvSpPr>
          <p:spPr bwMode="auto">
            <a:xfrm>
              <a:off x="3124200" y="2457447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/>
            </a:p>
          </p:txBody>
        </p:sp>
      </p:grpSp>
      <p:sp>
        <p:nvSpPr>
          <p:cNvPr id="18" name="Freeform 17"/>
          <p:cNvSpPr/>
          <p:nvPr/>
        </p:nvSpPr>
        <p:spPr>
          <a:xfrm>
            <a:off x="4200525" y="2185988"/>
            <a:ext cx="2157413" cy="542925"/>
          </a:xfrm>
          <a:custGeom>
            <a:avLst/>
            <a:gdLst>
              <a:gd name="connsiteX0" fmla="*/ 0 w 2157413"/>
              <a:gd name="connsiteY0" fmla="*/ 542925 h 542925"/>
              <a:gd name="connsiteX1" fmla="*/ 328613 w 2157413"/>
              <a:gd name="connsiteY1" fmla="*/ 528637 h 542925"/>
              <a:gd name="connsiteX2" fmla="*/ 400050 w 2157413"/>
              <a:gd name="connsiteY2" fmla="*/ 514350 h 542925"/>
              <a:gd name="connsiteX3" fmla="*/ 457200 w 2157413"/>
              <a:gd name="connsiteY3" fmla="*/ 485775 h 542925"/>
              <a:gd name="connsiteX4" fmla="*/ 885825 w 2157413"/>
              <a:gd name="connsiteY4" fmla="*/ 471487 h 542925"/>
              <a:gd name="connsiteX5" fmla="*/ 1328738 w 2157413"/>
              <a:gd name="connsiteY5" fmla="*/ 442912 h 542925"/>
              <a:gd name="connsiteX6" fmla="*/ 1500188 w 2157413"/>
              <a:gd name="connsiteY6" fmla="*/ 428625 h 542925"/>
              <a:gd name="connsiteX7" fmla="*/ 1643063 w 2157413"/>
              <a:gd name="connsiteY7" fmla="*/ 371475 h 542925"/>
              <a:gd name="connsiteX8" fmla="*/ 1685925 w 2157413"/>
              <a:gd name="connsiteY8" fmla="*/ 357187 h 542925"/>
              <a:gd name="connsiteX9" fmla="*/ 1785938 w 2157413"/>
              <a:gd name="connsiteY9" fmla="*/ 300037 h 542925"/>
              <a:gd name="connsiteX10" fmla="*/ 1871663 w 2157413"/>
              <a:gd name="connsiteY10" fmla="*/ 257175 h 542925"/>
              <a:gd name="connsiteX11" fmla="*/ 1914525 w 2157413"/>
              <a:gd name="connsiteY11" fmla="*/ 228600 h 542925"/>
              <a:gd name="connsiteX12" fmla="*/ 1957388 w 2157413"/>
              <a:gd name="connsiteY12" fmla="*/ 185737 h 542925"/>
              <a:gd name="connsiteX13" fmla="*/ 2043113 w 2157413"/>
              <a:gd name="connsiteY13" fmla="*/ 157162 h 542925"/>
              <a:gd name="connsiteX14" fmla="*/ 2085975 w 2157413"/>
              <a:gd name="connsiteY14" fmla="*/ 114300 h 542925"/>
              <a:gd name="connsiteX15" fmla="*/ 2157413 w 2157413"/>
              <a:gd name="connsiteY15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57413" h="542925">
                <a:moveTo>
                  <a:pt x="0" y="542925"/>
                </a:moveTo>
                <a:cubicBezTo>
                  <a:pt x="109538" y="538162"/>
                  <a:pt x="219250" y="536449"/>
                  <a:pt x="328613" y="528637"/>
                </a:cubicBezTo>
                <a:cubicBezTo>
                  <a:pt x="352835" y="526907"/>
                  <a:pt x="377012" y="522029"/>
                  <a:pt x="400050" y="514350"/>
                </a:cubicBezTo>
                <a:cubicBezTo>
                  <a:pt x="420256" y="507615"/>
                  <a:pt x="435984" y="487647"/>
                  <a:pt x="457200" y="485775"/>
                </a:cubicBezTo>
                <a:cubicBezTo>
                  <a:pt x="599601" y="473210"/>
                  <a:pt x="742950" y="476250"/>
                  <a:pt x="885825" y="471487"/>
                </a:cubicBezTo>
                <a:cubicBezTo>
                  <a:pt x="1057638" y="414219"/>
                  <a:pt x="892708" y="464713"/>
                  <a:pt x="1328738" y="442912"/>
                </a:cubicBezTo>
                <a:cubicBezTo>
                  <a:pt x="1386015" y="440048"/>
                  <a:pt x="1443038" y="433387"/>
                  <a:pt x="1500188" y="428625"/>
                </a:cubicBezTo>
                <a:cubicBezTo>
                  <a:pt x="1584281" y="386578"/>
                  <a:pt x="1537129" y="406787"/>
                  <a:pt x="1643063" y="371475"/>
                </a:cubicBezTo>
                <a:lnTo>
                  <a:pt x="1685925" y="357187"/>
                </a:lnTo>
                <a:cubicBezTo>
                  <a:pt x="1824119" y="253542"/>
                  <a:pt x="1676847" y="354583"/>
                  <a:pt x="1785938" y="300037"/>
                </a:cubicBezTo>
                <a:cubicBezTo>
                  <a:pt x="1896718" y="244647"/>
                  <a:pt x="1763932" y="293084"/>
                  <a:pt x="1871663" y="257175"/>
                </a:cubicBezTo>
                <a:cubicBezTo>
                  <a:pt x="1885950" y="247650"/>
                  <a:pt x="1901334" y="239593"/>
                  <a:pt x="1914525" y="228600"/>
                </a:cubicBezTo>
                <a:cubicBezTo>
                  <a:pt x="1930047" y="215665"/>
                  <a:pt x="1939725" y="195550"/>
                  <a:pt x="1957388" y="185737"/>
                </a:cubicBezTo>
                <a:cubicBezTo>
                  <a:pt x="1983718" y="171109"/>
                  <a:pt x="2043113" y="157162"/>
                  <a:pt x="2043113" y="157162"/>
                </a:cubicBezTo>
                <a:cubicBezTo>
                  <a:pt x="2057400" y="142875"/>
                  <a:pt x="2073570" y="130249"/>
                  <a:pt x="2085975" y="114300"/>
                </a:cubicBezTo>
                <a:cubicBezTo>
                  <a:pt x="2130113" y="57551"/>
                  <a:pt x="2133633" y="47559"/>
                  <a:pt x="2157413" y="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42003" name="TextBox 18"/>
          <p:cNvSpPr txBox="1">
            <a:spLocks noChangeArrowheads="1"/>
          </p:cNvSpPr>
          <p:nvPr/>
        </p:nvSpPr>
        <p:spPr bwMode="auto">
          <a:xfrm>
            <a:off x="6324600" y="2590800"/>
            <a:ext cx="1128713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“hey”</a:t>
            </a:r>
          </a:p>
        </p:txBody>
      </p:sp>
      <p:sp>
        <p:nvSpPr>
          <p:cNvPr id="14" name="Freeform 13"/>
          <p:cNvSpPr/>
          <p:nvPr/>
        </p:nvSpPr>
        <p:spPr>
          <a:xfrm>
            <a:off x="2635250" y="2171700"/>
            <a:ext cx="3879850" cy="1114425"/>
          </a:xfrm>
          <a:custGeom>
            <a:avLst/>
            <a:gdLst>
              <a:gd name="connsiteX0" fmla="*/ 622550 w 3880100"/>
              <a:gd name="connsiteY0" fmla="*/ 0 h 1114425"/>
              <a:gd name="connsiteX1" fmla="*/ 479675 w 3880100"/>
              <a:gd name="connsiteY1" fmla="*/ 14288 h 1114425"/>
              <a:gd name="connsiteX2" fmla="*/ 436813 w 3880100"/>
              <a:gd name="connsiteY2" fmla="*/ 42863 h 1114425"/>
              <a:gd name="connsiteX3" fmla="*/ 351088 w 3880100"/>
              <a:gd name="connsiteY3" fmla="*/ 57150 h 1114425"/>
              <a:gd name="connsiteX4" fmla="*/ 265363 w 3880100"/>
              <a:gd name="connsiteY4" fmla="*/ 85725 h 1114425"/>
              <a:gd name="connsiteX5" fmla="*/ 193925 w 3880100"/>
              <a:gd name="connsiteY5" fmla="*/ 157163 h 1114425"/>
              <a:gd name="connsiteX6" fmla="*/ 122488 w 3880100"/>
              <a:gd name="connsiteY6" fmla="*/ 242888 h 1114425"/>
              <a:gd name="connsiteX7" fmla="*/ 93913 w 3880100"/>
              <a:gd name="connsiteY7" fmla="*/ 285750 h 1114425"/>
              <a:gd name="connsiteX8" fmla="*/ 22475 w 3880100"/>
              <a:gd name="connsiteY8" fmla="*/ 400050 h 1114425"/>
              <a:gd name="connsiteX9" fmla="*/ 22475 w 3880100"/>
              <a:gd name="connsiteY9" fmla="*/ 742950 h 1114425"/>
              <a:gd name="connsiteX10" fmla="*/ 36763 w 3880100"/>
              <a:gd name="connsiteY10" fmla="*/ 785813 h 1114425"/>
              <a:gd name="connsiteX11" fmla="*/ 79625 w 3880100"/>
              <a:gd name="connsiteY11" fmla="*/ 814388 h 1114425"/>
              <a:gd name="connsiteX12" fmla="*/ 193925 w 3880100"/>
              <a:gd name="connsiteY12" fmla="*/ 914400 h 1114425"/>
              <a:gd name="connsiteX13" fmla="*/ 251075 w 3880100"/>
              <a:gd name="connsiteY13" fmla="*/ 928688 h 1114425"/>
              <a:gd name="connsiteX14" fmla="*/ 479675 w 3880100"/>
              <a:gd name="connsiteY14" fmla="*/ 971550 h 1114425"/>
              <a:gd name="connsiteX15" fmla="*/ 622550 w 3880100"/>
              <a:gd name="connsiteY15" fmla="*/ 1014413 h 1114425"/>
              <a:gd name="connsiteX16" fmla="*/ 665413 w 3880100"/>
              <a:gd name="connsiteY16" fmla="*/ 1028700 h 1114425"/>
              <a:gd name="connsiteX17" fmla="*/ 1065463 w 3880100"/>
              <a:gd name="connsiteY17" fmla="*/ 1071563 h 1114425"/>
              <a:gd name="connsiteX18" fmla="*/ 1336925 w 3880100"/>
              <a:gd name="connsiteY18" fmla="*/ 1114425 h 1114425"/>
              <a:gd name="connsiteX19" fmla="*/ 1808413 w 3880100"/>
              <a:gd name="connsiteY19" fmla="*/ 1100138 h 1114425"/>
              <a:gd name="connsiteX20" fmla="*/ 1979863 w 3880100"/>
              <a:gd name="connsiteY20" fmla="*/ 1085850 h 1114425"/>
              <a:gd name="connsiteX21" fmla="*/ 2322763 w 3880100"/>
              <a:gd name="connsiteY21" fmla="*/ 1071563 h 1114425"/>
              <a:gd name="connsiteX22" fmla="*/ 2365625 w 3880100"/>
              <a:gd name="connsiteY22" fmla="*/ 1057275 h 1114425"/>
              <a:gd name="connsiteX23" fmla="*/ 3265738 w 3880100"/>
              <a:gd name="connsiteY23" fmla="*/ 1028700 h 1114425"/>
              <a:gd name="connsiteX24" fmla="*/ 3422900 w 3880100"/>
              <a:gd name="connsiteY24" fmla="*/ 971550 h 1114425"/>
              <a:gd name="connsiteX25" fmla="*/ 3508625 w 3880100"/>
              <a:gd name="connsiteY25" fmla="*/ 957263 h 1114425"/>
              <a:gd name="connsiteX26" fmla="*/ 3565775 w 3880100"/>
              <a:gd name="connsiteY26" fmla="*/ 928688 h 1114425"/>
              <a:gd name="connsiteX27" fmla="*/ 3651500 w 3880100"/>
              <a:gd name="connsiteY27" fmla="*/ 914400 h 1114425"/>
              <a:gd name="connsiteX28" fmla="*/ 3722938 w 3880100"/>
              <a:gd name="connsiteY28" fmla="*/ 900113 h 1114425"/>
              <a:gd name="connsiteX29" fmla="*/ 3808663 w 3880100"/>
              <a:gd name="connsiteY29" fmla="*/ 871538 h 1114425"/>
              <a:gd name="connsiteX30" fmla="*/ 3865813 w 3880100"/>
              <a:gd name="connsiteY30" fmla="*/ 771525 h 1114425"/>
              <a:gd name="connsiteX31" fmla="*/ 3880100 w 3880100"/>
              <a:gd name="connsiteY31" fmla="*/ 728663 h 111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80100" h="1114425">
                <a:moveTo>
                  <a:pt x="622550" y="0"/>
                </a:moveTo>
                <a:cubicBezTo>
                  <a:pt x="574925" y="4763"/>
                  <a:pt x="526312" y="3526"/>
                  <a:pt x="479675" y="14288"/>
                </a:cubicBezTo>
                <a:cubicBezTo>
                  <a:pt x="462943" y="18149"/>
                  <a:pt x="453103" y="37433"/>
                  <a:pt x="436813" y="42863"/>
                </a:cubicBezTo>
                <a:cubicBezTo>
                  <a:pt x="409330" y="52024"/>
                  <a:pt x="379663" y="52388"/>
                  <a:pt x="351088" y="57150"/>
                </a:cubicBezTo>
                <a:cubicBezTo>
                  <a:pt x="322513" y="66675"/>
                  <a:pt x="282071" y="60663"/>
                  <a:pt x="265363" y="85725"/>
                </a:cubicBezTo>
                <a:cubicBezTo>
                  <a:pt x="227263" y="142876"/>
                  <a:pt x="251076" y="119063"/>
                  <a:pt x="193925" y="157163"/>
                </a:cubicBezTo>
                <a:cubicBezTo>
                  <a:pt x="122979" y="263581"/>
                  <a:pt x="214161" y="132879"/>
                  <a:pt x="122488" y="242888"/>
                </a:cubicBezTo>
                <a:cubicBezTo>
                  <a:pt x="111495" y="256079"/>
                  <a:pt x="103894" y="271777"/>
                  <a:pt x="93913" y="285750"/>
                </a:cubicBezTo>
                <a:cubicBezTo>
                  <a:pt x="32089" y="372303"/>
                  <a:pt x="67229" y="310542"/>
                  <a:pt x="22475" y="400050"/>
                </a:cubicBezTo>
                <a:cubicBezTo>
                  <a:pt x="-13218" y="542825"/>
                  <a:pt x="-1166" y="471082"/>
                  <a:pt x="22475" y="742950"/>
                </a:cubicBezTo>
                <a:cubicBezTo>
                  <a:pt x="23780" y="757954"/>
                  <a:pt x="27355" y="774053"/>
                  <a:pt x="36763" y="785813"/>
                </a:cubicBezTo>
                <a:cubicBezTo>
                  <a:pt x="47490" y="799222"/>
                  <a:pt x="65338" y="804863"/>
                  <a:pt x="79625" y="814388"/>
                </a:cubicBezTo>
                <a:cubicBezTo>
                  <a:pt x="110582" y="860822"/>
                  <a:pt x="127250" y="897731"/>
                  <a:pt x="193925" y="914400"/>
                </a:cubicBezTo>
                <a:cubicBezTo>
                  <a:pt x="212975" y="919163"/>
                  <a:pt x="232689" y="921793"/>
                  <a:pt x="251075" y="928688"/>
                </a:cubicBezTo>
                <a:cubicBezTo>
                  <a:pt x="405992" y="986782"/>
                  <a:pt x="161867" y="945067"/>
                  <a:pt x="479675" y="971550"/>
                </a:cubicBezTo>
                <a:cubicBezTo>
                  <a:pt x="683363" y="1039446"/>
                  <a:pt x="471421" y="971233"/>
                  <a:pt x="622550" y="1014413"/>
                </a:cubicBezTo>
                <a:cubicBezTo>
                  <a:pt x="637031" y="1018550"/>
                  <a:pt x="650711" y="1025433"/>
                  <a:pt x="665413" y="1028700"/>
                </a:cubicBezTo>
                <a:cubicBezTo>
                  <a:pt x="774749" y="1052997"/>
                  <a:pt x="1013419" y="1066832"/>
                  <a:pt x="1065463" y="1071563"/>
                </a:cubicBezTo>
                <a:cubicBezTo>
                  <a:pt x="1147985" y="1088067"/>
                  <a:pt x="1265290" y="1112901"/>
                  <a:pt x="1336925" y="1114425"/>
                </a:cubicBezTo>
                <a:lnTo>
                  <a:pt x="1808413" y="1100138"/>
                </a:lnTo>
                <a:cubicBezTo>
                  <a:pt x="1865563" y="1095375"/>
                  <a:pt x="1922603" y="1089031"/>
                  <a:pt x="1979863" y="1085850"/>
                </a:cubicBezTo>
                <a:cubicBezTo>
                  <a:pt x="2094086" y="1079504"/>
                  <a:pt x="2208676" y="1080014"/>
                  <a:pt x="2322763" y="1071563"/>
                </a:cubicBezTo>
                <a:cubicBezTo>
                  <a:pt x="2337782" y="1070450"/>
                  <a:pt x="2350621" y="1058580"/>
                  <a:pt x="2365625" y="1057275"/>
                </a:cubicBezTo>
                <a:cubicBezTo>
                  <a:pt x="2571471" y="1039375"/>
                  <a:pt x="3167090" y="1030994"/>
                  <a:pt x="3265738" y="1028700"/>
                </a:cubicBezTo>
                <a:cubicBezTo>
                  <a:pt x="3298207" y="1015712"/>
                  <a:pt x="3391455" y="976791"/>
                  <a:pt x="3422900" y="971550"/>
                </a:cubicBezTo>
                <a:lnTo>
                  <a:pt x="3508625" y="957263"/>
                </a:lnTo>
                <a:cubicBezTo>
                  <a:pt x="3527675" y="947738"/>
                  <a:pt x="3545375" y="934808"/>
                  <a:pt x="3565775" y="928688"/>
                </a:cubicBezTo>
                <a:cubicBezTo>
                  <a:pt x="3593522" y="920364"/>
                  <a:pt x="3622998" y="919582"/>
                  <a:pt x="3651500" y="914400"/>
                </a:cubicBezTo>
                <a:cubicBezTo>
                  <a:pt x="3675393" y="910056"/>
                  <a:pt x="3699509" y="906503"/>
                  <a:pt x="3722938" y="900113"/>
                </a:cubicBezTo>
                <a:cubicBezTo>
                  <a:pt x="3751997" y="892188"/>
                  <a:pt x="3808663" y="871538"/>
                  <a:pt x="3808663" y="871538"/>
                </a:cubicBezTo>
                <a:cubicBezTo>
                  <a:pt x="3837360" y="828492"/>
                  <a:pt x="3844061" y="822280"/>
                  <a:pt x="3865813" y="771525"/>
                </a:cubicBezTo>
                <a:cubicBezTo>
                  <a:pt x="3871745" y="757683"/>
                  <a:pt x="3880100" y="728663"/>
                  <a:pt x="3880100" y="728663"/>
                </a:cubicBezTo>
              </a:path>
            </a:pathLst>
          </a:custGeom>
          <a:noFill/>
          <a:ln>
            <a:solidFill>
              <a:srgbClr val="CC33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42963" y="3886200"/>
            <a:ext cx="7086600" cy="1371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ea typeface="MS PGothic" panose="020B0600070205080204" pitchFamily="34" charset="-128"/>
              </a:rPr>
              <a:t>Note: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MS PGothic" panose="020B0600070205080204" pitchFamily="34" charset="-128"/>
              </a:rPr>
              <a:t>The string and the reference to the string are separate e.g., s1 originally referred to the string “hi” but later it referred to the string “hey”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MS PGothic" panose="020B0600070205080204" pitchFamily="34" charset="-128"/>
              </a:rPr>
              <a:t>The only way to access a string is through the reference</a:t>
            </a:r>
          </a:p>
        </p:txBody>
      </p:sp>
      <p:pic>
        <p:nvPicPr>
          <p:cNvPr id="42015" name="Picture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5322888"/>
            <a:ext cx="5729287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34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 bldLvl="2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 And Strings (NEW)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Similar to lists the string can ONLY be accessed via an address.</a:t>
            </a:r>
          </a:p>
          <a:p>
            <a:r>
              <a:rPr lang="en-US" altLang="en-US" dirty="0" smtClean="0"/>
              <a:t>That is, if there are no references to a string then that string is lost.</a:t>
            </a:r>
          </a:p>
          <a:p>
            <a:r>
              <a:rPr lang="en-US" altLang="en-US" dirty="0" smtClean="0"/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secret = input("Tell me your life’s secret")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867150" y="4648200"/>
          <a:ext cx="4895850" cy="1677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58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6971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676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43022" name="Group 7"/>
          <p:cNvGrpSpPr>
            <a:grpSpLocks/>
          </p:cNvGrpSpPr>
          <p:nvPr/>
        </p:nvGrpSpPr>
        <p:grpSpPr bwMode="auto">
          <a:xfrm>
            <a:off x="2647950" y="4676775"/>
            <a:ext cx="1219200" cy="1552575"/>
            <a:chOff x="4953000" y="1300163"/>
            <a:chExt cx="1219200" cy="1552573"/>
          </a:xfrm>
        </p:grpSpPr>
        <p:sp>
          <p:nvSpPr>
            <p:cNvPr id="43030" name="TextBox 8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43031" name="TextBox 9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43032" name="TextBox 10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228600" y="4795838"/>
            <a:ext cx="8458200" cy="862012"/>
            <a:chOff x="404812" y="3328988"/>
            <a:chExt cx="8458200" cy="862012"/>
          </a:xfrm>
        </p:grpSpPr>
        <p:grpSp>
          <p:nvGrpSpPr>
            <p:cNvPr id="43025" name="Group 17"/>
            <p:cNvGrpSpPr>
              <a:grpSpLocks/>
            </p:cNvGrpSpPr>
            <p:nvPr/>
          </p:nvGrpSpPr>
          <p:grpSpPr bwMode="auto">
            <a:xfrm>
              <a:off x="404812" y="3733800"/>
              <a:ext cx="8458200" cy="457200"/>
              <a:chOff x="152400" y="5205411"/>
              <a:chExt cx="8458200" cy="457200"/>
            </a:xfrm>
          </p:grpSpPr>
          <p:sp>
            <p:nvSpPr>
              <p:cNvPr id="43027" name="TextBox 4"/>
              <p:cNvSpPr txBox="1">
                <a:spLocks noChangeArrowheads="1"/>
              </p:cNvSpPr>
              <p:nvPr/>
            </p:nvSpPr>
            <p:spPr bwMode="auto">
              <a:xfrm>
                <a:off x="152400" y="5205411"/>
                <a:ext cx="1281112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>
                    <a:latin typeface="Consolas" panose="020B0609020204030204" pitchFamily="49" charset="0"/>
                  </a:rPr>
                  <a:t>secret</a:t>
                </a:r>
              </a:p>
            </p:txBody>
          </p:sp>
          <p:sp>
            <p:nvSpPr>
              <p:cNvPr id="43028" name="TextBox 5"/>
              <p:cNvSpPr txBox="1">
                <a:spLocks noChangeArrowheads="1"/>
              </p:cNvSpPr>
              <p:nvPr/>
            </p:nvSpPr>
            <p:spPr bwMode="auto">
              <a:xfrm>
                <a:off x="1143000" y="5205411"/>
                <a:ext cx="1143000" cy="4191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b="1">
                    <a:latin typeface="Consolas" panose="020B0609020204030204" pitchFamily="49" charset="0"/>
                  </a:rPr>
                  <a:t>@ = 100</a:t>
                </a:r>
              </a:p>
              <a:p>
                <a:pPr eaLnBrk="1" hangingPunct="1"/>
                <a:endParaRPr lang="en-US" altLang="en-US"/>
              </a:p>
            </p:txBody>
          </p:sp>
          <p:sp>
            <p:nvSpPr>
              <p:cNvPr id="43029" name="TextBox 11"/>
              <p:cNvSpPr txBox="1">
                <a:spLocks noChangeArrowheads="1"/>
              </p:cNvSpPr>
              <p:nvPr/>
            </p:nvSpPr>
            <p:spPr bwMode="auto">
              <a:xfrm>
                <a:off x="4114800" y="5243511"/>
                <a:ext cx="4495800" cy="4000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>
                    <a:latin typeface="Arial Black" panose="020B0A04020102020204" pitchFamily="34" charset="0"/>
                  </a:rPr>
                  <a:t>“I am really a secret agent spy”</a:t>
                </a:r>
              </a:p>
            </p:txBody>
          </p:sp>
        </p:grpSp>
        <p:sp>
          <p:nvSpPr>
            <p:cNvPr id="20" name="Freeform 19"/>
            <p:cNvSpPr/>
            <p:nvPr/>
          </p:nvSpPr>
          <p:spPr>
            <a:xfrm>
              <a:off x="2400300" y="3328988"/>
              <a:ext cx="2257425" cy="528637"/>
            </a:xfrm>
            <a:custGeom>
              <a:avLst/>
              <a:gdLst>
                <a:gd name="connsiteX0" fmla="*/ 0 w 2257425"/>
                <a:gd name="connsiteY0" fmla="*/ 528637 h 528637"/>
                <a:gd name="connsiteX1" fmla="*/ 85725 w 2257425"/>
                <a:gd name="connsiteY1" fmla="*/ 385762 h 528637"/>
                <a:gd name="connsiteX2" fmla="*/ 128588 w 2257425"/>
                <a:gd name="connsiteY2" fmla="*/ 357187 h 528637"/>
                <a:gd name="connsiteX3" fmla="*/ 214313 w 2257425"/>
                <a:gd name="connsiteY3" fmla="*/ 300037 h 528637"/>
                <a:gd name="connsiteX4" fmla="*/ 285750 w 2257425"/>
                <a:gd name="connsiteY4" fmla="*/ 214312 h 528637"/>
                <a:gd name="connsiteX5" fmla="*/ 342900 w 2257425"/>
                <a:gd name="connsiteY5" fmla="*/ 185737 h 528637"/>
                <a:gd name="connsiteX6" fmla="*/ 428625 w 2257425"/>
                <a:gd name="connsiteY6" fmla="*/ 128587 h 528637"/>
                <a:gd name="connsiteX7" fmla="*/ 657225 w 2257425"/>
                <a:gd name="connsiteY7" fmla="*/ 42862 h 528637"/>
                <a:gd name="connsiteX8" fmla="*/ 842963 w 2257425"/>
                <a:gd name="connsiteY8" fmla="*/ 14287 h 528637"/>
                <a:gd name="connsiteX9" fmla="*/ 1157288 w 2257425"/>
                <a:gd name="connsiteY9" fmla="*/ 0 h 528637"/>
                <a:gd name="connsiteX10" fmla="*/ 1285875 w 2257425"/>
                <a:gd name="connsiteY10" fmla="*/ 14287 h 528637"/>
                <a:gd name="connsiteX11" fmla="*/ 1457325 w 2257425"/>
                <a:gd name="connsiteY11" fmla="*/ 28575 h 528637"/>
                <a:gd name="connsiteX12" fmla="*/ 1514475 w 2257425"/>
                <a:gd name="connsiteY12" fmla="*/ 42862 h 528637"/>
                <a:gd name="connsiteX13" fmla="*/ 1700213 w 2257425"/>
                <a:gd name="connsiteY13" fmla="*/ 57150 h 528637"/>
                <a:gd name="connsiteX14" fmla="*/ 1843088 w 2257425"/>
                <a:gd name="connsiteY14" fmla="*/ 85725 h 528637"/>
                <a:gd name="connsiteX15" fmla="*/ 1885950 w 2257425"/>
                <a:gd name="connsiteY15" fmla="*/ 100012 h 528637"/>
                <a:gd name="connsiteX16" fmla="*/ 2014538 w 2257425"/>
                <a:gd name="connsiteY16" fmla="*/ 114300 h 528637"/>
                <a:gd name="connsiteX17" fmla="*/ 2085975 w 2257425"/>
                <a:gd name="connsiteY17" fmla="*/ 200025 h 528637"/>
                <a:gd name="connsiteX18" fmla="*/ 2128838 w 2257425"/>
                <a:gd name="connsiteY18" fmla="*/ 242887 h 528637"/>
                <a:gd name="connsiteX19" fmla="*/ 2185988 w 2257425"/>
                <a:gd name="connsiteY19" fmla="*/ 328612 h 528637"/>
                <a:gd name="connsiteX20" fmla="*/ 2214563 w 2257425"/>
                <a:gd name="connsiteY20" fmla="*/ 414337 h 528637"/>
                <a:gd name="connsiteX21" fmla="*/ 2228850 w 2257425"/>
                <a:gd name="connsiteY21" fmla="*/ 471487 h 528637"/>
                <a:gd name="connsiteX22" fmla="*/ 2257425 w 2257425"/>
                <a:gd name="connsiteY22" fmla="*/ 528637 h 5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7425" h="528637">
                  <a:moveTo>
                    <a:pt x="0" y="528637"/>
                  </a:moveTo>
                  <a:cubicBezTo>
                    <a:pt x="25769" y="477099"/>
                    <a:pt x="44373" y="427114"/>
                    <a:pt x="85725" y="385762"/>
                  </a:cubicBezTo>
                  <a:cubicBezTo>
                    <a:pt x="97867" y="373620"/>
                    <a:pt x="115396" y="368180"/>
                    <a:pt x="128588" y="357187"/>
                  </a:cubicBezTo>
                  <a:cubicBezTo>
                    <a:pt x="199938" y="297729"/>
                    <a:pt x="138985" y="325147"/>
                    <a:pt x="214313" y="300037"/>
                  </a:cubicBezTo>
                  <a:cubicBezTo>
                    <a:pt x="237097" y="265862"/>
                    <a:pt x="250749" y="239313"/>
                    <a:pt x="285750" y="214312"/>
                  </a:cubicBezTo>
                  <a:cubicBezTo>
                    <a:pt x="303081" y="201932"/>
                    <a:pt x="324637" y="196695"/>
                    <a:pt x="342900" y="185737"/>
                  </a:cubicBezTo>
                  <a:cubicBezTo>
                    <a:pt x="372349" y="168068"/>
                    <a:pt x="396738" y="141342"/>
                    <a:pt x="428625" y="128587"/>
                  </a:cubicBezTo>
                  <a:cubicBezTo>
                    <a:pt x="432595" y="126999"/>
                    <a:pt x="620829" y="48461"/>
                    <a:pt x="657225" y="42862"/>
                  </a:cubicBezTo>
                  <a:cubicBezTo>
                    <a:pt x="719138" y="33337"/>
                    <a:pt x="780551" y="19637"/>
                    <a:pt x="842963" y="14287"/>
                  </a:cubicBezTo>
                  <a:cubicBezTo>
                    <a:pt x="947463" y="5330"/>
                    <a:pt x="1052513" y="4762"/>
                    <a:pt x="1157288" y="0"/>
                  </a:cubicBezTo>
                  <a:lnTo>
                    <a:pt x="1285875" y="14287"/>
                  </a:lnTo>
                  <a:cubicBezTo>
                    <a:pt x="1342965" y="19724"/>
                    <a:pt x="1400420" y="21462"/>
                    <a:pt x="1457325" y="28575"/>
                  </a:cubicBezTo>
                  <a:cubicBezTo>
                    <a:pt x="1476810" y="31011"/>
                    <a:pt x="1494973" y="40568"/>
                    <a:pt x="1514475" y="42862"/>
                  </a:cubicBezTo>
                  <a:cubicBezTo>
                    <a:pt x="1576145" y="50117"/>
                    <a:pt x="1638300" y="52387"/>
                    <a:pt x="1700213" y="57150"/>
                  </a:cubicBezTo>
                  <a:cubicBezTo>
                    <a:pt x="1797049" y="89428"/>
                    <a:pt x="1678915" y="52890"/>
                    <a:pt x="1843088" y="85725"/>
                  </a:cubicBezTo>
                  <a:cubicBezTo>
                    <a:pt x="1857856" y="88679"/>
                    <a:pt x="1871095" y="97536"/>
                    <a:pt x="1885950" y="100012"/>
                  </a:cubicBezTo>
                  <a:cubicBezTo>
                    <a:pt x="1928490" y="107102"/>
                    <a:pt x="1971675" y="109537"/>
                    <a:pt x="2014538" y="114300"/>
                  </a:cubicBezTo>
                  <a:cubicBezTo>
                    <a:pt x="2139768" y="239530"/>
                    <a:pt x="1986510" y="80668"/>
                    <a:pt x="2085975" y="200025"/>
                  </a:cubicBezTo>
                  <a:cubicBezTo>
                    <a:pt x="2098910" y="215547"/>
                    <a:pt x="2116433" y="226938"/>
                    <a:pt x="2128838" y="242887"/>
                  </a:cubicBezTo>
                  <a:cubicBezTo>
                    <a:pt x="2149923" y="269996"/>
                    <a:pt x="2185988" y="328612"/>
                    <a:pt x="2185988" y="328612"/>
                  </a:cubicBezTo>
                  <a:cubicBezTo>
                    <a:pt x="2195513" y="357187"/>
                    <a:pt x="2207258" y="385116"/>
                    <a:pt x="2214563" y="414337"/>
                  </a:cubicBezTo>
                  <a:cubicBezTo>
                    <a:pt x="2219325" y="433387"/>
                    <a:pt x="2221955" y="453101"/>
                    <a:pt x="2228850" y="471487"/>
                  </a:cubicBezTo>
                  <a:cubicBezTo>
                    <a:pt x="2236328" y="491429"/>
                    <a:pt x="2257425" y="528637"/>
                    <a:pt x="2257425" y="528637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238750" y="2057400"/>
            <a:ext cx="2400300" cy="8382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sz="1600" b="1" dirty="0">
                <a:latin typeface="+mn-lt"/>
                <a:ea typeface="MS PGothic" panose="020B0600070205080204" pitchFamily="34" charset="-128"/>
              </a:rPr>
              <a:t>User enters:</a:t>
            </a:r>
          </a:p>
          <a:p>
            <a:pPr eaLnBrk="1" hangingPunct="1">
              <a:defRPr/>
            </a:pPr>
            <a:r>
              <a:rPr lang="en-US" sz="1600" dirty="0">
                <a:latin typeface="+mn-lt"/>
                <a:ea typeface="MS PGothic" panose="020B0600070205080204" pitchFamily="34" charset="-128"/>
              </a:rPr>
              <a:t>“I am really a secret agent spy”</a:t>
            </a:r>
          </a:p>
          <a:p>
            <a:pPr eaLnBrk="1" hangingPunct="1">
              <a:defRPr/>
            </a:pPr>
            <a:endParaRPr lang="en-US" sz="1600" b="1" dirty="0">
              <a:latin typeface="+mn-lt"/>
              <a:ea typeface="MS PGothic" panose="020B0600070205080204" pitchFamily="34" charset="-128"/>
            </a:endParaRPr>
          </a:p>
          <a:p>
            <a:pPr eaLnBrk="1" hangingPunct="1">
              <a:defRPr/>
            </a:pPr>
            <a:endParaRPr lang="en-US" sz="1600" b="1" dirty="0">
              <a:latin typeface="+mn-lt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576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References And Strings (NEW)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string can ONLY be accessed via an address.</a:t>
            </a:r>
          </a:p>
          <a:p>
            <a:r>
              <a:rPr lang="en-US" altLang="en-US" smtClean="0"/>
              <a:t>That is, if there are no references to a string then that string is lost.</a:t>
            </a:r>
          </a:p>
          <a:p>
            <a:r>
              <a:rPr lang="en-US" altLang="en-US" smtClean="0"/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secret = input("Tell me your life’s secret")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secret = "I like cats"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print(secret)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867150" y="4648200"/>
          <a:ext cx="4895850" cy="1677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58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6971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RAM (Memory)</a:t>
                      </a:r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676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150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06" marB="45706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44046" name="Group 7"/>
          <p:cNvGrpSpPr>
            <a:grpSpLocks/>
          </p:cNvGrpSpPr>
          <p:nvPr/>
        </p:nvGrpSpPr>
        <p:grpSpPr bwMode="auto">
          <a:xfrm>
            <a:off x="2647950" y="4676775"/>
            <a:ext cx="1219200" cy="1552575"/>
            <a:chOff x="4953000" y="1300163"/>
            <a:chExt cx="1219200" cy="1552573"/>
          </a:xfrm>
        </p:grpSpPr>
        <p:sp>
          <p:nvSpPr>
            <p:cNvPr id="44054" name="TextBox 8"/>
            <p:cNvSpPr txBox="1">
              <a:spLocks noChangeArrowheads="1"/>
            </p:cNvSpPr>
            <p:nvPr/>
          </p:nvSpPr>
          <p:spPr bwMode="auto">
            <a:xfrm>
              <a:off x="4953000" y="1300163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Address</a:t>
              </a:r>
            </a:p>
          </p:txBody>
        </p:sp>
        <p:sp>
          <p:nvSpPr>
            <p:cNvPr id="44055" name="TextBox 9"/>
            <p:cNvSpPr txBox="1">
              <a:spLocks noChangeArrowheads="1"/>
            </p:cNvSpPr>
            <p:nvPr/>
          </p:nvSpPr>
          <p:spPr bwMode="auto">
            <a:xfrm>
              <a:off x="4953000" y="1890712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100</a:t>
              </a:r>
            </a:p>
          </p:txBody>
        </p:sp>
        <p:sp>
          <p:nvSpPr>
            <p:cNvPr id="44056" name="TextBox 10"/>
            <p:cNvSpPr txBox="1">
              <a:spLocks noChangeArrowheads="1"/>
            </p:cNvSpPr>
            <p:nvPr/>
          </p:nvSpPr>
          <p:spPr bwMode="auto">
            <a:xfrm>
              <a:off x="4953000" y="2447924"/>
              <a:ext cx="1219200" cy="404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</p:txBody>
        </p:sp>
      </p:grpSp>
      <p:sp>
        <p:nvSpPr>
          <p:cNvPr id="44047" name="TextBox 4"/>
          <p:cNvSpPr txBox="1">
            <a:spLocks noChangeArrowheads="1"/>
          </p:cNvSpPr>
          <p:nvPr/>
        </p:nvSpPr>
        <p:spPr bwMode="auto">
          <a:xfrm>
            <a:off x="228600" y="5200650"/>
            <a:ext cx="12811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secret</a:t>
            </a: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219200" y="5200650"/>
            <a:ext cx="5381625" cy="1028700"/>
            <a:chOff x="1219200" y="5200647"/>
            <a:chExt cx="5381625" cy="1028700"/>
          </a:xfrm>
        </p:grpSpPr>
        <p:sp>
          <p:nvSpPr>
            <p:cNvPr id="44052" name="TextBox 16"/>
            <p:cNvSpPr txBox="1">
              <a:spLocks noChangeArrowheads="1"/>
            </p:cNvSpPr>
            <p:nvPr/>
          </p:nvSpPr>
          <p:spPr bwMode="auto">
            <a:xfrm>
              <a:off x="4224337" y="5957881"/>
              <a:ext cx="2376488" cy="271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Arial Black" panose="020B0A04020102020204" pitchFamily="34" charset="0"/>
                </a:rPr>
                <a:t>“I like cats”</a:t>
              </a:r>
            </a:p>
          </p:txBody>
        </p:sp>
        <p:sp>
          <p:nvSpPr>
            <p:cNvPr id="44053" name="TextBox 5"/>
            <p:cNvSpPr txBox="1">
              <a:spLocks noChangeArrowheads="1"/>
            </p:cNvSpPr>
            <p:nvPr/>
          </p:nvSpPr>
          <p:spPr bwMode="auto">
            <a:xfrm>
              <a:off x="1219200" y="5200647"/>
              <a:ext cx="1143000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latin typeface="Consolas" panose="020B0609020204030204" pitchFamily="49" charset="0"/>
                </a:rPr>
                <a:t>@ = 200</a:t>
              </a:r>
            </a:p>
            <a:p>
              <a:pPr eaLnBrk="1" hangingPunct="1"/>
              <a:endParaRPr lang="en-US" altLang="en-US"/>
            </a:p>
          </p:txBody>
        </p:sp>
      </p:grpSp>
      <p:sp>
        <p:nvSpPr>
          <p:cNvPr id="44049" name="TextBox 11"/>
          <p:cNvSpPr txBox="1">
            <a:spLocks noChangeArrowheads="1"/>
          </p:cNvSpPr>
          <p:nvPr/>
        </p:nvSpPr>
        <p:spPr bwMode="auto">
          <a:xfrm>
            <a:off x="4191000" y="5238750"/>
            <a:ext cx="4495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 Black" panose="020B0A04020102020204" pitchFamily="34" charset="0"/>
              </a:rPr>
              <a:t>“I am really a secret agent spy”</a:t>
            </a:r>
          </a:p>
        </p:txBody>
      </p:sp>
      <p:sp>
        <p:nvSpPr>
          <p:cNvPr id="23" name="Freeform 22"/>
          <p:cNvSpPr/>
          <p:nvPr/>
        </p:nvSpPr>
        <p:spPr>
          <a:xfrm>
            <a:off x="1749425" y="5543550"/>
            <a:ext cx="2579688" cy="1058863"/>
          </a:xfrm>
          <a:custGeom>
            <a:avLst/>
            <a:gdLst>
              <a:gd name="connsiteX0" fmla="*/ 22445 w 2579908"/>
              <a:gd name="connsiteY0" fmla="*/ 0 h 1059579"/>
              <a:gd name="connsiteX1" fmla="*/ 22445 w 2579908"/>
              <a:gd name="connsiteY1" fmla="*/ 557213 h 1059579"/>
              <a:gd name="connsiteX2" fmla="*/ 51020 w 2579908"/>
              <a:gd name="connsiteY2" fmla="*/ 600075 h 1059579"/>
              <a:gd name="connsiteX3" fmla="*/ 108170 w 2579908"/>
              <a:gd name="connsiteY3" fmla="*/ 685800 h 1059579"/>
              <a:gd name="connsiteX4" fmla="*/ 122458 w 2579908"/>
              <a:gd name="connsiteY4" fmla="*/ 742950 h 1059579"/>
              <a:gd name="connsiteX5" fmla="*/ 208183 w 2579908"/>
              <a:gd name="connsiteY5" fmla="*/ 800100 h 1059579"/>
              <a:gd name="connsiteX6" fmla="*/ 308195 w 2579908"/>
              <a:gd name="connsiteY6" fmla="*/ 885825 h 1059579"/>
              <a:gd name="connsiteX7" fmla="*/ 393920 w 2579908"/>
              <a:gd name="connsiteY7" fmla="*/ 957263 h 1059579"/>
              <a:gd name="connsiteX8" fmla="*/ 651095 w 2579908"/>
              <a:gd name="connsiteY8" fmla="*/ 985838 h 1059579"/>
              <a:gd name="connsiteX9" fmla="*/ 708245 w 2579908"/>
              <a:gd name="connsiteY9" fmla="*/ 1000125 h 1059579"/>
              <a:gd name="connsiteX10" fmla="*/ 751108 w 2579908"/>
              <a:gd name="connsiteY10" fmla="*/ 1014413 h 1059579"/>
              <a:gd name="connsiteX11" fmla="*/ 951133 w 2579908"/>
              <a:gd name="connsiteY11" fmla="*/ 1028700 h 1059579"/>
              <a:gd name="connsiteX12" fmla="*/ 1036858 w 2579908"/>
              <a:gd name="connsiteY12" fmla="*/ 1042988 h 1059579"/>
              <a:gd name="connsiteX13" fmla="*/ 1851245 w 2579908"/>
              <a:gd name="connsiteY13" fmla="*/ 1042988 h 1059579"/>
              <a:gd name="connsiteX14" fmla="*/ 2051270 w 2579908"/>
              <a:gd name="connsiteY14" fmla="*/ 1000125 h 1059579"/>
              <a:gd name="connsiteX15" fmla="*/ 2108420 w 2579908"/>
              <a:gd name="connsiteY15" fmla="*/ 971550 h 1059579"/>
              <a:gd name="connsiteX16" fmla="*/ 2194145 w 2579908"/>
              <a:gd name="connsiteY16" fmla="*/ 957263 h 1059579"/>
              <a:gd name="connsiteX17" fmla="*/ 2251295 w 2579908"/>
              <a:gd name="connsiteY17" fmla="*/ 942975 h 1059579"/>
              <a:gd name="connsiteX18" fmla="*/ 2337020 w 2579908"/>
              <a:gd name="connsiteY18" fmla="*/ 885825 h 1059579"/>
              <a:gd name="connsiteX19" fmla="*/ 2379883 w 2579908"/>
              <a:gd name="connsiteY19" fmla="*/ 857250 h 1059579"/>
              <a:gd name="connsiteX20" fmla="*/ 2465608 w 2579908"/>
              <a:gd name="connsiteY20" fmla="*/ 800100 h 1059579"/>
              <a:gd name="connsiteX21" fmla="*/ 2522758 w 2579908"/>
              <a:gd name="connsiteY21" fmla="*/ 700088 h 1059579"/>
              <a:gd name="connsiteX22" fmla="*/ 2579908 w 2579908"/>
              <a:gd name="connsiteY22" fmla="*/ 671513 h 1059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579908" h="1059579">
                <a:moveTo>
                  <a:pt x="22445" y="0"/>
                </a:moveTo>
                <a:cubicBezTo>
                  <a:pt x="-6058" y="228031"/>
                  <a:pt x="-8873" y="202272"/>
                  <a:pt x="22445" y="557213"/>
                </a:cubicBezTo>
                <a:cubicBezTo>
                  <a:pt x="23954" y="574318"/>
                  <a:pt x="43341" y="584717"/>
                  <a:pt x="51020" y="600075"/>
                </a:cubicBezTo>
                <a:cubicBezTo>
                  <a:pt x="92375" y="682784"/>
                  <a:pt x="26918" y="604548"/>
                  <a:pt x="108170" y="685800"/>
                </a:cubicBezTo>
                <a:cubicBezTo>
                  <a:pt x="112933" y="704850"/>
                  <a:pt x="109527" y="728172"/>
                  <a:pt x="122458" y="742950"/>
                </a:cubicBezTo>
                <a:cubicBezTo>
                  <a:pt x="145073" y="768796"/>
                  <a:pt x="183899" y="775816"/>
                  <a:pt x="208183" y="800100"/>
                </a:cubicBezTo>
                <a:cubicBezTo>
                  <a:pt x="314533" y="906452"/>
                  <a:pt x="179903" y="775861"/>
                  <a:pt x="308195" y="885825"/>
                </a:cubicBezTo>
                <a:cubicBezTo>
                  <a:pt x="329311" y="903925"/>
                  <a:pt x="363045" y="948843"/>
                  <a:pt x="393920" y="957263"/>
                </a:cubicBezTo>
                <a:cubicBezTo>
                  <a:pt x="417331" y="963648"/>
                  <a:pt x="642512" y="984980"/>
                  <a:pt x="651095" y="985838"/>
                </a:cubicBezTo>
                <a:cubicBezTo>
                  <a:pt x="670145" y="990600"/>
                  <a:pt x="689364" y="994731"/>
                  <a:pt x="708245" y="1000125"/>
                </a:cubicBezTo>
                <a:cubicBezTo>
                  <a:pt x="722726" y="1004262"/>
                  <a:pt x="736151" y="1012653"/>
                  <a:pt x="751108" y="1014413"/>
                </a:cubicBezTo>
                <a:cubicBezTo>
                  <a:pt x="817495" y="1022223"/>
                  <a:pt x="884458" y="1023938"/>
                  <a:pt x="951133" y="1028700"/>
                </a:cubicBezTo>
                <a:cubicBezTo>
                  <a:pt x="979708" y="1033463"/>
                  <a:pt x="1008048" y="1039955"/>
                  <a:pt x="1036858" y="1042988"/>
                </a:cubicBezTo>
                <a:cubicBezTo>
                  <a:pt x="1344172" y="1075337"/>
                  <a:pt x="1455570" y="1051980"/>
                  <a:pt x="1851245" y="1042988"/>
                </a:cubicBezTo>
                <a:cubicBezTo>
                  <a:pt x="1973396" y="1002271"/>
                  <a:pt x="1907082" y="1018149"/>
                  <a:pt x="2051270" y="1000125"/>
                </a:cubicBezTo>
                <a:cubicBezTo>
                  <a:pt x="2070320" y="990600"/>
                  <a:pt x="2088020" y="977670"/>
                  <a:pt x="2108420" y="971550"/>
                </a:cubicBezTo>
                <a:cubicBezTo>
                  <a:pt x="2136167" y="963226"/>
                  <a:pt x="2165738" y="962944"/>
                  <a:pt x="2194145" y="957263"/>
                </a:cubicBezTo>
                <a:cubicBezTo>
                  <a:pt x="2213400" y="953412"/>
                  <a:pt x="2232245" y="947738"/>
                  <a:pt x="2251295" y="942975"/>
                </a:cubicBezTo>
                <a:lnTo>
                  <a:pt x="2337020" y="885825"/>
                </a:lnTo>
                <a:cubicBezTo>
                  <a:pt x="2351308" y="876300"/>
                  <a:pt x="2367741" y="869392"/>
                  <a:pt x="2379883" y="857250"/>
                </a:cubicBezTo>
                <a:cubicBezTo>
                  <a:pt x="2433394" y="803739"/>
                  <a:pt x="2403577" y="820778"/>
                  <a:pt x="2465608" y="800100"/>
                </a:cubicBezTo>
                <a:cubicBezTo>
                  <a:pt x="2481955" y="751058"/>
                  <a:pt x="2479508" y="743338"/>
                  <a:pt x="2522758" y="700088"/>
                </a:cubicBezTo>
                <a:cubicBezTo>
                  <a:pt x="2553975" y="668871"/>
                  <a:pt x="2552778" y="671513"/>
                  <a:pt x="2579908" y="671513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991225" y="4878388"/>
            <a:ext cx="2981325" cy="4191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sz="1600" b="1" dirty="0">
                <a:latin typeface="+mn-lt"/>
                <a:ea typeface="MS PGothic" panose="020B0600070205080204" pitchFamily="34" charset="-128"/>
              </a:rPr>
              <a:t>String cannot be accessed</a:t>
            </a:r>
          </a:p>
        </p:txBody>
      </p:sp>
    </p:spTree>
    <p:extLst>
      <p:ext uri="{BB962C8B-B14F-4D97-AF65-F5344CB8AC3E}">
        <p14:creationId xmlns:p14="http://schemas.microsoft.com/office/powerpoint/2010/main" val="115454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ASCII Values (IF There Is Time)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000" smtClean="0"/>
              <a:t>Each character is assigned an ASCII code e.g., ‘</a:t>
            </a:r>
            <a:r>
              <a:rPr lang="en-CA" altLang="ja-JP" sz="2000" smtClean="0">
                <a:latin typeface="Consolas" panose="020B0609020204030204" pitchFamily="49" charset="0"/>
              </a:rPr>
              <a:t>A</a:t>
            </a:r>
            <a:r>
              <a:rPr lang="en-CA" altLang="en-US" sz="2000" smtClean="0"/>
              <a:t>’</a:t>
            </a:r>
            <a:r>
              <a:rPr lang="en-CA" altLang="ja-JP" sz="2000" smtClean="0"/>
              <a:t> = 65, </a:t>
            </a:r>
            <a:r>
              <a:rPr lang="en-CA" altLang="en-US" sz="2000" smtClean="0"/>
              <a:t>‘</a:t>
            </a:r>
            <a:r>
              <a:rPr lang="en-CA" altLang="ja-JP" sz="2000" smtClean="0">
                <a:latin typeface="Consolas" panose="020B0609020204030204" pitchFamily="49" charset="0"/>
              </a:rPr>
              <a:t>b</a:t>
            </a:r>
            <a:r>
              <a:rPr lang="en-CA" altLang="en-US" sz="2000" smtClean="0"/>
              <a:t>’</a:t>
            </a:r>
            <a:r>
              <a:rPr lang="en-CA" altLang="ja-JP" sz="2000" smtClean="0"/>
              <a:t> = 98</a:t>
            </a:r>
          </a:p>
          <a:p>
            <a:r>
              <a:rPr lang="en-CA" altLang="en-US" sz="2000" smtClean="0"/>
              <a:t>The </a:t>
            </a:r>
            <a:r>
              <a:rPr lang="en-CA" altLang="en-US" sz="2000" smtClean="0">
                <a:latin typeface="Consolas" panose="020B0609020204030204" pitchFamily="49" charset="0"/>
              </a:rPr>
              <a:t>chr()</a:t>
            </a:r>
            <a:r>
              <a:rPr lang="en-CA" altLang="en-US" sz="2000" smtClean="0"/>
              <a:t> function can be used to determine the character (string of length one) for a particular ASCII code.</a:t>
            </a:r>
          </a:p>
          <a:p>
            <a:r>
              <a:rPr lang="en-CA" altLang="en-US" sz="2000" smtClean="0"/>
              <a:t>The </a:t>
            </a:r>
            <a:r>
              <a:rPr lang="en-CA" altLang="en-US" sz="2000" smtClean="0">
                <a:latin typeface="Consolas" panose="020B0609020204030204" pitchFamily="49" charset="0"/>
              </a:rPr>
              <a:t>ord()</a:t>
            </a:r>
            <a:r>
              <a:rPr lang="en-CA" altLang="en-US" sz="2000" smtClean="0"/>
              <a:t> function can be used to determine the ASCII code for a character (string of length one).</a:t>
            </a:r>
          </a:p>
          <a:p>
            <a:r>
              <a:rPr lang="en-CA" altLang="en-US" sz="2000" smtClean="0"/>
              <a:t>Example: </a:t>
            </a:r>
            <a:r>
              <a:rPr lang="en-CA" altLang="en-US" sz="1800" smtClean="0">
                <a:latin typeface="Consolas" panose="020B0609020204030204" pitchFamily="49" charset="0"/>
              </a:rPr>
              <a:t>string12.py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aChar = input("Enter a character whose ASCII value that you wish to see: ")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print("ASCII value of %s is %d" %(aChar,ord(aChar)))</a:t>
            </a:r>
          </a:p>
          <a:p>
            <a:pPr lvl="1">
              <a:buFont typeface="Arial" panose="020B0604020202020204" pitchFamily="34" charset="0"/>
              <a:buNone/>
            </a:pPr>
            <a:endParaRPr lang="en-CA" altLang="en-US" sz="160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aCode = int(input("Enter an ASCII code to convert to a character: "))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print("The character for ASCII code %d is %s" %(aCode,chr(aCode)))</a:t>
            </a:r>
          </a:p>
        </p:txBody>
      </p:sp>
      <p:pic>
        <p:nvPicPr>
          <p:cNvPr id="137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07"/>
          <a:stretch>
            <a:fillRect/>
          </a:stretch>
        </p:blipFill>
        <p:spPr bwMode="auto">
          <a:xfrm>
            <a:off x="685800" y="5562600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52"/>
          <a:stretch>
            <a:fillRect/>
          </a:stretch>
        </p:blipFill>
        <p:spPr bwMode="auto">
          <a:xfrm>
            <a:off x="685800" y="6330950"/>
            <a:ext cx="76962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60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Passing Strings As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smtClean="0"/>
              <a:t>A string is composite so either the entire string or just a sub-string can be passed as a parameter.</a:t>
            </a:r>
          </a:p>
          <a:p>
            <a:r>
              <a:rPr lang="en-CA" altLang="en-US" smtClean="0"/>
              <a:t>Full example: </a:t>
            </a:r>
            <a:r>
              <a:rPr lang="en-CA" altLang="en-US" smtClean="0">
                <a:latin typeface="Consolas" panose="020B0609020204030204" pitchFamily="49" charset="0"/>
              </a:rPr>
              <a:t>string13.py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def fun1(str1):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print("Inside fun1 %s" %(str1))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def fun2(str2):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print("Inside fun2 %s" %(str2))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str1 = "abc"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print("Inside start %s" %(str1))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fun1(str1)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fun2(str1[1])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503488" y="4886325"/>
            <a:ext cx="6640512" cy="884238"/>
            <a:chOff x="2502976" y="4886164"/>
            <a:chExt cx="6641024" cy="884049"/>
          </a:xfrm>
        </p:grpSpPr>
        <p:sp>
          <p:nvSpPr>
            <p:cNvPr id="46089" name="TextBox 3"/>
            <p:cNvSpPr txBox="1">
              <a:spLocks noChangeArrowheads="1"/>
            </p:cNvSpPr>
            <p:nvPr/>
          </p:nvSpPr>
          <p:spPr bwMode="auto">
            <a:xfrm>
              <a:off x="6312976" y="4886164"/>
              <a:ext cx="283102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sz="2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Passing whole string</a:t>
              </a:r>
            </a:p>
          </p:txBody>
        </p:sp>
        <p:cxnSp>
          <p:nvCxnSpPr>
            <p:cNvPr id="7" name="Straight Arrow Connector 6"/>
            <p:cNvCxnSpPr>
              <a:stCxn id="46089" idx="1"/>
            </p:cNvCxnSpPr>
            <p:nvPr/>
          </p:nvCxnSpPr>
          <p:spPr>
            <a:xfrm flipH="1">
              <a:off x="2502976" y="5076623"/>
              <a:ext cx="3810294" cy="69359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732088" y="6297613"/>
            <a:ext cx="6411912" cy="446087"/>
            <a:chOff x="2731576" y="6297640"/>
            <a:chExt cx="6412424" cy="446060"/>
          </a:xfrm>
        </p:grpSpPr>
        <p:sp>
          <p:nvSpPr>
            <p:cNvPr id="46087" name="TextBox 4"/>
            <p:cNvSpPr txBox="1">
              <a:spLocks noChangeArrowheads="1"/>
            </p:cNvSpPr>
            <p:nvPr/>
          </p:nvSpPr>
          <p:spPr bwMode="auto">
            <a:xfrm>
              <a:off x="6312976" y="6362700"/>
              <a:ext cx="283102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sz="2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Passing part of a string</a:t>
              </a:r>
            </a:p>
          </p:txBody>
        </p:sp>
        <p:cxnSp>
          <p:nvCxnSpPr>
            <p:cNvPr id="8" name="Straight Arrow Connector 7"/>
            <p:cNvCxnSpPr>
              <a:stCxn id="46087" idx="1"/>
            </p:cNvCxnSpPr>
            <p:nvPr/>
          </p:nvCxnSpPr>
          <p:spPr>
            <a:xfrm flipH="1" flipV="1">
              <a:off x="2731576" y="6297640"/>
              <a:ext cx="3581686" cy="25557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488" y="3352800"/>
            <a:ext cx="2281237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61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Functions That Return Modified Copies Of </a:t>
            </a:r>
            <a:r>
              <a:rPr lang="en-US" altLang="en-US" sz="3200" dirty="0" smtClean="0"/>
              <a:t>Strings (IF There Is Time)</a:t>
            </a:r>
            <a:endParaRPr lang="en-US" altLang="en-US" sz="3200" dirty="0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sz="2000" smtClean="0"/>
              <a:t>These functions return a modified version of an existing string (leaves the original string intact).</a:t>
            </a:r>
          </a:p>
          <a:p>
            <a:endParaRPr lang="en-US" altLang="en-US" sz="2000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705592" name="Group 56"/>
          <p:cNvGraphicFramePr>
            <a:graphicFrameLocks noGrp="1"/>
          </p:cNvGraphicFramePr>
          <p:nvPr>
            <p:ph sz="half" idx="4294967295"/>
          </p:nvPr>
        </p:nvGraphicFramePr>
        <p:xfrm>
          <a:off x="533400" y="2057400"/>
          <a:ext cx="8343900" cy="4578352"/>
        </p:xfrm>
        <a:graphic>
          <a:graphicData uri="http://schemas.openxmlformats.org/drawingml/2006/table">
            <a:tbl>
              <a:tblPr/>
              <a:tblGrid>
                <a:gridCol w="20542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896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68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Function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Description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lower()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the alpha characters as lower case (non-alpha characters are unaffected).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upper()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the alpha characters as upper case (non-alpha characters are unaffected).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and trailing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 (left)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trailing (right)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lstrip(char)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instances of the character parameter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rstrip(char)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trailing instances of the character parameter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7137" name="TextBox 1"/>
          <p:cNvSpPr txBox="1">
            <a:spLocks noChangeArrowheads="1"/>
          </p:cNvSpPr>
          <p:nvPr/>
        </p:nvSpPr>
        <p:spPr bwMode="auto">
          <a:xfrm>
            <a:off x="3048000" y="1524000"/>
            <a:ext cx="55626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Common whitespace characters = sp, tab, enter</a:t>
            </a:r>
          </a:p>
        </p:txBody>
      </p:sp>
    </p:spTree>
    <p:extLst>
      <p:ext uri="{BB962C8B-B14F-4D97-AF65-F5344CB8AC3E}">
        <p14:creationId xmlns:p14="http://schemas.microsoft.com/office/powerpoint/2010/main" val="24716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Examples: Functions That Return Modified </a:t>
            </a:r>
            <a:r>
              <a:rPr lang="en-US" altLang="en-US" sz="3200" dirty="0"/>
              <a:t>Copies  (IF There Is Time)</a:t>
            </a:r>
            <a:endParaRPr lang="en-US" altLang="en-US" sz="3200" dirty="0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smtClean="0">
                <a:cs typeface="Times New Roman" panose="02020603050405020304" pitchFamily="18" charset="0"/>
              </a:rPr>
              <a:t>Name of the online example: </a:t>
            </a:r>
            <a:r>
              <a:rPr lang="en-US" altLang="en-US" sz="2000" smtClean="0">
                <a:latin typeface="Consolas" panose="020B0609020204030204" pitchFamily="49" charset="0"/>
              </a:rPr>
              <a:t>string14.py</a:t>
            </a:r>
          </a:p>
          <a:p>
            <a:pPr>
              <a:buFontTx/>
              <a:buNone/>
            </a:pPr>
            <a:endParaRPr lang="en-US" altLang="en-US" sz="2000" smtClean="0">
              <a:latin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"talk1! AbouT"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aString.upper ()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"xxhello there"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aString.lstrip ('x')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"xxhellx thxrx"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aString.lstrip ('x')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print(aString)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760"/>
          <a:stretch>
            <a:fillRect/>
          </a:stretch>
        </p:blipFill>
        <p:spPr bwMode="auto">
          <a:xfrm>
            <a:off x="4572000" y="2667000"/>
            <a:ext cx="199231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0" b="58005"/>
          <a:stretch>
            <a:fillRect/>
          </a:stretch>
        </p:blipFill>
        <p:spPr bwMode="auto">
          <a:xfrm>
            <a:off x="4572000" y="3463925"/>
            <a:ext cx="1992313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11" b="41089"/>
          <a:stretch>
            <a:fillRect/>
          </a:stretch>
        </p:blipFill>
        <p:spPr bwMode="auto">
          <a:xfrm>
            <a:off x="4572000" y="4349750"/>
            <a:ext cx="19923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83" b="22316"/>
          <a:stretch>
            <a:fillRect/>
          </a:stretch>
        </p:blipFill>
        <p:spPr bwMode="auto">
          <a:xfrm>
            <a:off x="4572000" y="5113338"/>
            <a:ext cx="199231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13"/>
          <a:stretch>
            <a:fillRect/>
          </a:stretch>
        </p:blipFill>
        <p:spPr bwMode="auto">
          <a:xfrm>
            <a:off x="4572000" y="6064250"/>
            <a:ext cx="19923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53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>
                <a:cs typeface="Rod" pitchFamily="49" charset="0"/>
              </a:rPr>
              <a:t>Functions To Search </a:t>
            </a:r>
            <a:r>
              <a:rPr lang="en-US" altLang="en-US" sz="3200" dirty="0" smtClean="0">
                <a:cs typeface="Rod" pitchFamily="49" charset="0"/>
              </a:rPr>
              <a:t>Strings </a:t>
            </a:r>
            <a:r>
              <a:rPr lang="en-US" altLang="en-US" sz="3200" dirty="0"/>
              <a:t> (IF There Is Time)</a:t>
            </a:r>
            <a:endParaRPr lang="en-US" altLang="en-US" sz="3200" dirty="0" smtClean="0">
              <a:cs typeface="Rod" pitchFamily="49" charset="0"/>
            </a:endParaRPr>
          </a:p>
        </p:txBody>
      </p:sp>
      <p:graphicFrame>
        <p:nvGraphicFramePr>
          <p:cNvPr id="712738" name="Group 34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178800" cy="4899026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8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748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Function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Description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762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endswith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(substring)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substring is the parameter and the function returns true only if the string ends with the substring.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762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startswith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(substring)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substring is the parameter and the function returns true only if the string starts with the substring.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748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find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(substring)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substring is the parameter and the function returns the lowest index in the string where the substring is found (or -1 if the substring was not found).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967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replace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(oldstring,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newstring)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function returns a copy of the string with all instances of ‘oldstring’ replace by ‘newstring’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200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Examples Of Functions To Search </a:t>
            </a:r>
            <a:r>
              <a:rPr lang="en-US" altLang="en-US" sz="3200" dirty="0"/>
              <a:t>Strings  (IF There Is Time)</a:t>
            </a:r>
            <a:endParaRPr lang="en-US" altLang="en-US" sz="3200" dirty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smtClean="0">
                <a:cs typeface="Times New Roman" panose="02020603050405020304" pitchFamily="18" charset="0"/>
              </a:rPr>
              <a:t>Name of the online example: </a:t>
            </a:r>
            <a:r>
              <a:rPr lang="en-US" altLang="en-US" sz="2400" smtClean="0">
                <a:latin typeface="Consolas" panose="020B0609020204030204" pitchFamily="49" charset="0"/>
              </a:rPr>
              <a:t>string15.py</a:t>
            </a:r>
          </a:p>
          <a:p>
            <a:pPr>
              <a:buFontTx/>
              <a:buNone/>
            </a:pPr>
            <a:endParaRPr lang="en-US" altLang="en-US" sz="2000" smtClean="0">
              <a:latin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input ("Enter a sentence: 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if not ((temp.endswith('.')) or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(temp.endswith('!')) or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(temp.endswith ('?'))):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print("Not a sentence")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"XXabcXabcabc"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index = temp.find("abc")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print(index)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temp.replace("abc", "^-^")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print(temp)</a:t>
            </a:r>
          </a:p>
        </p:txBody>
      </p:sp>
    </p:spTree>
    <p:extLst>
      <p:ext uri="{BB962C8B-B14F-4D97-AF65-F5344CB8AC3E}">
        <p14:creationId xmlns:p14="http://schemas.microsoft.com/office/powerpoint/2010/main" val="300545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Small Example Programs Using </a:t>
            </a:r>
            <a:r>
              <a:rPr lang="en-US" altLang="en-US" sz="3200" dirty="0"/>
              <a:t>Strings  (IF There Is Time)</a:t>
            </a:r>
            <a:endParaRPr lang="en-US" altLang="en-US" sz="32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Basic string operations/concepts (some may have already been covered)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String1.py</a:t>
            </a:r>
            <a:r>
              <a:rPr lang="en-US" altLang="en-US" sz="2000" smtClean="0">
                <a:latin typeface="Times New Roman" panose="02020603050405020304" pitchFamily="18" charset="0"/>
              </a:rPr>
              <a:t> </a:t>
            </a:r>
            <a:r>
              <a:rPr lang="en-US" altLang="en-US" sz="2000" smtClean="0"/>
              <a:t>(strings as sequences test for inclusion using ‘</a:t>
            </a:r>
            <a:r>
              <a:rPr lang="en-US" altLang="en-US" sz="2000" smtClean="0">
                <a:latin typeface="Consolas" panose="020B0609020204030204" pitchFamily="49" charset="0"/>
              </a:rPr>
              <a:t>in</a:t>
            </a:r>
            <a:r>
              <a:rPr lang="en-US" altLang="en-US" sz="2000" smtClean="0"/>
              <a:t>’)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String2.py</a:t>
            </a:r>
            <a:r>
              <a:rPr lang="en-US" altLang="en-US" sz="2000" smtClean="0">
                <a:latin typeface="Consolas" panose="020B0609020204030204" pitchFamily="49" charset="0"/>
              </a:rPr>
              <a:t> </a:t>
            </a:r>
            <a:r>
              <a:rPr lang="en-US" altLang="en-US" sz="2000" smtClean="0"/>
              <a:t>(iterating strings using the ‘</a:t>
            </a:r>
            <a:r>
              <a:rPr lang="en-US" altLang="ja-JP" sz="2000" smtClean="0">
                <a:latin typeface="Consolas" panose="020B0609020204030204" pitchFamily="49" charset="0"/>
              </a:rPr>
              <a:t>in</a:t>
            </a:r>
            <a:r>
              <a:rPr lang="en-US" altLang="en-US" sz="2000" smtClean="0"/>
              <a:t>’</a:t>
            </a:r>
            <a:r>
              <a:rPr lang="en-US" altLang="ja-JP" sz="2000" smtClean="0"/>
              <a:t> operator)  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String3.py</a:t>
            </a:r>
            <a:r>
              <a:rPr lang="en-US" altLang="en-US" sz="2000" smtClean="0"/>
              <a:t> (concatenation, repetition)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String4.py</a:t>
            </a:r>
            <a:r>
              <a:rPr lang="en-US" altLang="en-US" sz="2000" smtClean="0">
                <a:latin typeface="Times New Roman" panose="02020603050405020304" pitchFamily="18" charset="0"/>
              </a:rPr>
              <a:t>: </a:t>
            </a:r>
            <a:r>
              <a:rPr lang="en-US" altLang="en-US" sz="2000" smtClean="0"/>
              <a:t>(passing a whole string to a function)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String5.py</a:t>
            </a:r>
            <a:r>
              <a:rPr lang="en-US" altLang="en-US" sz="2000" smtClean="0">
                <a:latin typeface="Times New Roman" panose="02020603050405020304" pitchFamily="18" charset="0"/>
              </a:rPr>
              <a:t> </a:t>
            </a:r>
            <a:r>
              <a:rPr lang="en-US" altLang="en-US" sz="2000" smtClean="0"/>
              <a:t>(indexing the parts of a string)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String6.py</a:t>
            </a:r>
            <a:r>
              <a:rPr lang="en-US" altLang="en-US" sz="2000" smtClean="0">
                <a:latin typeface="Times New Roman" panose="02020603050405020304" pitchFamily="18" charset="0"/>
              </a:rPr>
              <a:t> (</a:t>
            </a:r>
            <a:r>
              <a:rPr lang="en-US" altLang="en-US" sz="2000" smtClean="0"/>
              <a:t>demonstrating the immutability of strings)</a:t>
            </a:r>
            <a:endParaRPr lang="en-US" altLang="en-US" sz="1800" smtClean="0">
              <a:latin typeface="Consolas" panose="020B0609020204030204" pitchFamily="49" charset="0"/>
            </a:endParaRP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String7.py (converting to/from a string)</a:t>
            </a:r>
          </a:p>
          <a:p>
            <a:pPr lvl="1"/>
            <a:endParaRPr lang="en-US" altLang="en-US" sz="2000" smtClean="0">
              <a:latin typeface="Times New Roman" panose="02020603050405020304" pitchFamily="18" charset="0"/>
            </a:endParaRPr>
          </a:p>
          <a:p>
            <a:pPr lvl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Small Example Programs Using Strings (2</a:t>
            </a:r>
            <a:r>
              <a:rPr lang="en-US" altLang="en-US" dirty="0" smtClean="0"/>
              <a:t>) </a:t>
            </a:r>
            <a:r>
              <a:rPr lang="en-US" altLang="en-US" dirty="0"/>
              <a:t>(IF There Is Time)</a:t>
            </a:r>
            <a:endParaRPr lang="en-US" altLang="en-US" dirty="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New/more advanced string examples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String8.py</a:t>
            </a:r>
            <a:r>
              <a:rPr lang="en-US" altLang="en-US" sz="2400" smtClean="0"/>
              <a:t> </a:t>
            </a:r>
            <a:r>
              <a:rPr lang="en-US" altLang="en-US" smtClean="0"/>
              <a:t>(string slicing)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String9.py</a:t>
            </a:r>
            <a:r>
              <a:rPr lang="en-US" altLang="en-US" sz="2400" smtClean="0"/>
              <a:t> </a:t>
            </a:r>
            <a:r>
              <a:rPr lang="en-US" altLang="en-US" smtClean="0"/>
              <a:t>(string splitting)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String10.py</a:t>
            </a:r>
            <a:r>
              <a:rPr lang="en-US" altLang="en-US" smtClean="0">
                <a:latin typeface="Times New Roman" panose="02020603050405020304" pitchFamily="18" charset="0"/>
              </a:rPr>
              <a:t> </a:t>
            </a:r>
            <a:r>
              <a:rPr lang="en-US" altLang="en-US" smtClean="0"/>
              <a:t>(determining the size of strings)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String11.py</a:t>
            </a:r>
            <a:r>
              <a:rPr lang="en-US" altLang="en-US" sz="2400" smtClean="0"/>
              <a:t> </a:t>
            </a:r>
            <a:r>
              <a:rPr lang="en-US" altLang="en-US" smtClean="0"/>
              <a:t>(testing if strings meet certain conditions)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String12.py</a:t>
            </a:r>
            <a:r>
              <a:rPr lang="en-US" altLang="en-US" smtClean="0"/>
              <a:t> (ASCII values of characters)</a:t>
            </a:r>
          </a:p>
          <a:p>
            <a:pPr lvl="1"/>
            <a:r>
              <a:rPr lang="en-US" altLang="en-US" sz="1800" smtClean="0">
                <a:latin typeface="Consolas" panose="020B0609020204030204" pitchFamily="49" charset="0"/>
              </a:rPr>
              <a:t>String13.py</a:t>
            </a:r>
            <a:r>
              <a:rPr lang="en-US" altLang="en-US" smtClean="0"/>
              <a:t> (Passing strings as parameters – passing a composite)</a:t>
            </a:r>
          </a:p>
          <a:p>
            <a:pPr lvl="1"/>
            <a:r>
              <a:rPr lang="en-US" altLang="en-US" smtClean="0">
                <a:latin typeface="Consolas" panose="020B0609020204030204" pitchFamily="49" charset="0"/>
              </a:rPr>
              <a:t>string14.py</a:t>
            </a:r>
            <a:r>
              <a:rPr lang="en-US" altLang="en-US" smtClean="0">
                <a:latin typeface="Times New Roman" panose="02020603050405020304" pitchFamily="18" charset="0"/>
              </a:rPr>
              <a:t> </a:t>
            </a:r>
            <a:r>
              <a:rPr lang="en-US" altLang="en-US" smtClean="0"/>
              <a:t>(using string functions that return modified versions of a string)</a:t>
            </a:r>
          </a:p>
          <a:p>
            <a:pPr lvl="1"/>
            <a:r>
              <a:rPr lang="en-US" altLang="en-US" smtClean="0">
                <a:latin typeface="Consolas" panose="020B0609020204030204" pitchFamily="49" charset="0"/>
              </a:rPr>
              <a:t>string15.py</a:t>
            </a:r>
            <a:r>
              <a:rPr lang="en-US" altLang="en-US" smtClean="0"/>
              <a:t> (string search functions)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Basic String Operations / Functions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Some of these may have already been covered earlier during the semester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Strings Can Be Conceptualized As Sequences</a:t>
            </a:r>
          </a:p>
        </p:txBody>
      </p:sp>
      <p:sp>
        <p:nvSpPr>
          <p:cNvPr id="6973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The ‘</a:t>
            </a:r>
            <a:r>
              <a:rPr lang="en-US" altLang="ja-JP" sz="2400" smtClean="0">
                <a:latin typeface="Consolas" panose="020B0609020204030204" pitchFamily="49" charset="0"/>
              </a:rPr>
              <a:t>in</a:t>
            </a:r>
            <a:r>
              <a:rPr lang="en-US" altLang="en-US" sz="2400" smtClean="0"/>
              <a:t>’</a:t>
            </a:r>
            <a:r>
              <a:rPr lang="en-US" altLang="ja-JP" sz="2400" smtClean="0"/>
              <a:t> and </a:t>
            </a:r>
            <a:r>
              <a:rPr lang="en-US" altLang="en-US" sz="2400" smtClean="0"/>
              <a:t>‘</a:t>
            </a:r>
            <a:r>
              <a:rPr lang="en-US" altLang="ja-JP" sz="2400" smtClean="0">
                <a:latin typeface="Consolas" panose="020B0609020204030204" pitchFamily="49" charset="0"/>
              </a:rPr>
              <a:t>not in</a:t>
            </a:r>
            <a:r>
              <a:rPr lang="en-US" altLang="en-US" sz="2400" smtClean="0"/>
              <a:t>’</a:t>
            </a:r>
            <a:r>
              <a:rPr lang="en-US" altLang="ja-JP" sz="2400" smtClean="0"/>
              <a:t> operations can be performed on a string.</a:t>
            </a:r>
          </a:p>
          <a:p>
            <a:r>
              <a:rPr lang="en-US" altLang="en-US" sz="2400" smtClean="0"/>
              <a:t>Branching (example name: “</a:t>
            </a:r>
            <a:r>
              <a:rPr lang="en-US" altLang="ja-JP" sz="2000" smtClean="0">
                <a:latin typeface="Consolas" panose="020B0609020204030204" pitchFamily="49" charset="0"/>
              </a:rPr>
              <a:t>string1.py</a:t>
            </a:r>
            <a:r>
              <a:rPr lang="en-US" altLang="en-US" sz="2400" smtClean="0"/>
              <a:t>”</a:t>
            </a:r>
            <a:r>
              <a:rPr lang="en-US" altLang="ja-JP" sz="2400" smtClean="0"/>
              <a:t>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userNames = "aaa abc username xxx"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userName = input ("User name: 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if userName in userNames: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print("User name already taken, enter a new one")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2400" smtClean="0"/>
          </a:p>
          <a:p>
            <a:r>
              <a:rPr lang="en-US" altLang="en-US" sz="2400" smtClean="0"/>
              <a:t>Looping (iterating through the elements: example name “</a:t>
            </a:r>
            <a:r>
              <a:rPr lang="en-US" altLang="ja-JP" sz="2000" smtClean="0">
                <a:latin typeface="Consolas" panose="020B0609020204030204" pitchFamily="49" charset="0"/>
              </a:rPr>
              <a:t>string2.py</a:t>
            </a:r>
            <a:r>
              <a:rPr lang="en-US" altLang="en-US" sz="2400" smtClean="0"/>
              <a:t>”</a:t>
            </a:r>
            <a:r>
              <a:rPr lang="en-US" altLang="ja-JP" sz="2400" baseline="30000" smtClean="0"/>
              <a:t>1</a:t>
            </a:r>
            <a:r>
              <a:rPr lang="en-US" altLang="ja-JP" sz="2400" smtClean="0"/>
              <a:t>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sentence = "by ur command"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for temp in sentence: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print("%s-" %temp, end="")</a:t>
            </a:r>
          </a:p>
          <a:p>
            <a:endParaRPr lang="en-US" altLang="en-US" sz="2400" smtClean="0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44196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00400"/>
            <a:ext cx="4114800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4"/>
          <a:stretch>
            <a:fillRect/>
          </a:stretch>
        </p:blipFill>
        <p:spPr bwMode="auto">
          <a:xfrm>
            <a:off x="4953000" y="5715000"/>
            <a:ext cx="41910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81200"/>
            <a:ext cx="415131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7347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String Operations: Concatenation &amp; Repetition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Concatenation (</a:t>
            </a:r>
            <a:r>
              <a:rPr lang="ja-JP" altLang="en-US" smtClean="0"/>
              <a:t>‘</a:t>
            </a:r>
            <a:r>
              <a:rPr lang="en-US" altLang="ja-JP" smtClean="0"/>
              <a:t>+</a:t>
            </a:r>
            <a:r>
              <a:rPr lang="ja-JP" altLang="en-US" smtClean="0"/>
              <a:t>’</a:t>
            </a:r>
            <a:r>
              <a:rPr lang="en-US" altLang="ja-JP" smtClean="0"/>
              <a:t>): connects two or more strings</a:t>
            </a:r>
          </a:p>
          <a:p>
            <a:r>
              <a:rPr lang="en-US" altLang="en-US" smtClean="0"/>
              <a:t>Repetition (</a:t>
            </a:r>
            <a:r>
              <a:rPr lang="ja-JP" altLang="en-US" smtClean="0"/>
              <a:t>‘</a:t>
            </a:r>
            <a:r>
              <a:rPr lang="en-US" altLang="ja-JP" smtClean="0"/>
              <a:t>*</a:t>
            </a:r>
            <a:r>
              <a:rPr lang="ja-JP" altLang="en-US" smtClean="0"/>
              <a:t>’</a:t>
            </a:r>
            <a:r>
              <a:rPr lang="en-US" altLang="ja-JP" smtClean="0"/>
              <a:t>): repeat a series of characters</a:t>
            </a:r>
          </a:p>
          <a:p>
            <a:r>
              <a:rPr lang="en-US" altLang="en-US" smtClean="0"/>
              <a:t>Complete online example: </a:t>
            </a:r>
            <a:r>
              <a:rPr lang="en-US" altLang="en-US" sz="2000" smtClean="0">
                <a:latin typeface="Consolas" panose="020B0609020204030204" pitchFamily="49" charset="0"/>
              </a:rPr>
              <a:t>string3.py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s1 = "11"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s2 = "17"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s3 = s1 + s2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s4 = s2 * 3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print(s3)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print(s4)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mtClean="0"/>
              <a:t> </a:t>
            </a: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120"/>
          <a:stretch>
            <a:fillRect/>
          </a:stretch>
        </p:blipFill>
        <p:spPr bwMode="auto">
          <a:xfrm>
            <a:off x="2209800" y="3886200"/>
            <a:ext cx="1143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80"/>
          <a:stretch>
            <a:fillRect/>
          </a:stretch>
        </p:blipFill>
        <p:spPr bwMode="auto">
          <a:xfrm>
            <a:off x="2209800" y="4419600"/>
            <a:ext cx="11430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String: Composite</a:t>
            </a:r>
          </a:p>
        </p:txBody>
      </p:sp>
      <p:sp>
        <p:nvSpPr>
          <p:cNvPr id="69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47775"/>
            <a:ext cx="8178800" cy="5610225"/>
          </a:xfrm>
        </p:spPr>
        <p:txBody>
          <a:bodyPr/>
          <a:lstStyle/>
          <a:p>
            <a:r>
              <a:rPr lang="en-US" altLang="en-US" sz="2400" smtClean="0"/>
              <a:t>Strings are just a series of characters (e.g., alpha, numeric, punctuation etc.)</a:t>
            </a:r>
          </a:p>
          <a:p>
            <a:pPr lvl="1"/>
            <a:r>
              <a:rPr lang="en-US" altLang="en-US" sz="2000" smtClean="0"/>
              <a:t>A string can be treated as one entity.</a:t>
            </a:r>
          </a:p>
          <a:p>
            <a:pPr lvl="1"/>
            <a:r>
              <a:rPr lang="en-US" altLang="en-US" sz="1800" smtClean="0"/>
              <a:t>Online example: “</a:t>
            </a:r>
            <a:r>
              <a:rPr lang="en-US" altLang="ja-JP" sz="1600" smtClean="0">
                <a:latin typeface="Consolas" panose="020B0609020204030204" pitchFamily="49" charset="0"/>
              </a:rPr>
              <a:t>string4.py</a:t>
            </a:r>
            <a:r>
              <a:rPr lang="en-US" altLang="en-US" sz="1800" smtClean="0"/>
              <a:t>”</a:t>
            </a:r>
            <a:endParaRPr lang="en-US" altLang="ja-JP" sz="1800" smtClean="0"/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def fun(aString):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print(aString)</a:t>
            </a:r>
          </a:p>
          <a:p>
            <a:pPr lvl="2">
              <a:buFont typeface="Times New Roman" panose="02020603050405020304" pitchFamily="18" charset="0"/>
              <a:buNone/>
            </a:pPr>
            <a:endParaRPr lang="en-US" altLang="en-US" sz="1600" smtClean="0">
              <a:latin typeface="Consolas" panose="020B0609020204030204" pitchFamily="49" charset="0"/>
            </a:endParaRP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600" b="1" smtClean="0">
                <a:latin typeface="Consolas" panose="020B0609020204030204" pitchFamily="49" charset="0"/>
              </a:rPr>
              <a:t># START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aString = "By your command"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fun(aString)</a:t>
            </a:r>
          </a:p>
          <a:p>
            <a:r>
              <a:rPr lang="en-US" altLang="en-US" sz="2400" smtClean="0"/>
              <a:t>Individual elements (characters) can be accessed via an index.</a:t>
            </a:r>
          </a:p>
          <a:p>
            <a:pPr lvl="1"/>
            <a:r>
              <a:rPr lang="en-US" altLang="en-US" sz="2000" smtClean="0"/>
              <a:t>Online example: “</a:t>
            </a:r>
            <a:r>
              <a:rPr lang="en-US" altLang="ja-JP" sz="1800" smtClean="0">
                <a:latin typeface="Consolas" panose="020B0609020204030204" pitchFamily="49" charset="0"/>
              </a:rPr>
              <a:t>string5.py</a:t>
            </a:r>
            <a:r>
              <a:rPr lang="en-US" altLang="en-US" sz="2000" smtClean="0"/>
              <a:t>”</a:t>
            </a:r>
            <a:endParaRPr lang="en-US" altLang="ja-JP" sz="2000" smtClean="0"/>
          </a:p>
          <a:p>
            <a:pPr lvl="1"/>
            <a:r>
              <a:rPr lang="en-US" altLang="en-US" sz="2000" smtClean="0"/>
              <a:t>Note: A string with ‘n’ elements has an index from 0 to (n-1)</a:t>
            </a:r>
            <a:endParaRPr lang="en-US" altLang="en-US" sz="1600" b="1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aString = "hello"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print (aString[1])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print (aString[4])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84"/>
          <a:stretch>
            <a:fillRect/>
          </a:stretch>
        </p:blipFill>
        <p:spPr bwMode="auto">
          <a:xfrm>
            <a:off x="3352800" y="2895600"/>
            <a:ext cx="23622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791200"/>
            <a:ext cx="472440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0179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Mutable, Constant, Immutable,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Mutable types:</a:t>
            </a:r>
          </a:p>
          <a:p>
            <a:pPr lvl="1"/>
            <a:r>
              <a:rPr lang="en-US" altLang="en-US" smtClean="0"/>
              <a:t>The original memory location </a:t>
            </a:r>
            <a:r>
              <a:rPr lang="en-US" altLang="en-US" i="1" smtClean="0"/>
              <a:t>can</a:t>
            </a:r>
            <a:r>
              <a:rPr lang="en-US" altLang="en-US" smtClean="0"/>
              <a:t> change</a:t>
            </a:r>
          </a:p>
          <a:p>
            <a:pPr lvl="1"/>
            <a:endParaRPr lang="en-US" altLang="en-US" smtClean="0"/>
          </a:p>
          <a:p>
            <a:r>
              <a:rPr lang="en-US" altLang="en-US" smtClean="0"/>
              <a:t>Constants</a:t>
            </a:r>
          </a:p>
          <a:p>
            <a:pPr lvl="1"/>
            <a:r>
              <a:rPr lang="en-US" altLang="en-US" smtClean="0"/>
              <a:t>Memory location </a:t>
            </a:r>
            <a:r>
              <a:rPr lang="en-US" altLang="en-US" i="1" smtClean="0"/>
              <a:t>shouldn’t</a:t>
            </a:r>
            <a:r>
              <a:rPr lang="en-US" altLang="en-US" smtClean="0"/>
              <a:t> change (Python): may produce a logic error if modified</a:t>
            </a:r>
          </a:p>
          <a:p>
            <a:pPr lvl="1"/>
            <a:r>
              <a:rPr lang="en-US" altLang="en-US" smtClean="0"/>
              <a:t>Memory location syntactically </a:t>
            </a:r>
            <a:r>
              <a:rPr lang="en-US" altLang="en-US" i="1" smtClean="0"/>
              <a:t>cannot</a:t>
            </a:r>
            <a:r>
              <a:rPr lang="en-US" altLang="en-US" smtClean="0"/>
              <a:t> change (C++, Java): produces a syntax error (violates the syntax or rule that constants cannot change)</a:t>
            </a:r>
          </a:p>
          <a:p>
            <a:pPr lvl="1"/>
            <a:endParaRPr lang="en-US" altLang="en-US" smtClean="0"/>
          </a:p>
          <a:p>
            <a:r>
              <a:rPr lang="en-US" altLang="en-US" smtClean="0"/>
              <a:t>Immutable types:</a:t>
            </a:r>
          </a:p>
          <a:p>
            <a:pPr lvl="1"/>
            <a:r>
              <a:rPr lang="en-US" altLang="en-US" smtClean="0"/>
              <a:t>The </a:t>
            </a:r>
            <a:r>
              <a:rPr lang="en-US" altLang="en-US" i="1" smtClean="0"/>
              <a:t>original </a:t>
            </a:r>
            <a:r>
              <a:rPr lang="en-US" altLang="en-US" smtClean="0"/>
              <a:t>memory location </a:t>
            </a:r>
            <a:r>
              <a:rPr lang="en-US" altLang="en-US" i="1" smtClean="0"/>
              <a:t>won’t change</a:t>
            </a:r>
          </a:p>
          <a:p>
            <a:pPr lvl="1"/>
            <a:r>
              <a:rPr lang="en-US" altLang="en-US" smtClean="0"/>
              <a:t>Changes to a variable of a pre-existing immutable type creates a new location in memory. There are now two locations.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172200" y="1901825"/>
            <a:ext cx="1066800" cy="369888"/>
            <a:chOff x="6172200" y="1494977"/>
            <a:chExt cx="1066800" cy="369332"/>
          </a:xfrm>
        </p:grpSpPr>
        <p:sp>
          <p:nvSpPr>
            <p:cNvPr id="24591" name="TextBox 3"/>
            <p:cNvSpPr txBox="1">
              <a:spLocks noChangeArrowheads="1"/>
            </p:cNvSpPr>
            <p:nvPr/>
          </p:nvSpPr>
          <p:spPr bwMode="auto">
            <a:xfrm>
              <a:off x="6172200" y="1494977"/>
              <a:ext cx="609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>
                  <a:latin typeface="Consolas" panose="020B0609020204030204" pitchFamily="49" charset="0"/>
                </a:rPr>
                <a:t>num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705600" y="1494977"/>
              <a:ext cx="533400" cy="369332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12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6705600" y="1895475"/>
            <a:ext cx="533400" cy="3683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72200" y="1066800"/>
            <a:ext cx="144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num = 12</a:t>
            </a:r>
          </a:p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num = 17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114800" y="5891213"/>
            <a:ext cx="1617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immutable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43000" y="5789613"/>
            <a:ext cx="2438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immutable = 12</a:t>
            </a:r>
          </a:p>
          <a:p>
            <a:pPr eaLnBrk="1" hangingPunct="1"/>
            <a:r>
              <a:rPr lang="en-US" altLang="en-US">
                <a:latin typeface="Consolas" panose="020B0609020204030204" pitchFamily="49" charset="0"/>
              </a:rPr>
              <a:t>immutable = 17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48400" y="5872163"/>
            <a:ext cx="533400" cy="36988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12</a:t>
            </a:r>
          </a:p>
        </p:txBody>
      </p:sp>
      <p:cxnSp>
        <p:nvCxnSpPr>
          <p:cNvPr id="15" name="Straight Arrow Connector 14"/>
          <p:cNvCxnSpPr>
            <a:endCxn id="11" idx="1"/>
          </p:cNvCxnSpPr>
          <p:nvPr/>
        </p:nvCxnSpPr>
        <p:spPr>
          <a:xfrm>
            <a:off x="5334000" y="6056313"/>
            <a:ext cx="91440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922838" y="6261100"/>
            <a:ext cx="1858962" cy="542925"/>
            <a:chOff x="4923412" y="6261079"/>
            <a:chExt cx="1858388" cy="543711"/>
          </a:xfrm>
        </p:grpSpPr>
        <p:sp>
          <p:nvSpPr>
            <p:cNvPr id="12" name="Rectangle 11"/>
            <p:cNvSpPr/>
            <p:nvPr/>
          </p:nvSpPr>
          <p:spPr>
            <a:xfrm>
              <a:off x="6248565" y="6435957"/>
              <a:ext cx="533235" cy="368833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17</a:t>
              </a:r>
            </a:p>
          </p:txBody>
        </p:sp>
        <p:cxnSp>
          <p:nvCxnSpPr>
            <p:cNvPr id="16" name="Straight Arrow Connector 15"/>
            <p:cNvCxnSpPr>
              <a:stCxn id="10" idx="2"/>
              <a:endCxn id="12" idx="1"/>
            </p:cNvCxnSpPr>
            <p:nvPr/>
          </p:nvCxnSpPr>
          <p:spPr>
            <a:xfrm>
              <a:off x="4923412" y="6261079"/>
              <a:ext cx="1325153" cy="35929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/>
          <p:cNvSpPr/>
          <p:nvPr/>
        </p:nvSpPr>
        <p:spPr>
          <a:xfrm>
            <a:off x="5322888" y="5927725"/>
            <a:ext cx="914400" cy="296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8" grpId="0" build="p"/>
      <p:bldP spid="10" grpId="0"/>
      <p:bldP spid="13" grpId="0" build="p"/>
      <p:bldP spid="11" grpId="0" animBg="1"/>
      <p:bldP spid="20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altLang="en-US" sz="3200" smtClean="0"/>
              <a:t>Strings Are Immutable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Even though it may look a string can change they actually cannot be edited (original memory location cannot change).</a:t>
            </a:r>
          </a:p>
          <a:p>
            <a:pPr lvl="1"/>
            <a:r>
              <a:rPr lang="en-US" altLang="en-US" sz="2000" dirty="0" smtClean="0"/>
              <a:t>Online example: “</a:t>
            </a:r>
            <a:r>
              <a:rPr lang="en-US" altLang="ja-JP" sz="1800" dirty="0" smtClean="0">
                <a:latin typeface="Consolas" panose="020B0609020204030204" pitchFamily="49" charset="0"/>
              </a:rPr>
              <a:t>string6.py</a:t>
            </a:r>
            <a:r>
              <a:rPr lang="en-US" altLang="en-US" sz="2000" dirty="0" smtClean="0"/>
              <a:t>”</a:t>
            </a:r>
            <a:endParaRPr lang="en-US" altLang="ja-JP" sz="1800" b="1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 = "hi"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 (s1)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 = "bye"   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New string created                                                                                           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 (s1)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s1[0] = "G" 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# Error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25" b="54546"/>
          <a:stretch>
            <a:fillRect/>
          </a:stretch>
        </p:blipFill>
        <p:spPr bwMode="auto">
          <a:xfrm>
            <a:off x="5334000" y="3048000"/>
            <a:ext cx="609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54" r="690"/>
          <a:stretch>
            <a:fillRect/>
          </a:stretch>
        </p:blipFill>
        <p:spPr bwMode="auto">
          <a:xfrm>
            <a:off x="5334000" y="38100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Reminder: Lists Are Mutable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Example</a:t>
            </a:r>
          </a:p>
          <a:p>
            <a:pPr marL="342900" lvl="1" indent="0">
              <a:buNone/>
            </a:pPr>
            <a:r>
              <a:rPr lang="en-US" dirty="0" err="1" smtClean="0">
                <a:latin typeface="Consolas" panose="020B0609020204030204" pitchFamily="49" charset="0"/>
              </a:rPr>
              <a:t>aList</a:t>
            </a:r>
            <a:r>
              <a:rPr lang="en-US" dirty="0" smtClean="0">
                <a:latin typeface="Consolas" panose="020B0609020204030204" pitchFamily="49" charset="0"/>
              </a:rPr>
              <a:t> = [1,2,3]</a:t>
            </a:r>
          </a:p>
          <a:p>
            <a:pPr marL="342900" lvl="1" indent="0">
              <a:buNone/>
            </a:pPr>
            <a:r>
              <a:rPr lang="en-US" dirty="0" err="1" smtClean="0">
                <a:latin typeface="Consolas" panose="020B0609020204030204" pitchFamily="49" charset="0"/>
              </a:rPr>
              <a:t>aList</a:t>
            </a:r>
            <a:r>
              <a:rPr lang="en-US" dirty="0" smtClean="0">
                <a:latin typeface="Consolas" panose="020B0609020204030204" pitchFamily="49" charset="0"/>
              </a:rPr>
              <a:t>[0] = 10</a:t>
            </a:r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Print(</a:t>
            </a:r>
            <a:r>
              <a:rPr lang="en-US" dirty="0" err="1" smtClean="0">
                <a:latin typeface="Consolas" panose="020B0609020204030204" pitchFamily="49" charset="0"/>
              </a:rPr>
              <a:t>aList</a:t>
            </a:r>
            <a:r>
              <a:rPr lang="en-US" dirty="0" smtClean="0">
                <a:latin typeface="Consolas" panose="020B0609020204030204" pitchFamily="49" charset="0"/>
              </a:rPr>
              <a:t>)  # [10,2,3]</a:t>
            </a:r>
          </a:p>
          <a:p>
            <a:pPr marL="3429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54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Converting To Strings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Online example: </a:t>
            </a:r>
            <a:r>
              <a:rPr lang="en-US" altLang="en-US" sz="2000" smtClean="0">
                <a:latin typeface="Consolas" panose="020B0609020204030204" pitchFamily="49" charset="0"/>
              </a:rPr>
              <a:t>string7.py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 =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b = 2.5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 = a + b	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Addition                        </a:t>
            </a:r>
            <a:r>
              <a:rPr lang="en-US" altLang="en-US" sz="1800" b="1" smtClean="0">
                <a:latin typeface="Consolas" panose="020B0609020204030204" pitchFamily="49" charset="0"/>
              </a:rPr>
              <a:t>                        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print(c)	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Yields 4.5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/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b="1" smtClean="0">
                <a:solidFill>
                  <a:srgbClr val="00B0F0"/>
                </a:solidFill>
                <a:latin typeface="Consolas" panose="020B0609020204030204" pitchFamily="49" charset="0"/>
              </a:rPr>
              <a:t># str()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Converts argument to a String</a:t>
            </a:r>
            <a:r>
              <a:rPr lang="en-US" altLang="en-US" sz="1800" b="1" smtClean="0">
                <a:solidFill>
                  <a:srgbClr val="00B0F0"/>
                </a:solidFill>
              </a:rPr>
              <a:t>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Convert to string and then concatenate                              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 = str(a) + str(b)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print(c)	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Yields ‘22.5’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Converting From Strings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x = '3'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y = '4.5'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int(): convert to integer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float(): convert to floating point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Convert to numeric and then add                                     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z = int(x) + float(y)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print(z)	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Yields 7.5</a:t>
            </a:r>
          </a:p>
          <a:p>
            <a:endParaRPr lang="en-US" altLang="en-US" b="1" smtClean="0">
              <a:latin typeface="Consolas" panose="020B0609020204030204" pitchFamily="49" charset="0"/>
            </a:endParaRP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Advanced Operations / Functions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These operations and functions likely have not yet been covered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Substring Operations</a:t>
            </a:r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Sometimes you may wish to extract out a portion of a string.</a:t>
            </a:r>
          </a:p>
          <a:p>
            <a:pPr lvl="1"/>
            <a:r>
              <a:rPr lang="en-US" altLang="en-US" sz="2000" smtClean="0"/>
              <a:t>E.g., Extract first name “James” from a full name “James T. Kirk, Captain”</a:t>
            </a:r>
          </a:p>
          <a:p>
            <a:r>
              <a:rPr lang="en-US" altLang="en-US" sz="2400" smtClean="0"/>
              <a:t>This operation is referred to as a ‘substring’ operation in many programming languages.</a:t>
            </a:r>
          </a:p>
          <a:p>
            <a:r>
              <a:rPr lang="en-US" altLang="en-US" sz="2400" smtClean="0"/>
              <a:t>There are two implementations of the substring operation in Python:</a:t>
            </a:r>
          </a:p>
          <a:p>
            <a:pPr lvl="1"/>
            <a:r>
              <a:rPr lang="en-US" altLang="en-US" sz="2000" smtClean="0"/>
              <a:t>String slicing</a:t>
            </a:r>
          </a:p>
          <a:p>
            <a:pPr lvl="1"/>
            <a:r>
              <a:rPr lang="en-US" altLang="en-US" sz="2000" smtClean="0"/>
              <a:t>String splitting</a:t>
            </a:r>
          </a:p>
          <a:p>
            <a:pPr lvl="1"/>
            <a:endParaRPr lang="en-US" altLang="en-US" sz="240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15875" y="6477000"/>
            <a:ext cx="7467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/>
              <a:t>1 The name James T. Kirk is </a:t>
            </a:r>
            <a:r>
              <a:rPr lang="en-US" altLang="en-US" sz="1600">
                <a:sym typeface="Symbol" panose="05050102010706020507" pitchFamily="18" charset="2"/>
              </a:rPr>
              <a:t></a:t>
            </a:r>
            <a:r>
              <a:rPr lang="en-US" altLang="en-US" sz="1600"/>
              <a:t>  CBS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79" grpId="0" build="p" bldLvl="2"/>
      <p:bldP spid="4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String Slicing</a:t>
            </a:r>
          </a:p>
        </p:txBody>
      </p:sp>
      <p:sp>
        <p:nvSpPr>
          <p:cNvPr id="69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Slicing a string will return a portion of a string based on the indices provided</a:t>
            </a:r>
          </a:p>
          <a:p>
            <a:r>
              <a:rPr lang="en-US" altLang="en-US" sz="2400" smtClean="0"/>
              <a:t>The index can indicate the start and end point of the substring.</a:t>
            </a:r>
          </a:p>
          <a:p>
            <a:r>
              <a:rPr lang="en-US" altLang="en-US" sz="2400" b="1" smtClean="0"/>
              <a:t>Format</a:t>
            </a:r>
            <a:r>
              <a:rPr lang="en-US" altLang="en-US" sz="240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i="1" smtClean="0">
                <a:latin typeface="Consolas" panose="020B0609020204030204" pitchFamily="49" charset="0"/>
              </a:rPr>
              <a:t>string_name</a:t>
            </a:r>
            <a:r>
              <a:rPr lang="en-US" altLang="en-US" sz="1800" smtClean="0">
                <a:latin typeface="Consolas" panose="020B0609020204030204" pitchFamily="49" charset="0"/>
              </a:rPr>
              <a:t> [</a:t>
            </a:r>
            <a:r>
              <a:rPr lang="en-US" altLang="en-US" sz="1800" i="1" smtClean="0">
                <a:latin typeface="Consolas" panose="020B0609020204030204" pitchFamily="49" charset="0"/>
              </a:rPr>
              <a:t>start_index</a:t>
            </a:r>
            <a:r>
              <a:rPr lang="en-US" altLang="en-US" sz="1800" smtClean="0">
                <a:latin typeface="Consolas" panose="020B0609020204030204" pitchFamily="49" charset="0"/>
              </a:rPr>
              <a:t> : </a:t>
            </a:r>
            <a:r>
              <a:rPr lang="en-US" altLang="en-US" sz="1800" i="1" smtClean="0">
                <a:latin typeface="Consolas" panose="020B0609020204030204" pitchFamily="49" charset="0"/>
              </a:rPr>
              <a:t>end_index</a:t>
            </a:r>
            <a:r>
              <a:rPr lang="en-US" altLang="en-US" sz="1800" smtClean="0">
                <a:latin typeface="Consolas" panose="020B0609020204030204" pitchFamily="49" charset="0"/>
              </a:rPr>
              <a:t>]</a:t>
            </a:r>
            <a:endParaRPr lang="en-US" altLang="en-US" sz="2400" smtClean="0"/>
          </a:p>
          <a:p>
            <a:r>
              <a:rPr lang="en-US" altLang="en-US" sz="2400" b="1" smtClean="0"/>
              <a:t>Online example</a:t>
            </a:r>
            <a:r>
              <a:rPr lang="en-US" altLang="en-US" sz="2400" smtClean="0"/>
              <a:t>: </a:t>
            </a:r>
            <a:r>
              <a:rPr lang="en-US" altLang="en-US" sz="2000" smtClean="0">
                <a:latin typeface="Consolas" panose="020B0609020204030204" pitchFamily="49" charset="0"/>
              </a:rPr>
              <a:t>string8.py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"abcdefghij"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(aString)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aString [2:5]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(temp)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aString [:5]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(temp)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temp = aString [7:]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(temp)</a:t>
            </a:r>
          </a:p>
          <a:p>
            <a:endParaRPr lang="en-US" altLang="en-US" sz="1600" smtClean="0">
              <a:latin typeface="Consolas" panose="020B0609020204030204" pitchFamily="49" charset="0"/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509"/>
          <a:stretch>
            <a:fillRect/>
          </a:stretch>
        </p:blipFill>
        <p:spPr bwMode="auto">
          <a:xfrm>
            <a:off x="3657600" y="43434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1" b="53018"/>
          <a:stretch>
            <a:fillRect/>
          </a:stretch>
        </p:blipFill>
        <p:spPr bwMode="auto">
          <a:xfrm>
            <a:off x="3657600" y="49530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82" b="29527"/>
          <a:stretch>
            <a:fillRect/>
          </a:stretch>
        </p:blipFill>
        <p:spPr bwMode="auto">
          <a:xfrm>
            <a:off x="3657600" y="56388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73"/>
          <a:stretch>
            <a:fillRect/>
          </a:stretch>
        </p:blipFill>
        <p:spPr bwMode="auto">
          <a:xfrm>
            <a:off x="3657600" y="6283325"/>
            <a:ext cx="28194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5299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 Use: String Slicing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Where characters at fixed positions must be extracted.</a:t>
            </a:r>
          </a:p>
          <a:p>
            <a:r>
              <a:rPr lang="en-US" altLang="en-US" smtClean="0"/>
              <a:t>Example: area code portion of a telephone number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ja-JP" altLang="en-US" sz="1800" smtClean="0">
                <a:latin typeface="Consolas" panose="020B0609020204030204" pitchFamily="49" charset="0"/>
              </a:rPr>
              <a:t>“</a:t>
            </a:r>
            <a:r>
              <a:rPr lang="en-US" altLang="ja-JP" sz="1800" smtClean="0">
                <a:latin typeface="Consolas" panose="020B0609020204030204" pitchFamily="49" charset="0"/>
              </a:rPr>
              <a:t>403-210-9455</a:t>
            </a:r>
            <a:r>
              <a:rPr lang="ja-JP" altLang="en-US" sz="1800" smtClean="0">
                <a:latin typeface="Consolas" panose="020B0609020204030204" pitchFamily="49" charset="0"/>
              </a:rPr>
              <a:t>”</a:t>
            </a:r>
            <a:endParaRPr lang="en-US" altLang="ja-JP" sz="18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marL="342900" lvl="1" indent="0"/>
            <a:r>
              <a:rPr lang="en-US" altLang="en-US" sz="1800" smtClean="0">
                <a:latin typeface="Consolas" panose="020B0609020204030204" pitchFamily="49" charset="0"/>
              </a:rPr>
              <a:t>The </a:t>
            </a:r>
            <a:r>
              <a:rPr lang="ja-JP" altLang="en-US" sz="1800" smtClean="0">
                <a:latin typeface="Consolas" panose="020B0609020204030204" pitchFamily="49" charset="0"/>
              </a:rPr>
              <a:t>“</a:t>
            </a:r>
            <a:r>
              <a:rPr lang="en-US" altLang="ja-JP" sz="1800" smtClean="0">
                <a:latin typeface="Consolas" panose="020B0609020204030204" pitchFamily="49" charset="0"/>
              </a:rPr>
              <a:t>403</a:t>
            </a:r>
            <a:r>
              <a:rPr lang="ja-JP" altLang="en-US" sz="1800" smtClean="0">
                <a:latin typeface="Consolas" panose="020B0609020204030204" pitchFamily="49" charset="0"/>
              </a:rPr>
              <a:t>”</a:t>
            </a:r>
            <a:r>
              <a:rPr lang="en-US" altLang="ja-JP" sz="1800" smtClean="0">
                <a:latin typeface="Consolas" panose="020B0609020204030204" pitchFamily="49" charset="0"/>
              </a:rPr>
              <a:t> area code could then be passed to a data base lookup to determine the province.</a:t>
            </a:r>
            <a:endParaRPr lang="en-US" altLang="en-US" sz="180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String Splitting</a:t>
            </a:r>
          </a:p>
        </p:txBody>
      </p:sp>
      <p:sp>
        <p:nvSpPr>
          <p:cNvPr id="7659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smtClean="0"/>
              <a:t>Divide a string into portions with a particular character determining where the split occurs.</a:t>
            </a:r>
          </a:p>
          <a:p>
            <a:pPr>
              <a:lnSpc>
                <a:spcPct val="70000"/>
              </a:lnSpc>
            </a:pPr>
            <a:r>
              <a:rPr lang="en-US" altLang="en-US" sz="2400" smtClean="0"/>
              <a:t>Practical usage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smtClean="0"/>
              <a:t>The string “The cat in the hat” could be split into individual words (split occurs when spaces are encountered).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smtClean="0"/>
              <a:t>“The”    “cat”    “in”    “the”    “hat”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smtClean="0"/>
              <a:t>Each word could then be individually passed to a spell checker.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955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String Splitting (2)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smtClean="0"/>
              <a:t>Format</a:t>
            </a:r>
            <a:r>
              <a:rPr lang="en-US" altLang="en-US" smtClean="0"/>
              <a:t>:</a:t>
            </a:r>
          </a:p>
          <a:p>
            <a:pPr lvl="1">
              <a:lnSpc>
                <a:spcPct val="70000"/>
              </a:lnSpc>
              <a:buFont typeface="Times New Roman" panose="02020603050405020304" pitchFamily="18" charset="0"/>
              <a:buNone/>
            </a:pPr>
            <a:r>
              <a:rPr lang="en-US" altLang="en-US" i="1" smtClean="0">
                <a:latin typeface="Consolas" panose="020B0609020204030204" pitchFamily="49" charset="0"/>
              </a:rPr>
              <a:t>string_name.split (</a:t>
            </a:r>
            <a:r>
              <a:rPr lang="en-US" altLang="en-US" smtClean="0">
                <a:latin typeface="Consolas" panose="020B0609020204030204" pitchFamily="49" charset="0"/>
              </a:rPr>
              <a:t>'</a:t>
            </a:r>
            <a:r>
              <a:rPr lang="en-US" altLang="en-US" i="1" smtClean="0">
                <a:latin typeface="Consolas" panose="020B0609020204030204" pitchFamily="49" charset="0"/>
              </a:rPr>
              <a:t>&lt;character used in the split</a:t>
            </a:r>
            <a:r>
              <a:rPr lang="en-US" altLang="en-US" smtClean="0">
                <a:latin typeface="Consolas" panose="020B0609020204030204" pitchFamily="49" charset="0"/>
              </a:rPr>
              <a:t>'</a:t>
            </a:r>
            <a:r>
              <a:rPr lang="en-US" altLang="en-US" i="1" smtClean="0">
                <a:latin typeface="Consolas" panose="020B0609020204030204" pitchFamily="49" charset="0"/>
              </a:rPr>
              <a:t>)</a:t>
            </a:r>
            <a:endParaRPr lang="en-US" altLang="en-US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endParaRPr lang="en-US" altLang="en-US" smtClean="0"/>
          </a:p>
          <a:p>
            <a:pPr>
              <a:lnSpc>
                <a:spcPct val="80000"/>
              </a:lnSpc>
            </a:pPr>
            <a:r>
              <a:rPr lang="en-US" altLang="en-US" b="1" smtClean="0"/>
              <a:t>Online example</a:t>
            </a:r>
            <a:r>
              <a:rPr lang="en-US" altLang="en-US" smtClean="0"/>
              <a:t>: </a:t>
            </a:r>
            <a:r>
              <a:rPr lang="en-US" altLang="en-US" sz="2000" smtClean="0">
                <a:latin typeface="Consolas" panose="020B0609020204030204" pitchFamily="49" charset="0"/>
              </a:rPr>
              <a:t>string9.py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"man who smiles</a:t>
            </a:r>
            <a:r>
              <a:rPr lang="ja-JP" altLang="en-US" sz="1800" smtClean="0">
                <a:latin typeface="Consolas" panose="020B0609020204030204" pitchFamily="49" charset="0"/>
              </a:rPr>
              <a:t>“</a:t>
            </a:r>
            <a:endParaRPr lang="en-US" altLang="ja-JP" sz="180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b="1" smtClean="0">
                <a:latin typeface="Consolas" panose="020B0609020204030204" pitchFamily="49" charset="0"/>
              </a:rPr>
              <a:t># Default split character is a space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one, two, three = aString.split() 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print(one)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print(two)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print(three)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aString = "James,Tam"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first, last = aString.split(',')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nic = first + " \"The Bullet\" " + last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print(nic)</a:t>
            </a:r>
          </a:p>
          <a:p>
            <a:endParaRPr lang="en-US" altLang="en-US" smtClean="0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64"/>
          <a:stretch>
            <a:fillRect/>
          </a:stretch>
        </p:blipFill>
        <p:spPr bwMode="auto">
          <a:xfrm>
            <a:off x="3581400" y="3581400"/>
            <a:ext cx="3429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36"/>
          <a:stretch>
            <a:fillRect/>
          </a:stretch>
        </p:blipFill>
        <p:spPr bwMode="auto">
          <a:xfrm>
            <a:off x="3581400" y="5562600"/>
            <a:ext cx="449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Determining Size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‘</a:t>
            </a:r>
            <a:r>
              <a:rPr lang="en-US" altLang="ja-JP" sz="2000" smtClean="0">
                <a:latin typeface="Consolas" panose="020B0609020204030204" pitchFamily="49" charset="0"/>
              </a:rPr>
              <a:t>len()</a:t>
            </a:r>
            <a:r>
              <a:rPr lang="en-US" altLang="en-US" smtClean="0"/>
              <a:t>’</a:t>
            </a:r>
            <a:r>
              <a:rPr lang="en-US" altLang="ja-JP" smtClean="0"/>
              <a:t> function can count the number of characters in a string.</a:t>
            </a:r>
          </a:p>
          <a:p>
            <a:r>
              <a:rPr lang="en-US" altLang="en-US" smtClean="0"/>
              <a:t>Example program: </a:t>
            </a:r>
            <a:r>
              <a:rPr lang="en-US" altLang="en-US" sz="2000" smtClean="0">
                <a:latin typeface="Consolas" panose="020B0609020204030204" pitchFamily="49" charset="0"/>
              </a:rPr>
              <a:t>string10.py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MAX_FILE_LENGTH = 256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SUFFIX_LENGTH = 3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60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filename = input("Enter new file name (max 256 characters): 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if (len(filename) &gt; MAX_FILE_LENGTH):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print("File name exceeded the max size of %d characters, you bad"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%(MAX_FILE_LENGTH))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else: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solidFill>
                  <a:srgbClr val="00B0F0"/>
                </a:solidFill>
                <a:latin typeface="Consolas" panose="020B0609020204030204" pitchFamily="49" charset="0"/>
              </a:rPr>
              <a:t> # Find file type, last three characters in string e.g., resume.txt                                                        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endSuffix = len(filename)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startSuffix = endSuffix - SUFFIX_LENGTH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suffix = filename[startSuffix:endSuffix]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if (suffix == "txt"):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print("Text file")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print("%d:%d %s" %(startSuffix,endSuffix,suffix))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mtClean="0"/>
          </a:p>
        </p:txBody>
      </p:sp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2362200"/>
            <a:ext cx="55657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String Testing Functions</a:t>
            </a:r>
            <a:r>
              <a:rPr lang="en-US" altLang="en-US" sz="3200" baseline="30000" smtClean="0"/>
              <a:t>1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8051800" cy="5368925"/>
          </a:xfrm>
        </p:spPr>
        <p:txBody>
          <a:bodyPr/>
          <a:lstStyle/>
          <a:p>
            <a:r>
              <a:rPr lang="en-US" altLang="en-US" sz="2400" smtClean="0"/>
              <a:t>These functions test a string to see if a given condition has been met and return either “</a:t>
            </a:r>
            <a:r>
              <a:rPr lang="en-US" altLang="ja-JP" sz="2000" smtClean="0">
                <a:latin typeface="Consolas" panose="020B0609020204030204" pitchFamily="49" charset="0"/>
              </a:rPr>
              <a:t>True</a:t>
            </a:r>
            <a:r>
              <a:rPr lang="en-US" altLang="en-US" sz="2400" smtClean="0"/>
              <a:t>”</a:t>
            </a:r>
            <a:r>
              <a:rPr lang="en-US" altLang="ja-JP" sz="2400" smtClean="0"/>
              <a:t> or </a:t>
            </a:r>
            <a:r>
              <a:rPr lang="en-US" altLang="en-US" sz="2400" smtClean="0"/>
              <a:t>“</a:t>
            </a:r>
            <a:r>
              <a:rPr lang="en-US" altLang="ja-JP" sz="2000" smtClean="0">
                <a:latin typeface="Consolas" panose="020B0609020204030204" pitchFamily="49" charset="0"/>
              </a:rPr>
              <a:t>False</a:t>
            </a:r>
            <a:r>
              <a:rPr lang="en-US" altLang="en-US" sz="2400" smtClean="0"/>
              <a:t>”</a:t>
            </a:r>
            <a:r>
              <a:rPr lang="en-US" altLang="ja-JP" sz="2400" smtClean="0"/>
              <a:t> (Boolean).</a:t>
            </a:r>
          </a:p>
          <a:p>
            <a:r>
              <a:rPr lang="en-US" altLang="en-US" sz="2400" b="1" smtClean="0"/>
              <a:t>Format</a:t>
            </a:r>
            <a:r>
              <a:rPr lang="en-US" altLang="en-US" sz="240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i="1" smtClean="0">
                <a:latin typeface="Consolas" panose="020B0609020204030204" pitchFamily="49" charset="0"/>
              </a:rPr>
              <a:t>string_name</a:t>
            </a:r>
            <a:r>
              <a:rPr lang="en-US" altLang="en-US" sz="2000" smtClean="0">
                <a:latin typeface="Consolas" panose="020B0609020204030204" pitchFamily="49" charset="0"/>
              </a:rPr>
              <a:t>.</a:t>
            </a:r>
            <a:r>
              <a:rPr lang="en-US" altLang="en-US" sz="2000" i="1" smtClean="0">
                <a:latin typeface="Consolas" panose="020B0609020204030204" pitchFamily="49" charset="0"/>
              </a:rPr>
              <a:t>function_name</a:t>
            </a:r>
            <a:r>
              <a:rPr lang="en-US" altLang="en-US" sz="2000" smtClean="0">
                <a:latin typeface="Consolas" panose="020B0609020204030204" pitchFamily="49" charset="0"/>
              </a:rPr>
              <a:t>()</a:t>
            </a:r>
          </a:p>
          <a:p>
            <a:pPr>
              <a:buFontTx/>
              <a:buNone/>
            </a:pPr>
            <a:endParaRPr lang="en-US" altLang="en-US" sz="2400" smtClean="0"/>
          </a:p>
        </p:txBody>
      </p:sp>
      <p:sp>
        <p:nvSpPr>
          <p:cNvPr id="35844" name="Text Box 41"/>
          <p:cNvSpPr txBox="1">
            <a:spLocks noChangeArrowheads="1"/>
          </p:cNvSpPr>
          <p:nvPr/>
        </p:nvSpPr>
        <p:spPr bwMode="auto">
          <a:xfrm>
            <a:off x="0" y="6583363"/>
            <a:ext cx="7632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 These functions will return false if the string is empty (less than one character).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String Testing Functions (2)</a:t>
            </a:r>
          </a:p>
        </p:txBody>
      </p:sp>
      <p:graphicFrame>
        <p:nvGraphicFramePr>
          <p:cNvPr id="702496" name="Group 32"/>
          <p:cNvGraphicFramePr>
            <a:graphicFrameLocks noGrp="1"/>
          </p:cNvGraphicFramePr>
          <p:nvPr>
            <p:ph idx="4294967295"/>
          </p:nvPr>
        </p:nvGraphicFramePr>
        <p:xfrm>
          <a:off x="457200" y="1108075"/>
          <a:ext cx="8178800" cy="5516566"/>
        </p:xfrm>
        <a:graphic>
          <a:graphicData uri="http://schemas.openxmlformats.org/drawingml/2006/table">
            <a:tbl>
              <a:tblPr/>
              <a:tblGrid>
                <a:gridCol w="19065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722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1274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Boolean Function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Description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isalpha()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true if the string consists only of alphabetic characters.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433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isdigit()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string consists only of digits.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isalnum()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string is composed only of alphabetic characters or numeric digits (alphanumeric)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islower()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alphabetic characters in the string are all lower case.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635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isspace()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string consists only of whitespace characters (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Consolas" pitchFamily="49" charset="0"/>
                        </a:rPr>
                        <a:t>“ “, “\n”, “\t”</a:t>
                      </a: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00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isupper()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alphabetic characters in the string are all upper case.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Applying A String Testing Function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smtClean="0">
                <a:cs typeface="Times New Roman" panose="02020603050405020304" pitchFamily="18" charset="0"/>
              </a:rPr>
              <a:t>Name of the online example: </a:t>
            </a:r>
            <a:r>
              <a:rPr lang="en-US" altLang="en-US" sz="2400" smtClean="0"/>
              <a:t>“</a:t>
            </a:r>
            <a:r>
              <a:rPr lang="en-US" altLang="ja-JP" sz="2000" smtClean="0">
                <a:latin typeface="Consolas" panose="020B0609020204030204" pitchFamily="49" charset="0"/>
              </a:rPr>
              <a:t>string11.py</a:t>
            </a:r>
            <a:r>
              <a:rPr lang="en-US" altLang="en-US" sz="2400" smtClean="0"/>
              <a:t>”</a:t>
            </a:r>
            <a:endParaRPr lang="en-US" altLang="ja-JP" sz="2400" smtClean="0"/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ok = False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while (ok == False):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temp = input("Enter an integer: 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ok = temp.isdigit()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if (ok == False):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print(temp, "is not an integer")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num = int (temp)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num = num + num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print(num) 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19"/>
          <a:stretch>
            <a:fillRect/>
          </a:stretch>
        </p:blipFill>
        <p:spPr bwMode="auto">
          <a:xfrm>
            <a:off x="3886200" y="4191000"/>
            <a:ext cx="401955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9"/>
          <a:stretch>
            <a:fillRect/>
          </a:stretch>
        </p:blipFill>
        <p:spPr bwMode="auto">
          <a:xfrm>
            <a:off x="4953000" y="6019800"/>
            <a:ext cx="40195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5" b="32967"/>
          <a:stretch>
            <a:fillRect/>
          </a:stretch>
        </p:blipFill>
        <p:spPr bwMode="auto">
          <a:xfrm>
            <a:off x="4419600" y="5081588"/>
            <a:ext cx="4019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28600" y="4540250"/>
            <a:ext cx="4191000" cy="1641475"/>
            <a:chOff x="228600" y="4540986"/>
            <a:chExt cx="4191000" cy="1640144"/>
          </a:xfrm>
        </p:grpSpPr>
        <p:sp>
          <p:nvSpPr>
            <p:cNvPr id="37896" name="TextBox 1"/>
            <p:cNvSpPr txBox="1">
              <a:spLocks noChangeArrowheads="1"/>
            </p:cNvSpPr>
            <p:nvPr/>
          </p:nvSpPr>
          <p:spPr bwMode="auto">
            <a:xfrm>
              <a:off x="228600" y="5257800"/>
              <a:ext cx="22860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</a:rPr>
                <a:t>Heuristic (end of “loops”) applied also (good error message)</a:t>
              </a: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V="1">
              <a:off x="2362200" y="4540986"/>
              <a:ext cx="1371600" cy="117855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endCxn id="0" idx="1"/>
            </p:cNvCxnSpPr>
            <p:nvPr/>
          </p:nvCxnSpPr>
          <p:spPr>
            <a:xfrm flipV="1">
              <a:off x="2362200" y="5435610"/>
              <a:ext cx="2057400" cy="28393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Strings And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Recall the concepts of references and addresses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pPr lvl="1"/>
            <a:r>
              <a:rPr lang="en-US" altLang="en-US" smtClean="0"/>
              <a:t>A reference contains an address</a:t>
            </a:r>
          </a:p>
          <a:p>
            <a:r>
              <a:rPr lang="en-US" altLang="en-US" smtClean="0"/>
              <a:t>A String ‘variable’ does not directly contain the contents of a string</a:t>
            </a:r>
          </a:p>
          <a:p>
            <a:pPr lvl="1"/>
            <a:r>
              <a:rPr lang="en-US" altLang="en-US" smtClean="0"/>
              <a:t>Instead the string contains the address (“refers to”) of a string</a:t>
            </a:r>
          </a:p>
        </p:txBody>
      </p:sp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3124200" cy="2341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Tuples</a:t>
            </a:r>
          </a:p>
        </p:txBody>
      </p:sp>
      <p:sp>
        <p:nvSpPr>
          <p:cNvPr id="7393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Much like a list, a tuple is a composite type whose elements can consist of any other type.</a:t>
            </a:r>
          </a:p>
          <a:p>
            <a:r>
              <a:rPr lang="en-US" altLang="en-US" sz="2400" smtClean="0"/>
              <a:t>Tuples support many of the same operators as lists such as indexing.</a:t>
            </a:r>
          </a:p>
          <a:p>
            <a:r>
              <a:rPr lang="en-US" altLang="en-US" sz="2400" smtClean="0"/>
              <a:t>However tuples are immutable.</a:t>
            </a:r>
          </a:p>
          <a:p>
            <a:r>
              <a:rPr lang="en-US" altLang="en-US" sz="2400" smtClean="0"/>
              <a:t>Tuples are used to store data that should not change.</a:t>
            </a:r>
          </a:p>
          <a:p>
            <a:pPr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9331" grpId="0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Tuples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b="1" smtClean="0"/>
              <a:t>Format</a:t>
            </a:r>
            <a:r>
              <a:rPr lang="en-US" altLang="en-US" sz="240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i="1" smtClean="0">
                <a:latin typeface="Consolas" panose="020B0609020204030204" pitchFamily="49" charset="0"/>
              </a:rPr>
              <a:t>tuple_name</a:t>
            </a:r>
            <a:r>
              <a:rPr lang="en-US" altLang="en-US" sz="2000" smtClean="0">
                <a:latin typeface="Consolas" panose="020B0609020204030204" pitchFamily="49" charset="0"/>
              </a:rPr>
              <a:t> = (</a:t>
            </a:r>
            <a:r>
              <a:rPr lang="en-US" altLang="en-US" sz="2000" i="1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smtClean="0">
                <a:latin typeface="Consolas" panose="020B0609020204030204" pitchFamily="49" charset="0"/>
              </a:rPr>
              <a:t>1</a:t>
            </a:r>
            <a:r>
              <a:rPr lang="en-US" altLang="en-US" sz="2000" smtClean="0">
                <a:latin typeface="Consolas" panose="020B0609020204030204" pitchFamily="49" charset="0"/>
              </a:rPr>
              <a:t>, </a:t>
            </a:r>
            <a:r>
              <a:rPr lang="en-US" altLang="en-US" sz="2000" i="1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smtClean="0">
                <a:latin typeface="Consolas" panose="020B0609020204030204" pitchFamily="49" charset="0"/>
              </a:rPr>
              <a:t>2</a:t>
            </a:r>
            <a:r>
              <a:rPr lang="en-US" altLang="en-US" sz="2000" smtClean="0">
                <a:latin typeface="Consolas" panose="020B0609020204030204" pitchFamily="49" charset="0"/>
              </a:rPr>
              <a:t>...</a:t>
            </a:r>
            <a:r>
              <a:rPr lang="en-US" altLang="en-US" sz="2000" i="1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smtClean="0">
                <a:latin typeface="Consolas" panose="020B0609020204030204" pitchFamily="49" charset="0"/>
              </a:rPr>
              <a:t>n</a:t>
            </a:r>
            <a:r>
              <a:rPr lang="en-US" altLang="en-US" sz="2000" smtClean="0">
                <a:latin typeface="Consolas" panose="020B0609020204030204" pitchFamily="49" charset="0"/>
              </a:rPr>
              <a:t>) 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r>
              <a:rPr lang="en-US" altLang="en-US" sz="2400" b="1" smtClean="0"/>
              <a:t>Example</a:t>
            </a:r>
            <a:r>
              <a:rPr lang="en-US" altLang="en-US" sz="240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tup = (1,2,"foo",0.3)</a:t>
            </a:r>
          </a:p>
          <a:p>
            <a:endParaRPr lang="en-US" altLang="en-US" sz="200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altLang="en-US" sz="3200" smtClean="0"/>
              <a:t>A Small Example Using Tuples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524000"/>
            <a:ext cx="8229600" cy="4525963"/>
          </a:xfrm>
        </p:spPr>
        <p:txBody>
          <a:bodyPr/>
          <a:lstStyle/>
          <a:p>
            <a:r>
              <a:rPr lang="en-CA" altLang="en-US" sz="2400" smtClean="0">
                <a:cs typeface="Times New Roman" panose="02020603050405020304" pitchFamily="18" charset="0"/>
              </a:rPr>
              <a:t>Name of the online example</a:t>
            </a:r>
            <a:r>
              <a:rPr lang="en-CA" altLang="en-US" sz="2400" smtClean="0"/>
              <a:t>:</a:t>
            </a:r>
            <a:r>
              <a:rPr lang="en-CA" altLang="en-US" sz="2000" smtClean="0"/>
              <a:t> </a:t>
            </a:r>
            <a:r>
              <a:rPr lang="en-US" altLang="en-US" sz="2400" smtClean="0">
                <a:latin typeface="Consolas" panose="020B0609020204030204" pitchFamily="49" charset="0"/>
              </a:rPr>
              <a:t>tuples1.py</a:t>
            </a:r>
          </a:p>
          <a:p>
            <a:pPr>
              <a:buFontTx/>
              <a:buNone/>
            </a:pPr>
            <a:endParaRPr lang="en-US" altLang="en-US" sz="20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tup = (1,2,"foo",0.3)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(tup)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print (tup[2])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tup[2] = "bar"</a:t>
            </a:r>
          </a:p>
          <a:p>
            <a:pPr>
              <a:buFontTx/>
              <a:buNone/>
            </a:pPr>
            <a:endParaRPr lang="en-US" altLang="en-US" sz="1800" smtClean="0"/>
          </a:p>
          <a:p>
            <a:endParaRPr lang="en-US" altLang="en-US" sz="2000" smtClean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286000" y="3200400"/>
            <a:ext cx="6351588" cy="641350"/>
            <a:chOff x="1440" y="2064"/>
            <a:chExt cx="4001" cy="404"/>
          </a:xfrm>
        </p:grpSpPr>
        <p:sp>
          <p:nvSpPr>
            <p:cNvPr id="103430" name="Rectangle 4"/>
            <p:cNvSpPr>
              <a:spLocks noChangeArrowheads="1"/>
            </p:cNvSpPr>
            <p:nvPr/>
          </p:nvSpPr>
          <p:spPr bwMode="auto">
            <a:xfrm>
              <a:off x="1925" y="2064"/>
              <a:ext cx="351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CC3300"/>
                  </a:solidFill>
                  <a:latin typeface="Arial" panose="020B0604020202020204" pitchFamily="34" charset="0"/>
                </a:rPr>
                <a:t>Error (trying to change an immutable):</a:t>
              </a:r>
            </a:p>
            <a:p>
              <a:pPr eaLnBrk="1" hangingPunct="1"/>
              <a:r>
                <a:rPr lang="en-US" altLang="en-US">
                  <a:solidFill>
                    <a:srgbClr val="CC3300"/>
                  </a:solidFill>
                  <a:latin typeface="Arial" panose="020B0604020202020204" pitchFamily="34" charset="0"/>
                </a:rPr>
                <a:t>“TypeError: object does not support item assignment”</a:t>
              </a:r>
            </a:p>
          </p:txBody>
        </p:sp>
        <p:sp>
          <p:nvSpPr>
            <p:cNvPr id="103431" name="Line 5"/>
            <p:cNvSpPr>
              <a:spLocks noChangeShapeType="1"/>
            </p:cNvSpPr>
            <p:nvPr/>
          </p:nvSpPr>
          <p:spPr bwMode="auto">
            <a:xfrm flipH="1">
              <a:off x="1440" y="2256"/>
              <a:ext cx="50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pic>
        <p:nvPicPr>
          <p:cNvPr id="8192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9"/>
          <a:stretch>
            <a:fillRect/>
          </a:stretch>
        </p:blipFill>
        <p:spPr bwMode="auto">
          <a:xfrm>
            <a:off x="3657600" y="2438400"/>
            <a:ext cx="3429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sz="2000" smtClean="0"/>
              <a:t>Although it appears that functions in Python can return multiple values they are in fact consistent with how functions are defined in other programming languages.</a:t>
            </a:r>
          </a:p>
          <a:p>
            <a:r>
              <a:rPr lang="en-US" altLang="en-US" sz="2000" smtClean="0"/>
              <a:t>Functions can either return zero or </a:t>
            </a:r>
            <a:r>
              <a:rPr lang="en-US" altLang="en-US" sz="2000" i="1" smtClean="0"/>
              <a:t>exactly one value</a:t>
            </a:r>
            <a:r>
              <a:rPr lang="en-US" altLang="en-US" sz="2000" smtClean="0"/>
              <a:t> only.</a:t>
            </a:r>
          </a:p>
          <a:p>
            <a:r>
              <a:rPr lang="en-US" altLang="en-US" sz="2000" smtClean="0"/>
              <a:t>Specifying the return value with brackets merely returns one tuple back to the caller.</a:t>
            </a:r>
          </a:p>
          <a:p>
            <a:endParaRPr lang="en-US" altLang="en-US" sz="20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 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return (1,2,3)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 (num):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if (num &gt; 0):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print(</a:t>
            </a:r>
            <a:r>
              <a:rPr lang="en-US" altLang="en-US" sz="1800" smtClean="0"/>
              <a:t>"</a:t>
            </a:r>
            <a:r>
              <a:rPr lang="en-US" altLang="en-US" sz="1800" smtClean="0">
                <a:latin typeface="Consolas" panose="020B0609020204030204" pitchFamily="49" charset="0"/>
              </a:rPr>
              <a:t>pos</a:t>
            </a:r>
            <a:r>
              <a:rPr lang="en-US" altLang="en-US" sz="1800" smtClean="0"/>
              <a:t> "</a:t>
            </a:r>
            <a:r>
              <a:rPr lang="en-US" altLang="en-US" sz="1800" smtClean="0">
                <a:latin typeface="Consolas" panose="020B0609020204030204" pitchFamily="49" charset="0"/>
              </a:rPr>
              <a:t>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return()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elif (num &lt; 0):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print(</a:t>
            </a:r>
            <a:r>
              <a:rPr lang="en-US" altLang="en-US" sz="1800" smtClean="0"/>
              <a:t>"</a:t>
            </a:r>
            <a:r>
              <a:rPr lang="en-US" altLang="en-US" sz="1800" smtClean="0">
                <a:latin typeface="Consolas" panose="020B0609020204030204" pitchFamily="49" charset="0"/>
              </a:rPr>
              <a:t>neg</a:t>
            </a:r>
            <a:r>
              <a:rPr lang="en-US" altLang="en-US" sz="1800" smtClean="0"/>
              <a:t>")</a:t>
            </a: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return()</a:t>
            </a:r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Function Return Values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971800" y="3962400"/>
            <a:ext cx="5816600" cy="366713"/>
            <a:chOff x="1872" y="2496"/>
            <a:chExt cx="3664" cy="231"/>
          </a:xfrm>
        </p:grpSpPr>
        <p:sp>
          <p:nvSpPr>
            <p:cNvPr id="104458" name="Text Box 6"/>
            <p:cNvSpPr txBox="1">
              <a:spLocks noChangeArrowheads="1"/>
            </p:cNvSpPr>
            <p:nvPr/>
          </p:nvSpPr>
          <p:spPr bwMode="auto">
            <a:xfrm>
              <a:off x="2832" y="2496"/>
              <a:ext cx="27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CC3300"/>
                  </a:solidFill>
                  <a:latin typeface="Arial" panose="020B0604020202020204" pitchFamily="34" charset="0"/>
                </a:rPr>
                <a:t>Returns: A tuple with three elements</a:t>
              </a:r>
            </a:p>
          </p:txBody>
        </p:sp>
        <p:sp>
          <p:nvSpPr>
            <p:cNvPr id="104459" name="Line 7"/>
            <p:cNvSpPr>
              <a:spLocks noChangeShapeType="1"/>
            </p:cNvSpPr>
            <p:nvPr/>
          </p:nvSpPr>
          <p:spPr bwMode="auto">
            <a:xfrm flipH="1">
              <a:off x="1872" y="2624"/>
              <a:ext cx="96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2590800" y="5562600"/>
            <a:ext cx="5969000" cy="1066800"/>
            <a:chOff x="2590800" y="5629275"/>
            <a:chExt cx="5969000" cy="1066800"/>
          </a:xfrm>
        </p:grpSpPr>
        <p:sp>
          <p:nvSpPr>
            <p:cNvPr id="104454" name="Text Box 8"/>
            <p:cNvSpPr txBox="1">
              <a:spLocks noChangeArrowheads="1"/>
            </p:cNvSpPr>
            <p:nvPr/>
          </p:nvSpPr>
          <p:spPr bwMode="auto">
            <a:xfrm>
              <a:off x="4267200" y="5629275"/>
              <a:ext cx="42926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CC3300"/>
                  </a:solidFill>
                  <a:latin typeface="Arial" panose="020B0604020202020204" pitchFamily="34" charset="0"/>
                </a:rPr>
                <a:t>Nothing is returned back to the caller</a:t>
              </a:r>
            </a:p>
          </p:txBody>
        </p:sp>
        <p:grpSp>
          <p:nvGrpSpPr>
            <p:cNvPr id="104455" name="Group 13"/>
            <p:cNvGrpSpPr>
              <a:grpSpLocks/>
            </p:cNvGrpSpPr>
            <p:nvPr/>
          </p:nvGrpSpPr>
          <p:grpSpPr bwMode="auto">
            <a:xfrm>
              <a:off x="2590800" y="5857875"/>
              <a:ext cx="1663700" cy="838200"/>
              <a:chOff x="1824" y="3536"/>
              <a:chExt cx="1048" cy="472"/>
            </a:xfrm>
          </p:grpSpPr>
          <p:sp>
            <p:nvSpPr>
              <p:cNvPr id="104456" name="Line 9"/>
              <p:cNvSpPr>
                <a:spLocks noChangeShapeType="1"/>
              </p:cNvSpPr>
              <p:nvPr/>
            </p:nvSpPr>
            <p:spPr bwMode="auto">
              <a:xfrm flipH="1">
                <a:off x="1904" y="3536"/>
                <a:ext cx="968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04457" name="Line 10"/>
              <p:cNvSpPr>
                <a:spLocks noChangeShapeType="1"/>
              </p:cNvSpPr>
              <p:nvPr/>
            </p:nvSpPr>
            <p:spPr bwMode="auto">
              <a:xfrm flipH="1">
                <a:off x="1824" y="3536"/>
                <a:ext cx="1032" cy="47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2643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Functions Changing Multiple Items</a:t>
            </a:r>
          </a:p>
        </p:txBody>
      </p:sp>
      <p:sp>
        <p:nvSpPr>
          <p:cNvPr id="10547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smtClean="0"/>
              <a:t>Because functions only return 0 or 1 items (Python returns one composite) the mechanism of passing by reference (covered earlier in this section) is an important concept.</a:t>
            </a:r>
          </a:p>
          <a:p>
            <a:pPr lvl="1"/>
            <a:r>
              <a:rPr lang="en-CA" altLang="en-US" sz="2000" smtClean="0"/>
              <a:t>What if more than one change must be communicated back to the caller (only one entity can be returned).</a:t>
            </a:r>
          </a:p>
          <a:p>
            <a:pPr lvl="1"/>
            <a:r>
              <a:rPr lang="en-CA" altLang="en-US" sz="2000" smtClean="0"/>
              <a:t>Multiple parameters can be passed by reference.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Extra Practice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smtClean="0">
                <a:cs typeface="Times New Roman" panose="02020603050405020304" pitchFamily="18" charset="0"/>
              </a:rPr>
              <a:t>String:</a:t>
            </a:r>
          </a:p>
          <a:p>
            <a:pPr lvl="1"/>
            <a:r>
              <a:rPr lang="en-US" altLang="en-US" sz="2000" smtClean="0">
                <a:cs typeface="Times New Roman" panose="02020603050405020304" pitchFamily="18" charset="0"/>
              </a:rPr>
              <a:t>Write the code that implements string operations (e.g., splitting) or string functions (e.g., determining if a string consists only of numbers)</a:t>
            </a:r>
          </a:p>
          <a:p>
            <a:pPr>
              <a:buFontTx/>
              <a:buNone/>
            </a:pPr>
            <a:r>
              <a:rPr lang="en-US" altLang="en-US" sz="2400" smtClean="0">
                <a:cs typeface="Times New Roman" panose="02020603050405020304" pitchFamily="18" charset="0"/>
              </a:rPr>
              <a:t>List operations:</a:t>
            </a:r>
          </a:p>
          <a:p>
            <a:pPr lvl="1"/>
            <a:r>
              <a:rPr lang="en-US" altLang="en-US" sz="2000" smtClean="0">
                <a:cs typeface="Times New Roman" panose="02020603050405020304" pitchFamily="18" charset="0"/>
              </a:rPr>
              <a:t>For a numerical list: implement some common mathematical functions (e.g., average, min, max, mode).</a:t>
            </a:r>
          </a:p>
          <a:p>
            <a:pPr lvl="1"/>
            <a:r>
              <a:rPr lang="en-US" altLang="en-US" sz="2000" smtClean="0">
                <a:cs typeface="Times New Roman" panose="02020603050405020304" pitchFamily="18" charset="0"/>
              </a:rPr>
              <a:t>For any type of list: implement common list operations (e.g., displaying all elements one at a time, inserting elements at the end of the list, insert elements in order, searching for elements, removing an element).</a:t>
            </a:r>
            <a:endParaRPr lang="en-US" alt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After This Section You Should Now Know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The difference between a simple vs. a composite type</a:t>
            </a:r>
          </a:p>
          <a:p>
            <a:r>
              <a:rPr lang="en-US" altLang="en-US" sz="2400" smtClean="0"/>
              <a:t>What is the difference between a mutable and an immutable type</a:t>
            </a:r>
          </a:p>
          <a:p>
            <a:r>
              <a:rPr lang="en-US" altLang="en-US" sz="2400" smtClean="0"/>
              <a:t>How strings are actually a composite type</a:t>
            </a:r>
          </a:p>
          <a:p>
            <a:r>
              <a:rPr lang="en-US" altLang="en-US" sz="2400" smtClean="0"/>
              <a:t>Common string functions and operations</a:t>
            </a:r>
          </a:p>
          <a:p>
            <a:r>
              <a:rPr lang="en-US" altLang="en-US" sz="2400" smtClean="0"/>
              <a:t>Why and when a list should be used</a:t>
            </a:r>
          </a:p>
          <a:p>
            <a:r>
              <a:rPr lang="en-US" altLang="en-US" sz="2400" smtClean="0"/>
              <a:t>How to create and initialize a list (fixed and dynamic size)</a:t>
            </a:r>
          </a:p>
          <a:p>
            <a:r>
              <a:rPr lang="en-US" altLang="en-US" sz="2400" smtClean="0"/>
              <a:t>How to access or change the elements of a list</a:t>
            </a:r>
          </a:p>
          <a:p>
            <a:r>
              <a:rPr lang="en-US" altLang="en-US" sz="2400" smtClean="0"/>
              <a:t>How to search a list for matches</a:t>
            </a:r>
          </a:p>
          <a:p>
            <a:r>
              <a:rPr lang="en-US" altLang="en-US" sz="2400" smtClean="0"/>
              <a:t>Copying lists: How does it work/How to do it properly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After This Section You Should Now Know (2)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When to use lists of different dimensions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Basic operations on a 2D list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What is a tuple, common operations on tuples such as creation, accessing elements, displaying a tuple or elements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How functions return zero or one item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What is a reference and how it differs from a regular variable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Why references are used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The two parameter passing mechanisms: pass-by-value and pass-by-reference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rtlCol="0">
        <a:noAutofit/>
      </a:bodyPr>
      <a:lstStyle>
        <a:defPPr>
          <a:defRPr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40343</TotalTime>
  <Words>6902</Words>
  <Application>Microsoft Office PowerPoint</Application>
  <PresentationFormat>On-screen Show (4:3)</PresentationFormat>
  <Paragraphs>1247</Paragraphs>
  <Slides>94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105" baseType="lpstr">
      <vt:lpstr>MS PGothic</vt:lpstr>
      <vt:lpstr>MS PGothic</vt:lpstr>
      <vt:lpstr>Arial</vt:lpstr>
      <vt:lpstr>Arial Black</vt:lpstr>
      <vt:lpstr>Calibri</vt:lpstr>
      <vt:lpstr>Comic Sans MS</vt:lpstr>
      <vt:lpstr>Consolas</vt:lpstr>
      <vt:lpstr>Rod</vt:lpstr>
      <vt:lpstr>Symbol</vt:lpstr>
      <vt:lpstr>Times New Roman</vt:lpstr>
      <vt:lpstr>Office Theme</vt:lpstr>
      <vt:lpstr>Composite Types</vt:lpstr>
      <vt:lpstr>Location Of The Example Programs</vt:lpstr>
      <vt:lpstr>Types Of Variables</vt:lpstr>
      <vt:lpstr>Addresses And References (2)</vt:lpstr>
      <vt:lpstr>List</vt:lpstr>
      <vt:lpstr>Example Problem</vt:lpstr>
      <vt:lpstr>Why Bother With A List?</vt:lpstr>
      <vt:lpstr>Why Bother With A List? (2)</vt:lpstr>
      <vt:lpstr>Why Bother With A List? (3)</vt:lpstr>
      <vt:lpstr>What Were The Problems With  The Previous Approach?</vt:lpstr>
      <vt:lpstr>What’s Needed</vt:lpstr>
      <vt:lpstr>Creating A List (Fixed Size)</vt:lpstr>
      <vt:lpstr>Accessing A List</vt:lpstr>
      <vt:lpstr>Negative Indices</vt:lpstr>
      <vt:lpstr>Recap: Variables</vt:lpstr>
      <vt:lpstr>Addresses And References</vt:lpstr>
      <vt:lpstr>Accessing Lists</vt:lpstr>
      <vt:lpstr>Accessing Lists</vt:lpstr>
      <vt:lpstr>Accessing Lists</vt:lpstr>
      <vt:lpstr>Creating A List (Variable Size)</vt:lpstr>
      <vt:lpstr>Creating  A List (Variable Size: 2)</vt:lpstr>
      <vt:lpstr>Creating A Variable Sized List: Example</vt:lpstr>
      <vt:lpstr>Revised Version Using A List</vt:lpstr>
      <vt:lpstr>Revised Version Using A List (2)</vt:lpstr>
      <vt:lpstr>Revised Version Using A List (3)</vt:lpstr>
      <vt:lpstr>Revised Version Using A List (4)</vt:lpstr>
      <vt:lpstr>One Part Of The Previous Example Was Actually Unneeded</vt:lpstr>
      <vt:lpstr>Take Care Not To Exceed The Bounds Of The List</vt:lpstr>
      <vt:lpstr>One Way Of Avoiding An Overflow Of  The List</vt:lpstr>
      <vt:lpstr>One Way Of Avoiding An Overflow Of  The List</vt:lpstr>
      <vt:lpstr>Lists: Searching/Modifying, Len() Function</vt:lpstr>
      <vt:lpstr>Recap: Assignment (Simple Types)</vt:lpstr>
      <vt:lpstr>Reminder, List Variables Are References To Lists (Not Actual Lists)</vt:lpstr>
      <vt:lpstr>Example: List References</vt:lpstr>
      <vt:lpstr>Copying Lists</vt:lpstr>
      <vt:lpstr>Copying Lists (2)</vt:lpstr>
      <vt:lpstr>Recap: Parameter Passing (Simple Types): Behavior Of “Pass-By-Value” </vt:lpstr>
      <vt:lpstr>Passing Lists As Parameters</vt:lpstr>
      <vt:lpstr>Passing Lists As Parameters</vt:lpstr>
      <vt:lpstr>Example: Passing Lists As Parameters</vt:lpstr>
      <vt:lpstr>Example: Passing Lists As Parameters (2)</vt:lpstr>
      <vt:lpstr>Passing References (Lists): “Pass-By-Reference”</vt:lpstr>
      <vt:lpstr>Passing References: Don’t Do This</vt:lpstr>
      <vt:lpstr>Why Are References Used?</vt:lpstr>
      <vt:lpstr>“Simulation”:  What If A List And Not A List Reference Passed: Creating A New List Each Function Call</vt:lpstr>
      <vt:lpstr>When To Use Lists Of Different Dimensions</vt:lpstr>
      <vt:lpstr>When To Use Lists Of Different Dimensions (2)</vt:lpstr>
      <vt:lpstr>When To Use Lists Of Different Dimensions (3)</vt:lpstr>
      <vt:lpstr>Creating And Initializing A Multi-Dimensional List In Python (Fixed Size)</vt:lpstr>
      <vt:lpstr>Creating And Initializing A Multi-Dimensional List In Python (2): Fixed Size</vt:lpstr>
      <vt:lpstr>Creating And Initializing A Multi-Dimensional List In Python (3)</vt:lpstr>
      <vt:lpstr>Creating And Initializing A Multi-Dimensional List In Python (4)</vt:lpstr>
      <vt:lpstr>Example 2D List Program: A Character-Based Grid</vt:lpstr>
      <vt:lpstr>Quick Note” List Elements Need Not Store The Same Data Type </vt:lpstr>
      <vt:lpstr>References And Strings</vt:lpstr>
      <vt:lpstr>References And Strings</vt:lpstr>
      <vt:lpstr>References And Strings (NEW)</vt:lpstr>
      <vt:lpstr>References And Strings (NEW)</vt:lpstr>
      <vt:lpstr>ASCII Values (IF There Is Time)</vt:lpstr>
      <vt:lpstr>Passing Strings As Parameters</vt:lpstr>
      <vt:lpstr>Functions That Return Modified Copies Of Strings (IF There Is Time)</vt:lpstr>
      <vt:lpstr>Examples: Functions That Return Modified Copies  (IF There Is Time)</vt:lpstr>
      <vt:lpstr>Functions To Search Strings  (IF There Is Time)</vt:lpstr>
      <vt:lpstr>Examples Of Functions To Search Strings  (IF There Is Time)</vt:lpstr>
      <vt:lpstr>Small Example Programs Using Strings  (IF There Is Time)</vt:lpstr>
      <vt:lpstr>Small Example Programs Using Strings (2) (IF There Is Time)</vt:lpstr>
      <vt:lpstr>Basic String Operations / Functions</vt:lpstr>
      <vt:lpstr>Strings Can Be Conceptualized As Sequences</vt:lpstr>
      <vt:lpstr>String Operations: Concatenation &amp; Repetition</vt:lpstr>
      <vt:lpstr>String: Composite</vt:lpstr>
      <vt:lpstr>Mutable, Constant, Immutable, </vt:lpstr>
      <vt:lpstr>Strings Are Immutable</vt:lpstr>
      <vt:lpstr>Reminder: Lists Are Mutable</vt:lpstr>
      <vt:lpstr>Converting To Strings</vt:lpstr>
      <vt:lpstr>Converting From Strings</vt:lpstr>
      <vt:lpstr>Advanced Operations / Functions</vt:lpstr>
      <vt:lpstr>Substring Operations</vt:lpstr>
      <vt:lpstr>String Slicing</vt:lpstr>
      <vt:lpstr>Example Use: String Slicing</vt:lpstr>
      <vt:lpstr>String Splitting</vt:lpstr>
      <vt:lpstr>String Splitting (2)</vt:lpstr>
      <vt:lpstr>Determining Size</vt:lpstr>
      <vt:lpstr>String Testing Functions1</vt:lpstr>
      <vt:lpstr>String Testing Functions (2)</vt:lpstr>
      <vt:lpstr>Applying A String Testing Function</vt:lpstr>
      <vt:lpstr>Strings And References</vt:lpstr>
      <vt:lpstr>Tuples</vt:lpstr>
      <vt:lpstr>Creating Tuples</vt:lpstr>
      <vt:lpstr>A Small Example Using Tuples</vt:lpstr>
      <vt:lpstr>Function Return Values</vt:lpstr>
      <vt:lpstr>Functions Changing Multiple Items</vt:lpstr>
      <vt:lpstr>Extra Practice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Composites: strings, lists, tuples</dc:title>
  <dc:creator>James Tam</dc:creator>
  <cp:lastModifiedBy>JT</cp:lastModifiedBy>
  <cp:revision>867</cp:revision>
  <dcterms:created xsi:type="dcterms:W3CDTF">2013-08-26T22:54:00Z</dcterms:created>
  <dcterms:modified xsi:type="dcterms:W3CDTF">2018-03-05T06:16:18Z</dcterms:modified>
</cp:coreProperties>
</file>