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6" r:id="rId2"/>
    <p:sldId id="560" r:id="rId3"/>
    <p:sldId id="575" r:id="rId4"/>
    <p:sldId id="561" r:id="rId5"/>
    <p:sldId id="562" r:id="rId6"/>
    <p:sldId id="563" r:id="rId7"/>
    <p:sldId id="564" r:id="rId8"/>
    <p:sldId id="565" r:id="rId9"/>
    <p:sldId id="566" r:id="rId10"/>
    <p:sldId id="567" r:id="rId11"/>
    <p:sldId id="568" r:id="rId12"/>
    <p:sldId id="576" r:id="rId13"/>
    <p:sldId id="569" r:id="rId14"/>
    <p:sldId id="603" r:id="rId15"/>
    <p:sldId id="577" r:id="rId16"/>
    <p:sldId id="578" r:id="rId17"/>
    <p:sldId id="579" r:id="rId18"/>
    <p:sldId id="580" r:id="rId19"/>
    <p:sldId id="581" r:id="rId20"/>
    <p:sldId id="582" r:id="rId21"/>
    <p:sldId id="583" r:id="rId22"/>
    <p:sldId id="585" r:id="rId23"/>
    <p:sldId id="586" r:id="rId24"/>
    <p:sldId id="588" r:id="rId25"/>
    <p:sldId id="587" r:id="rId26"/>
    <p:sldId id="589" r:id="rId27"/>
    <p:sldId id="602" r:id="rId28"/>
    <p:sldId id="573" r:id="rId29"/>
    <p:sldId id="574" r:id="rId30"/>
    <p:sldId id="572" r:id="rId31"/>
    <p:sldId id="559" r:id="rId32"/>
    <p:sldId id="275" r:id="rId3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Tam" initials="JT" lastIdx="5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00"/>
    <a:srgbClr val="33CC33"/>
    <a:srgbClr val="CCFF33"/>
    <a:srgbClr val="385723"/>
    <a:srgbClr val="CC99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57" autoAdjust="0"/>
    <p:restoredTop sz="82632" autoAdjust="0"/>
  </p:normalViewPr>
  <p:slideViewPr>
    <p:cSldViewPr>
      <p:cViewPr varScale="1">
        <p:scale>
          <a:sx n="78" d="100"/>
          <a:sy n="78" d="100"/>
        </p:scale>
        <p:origin x="108" y="2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1764" y="5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8F5F55-D563-4ECD-A54E-CB0576638D2A}" type="datetimeFigureOut">
              <a:rPr lang="en-US"/>
              <a:pPr>
                <a:defRPr/>
              </a:pPr>
              <a:t>11/21/2020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VBA programming: Part III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B07625-2B3F-429B-81FA-E1271FD8F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7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D3AB2D-9B2F-44A8-A39C-161117D20690}" type="datetimeFigureOut">
              <a:rPr lang="en-US"/>
              <a:pPr>
                <a:defRPr/>
              </a:pPr>
              <a:t>11/21/2020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4E02C4-9896-428F-9970-3367E6A46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Conditions</a:t>
            </a:r>
          </a:p>
          <a:p>
            <a:pPr marL="232395" indent="-232395">
              <a:buAutoNum type="arabicParenR"/>
            </a:pPr>
            <a:r>
              <a:rPr lang="en-CA" dirty="0" smtClean="0"/>
              <a:t>Check</a:t>
            </a:r>
            <a:r>
              <a:rPr lang="en-CA" baseline="0" dirty="0" smtClean="0"/>
              <a:t> if income cut-off met</a:t>
            </a:r>
          </a:p>
          <a:p>
            <a:pPr marL="697184" lvl="1" indent="-232395">
              <a:buFont typeface="Arial" panose="020B0604020202020204" pitchFamily="34" charset="0"/>
              <a:buChar char="•"/>
            </a:pPr>
            <a:r>
              <a:rPr lang="en-CA" baseline="0" dirty="0" smtClean="0"/>
              <a:t>Write into document: income cut-off met</a:t>
            </a:r>
          </a:p>
          <a:p>
            <a:pPr marL="697184" lvl="1" indent="-232395">
              <a:buAutoNum type="arabicParenR"/>
            </a:pPr>
            <a:r>
              <a:rPr lang="en-CA" baseline="0" dirty="0" smtClean="0"/>
              <a:t>Check also if ratio cut-off met</a:t>
            </a:r>
          </a:p>
          <a:p>
            <a:pPr marL="1161974" lvl="2" indent="-232395">
              <a:buFont typeface="Arial" panose="020B0604020202020204" pitchFamily="34" charset="0"/>
              <a:buChar char="•"/>
            </a:pPr>
            <a:r>
              <a:rPr lang="en-CA" baseline="0" dirty="0" smtClean="0"/>
              <a:t>Write into document: If so a really good buy</a:t>
            </a:r>
          </a:p>
          <a:p>
            <a:pPr marL="232395" indent="-232395">
              <a:buFont typeface="+mj-lt"/>
              <a:buAutoNum type="arabicPeriod" startAt="2"/>
            </a:pPr>
            <a:r>
              <a:rPr lang="en-CA" dirty="0" smtClean="0"/>
              <a:t>Didn’t met income, check ratio cut-off</a:t>
            </a:r>
          </a:p>
          <a:p>
            <a:pPr marL="697184" lvl="1" indent="-232395">
              <a:buFont typeface="Arial" panose="020B0604020202020204" pitchFamily="34" charset="0"/>
              <a:buChar char="•"/>
            </a:pPr>
            <a:r>
              <a:rPr lang="en-CA" dirty="0" smtClean="0"/>
              <a:t>Write</a:t>
            </a:r>
            <a:r>
              <a:rPr lang="en-CA" baseline="0" dirty="0" smtClean="0"/>
              <a:t> into document: ratio cut-off met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0196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6897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5318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5979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>
                <a:ea typeface="ＭＳ Ｐゴシック" pitchFamily="34" charset="-128"/>
              </a:rPr>
              <a:t>http://office.microsoft.com/en-ca/images/nature-CM079001922.aspx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470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/>
              <a:pPr>
                <a:defRPr/>
              </a:pPr>
              <a:t>11/21/2020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Lecture notes for CPSC 203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17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defRPr sz="2400"/>
            </a:lvl1pPr>
            <a:lvl2pPr marL="457200" indent="-222250">
              <a:defRPr sz="2000"/>
            </a:lvl2pPr>
            <a:lvl3pPr marL="574675" indent="-117475">
              <a:defRPr sz="1800"/>
            </a:lvl3pPr>
            <a:lvl4pPr marL="796925" indent="-104775">
              <a:defRPr sz="16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17570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3200" b="1" cap="all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8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/>
              <a:pPr>
                <a:defRPr/>
              </a:pPr>
              <a:t>11/21/2020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40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/>
              <a:pPr>
                <a:defRPr/>
              </a:pPr>
              <a:t>11/21/2020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/>
              <a:pPr>
                <a:defRPr/>
              </a:pPr>
              <a:t>11/21/2020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/>
              <a:pPr>
                <a:defRPr/>
              </a:pPr>
              <a:t>11/21/2020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1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/>
              <a:pPr>
                <a:defRPr/>
              </a:pPr>
              <a:t>11/21/2020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/>
              <a:pPr>
                <a:defRPr/>
              </a:pPr>
              <a:t>11/21/2020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/>
              <a:pPr>
                <a:defRPr/>
              </a:pPr>
              <a:t>11/21/2020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/>
              <a:pPr>
                <a:defRPr/>
              </a:pPr>
              <a:t>11/21/2020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110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38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40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news.microsoft.com/1999/09/30/microsoft-announces-corporate-licensing-for-visual-basic-for-applications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VBA Programming &amp; Data </a:t>
            </a:r>
            <a:r>
              <a:rPr lang="en-US" dirty="0" smtClean="0"/>
              <a:t>Visualization: Part 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00450"/>
            <a:ext cx="6400800" cy="2876550"/>
          </a:xfrm>
        </p:spPr>
        <p:txBody>
          <a:bodyPr/>
          <a:lstStyle/>
          <a:p>
            <a:pPr marL="342900" indent="-342900" algn="l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Integrating VBA Word programs with other Office applications</a:t>
            </a:r>
          </a:p>
          <a:p>
            <a:pPr marL="342900" indent="-342900" algn="l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Implementing VBA in other Office applications </a:t>
            </a:r>
            <a:r>
              <a:rPr lang="en-US" dirty="0"/>
              <a:t>(Excel, </a:t>
            </a:r>
            <a:r>
              <a:rPr lang="en-US" dirty="0" smtClean="0"/>
              <a:t>PowerPoint</a:t>
            </a:r>
            <a:r>
              <a:rPr lang="en-US" dirty="0" smtClean="0"/>
              <a:t>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8880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Applying Many Of The Previous Concepts In A </a:t>
            </a:r>
            <a:r>
              <a:rPr lang="en-US" sz="2800" dirty="0" smtClean="0"/>
              <a:t>Practical Example &amp; Linking </a:t>
            </a:r>
            <a:r>
              <a:rPr lang="en-US" sz="2800" dirty="0" smtClean="0"/>
              <a:t>Documents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you are aware different programs serve different purposes:</a:t>
            </a:r>
          </a:p>
          <a:p>
            <a:pPr lvl="1"/>
            <a:r>
              <a:rPr lang="en-US" dirty="0" smtClean="0"/>
              <a:t>Database: storing and retrieving information</a:t>
            </a:r>
          </a:p>
          <a:p>
            <a:pPr lvl="1"/>
            <a:r>
              <a:rPr lang="en-US" dirty="0" smtClean="0"/>
              <a:t>Spreadsheet: performing calculations, displaying graphical views of results</a:t>
            </a:r>
          </a:p>
          <a:p>
            <a:pPr lvl="1"/>
            <a:r>
              <a:rPr lang="en-US" dirty="0" smtClean="0"/>
              <a:t>Word processor: creating text documents with many features for formatting and laying out text</a:t>
            </a:r>
          </a:p>
          <a:p>
            <a:r>
              <a:rPr lang="en-US" dirty="0" smtClean="0"/>
              <a:t>VBA allows the output of one program to become the input of another program.</a:t>
            </a:r>
          </a:p>
          <a:p>
            <a:pPr lvl="1"/>
            <a:r>
              <a:rPr lang="en-US" dirty="0" smtClean="0"/>
              <a:t>Although this can be done ‘manually’ (reading the documents and typing in changes) if the dataset is large this can be a tedious and error-prone </a:t>
            </a:r>
            <a:r>
              <a:rPr lang="en-US" dirty="0" smtClean="0"/>
              <a:t>process</a:t>
            </a:r>
          </a:p>
          <a:p>
            <a:pPr lvl="2"/>
            <a:r>
              <a:rPr lang="en-US" dirty="0" smtClean="0"/>
              <a:t>Copy-pasting may alleviate some of these issues but it isn’t always an option.</a:t>
            </a:r>
            <a:endParaRPr lang="en-US" dirty="0" smtClean="0"/>
          </a:p>
          <a:p>
            <a:pPr lvl="1"/>
            <a:r>
              <a:rPr lang="en-US" dirty="0" smtClean="0"/>
              <a:t>VBA can be used to automate the process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429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Accessing Other Office Applications With A Word VBA Program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05886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Example Problem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Financial statements (monetary data) about many companies can be stored in a spreadsheet where an analysis can be performed e.g. does the company have enough $$$ on hand to meet its financial commitments.</a:t>
            </a:r>
          </a:p>
          <a:p>
            <a:r>
              <a:rPr lang="en-CA" dirty="0" smtClean="0"/>
              <a:t>This information can be read into a VBA program which can further evaluate the data.</a:t>
            </a:r>
          </a:p>
          <a:p>
            <a:r>
              <a:rPr lang="en-CA" dirty="0" smtClean="0"/>
              <a:t>The results can be presented in Word using the numerous text formatting features to highlight pertinent financial information.</a:t>
            </a:r>
          </a:p>
          <a:p>
            <a:r>
              <a:rPr lang="en-CA" b="1" dirty="0" smtClean="0"/>
              <a:t>Names of the documents used in this example</a:t>
            </a:r>
            <a:r>
              <a:rPr lang="en-CA" dirty="0" smtClean="0"/>
              <a:t>:</a:t>
            </a:r>
          </a:p>
          <a:p>
            <a:pPr lvl="1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FNCE.xlsx</a:t>
            </a:r>
            <a:r>
              <a:rPr lang="en-CA" dirty="0" smtClean="0"/>
              <a:t> (contains the financial data: program input)</a:t>
            </a:r>
          </a:p>
          <a:p>
            <a:pPr lvl="1"/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spreadSheetAnalyzer.docm</a:t>
            </a:r>
            <a:r>
              <a:rPr lang="en-CA" dirty="0" smtClean="0"/>
              <a:t> (contains the VBA program as well as the presentation of results: program output)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2081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913" y="1371600"/>
            <a:ext cx="3810000" cy="5029200"/>
          </a:xfrm>
        </p:spPr>
        <p:txBody>
          <a:bodyPr/>
          <a:lstStyle/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Sub spreadsheetAnalyzer()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Const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MIN_INCOME = 250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Const MIN_RATIO =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25</a:t>
            </a:r>
          </a:p>
          <a:p>
            <a:pPr marL="234950" lvl="1" indent="0">
              <a:spcBef>
                <a:spcPts val="0"/>
              </a:spcBef>
              <a:buNone/>
            </a:pP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Const PERCENT = 100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company1 As String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income1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ratio1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company2 As String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income2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ratio2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company3 As String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income3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ratio3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comment1 As String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comment2 As String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comment3 As String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3950" y="1210056"/>
            <a:ext cx="4210050" cy="24003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4038600" y="4554918"/>
            <a:ext cx="5105400" cy="108792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sz="16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TAMCO: 33%</a:t>
            </a:r>
            <a:endParaRPr lang="en-CA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sz="1600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HAL: Net income $250</a:t>
            </a:r>
            <a:endParaRPr lang="en-CA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sz="1600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PEAR COMPUTER: Net income $9000</a:t>
            </a:r>
            <a:r>
              <a:rPr lang="en-CA" sz="16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901% &lt;== BUY THIS!</a:t>
            </a:r>
            <a:endParaRPr lang="en-CA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132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Dim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excel As Object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Set excel = CreateObject("excel.application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")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excel.Visible = True</a:t>
            </a:r>
          </a:p>
          <a:p>
            <a:pPr marL="0" indent="0">
              <a:buNone/>
            </a:pP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Dim workbook As Variant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Dim location As String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location = InputBox("Path and name of spreadsheet e.g.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C:\Temp\FNCE.xlsx")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Set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workbook = excel.workbooks.Open(location)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0" y="893171"/>
            <a:ext cx="3200400" cy="923330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r>
              <a:rPr lang="en-CA" dirty="0" smtClean="0"/>
              <a:t>Object = </a:t>
            </a:r>
            <a:endParaRPr lang="en-CA" dirty="0"/>
          </a:p>
          <a:p>
            <a:r>
              <a:rPr lang="en-CA" dirty="0" smtClean="0"/>
              <a:t>Type for any MS-Office variable</a:t>
            </a:r>
          </a:p>
          <a:p>
            <a:r>
              <a:rPr lang="en-CA" dirty="0" smtClean="0"/>
              <a:t> </a:t>
            </a:r>
            <a:r>
              <a:rPr lang="en-CA" dirty="0"/>
              <a:t>https://msdn.microsoft.com/</a:t>
            </a:r>
          </a:p>
        </p:txBody>
      </p:sp>
    </p:spTree>
    <p:extLst>
      <p:ext uri="{BB962C8B-B14F-4D97-AF65-F5344CB8AC3E}">
        <p14:creationId xmlns:p14="http://schemas.microsoft.com/office/powerpoint/2010/main" val="386450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Dim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excel As Object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Set excel = CreateObject("excel.application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")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excel.Visible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True</a:t>
            </a:r>
          </a:p>
          <a:p>
            <a:pPr marL="0" indent="0">
              <a:buNone/>
            </a:pP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Dim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workbook</a:t>
            </a: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Dim location As String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location = InputBox("Path and name of spreadsheet e.g.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C:\Temp\FNCE.xlsx")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Set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workbook = excel.workbooks.Open(location)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0" y="893171"/>
            <a:ext cx="3200400" cy="923330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r>
              <a:rPr lang="en-CA" dirty="0" smtClean="0"/>
              <a:t>Object = </a:t>
            </a:r>
            <a:endParaRPr lang="en-CA" dirty="0"/>
          </a:p>
          <a:p>
            <a:r>
              <a:rPr lang="en-CA" dirty="0" smtClean="0"/>
              <a:t>Type for any MS-Office variable</a:t>
            </a:r>
          </a:p>
          <a:p>
            <a:r>
              <a:rPr lang="en-CA" dirty="0" smtClean="0"/>
              <a:t> </a:t>
            </a:r>
            <a:r>
              <a:rPr lang="en-CA" dirty="0"/>
              <a:t>https://msdn.microsoft.com/</a:t>
            </a:r>
          </a:p>
        </p:txBody>
      </p:sp>
    </p:spTree>
    <p:extLst>
      <p:ext uri="{BB962C8B-B14F-4D97-AF65-F5344CB8AC3E}">
        <p14:creationId xmlns:p14="http://schemas.microsoft.com/office/powerpoint/2010/main" val="167037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(3)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' 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Get company names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company1 = excel.Range("A1").Value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company2 = excel.Range("A5").Value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company3 = excel.Range("A9").Value</a:t>
            </a: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' Get net income and ratio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income1 = excel.Range("C3").Value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ratio1 = excel.Range("D3").Value * PERCENT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income2 = excel.Range("C7").Value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ratio2 = excel.Range("D7").Value * PERCENT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income3 = excel.Range("C11").Value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ratio3 = excel.Range("D11").Value *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PERCENT</a:t>
            </a: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' 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Move the selection to the top of the Word document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Selection.HomeKey Unit:=wdStory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865" y="990600"/>
            <a:ext cx="3608615" cy="20574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612112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(4): First Company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comment1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company1 &amp; ": 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(income1 &gt;= MIN_INCOME)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comment1 = comment1 &amp; "Net income $" &amp; income1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Selection.Font.Color = wdColorRed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(comment1)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If (ratio1 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comment1 = ", " &amp; ratio1 &amp; "% &lt;== BUY THIS!"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Selection.Font.Color 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Selection.TypeText (comment1)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End 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(vbCr) </a:t>
            </a: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Else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(ratio1 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comment1 = comment1 &amp; ratio1 &amp; "%" &amp; vbCr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Selection.Font.Color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Selection.TypeText (comment1)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End 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If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848600" y="15144"/>
            <a:ext cx="1295400" cy="35580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sz="16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TAMCO: 33</a:t>
            </a:r>
            <a:r>
              <a:rPr lang="en-CA" sz="1600" dirty="0" smtClean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%</a:t>
            </a:r>
            <a:endParaRPr lang="en-CA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b="62963"/>
          <a:stretch/>
        </p:blipFill>
        <p:spPr>
          <a:xfrm>
            <a:off x="5535385" y="1219200"/>
            <a:ext cx="3608615" cy="762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3339918" y="4572000"/>
            <a:ext cx="6751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34950" lvl="1" indent="0">
              <a:spcBef>
                <a:spcPts val="0"/>
              </a:spcBef>
              <a:buNone/>
            </a:pP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25</a:t>
            </a:r>
          </a:p>
        </p:txBody>
      </p:sp>
      <p:sp>
        <p:nvSpPr>
          <p:cNvPr id="9" name="Rectangle 8"/>
          <p:cNvSpPr/>
          <p:nvPr/>
        </p:nvSpPr>
        <p:spPr>
          <a:xfrm>
            <a:off x="3614192" y="1600200"/>
            <a:ext cx="801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34950" lvl="1" indent="0">
              <a:spcBef>
                <a:spcPts val="0"/>
              </a:spcBef>
              <a:buNone/>
            </a:pP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250</a:t>
            </a:r>
            <a:endParaRPr lang="en-CA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283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  <p:bldP spid="4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(5): Second Company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comment2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company2 &amp; ": 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(income2 &gt;= MIN_INCOME)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comment2 = comment2 &amp; "Net income $" &amp; income2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Selection.Font.Color = wdColorRed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(comment2)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If (ratio2 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comment2 = ", " &amp; ratio2 &amp; "% &lt;== BUY THIS!"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Selection.Font.Color 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Selection.TypeText (comment2)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End 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(vbCr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(ratio2 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comment2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comment2 &amp; ratio2 &amp; "%" &amp; vbCr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Selection.Font.Color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Selection.TypeText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(comment2)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If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40741" b="33333"/>
          <a:stretch/>
        </p:blipFill>
        <p:spPr>
          <a:xfrm>
            <a:off x="5029201" y="1369004"/>
            <a:ext cx="4141694" cy="61219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6862542" y="40892"/>
            <a:ext cx="2281458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HAL: Net income $250</a:t>
            </a:r>
            <a:endParaRPr lang="en-CA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614192" y="1600200"/>
            <a:ext cx="801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34950" lvl="1" indent="0">
              <a:spcBef>
                <a:spcPts val="0"/>
              </a:spcBef>
              <a:buNone/>
            </a:pP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250</a:t>
            </a:r>
            <a:endParaRPr lang="en-CA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339918" y="4572000"/>
            <a:ext cx="6751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34950" lvl="1" indent="0">
              <a:spcBef>
                <a:spcPts val="0"/>
              </a:spcBef>
              <a:buNone/>
            </a:pP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199952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(6): Third Company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comment3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company3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&amp; ": 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income3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&gt;= MIN_INCOME)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comment3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comment3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&amp; "Net income $" &amp;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income3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Selection.Font.Color = wdColorRed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(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comment3)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If (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ratio3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comment3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", " &amp;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ratio3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&amp; "% &lt;== BUY THIS!"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Selection.Font.Color 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Selection.TypeText (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comment3)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End 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(vbCr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ratio3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comment3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comment3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&amp;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ratio3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&amp; "%" &amp; vbCr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Selection.Font.Color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Selection.TypeText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comment3)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If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105400" y="990600"/>
            <a:ext cx="3916680" cy="914400"/>
            <a:chOff x="5565865" y="990600"/>
            <a:chExt cx="3608615" cy="77096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/>
            <a:srcRect b="88889"/>
            <a:stretch/>
          </p:blipFill>
          <p:spPr>
            <a:xfrm>
              <a:off x="5565865" y="990600"/>
              <a:ext cx="3608615" cy="22860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/>
            <a:srcRect t="74292"/>
            <a:stretch/>
          </p:blipFill>
          <p:spPr>
            <a:xfrm>
              <a:off x="5565865" y="1232647"/>
              <a:ext cx="3608615" cy="528918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  <p:sp>
        <p:nvSpPr>
          <p:cNvPr id="7" name="Rectangle 6"/>
          <p:cNvSpPr/>
          <p:nvPr/>
        </p:nvSpPr>
        <p:spPr>
          <a:xfrm>
            <a:off x="3581400" y="80290"/>
            <a:ext cx="6019800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PEAR COMPUTER: Net income $9000</a:t>
            </a:r>
            <a:r>
              <a:rPr lang="en-CA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901% &lt;== BUY THIS!</a:t>
            </a:r>
            <a:endParaRPr lang="en-CA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14192" y="1600200"/>
            <a:ext cx="801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34950" lvl="1" indent="0">
              <a:spcBef>
                <a:spcPts val="0"/>
              </a:spcBef>
              <a:buNone/>
            </a:pP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250</a:t>
            </a:r>
            <a:endParaRPr lang="en-CA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339918" y="4572000"/>
            <a:ext cx="6751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34950" lvl="1" indent="0">
              <a:spcBef>
                <a:spcPts val="0"/>
              </a:spcBef>
              <a:buNone/>
            </a:pP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77862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A VBA Program </a:t>
            </a:r>
            <a:r>
              <a:rPr lang="en-US" dirty="0"/>
              <a:t>Using Excel And  PowerPoint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6058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Writing VBA Programs For Other Office Applications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The following is only a brief introduction.</a:t>
            </a:r>
          </a:p>
          <a:p>
            <a:pPr lvl="1"/>
            <a:r>
              <a:rPr lang="en-CA" dirty="0" smtClean="0"/>
              <a:t>(More comprehensive practical examples could take up most or all of the curriculum of an entire course).</a:t>
            </a:r>
          </a:p>
          <a:p>
            <a:r>
              <a:rPr lang="en-CA" dirty="0" smtClean="0"/>
              <a:t>Examples in this section will include VBA programs for:</a:t>
            </a:r>
          </a:p>
          <a:p>
            <a:pPr lvl="1"/>
            <a:r>
              <a:rPr lang="en-CA" dirty="0" smtClean="0"/>
              <a:t>MS-Excel</a:t>
            </a:r>
          </a:p>
          <a:p>
            <a:pPr lvl="1"/>
            <a:r>
              <a:rPr lang="en-CA" dirty="0" smtClean="0"/>
              <a:t>MS-PowerPoint</a:t>
            </a:r>
          </a:p>
          <a:p>
            <a:pPr lvl="1"/>
            <a:r>
              <a:rPr lang="en-CA" dirty="0" smtClean="0"/>
              <a:t>Unlike the previous example which was developed within Word and accessed an Excel document these examples are written specifically within </a:t>
            </a:r>
            <a:r>
              <a:rPr lang="en-CA" dirty="0" smtClean="0"/>
              <a:t>and for Excel </a:t>
            </a:r>
            <a:r>
              <a:rPr lang="en-CA" dirty="0" smtClean="0"/>
              <a:t>and PowerPoint</a:t>
            </a:r>
          </a:p>
          <a:p>
            <a:pPr lvl="1"/>
            <a:r>
              <a:rPr lang="en-CA" dirty="0" smtClean="0"/>
              <a:t>Programs other than MS-Office applications (e.g. AutoCAD) can have a VBA application written to augment them as long as they purchased a license to do so from Microsoft:</a:t>
            </a:r>
          </a:p>
          <a:p>
            <a:pPr lvl="2"/>
            <a:r>
              <a:rPr lang="en-CA" dirty="0">
                <a:hlinkClick r:id="rId3"/>
              </a:rPr>
              <a:t>https://news.microsoft.com/1999/09/30/microsoft-announces-corporate-licensing-for-visual-basic-for-applications</a:t>
            </a:r>
            <a:r>
              <a:rPr lang="en-CA" dirty="0" smtClean="0">
                <a:hlinkClick r:id="rId3"/>
              </a:rPr>
              <a:t>/</a:t>
            </a:r>
            <a:endParaRPr lang="en-CA" dirty="0" smtClean="0"/>
          </a:p>
          <a:p>
            <a:pPr lvl="2"/>
            <a:r>
              <a:rPr lang="en-US" dirty="0" smtClean="0"/>
              <a:t>(Online tutorials can be found).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4113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Accessing The VBA Programming Feature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 to Word you can write programs for Excel or PowerPoint via the ‘</a:t>
            </a:r>
            <a:r>
              <a:rPr lang="en-US" dirty="0" smtClean="0">
                <a:latin typeface="Consolas" panose="020B0609020204030204" pitchFamily="49" charset="0"/>
              </a:rPr>
              <a:t>View</a:t>
            </a:r>
            <a:r>
              <a:rPr lang="en-US" dirty="0" smtClean="0"/>
              <a:t>’ tab in the Ribbon.</a:t>
            </a:r>
          </a:p>
          <a:p>
            <a:r>
              <a:rPr lang="en-US" dirty="0" smtClean="0"/>
              <a:t>Alternatively if you’ve customized the Ribbon to add the ‘</a:t>
            </a:r>
            <a:r>
              <a:rPr lang="en-US" dirty="0" smtClean="0">
                <a:latin typeface="Consolas" panose="020B0609020204030204" pitchFamily="49" charset="0"/>
              </a:rPr>
              <a:t>Developer</a:t>
            </a:r>
            <a:r>
              <a:rPr lang="en-US" dirty="0" smtClean="0"/>
              <a:t>’ tab then you access the basic and other programming capabilities here as well.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02707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Accessing/Modifying Cell Data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can use either of the following </a:t>
            </a:r>
            <a:r>
              <a:rPr lang="en-US" dirty="0" smtClean="0"/>
              <a:t>objects</a:t>
            </a:r>
            <a:r>
              <a:rPr lang="en-US" dirty="0" smtClean="0"/>
              <a:t>: </a:t>
            </a:r>
            <a:r>
              <a:rPr lang="en-US" dirty="0" smtClean="0">
                <a:latin typeface="Consolas" panose="020B0609020204030204" pitchFamily="49" charset="0"/>
              </a:rPr>
              <a:t>Cells</a:t>
            </a:r>
            <a:r>
              <a:rPr lang="en-US" dirty="0" smtClean="0"/>
              <a:t> or </a:t>
            </a:r>
            <a:r>
              <a:rPr lang="en-US" dirty="0" smtClean="0">
                <a:latin typeface="Consolas" panose="020B0609020204030204" pitchFamily="49" charset="0"/>
              </a:rPr>
              <a:t>Range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 smtClean="0"/>
              <a:t>JT’s rules </a:t>
            </a:r>
            <a:r>
              <a:rPr lang="en-US" dirty="0" smtClean="0"/>
              <a:t>of thumb </a:t>
            </a:r>
            <a:r>
              <a:rPr lang="en-US" dirty="0" smtClean="0"/>
              <a:t>regarding </a:t>
            </a:r>
            <a:r>
              <a:rPr lang="en-US" b="1" dirty="0" smtClean="0"/>
              <a:t>when </a:t>
            </a:r>
            <a:r>
              <a:rPr lang="en-US" b="1" dirty="0" smtClean="0"/>
              <a:t>to use each one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Cells: </a:t>
            </a:r>
            <a:endParaRPr lang="en-US" dirty="0" smtClean="0"/>
          </a:p>
          <a:p>
            <a:pPr lvl="2"/>
            <a:r>
              <a:rPr lang="en-US" dirty="0" smtClean="0"/>
              <a:t>Modifying </a:t>
            </a:r>
            <a:r>
              <a:rPr lang="en-US" dirty="0" smtClean="0"/>
              <a:t>or accessing a single </a:t>
            </a:r>
            <a:r>
              <a:rPr lang="en-US" dirty="0" smtClean="0"/>
              <a:t>cell</a:t>
            </a:r>
          </a:p>
          <a:p>
            <a:pPr lvl="2"/>
            <a:r>
              <a:rPr lang="en-US" dirty="0" smtClean="0"/>
              <a:t>Accessing cells via an integer loop control</a:t>
            </a:r>
            <a:endParaRPr lang="en-US" dirty="0" smtClean="0"/>
          </a:p>
          <a:p>
            <a:pPr lvl="1"/>
            <a:r>
              <a:rPr lang="en-US" dirty="0" smtClean="0"/>
              <a:t>Range: allows access/modifications to a range of cells (although a single cell option is possible)</a:t>
            </a:r>
          </a:p>
        </p:txBody>
      </p:sp>
    </p:spTree>
    <p:extLst>
      <p:ext uri="{BB962C8B-B14F-4D97-AF65-F5344CB8AC3E}">
        <p14:creationId xmlns:p14="http://schemas.microsoft.com/office/powerpoint/2010/main" val="4126060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Accessing </a:t>
            </a:r>
            <a:r>
              <a:rPr lang="en-US" dirty="0"/>
              <a:t>Cell Data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Using the </a:t>
            </a:r>
            <a:r>
              <a:rPr lang="en-US" dirty="0" smtClean="0">
                <a:latin typeface="Consolas" panose="020B0609020204030204" pitchFamily="49" charset="0"/>
              </a:rPr>
              <a:t>Cells</a:t>
            </a:r>
            <a:r>
              <a:rPr lang="en-US" dirty="0" smtClean="0"/>
              <a:t> attribute</a:t>
            </a:r>
            <a:r>
              <a:rPr lang="en-US" baseline="30000" dirty="0" smtClean="0"/>
              <a:t>1</a:t>
            </a:r>
            <a:r>
              <a:rPr lang="en-US" dirty="0" smtClean="0"/>
              <a:t>:</a:t>
            </a:r>
          </a:p>
          <a:p>
            <a:pPr lvl="2"/>
            <a:r>
              <a:rPr lang="en-US" b="1" dirty="0" smtClean="0"/>
              <a:t>Format</a:t>
            </a:r>
            <a:r>
              <a:rPr lang="en-US" dirty="0"/>
              <a:t>:</a:t>
            </a:r>
          </a:p>
          <a:p>
            <a:pPr marL="692150" lvl="3" indent="0">
              <a:buNone/>
            </a:pPr>
            <a:r>
              <a:rPr lang="en-US" dirty="0">
                <a:latin typeface="Consolas" panose="020B0609020204030204" pitchFamily="49" charset="0"/>
              </a:rPr>
              <a:t>Cells(&lt;</a:t>
            </a:r>
            <a:r>
              <a:rPr lang="en-US" i="1" dirty="0">
                <a:latin typeface="Consolas" panose="020B0609020204030204" pitchFamily="49" charset="0"/>
              </a:rPr>
              <a:t>row index</a:t>
            </a:r>
            <a:r>
              <a:rPr lang="en-US" dirty="0">
                <a:latin typeface="Consolas" panose="020B0609020204030204" pitchFamily="49" charset="0"/>
              </a:rPr>
              <a:t>&gt;, &lt;</a:t>
            </a:r>
            <a:r>
              <a:rPr lang="en-US" i="1" dirty="0">
                <a:latin typeface="Consolas" panose="020B0609020204030204" pitchFamily="49" charset="0"/>
              </a:rPr>
              <a:t>column index</a:t>
            </a:r>
            <a:r>
              <a:rPr lang="en-US" dirty="0">
                <a:latin typeface="Consolas" panose="020B0609020204030204" pitchFamily="49" charset="0"/>
              </a:rPr>
              <a:t>&gt;)</a:t>
            </a:r>
          </a:p>
          <a:p>
            <a:pPr lvl="2"/>
            <a:r>
              <a:rPr lang="en-US" b="1" dirty="0"/>
              <a:t>Example</a:t>
            </a:r>
            <a:r>
              <a:rPr lang="en-US" dirty="0"/>
              <a:t>:</a:t>
            </a:r>
          </a:p>
          <a:p>
            <a:pPr marL="692150" lvl="3" indent="0">
              <a:buNone/>
            </a:pPr>
            <a:r>
              <a:rPr lang="en-US" dirty="0">
                <a:latin typeface="Consolas" panose="020B0609020204030204" pitchFamily="49" charset="0"/>
              </a:rPr>
              <a:t>Cells(row, column)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'row, column are 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integer variables ‘long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’</a:t>
            </a:r>
            <a:r>
              <a:rPr lang="en-US" dirty="0">
                <a:latin typeface="Consolas" panose="020B0609020204030204" pitchFamily="49" charset="0"/>
              </a:rPr>
              <a:t>     </a:t>
            </a:r>
          </a:p>
          <a:p>
            <a:pPr lvl="2"/>
            <a:r>
              <a:rPr lang="en-US" dirty="0"/>
              <a:t>Because ‘Cells’ </a:t>
            </a:r>
            <a:r>
              <a:rPr lang="en-US" dirty="0" smtClean="0"/>
              <a:t>provides</a:t>
            </a:r>
            <a:r>
              <a:rPr lang="en-US" dirty="0" smtClean="0"/>
              <a:t> </a:t>
            </a:r>
            <a:r>
              <a:rPr lang="en-US" dirty="0"/>
              <a:t>access via integer values if you are accessing an Excel spreadsheet using a loop then this method is likely the easiest approach to use</a:t>
            </a:r>
            <a:r>
              <a:rPr lang="en-US" dirty="0" smtClean="0"/>
              <a:t>.</a:t>
            </a:r>
          </a:p>
          <a:p>
            <a:pPr lvl="1"/>
            <a:r>
              <a:rPr lang="en-US" dirty="0"/>
              <a:t>Using the </a:t>
            </a:r>
            <a:r>
              <a:rPr lang="en-US" dirty="0" smtClean="0">
                <a:latin typeface="Consolas" panose="020B0609020204030204" pitchFamily="49" charset="0"/>
              </a:rPr>
              <a:t>Range</a:t>
            </a:r>
            <a:r>
              <a:rPr lang="en-US" dirty="0" smtClean="0"/>
              <a:t> object</a:t>
            </a:r>
            <a:r>
              <a:rPr lang="en-US" baseline="30000" dirty="0" smtClean="0"/>
              <a:t>2</a:t>
            </a:r>
            <a:r>
              <a:rPr lang="en-US" dirty="0" smtClean="0"/>
              <a:t>:</a:t>
            </a:r>
            <a:endParaRPr lang="en-US" dirty="0"/>
          </a:p>
          <a:p>
            <a:pPr lvl="2"/>
            <a:r>
              <a:rPr lang="en-US" b="1" dirty="0"/>
              <a:t>Format</a:t>
            </a:r>
            <a:r>
              <a:rPr lang="en-US" dirty="0" smtClean="0"/>
              <a:t>:</a:t>
            </a:r>
          </a:p>
          <a:p>
            <a:pPr marL="692150" lvl="3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Range(&lt;</a:t>
            </a:r>
            <a:r>
              <a:rPr lang="en-US" i="1" dirty="0" smtClean="0">
                <a:latin typeface="Consolas" panose="020B0609020204030204" pitchFamily="49" charset="0"/>
              </a:rPr>
              <a:t>Cell</a:t>
            </a:r>
            <a:r>
              <a:rPr lang="en-US" dirty="0" smtClean="0">
                <a:latin typeface="Consolas" panose="020B0609020204030204" pitchFamily="49" charset="0"/>
              </a:rPr>
              <a:t>&gt;)</a:t>
            </a:r>
          </a:p>
          <a:p>
            <a:pPr marL="692150" lvl="3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Range(&lt;</a:t>
            </a:r>
            <a:r>
              <a:rPr lang="en-US" i="1" dirty="0" smtClean="0">
                <a:latin typeface="Consolas" panose="020B0609020204030204" pitchFamily="49" charset="0"/>
              </a:rPr>
              <a:t>Start cell</a:t>
            </a:r>
            <a:r>
              <a:rPr lang="en-US" dirty="0" smtClean="0">
                <a:latin typeface="Consolas" panose="020B0609020204030204" pitchFamily="49" charset="0"/>
              </a:rPr>
              <a:t>&gt;:&lt;</a:t>
            </a:r>
            <a:r>
              <a:rPr lang="en-US" i="1" dirty="0" smtClean="0">
                <a:latin typeface="Consolas" panose="020B0609020204030204" pitchFamily="49" charset="0"/>
              </a:rPr>
              <a:t>End cell</a:t>
            </a:r>
            <a:r>
              <a:rPr lang="en-US" dirty="0" smtClean="0">
                <a:latin typeface="Consolas" panose="020B0609020204030204" pitchFamily="49" charset="0"/>
              </a:rPr>
              <a:t>&gt;)</a:t>
            </a:r>
            <a:endParaRPr lang="en-US" dirty="0"/>
          </a:p>
          <a:p>
            <a:pPr lvl="2"/>
            <a:r>
              <a:rPr lang="en-US" b="1" dirty="0" smtClean="0"/>
              <a:t>Examples</a:t>
            </a:r>
            <a:r>
              <a:rPr lang="en-US" dirty="0" smtClean="0"/>
              <a:t>:</a:t>
            </a:r>
            <a:endParaRPr lang="en-CA" dirty="0"/>
          </a:p>
          <a:p>
            <a:pPr marL="692150" lvl="3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Range(A3)</a:t>
            </a:r>
            <a:endParaRPr lang="en-US" dirty="0">
              <a:latin typeface="Consolas" panose="020B0609020204030204" pitchFamily="49" charset="0"/>
            </a:endParaRPr>
          </a:p>
          <a:p>
            <a:pPr marL="692150" lvl="3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Range(B10:J15)</a:t>
            </a:r>
          </a:p>
          <a:p>
            <a:pPr marL="692150" lvl="3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Range(sCell </a:t>
            </a:r>
            <a:r>
              <a:rPr lang="en-US" dirty="0">
                <a:latin typeface="Consolas" panose="020B0609020204030204" pitchFamily="49" charset="0"/>
              </a:rPr>
              <a:t>&amp; ":" &amp; </a:t>
            </a:r>
            <a:r>
              <a:rPr lang="en-US" dirty="0" smtClean="0">
                <a:latin typeface="Consolas" panose="020B0609020204030204" pitchFamily="49" charset="0"/>
              </a:rPr>
              <a:t>eCell)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'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sCell,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eCell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are string variables</a:t>
            </a:r>
            <a:endParaRPr lang="en-US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228600" y="6338500"/>
            <a:ext cx="79470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baseline="30000" dirty="0" smtClean="0"/>
              <a:t>1 For more information: https</a:t>
            </a:r>
            <a:r>
              <a:rPr lang="en-CA" baseline="30000" dirty="0"/>
              <a:t>://docs.microsoft.com/en-us/office/vba/api/excel.worksheet.cells</a:t>
            </a:r>
          </a:p>
        </p:txBody>
      </p:sp>
      <p:sp>
        <p:nvSpPr>
          <p:cNvPr id="5" name="Rectangle 4"/>
          <p:cNvSpPr/>
          <p:nvPr/>
        </p:nvSpPr>
        <p:spPr>
          <a:xfrm>
            <a:off x="223911" y="6567100"/>
            <a:ext cx="79470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baseline="30000" dirty="0"/>
              <a:t>2</a:t>
            </a:r>
            <a:r>
              <a:rPr lang="en-CA" baseline="30000" dirty="0" smtClean="0"/>
              <a:t> For more information</a:t>
            </a:r>
            <a:r>
              <a:rPr lang="en-CA" baseline="30000" dirty="0"/>
              <a:t>: https://docs.microsoft.com/en-us/office/vba/api/Excel.Range(object)</a:t>
            </a:r>
          </a:p>
        </p:txBody>
      </p:sp>
    </p:spTree>
    <p:extLst>
      <p:ext uri="{BB962C8B-B14F-4D97-AF65-F5344CB8AC3E}">
        <p14:creationId xmlns:p14="http://schemas.microsoft.com/office/powerpoint/2010/main" val="677840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Modifying Cell Data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Using the </a:t>
            </a:r>
            <a:r>
              <a:rPr lang="en-US" dirty="0">
                <a:latin typeface="Consolas" panose="020B0609020204030204" pitchFamily="49" charset="0"/>
              </a:rPr>
              <a:t>Cells</a:t>
            </a:r>
            <a:r>
              <a:rPr lang="en-US" dirty="0"/>
              <a:t> method:</a:t>
            </a:r>
          </a:p>
          <a:p>
            <a:pPr lvl="2"/>
            <a:r>
              <a:rPr lang="en-US" b="1" dirty="0"/>
              <a:t>Format</a:t>
            </a:r>
            <a:r>
              <a:rPr lang="en-US" dirty="0"/>
              <a:t>:</a:t>
            </a:r>
          </a:p>
          <a:p>
            <a:pPr marL="692150" lvl="3" indent="0">
              <a:buNone/>
            </a:pPr>
            <a:r>
              <a:rPr lang="en-US" dirty="0">
                <a:latin typeface="Consolas" panose="020B0609020204030204" pitchFamily="49" charset="0"/>
              </a:rPr>
              <a:t>Cells(&lt;</a:t>
            </a:r>
            <a:r>
              <a:rPr lang="en-US" i="1" dirty="0">
                <a:latin typeface="Consolas" panose="020B0609020204030204" pitchFamily="49" charset="0"/>
              </a:rPr>
              <a:t>row index</a:t>
            </a:r>
            <a:r>
              <a:rPr lang="en-US" dirty="0">
                <a:latin typeface="Consolas" panose="020B0609020204030204" pitchFamily="49" charset="0"/>
              </a:rPr>
              <a:t>&gt;, &lt;</a:t>
            </a:r>
            <a:r>
              <a:rPr lang="en-US" i="1" dirty="0">
                <a:latin typeface="Consolas" panose="020B0609020204030204" pitchFamily="49" charset="0"/>
              </a:rPr>
              <a:t>column index</a:t>
            </a:r>
            <a:r>
              <a:rPr lang="en-US" dirty="0" smtClean="0">
                <a:latin typeface="Consolas" panose="020B0609020204030204" pitchFamily="49" charset="0"/>
              </a:rPr>
              <a:t>&gt;) = &lt;expression&gt;</a:t>
            </a:r>
            <a:endParaRPr lang="en-US" dirty="0">
              <a:latin typeface="Consolas" panose="020B0609020204030204" pitchFamily="49" charset="0"/>
            </a:endParaRPr>
          </a:p>
          <a:p>
            <a:pPr lvl="2"/>
            <a:r>
              <a:rPr lang="en-US" b="1" dirty="0"/>
              <a:t>Example</a:t>
            </a:r>
            <a:r>
              <a:rPr lang="en-US" dirty="0"/>
              <a:t>:</a:t>
            </a:r>
          </a:p>
          <a:p>
            <a:pPr marL="692150" lvl="3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Cells(1, 2) = $</a:t>
            </a:r>
            <a:r>
              <a:rPr lang="en-US" dirty="0">
                <a:latin typeface="Consolas" panose="020B0609020204030204" pitchFamily="49" charset="0"/>
              </a:rPr>
              <a:t>1000000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'649 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Lottery 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winner!</a:t>
            </a:r>
            <a:r>
              <a:rPr lang="en-US" dirty="0" smtClean="0">
                <a:latin typeface="Consolas" panose="020B0609020204030204" pitchFamily="49" charset="0"/>
              </a:rPr>
              <a:t> </a:t>
            </a:r>
          </a:p>
          <a:p>
            <a:pPr lvl="1"/>
            <a:r>
              <a:rPr lang="en-US" dirty="0"/>
              <a:t>Using the </a:t>
            </a:r>
            <a:r>
              <a:rPr lang="en-US" dirty="0">
                <a:latin typeface="Consolas" panose="020B0609020204030204" pitchFamily="49" charset="0"/>
              </a:rPr>
              <a:t>Range</a:t>
            </a:r>
            <a:r>
              <a:rPr lang="en-US" dirty="0"/>
              <a:t> method:</a:t>
            </a:r>
          </a:p>
          <a:p>
            <a:pPr lvl="2"/>
            <a:r>
              <a:rPr lang="en-US" b="1" dirty="0"/>
              <a:t>Format</a:t>
            </a:r>
            <a:r>
              <a:rPr lang="en-US" dirty="0"/>
              <a:t>:</a:t>
            </a:r>
          </a:p>
          <a:p>
            <a:pPr marL="692150" lvl="3" indent="0">
              <a:buNone/>
            </a:pPr>
            <a:r>
              <a:rPr lang="en-US" dirty="0">
                <a:latin typeface="Consolas" panose="020B0609020204030204" pitchFamily="49" charset="0"/>
              </a:rPr>
              <a:t>Range(&lt;</a:t>
            </a:r>
            <a:r>
              <a:rPr lang="en-US" i="1" dirty="0">
                <a:latin typeface="Consolas" panose="020B0609020204030204" pitchFamily="49" charset="0"/>
              </a:rPr>
              <a:t>Cell</a:t>
            </a:r>
            <a:r>
              <a:rPr lang="en-US" dirty="0" smtClean="0">
                <a:latin typeface="Consolas" panose="020B0609020204030204" pitchFamily="49" charset="0"/>
              </a:rPr>
              <a:t>&gt;) = &lt;</a:t>
            </a:r>
            <a:r>
              <a:rPr lang="en-US" i="1" dirty="0" smtClean="0">
                <a:latin typeface="Consolas" panose="020B0609020204030204" pitchFamily="49" charset="0"/>
              </a:rPr>
              <a:t>expression</a:t>
            </a:r>
            <a:r>
              <a:rPr lang="en-US" dirty="0" smtClean="0">
                <a:latin typeface="Consolas" panose="020B0609020204030204" pitchFamily="49" charset="0"/>
              </a:rPr>
              <a:t>&gt;</a:t>
            </a:r>
          </a:p>
          <a:p>
            <a:pPr marL="692150" lvl="3" indent="0"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'Multi-range assignment: all cells are assigned the same 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value</a:t>
            </a:r>
          </a:p>
          <a:p>
            <a:pPr marL="692150" lvl="3" indent="0"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'(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what the expression evaluates to).</a:t>
            </a:r>
            <a:endParaRPr lang="en-US" dirty="0">
              <a:latin typeface="Consolas" panose="020B0609020204030204" pitchFamily="49" charset="0"/>
            </a:endParaRPr>
          </a:p>
          <a:p>
            <a:pPr marL="692150" lvl="3" indent="0">
              <a:buNone/>
            </a:pPr>
            <a:r>
              <a:rPr lang="en-US" dirty="0">
                <a:latin typeface="Consolas" panose="020B0609020204030204" pitchFamily="49" charset="0"/>
              </a:rPr>
              <a:t>Range(&lt;</a:t>
            </a:r>
            <a:r>
              <a:rPr lang="en-US" i="1" dirty="0">
                <a:latin typeface="Consolas" panose="020B0609020204030204" pitchFamily="49" charset="0"/>
              </a:rPr>
              <a:t>Start cell</a:t>
            </a:r>
            <a:r>
              <a:rPr lang="en-US" dirty="0">
                <a:latin typeface="Consolas" panose="020B0609020204030204" pitchFamily="49" charset="0"/>
              </a:rPr>
              <a:t>&gt;:&lt;</a:t>
            </a:r>
            <a:r>
              <a:rPr lang="en-US" i="1" dirty="0">
                <a:latin typeface="Consolas" panose="020B0609020204030204" pitchFamily="49" charset="0"/>
              </a:rPr>
              <a:t>End cell</a:t>
            </a:r>
            <a:r>
              <a:rPr lang="en-US" dirty="0" smtClean="0">
                <a:latin typeface="Consolas" panose="020B0609020204030204" pitchFamily="49" charset="0"/>
              </a:rPr>
              <a:t>&gt;) = </a:t>
            </a:r>
            <a:r>
              <a:rPr lang="en-US" dirty="0">
                <a:latin typeface="Consolas" panose="020B0609020204030204" pitchFamily="49" charset="0"/>
              </a:rPr>
              <a:t>&lt;</a:t>
            </a:r>
            <a:r>
              <a:rPr lang="en-US" i="1" dirty="0">
                <a:latin typeface="Consolas" panose="020B0609020204030204" pitchFamily="49" charset="0"/>
              </a:rPr>
              <a:t>expression</a:t>
            </a:r>
            <a:r>
              <a:rPr lang="en-US" dirty="0" smtClean="0">
                <a:latin typeface="Consolas" panose="020B0609020204030204" pitchFamily="49" charset="0"/>
              </a:rPr>
              <a:t>&gt; </a:t>
            </a:r>
          </a:p>
          <a:p>
            <a:pPr lvl="2"/>
            <a:r>
              <a:rPr lang="en-US" b="1" dirty="0" smtClean="0"/>
              <a:t>Examples</a:t>
            </a:r>
            <a:r>
              <a:rPr lang="en-US" dirty="0" smtClean="0"/>
              <a:t>:</a:t>
            </a:r>
            <a:endParaRPr lang="en-CA" dirty="0" smtClean="0"/>
          </a:p>
          <a:p>
            <a:pPr marL="692150" lvl="3" indent="0">
              <a:buNone/>
            </a:pP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'COURSE_NAME_NUMBER a predefined named constant</a:t>
            </a:r>
          </a:p>
          <a:p>
            <a:pPr marL="692150" lvl="3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Range(COURSE_NAME_NUMBER</a:t>
            </a:r>
            <a:r>
              <a:rPr lang="en-US" dirty="0">
                <a:latin typeface="Consolas" panose="020B0609020204030204" pitchFamily="49" charset="0"/>
              </a:rPr>
              <a:t>) = "CPSC </a:t>
            </a:r>
            <a:r>
              <a:rPr lang="en-US" dirty="0" smtClean="0">
                <a:latin typeface="Consolas" panose="020B0609020204030204" pitchFamily="49" charset="0"/>
              </a:rPr>
              <a:t>203"</a:t>
            </a:r>
          </a:p>
          <a:p>
            <a:pPr marL="692150" lvl="3" indent="0">
              <a:buNone/>
            </a:pP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'startCell, endCell, newData: predefined 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string variables</a:t>
            </a:r>
            <a:endParaRPr lang="en-US" dirty="0" smtClean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marL="692150" lvl="3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Range(Range(startCell &amp; ":" &amp; endCell) = newData)</a:t>
            </a:r>
          </a:p>
          <a:p>
            <a:pPr marL="692150" lvl="3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692150" lvl="3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8213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First Excel VBA Example: Accessing/Modifying Cells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 smtClean="0"/>
              <a:t>Name of the spreadsheet that contains the VBA example</a:t>
            </a:r>
            <a:r>
              <a:rPr lang="en-CA" dirty="0"/>
              <a:t>: </a:t>
            </a:r>
            <a:r>
              <a:rPr lang="en-CA" sz="2000" dirty="0" smtClean="0">
                <a:latin typeface="Consolas" panose="020B0609020204030204" pitchFamily="49" charset="0"/>
              </a:rPr>
              <a:t>Excel1_accessing_modifying_cell_data.</a:t>
            </a:r>
            <a:r>
              <a:rPr lang="en-CA" sz="2000" b="1" dirty="0" smtClean="0">
                <a:latin typeface="Consolas" panose="020B0609020204030204" pitchFamily="49" charset="0"/>
              </a:rPr>
              <a:t>xlsm </a:t>
            </a:r>
            <a:r>
              <a:rPr lang="en-CA" sz="2000" dirty="0" smtClean="0"/>
              <a:t>(Regular spreadsheet = </a:t>
            </a:r>
            <a:r>
              <a:rPr lang="en-CA" sz="2000" dirty="0" smtClean="0">
                <a:latin typeface="Consolas" panose="020B0609020204030204" pitchFamily="49" charset="0"/>
              </a:rPr>
              <a:t>.xlsx</a:t>
            </a:r>
            <a:r>
              <a:rPr lang="en-CA" sz="2000" dirty="0" smtClean="0"/>
              <a:t>)</a:t>
            </a:r>
          </a:p>
          <a:p>
            <a:pPr lvl="1"/>
            <a:r>
              <a:rPr lang="en-US" b="1" dirty="0" smtClean="0"/>
              <a:t>Learning objective</a:t>
            </a:r>
            <a:r>
              <a:rPr lang="en-US" dirty="0" smtClean="0"/>
              <a:t>: simple example getting/setting cell values (range of cells using </a:t>
            </a:r>
            <a:r>
              <a:rPr lang="en-US" dirty="0" smtClean="0">
                <a:latin typeface="Consolas" panose="020B0609020204030204" pitchFamily="49" charset="0"/>
              </a:rPr>
              <a:t>the Range </a:t>
            </a:r>
            <a:r>
              <a:rPr lang="en-US" dirty="0" smtClean="0"/>
              <a:t>method).</a:t>
            </a:r>
          </a:p>
          <a:p>
            <a:pPr lvl="1"/>
            <a:endParaRPr lang="en-CA" dirty="0" smtClean="0"/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Sub accessingModifyingCellsV1()</a:t>
            </a:r>
          </a:p>
          <a:p>
            <a:pPr marL="234950" lvl="1" indent="0">
              <a:buNone/>
            </a:pPr>
            <a:r>
              <a:rPr lang="en-CA" dirty="0" smtClean="0">
                <a:latin typeface="Consolas" panose="020B0609020204030204" pitchFamily="49" charset="0"/>
              </a:rPr>
              <a:t>    MsgBox </a:t>
            </a:r>
            <a:r>
              <a:rPr lang="en-CA" dirty="0">
                <a:latin typeface="Consolas" panose="020B0609020204030204" pitchFamily="49" charset="0"/>
              </a:rPr>
              <a:t>(Range("A1"))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    MsgBox (Cells(1, 1))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    Range("A1:B1") = "change1"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    MsgBox (Range("A1"))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    Cells(1, 2) = "change2"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    MsgBox (Cells(1, 2))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End Sub</a:t>
            </a:r>
            <a:endParaRPr lang="en-CA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3906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Second </a:t>
            </a:r>
            <a:r>
              <a:rPr lang="en-CA" dirty="0"/>
              <a:t>Excel VBA Example</a:t>
            </a:r>
            <a:r>
              <a:rPr lang="en-CA" dirty="0" smtClean="0"/>
              <a:t>: Accessing Cells Based On </a:t>
            </a:r>
            <a:r>
              <a:rPr lang="en-CA" dirty="0" smtClean="0"/>
              <a:t>The Contents Of Variables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/>
              <a:t>Name of the spreadsheet that contains the VBA example</a:t>
            </a:r>
            <a:r>
              <a:rPr lang="en-CA" dirty="0"/>
              <a:t>: </a:t>
            </a:r>
            <a:r>
              <a:rPr lang="en-CA" sz="2000" dirty="0" smtClean="0">
                <a:latin typeface="Consolas" panose="020B0609020204030204" pitchFamily="49" charset="0"/>
              </a:rPr>
              <a:t>Excel2_accessing_modifying_cell_data_via_variables_named_constants</a:t>
            </a:r>
          </a:p>
          <a:p>
            <a:pPr lvl="1"/>
            <a:r>
              <a:rPr lang="en-US" b="1" dirty="0" smtClean="0"/>
              <a:t>Learning </a:t>
            </a:r>
            <a:r>
              <a:rPr lang="en-US" b="1" dirty="0"/>
              <a:t>objective</a:t>
            </a:r>
            <a:r>
              <a:rPr lang="en-US" dirty="0"/>
              <a:t>: </a:t>
            </a:r>
            <a:r>
              <a:rPr lang="en-US" dirty="0" smtClean="0"/>
              <a:t>getting/setting </a:t>
            </a:r>
            <a:r>
              <a:rPr lang="en-US" dirty="0"/>
              <a:t>cell </a:t>
            </a:r>
            <a:r>
              <a:rPr lang="en-US" dirty="0" smtClean="0"/>
              <a:t>values based on the contents of variables, user input. Applying good style </a:t>
            </a:r>
            <a:r>
              <a:rPr lang="en-US" dirty="0" smtClean="0"/>
              <a:t>conventions by using named </a:t>
            </a:r>
            <a:r>
              <a:rPr lang="en-US" dirty="0" smtClean="0"/>
              <a:t>constants to access cells.</a:t>
            </a:r>
          </a:p>
          <a:p>
            <a:pPr lvl="1"/>
            <a:r>
              <a:rPr lang="en-US" dirty="0" smtClean="0"/>
              <a:t>(See above spreadsheet for the full example)</a:t>
            </a: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Const ID_COLUMN As Long = 1</a:t>
            </a: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Const </a:t>
            </a:r>
            <a:r>
              <a:rPr lang="en-US" dirty="0">
                <a:latin typeface="Consolas" panose="020B0609020204030204" pitchFamily="49" charset="0"/>
              </a:rPr>
              <a:t>START_ROW As Long = 4</a:t>
            </a: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Const END_ROW </a:t>
            </a:r>
            <a:r>
              <a:rPr lang="en-US" dirty="0">
                <a:latin typeface="Consolas" panose="020B0609020204030204" pitchFamily="49" charset="0"/>
              </a:rPr>
              <a:t>As Long = </a:t>
            </a:r>
            <a:r>
              <a:rPr lang="en-US" dirty="0" smtClean="0">
                <a:latin typeface="Consolas" panose="020B0609020204030204" pitchFamily="49" charset="0"/>
              </a:rPr>
              <a:t>9</a:t>
            </a:r>
            <a:endParaRPr lang="en-US" dirty="0">
              <a:latin typeface="Consolas" panose="020B0609020204030204" pitchFamily="49" charset="0"/>
            </a:endParaRP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i = START_ROW</a:t>
            </a: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Do </a:t>
            </a:r>
            <a:r>
              <a:rPr lang="en-US" dirty="0">
                <a:latin typeface="Consolas" panose="020B0609020204030204" pitchFamily="49" charset="0"/>
              </a:rPr>
              <a:t>While (i &lt;= END_ROW)</a:t>
            </a: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    Cells(i</a:t>
            </a:r>
            <a:r>
              <a:rPr lang="en-US" dirty="0">
                <a:latin typeface="Consolas" panose="020B0609020204030204" pitchFamily="49" charset="0"/>
              </a:rPr>
              <a:t>, ID_COLUMN) = i</a:t>
            </a: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    </a:t>
            </a:r>
            <a:r>
              <a:rPr lang="en-US" dirty="0" smtClean="0">
                <a:latin typeface="Consolas" panose="020B0609020204030204" pitchFamily="49" charset="0"/>
              </a:rPr>
              <a:t>i </a:t>
            </a:r>
            <a:r>
              <a:rPr lang="en-US" dirty="0">
                <a:latin typeface="Consolas" panose="020B0609020204030204" pitchFamily="49" charset="0"/>
              </a:rPr>
              <a:t>= i + 1</a:t>
            </a: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Loop</a:t>
            </a:r>
            <a:endParaRPr lang="en-CA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282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Second Excel VBA Example: Accessing Cells Based On </a:t>
            </a:r>
            <a:r>
              <a:rPr lang="en-CA" dirty="0" smtClean="0"/>
              <a:t>The Contents Of Variables </a:t>
            </a:r>
            <a:r>
              <a:rPr lang="en-CA" dirty="0" smtClean="0"/>
              <a:t>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 row = InputBox("Row to modify (e.g. 1,2,3...): ")</a:t>
            </a:r>
          </a:p>
          <a:p>
            <a:pPr marL="457200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</a:rPr>
              <a:t>column </a:t>
            </a:r>
            <a:r>
              <a:rPr lang="en-CA" dirty="0">
                <a:latin typeface="Consolas" panose="020B0609020204030204" pitchFamily="49" charset="0"/>
              </a:rPr>
              <a:t>= InputBox("Column to modify (e.g. 1,2,3...): ")</a:t>
            </a:r>
          </a:p>
          <a:p>
            <a:pPr marL="457200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</a:rPr>
              <a:t>newData </a:t>
            </a:r>
            <a:r>
              <a:rPr lang="en-CA" dirty="0">
                <a:latin typeface="Consolas" panose="020B0609020204030204" pitchFamily="49" charset="0"/>
              </a:rPr>
              <a:t>= </a:t>
            </a:r>
            <a:r>
              <a:rPr lang="en-CA" dirty="0" smtClean="0">
                <a:latin typeface="Consolas" panose="020B0609020204030204" pitchFamily="49" charset="0"/>
              </a:rPr>
              <a:t>InputBox("Contents </a:t>
            </a:r>
            <a:r>
              <a:rPr lang="en-CA" dirty="0">
                <a:latin typeface="Consolas" panose="020B0609020204030204" pitchFamily="49" charset="0"/>
              </a:rPr>
              <a:t>for Cell (row/column): (" &amp; _</a:t>
            </a:r>
          </a:p>
          <a:p>
            <a:pPr marL="457200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</a:rPr>
              <a:t>  row </a:t>
            </a:r>
            <a:r>
              <a:rPr lang="en-CA" dirty="0">
                <a:latin typeface="Consolas" panose="020B0609020204030204" pitchFamily="49" charset="0"/>
              </a:rPr>
              <a:t>&amp; "/" &amp; row &amp; ")")</a:t>
            </a:r>
          </a:p>
          <a:p>
            <a:pPr marL="457200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</a:rPr>
              <a:t>Cells(row</a:t>
            </a:r>
            <a:r>
              <a:rPr lang="en-CA" dirty="0">
                <a:latin typeface="Consolas" panose="020B0609020204030204" pitchFamily="49" charset="0"/>
              </a:rPr>
              <a:t>, </a:t>
            </a:r>
            <a:r>
              <a:rPr lang="en-CA" dirty="0" smtClean="0">
                <a:latin typeface="Consolas" panose="020B0609020204030204" pitchFamily="49" charset="0"/>
              </a:rPr>
              <a:t>column) </a:t>
            </a:r>
            <a:r>
              <a:rPr lang="en-CA" dirty="0">
                <a:latin typeface="Consolas" panose="020B0609020204030204" pitchFamily="49" charset="0"/>
              </a:rPr>
              <a:t>= </a:t>
            </a:r>
            <a:r>
              <a:rPr lang="en-CA" dirty="0" smtClean="0">
                <a:latin typeface="Consolas" panose="020B0609020204030204" pitchFamily="49" charset="0"/>
              </a:rPr>
              <a:t>newData</a:t>
            </a:r>
          </a:p>
          <a:p>
            <a:pPr marL="457200" lvl="2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startCell = InputBox("Start </a:t>
            </a:r>
            <a:r>
              <a:rPr lang="en-US" dirty="0" smtClean="0">
                <a:latin typeface="Consolas" panose="020B0609020204030204" pitchFamily="49" charset="0"/>
              </a:rPr>
              <a:t>to </a:t>
            </a:r>
            <a:r>
              <a:rPr lang="en-US" dirty="0">
                <a:latin typeface="Consolas" panose="020B0609020204030204" pitchFamily="49" charset="0"/>
              </a:rPr>
              <a:t>modify (e.g. A1): ")</a:t>
            </a: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endCell </a:t>
            </a:r>
            <a:r>
              <a:rPr lang="en-US" dirty="0">
                <a:latin typeface="Consolas" panose="020B0609020204030204" pitchFamily="49" charset="0"/>
              </a:rPr>
              <a:t>= InputBox("End </a:t>
            </a:r>
            <a:r>
              <a:rPr lang="en-US" dirty="0" smtClean="0">
                <a:latin typeface="Consolas" panose="020B0609020204030204" pitchFamily="49" charset="0"/>
              </a:rPr>
              <a:t>to </a:t>
            </a:r>
            <a:r>
              <a:rPr lang="en-US" dirty="0">
                <a:latin typeface="Consolas" panose="020B0609020204030204" pitchFamily="49" charset="0"/>
              </a:rPr>
              <a:t>modify (e.g. E3): ")</a:t>
            </a: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Range(startCell </a:t>
            </a:r>
            <a:r>
              <a:rPr lang="en-US" dirty="0">
                <a:latin typeface="Consolas" panose="020B0609020204030204" pitchFamily="49" charset="0"/>
              </a:rPr>
              <a:t>&amp; ":" &amp; endCell) = newData</a:t>
            </a:r>
            <a:endParaRPr lang="en-CA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248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Formatting Spreadsheet Cells In VBA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can be done by via the </a:t>
            </a:r>
            <a:r>
              <a:rPr lang="en-US" dirty="0" smtClean="0">
                <a:latin typeface="Consolas" panose="020B0609020204030204" pitchFamily="49" charset="0"/>
              </a:rPr>
              <a:t>Font</a:t>
            </a:r>
            <a:r>
              <a:rPr lang="en-US" dirty="0" smtClean="0"/>
              <a:t> </a:t>
            </a:r>
            <a:r>
              <a:rPr lang="en-US" dirty="0" smtClean="0"/>
              <a:t>object (attribute of the </a:t>
            </a:r>
            <a:r>
              <a:rPr lang="en-US" dirty="0" smtClean="0">
                <a:latin typeface="Consolas" panose="020B0609020204030204" pitchFamily="49" charset="0"/>
              </a:rPr>
              <a:t>Cells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</a:rPr>
              <a:t>Range</a:t>
            </a:r>
            <a:r>
              <a:rPr lang="en-US" dirty="0" smtClean="0"/>
              <a:t> object).</a:t>
            </a:r>
            <a:endParaRPr lang="en-US" dirty="0" smtClean="0">
              <a:latin typeface="Consolas" panose="020B0609020204030204" pitchFamily="49" charset="0"/>
            </a:endParaRPr>
          </a:p>
          <a:p>
            <a:pPr lvl="1"/>
            <a:r>
              <a:rPr lang="en-US" b="1" dirty="0"/>
              <a:t>Format </a:t>
            </a:r>
            <a:r>
              <a:rPr lang="en-US" dirty="0" smtClean="0"/>
              <a:t>:</a:t>
            </a:r>
            <a:endParaRPr lang="en-US" dirty="0"/>
          </a:p>
          <a:p>
            <a:pPr marL="457200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Cells</a:t>
            </a:r>
            <a:r>
              <a:rPr lang="en-US" dirty="0">
                <a:latin typeface="Consolas" panose="020B0609020204030204" pitchFamily="49" charset="0"/>
              </a:rPr>
              <a:t>(&lt;row&gt;, &lt;column&gt;).</a:t>
            </a:r>
            <a:r>
              <a:rPr lang="en-US" dirty="0" smtClean="0">
                <a:latin typeface="Consolas" panose="020B0609020204030204" pitchFamily="49" charset="0"/>
              </a:rPr>
              <a:t>Font.&lt;</a:t>
            </a:r>
            <a:r>
              <a:rPr lang="en-US" i="1" dirty="0" smtClean="0">
                <a:latin typeface="Consolas" panose="020B0609020204030204" pitchFamily="49" charset="0"/>
              </a:rPr>
              <a:t>attribute</a:t>
            </a:r>
            <a:r>
              <a:rPr lang="en-US" dirty="0" smtClean="0">
                <a:latin typeface="Consolas" panose="020B0609020204030204" pitchFamily="49" charset="0"/>
              </a:rPr>
              <a:t>&gt; = &lt;</a:t>
            </a:r>
            <a:r>
              <a:rPr lang="en-US" i="1" dirty="0" smtClean="0">
                <a:latin typeface="Consolas" panose="020B0609020204030204" pitchFamily="49" charset="0"/>
              </a:rPr>
              <a:t>value</a:t>
            </a:r>
            <a:r>
              <a:rPr lang="en-US" dirty="0" smtClean="0">
                <a:latin typeface="Consolas" panose="020B0609020204030204" pitchFamily="49" charset="0"/>
              </a:rPr>
              <a:t>&gt;</a:t>
            </a:r>
            <a:endParaRPr lang="en-US" dirty="0">
              <a:latin typeface="Consolas" panose="020B0609020204030204" pitchFamily="49" charset="0"/>
            </a:endParaRPr>
          </a:p>
          <a:p>
            <a:pPr marL="457200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Range</a:t>
            </a:r>
            <a:r>
              <a:rPr lang="en-US" dirty="0">
                <a:latin typeface="Consolas" panose="020B0609020204030204" pitchFamily="49" charset="0"/>
              </a:rPr>
              <a:t>(&lt;Cell range&gt;).</a:t>
            </a:r>
            <a:r>
              <a:rPr lang="en-US" dirty="0" smtClean="0">
                <a:latin typeface="Consolas" panose="020B0609020204030204" pitchFamily="49" charset="0"/>
              </a:rPr>
              <a:t>Font.&lt;</a:t>
            </a:r>
            <a:r>
              <a:rPr lang="en-US" i="1" dirty="0">
                <a:latin typeface="Consolas" panose="020B0609020204030204" pitchFamily="49" charset="0"/>
              </a:rPr>
              <a:t>attribute</a:t>
            </a:r>
            <a:r>
              <a:rPr lang="en-US" dirty="0">
                <a:latin typeface="Consolas" panose="020B0609020204030204" pitchFamily="49" charset="0"/>
              </a:rPr>
              <a:t>&gt; = &lt;</a:t>
            </a:r>
            <a:r>
              <a:rPr lang="en-US" i="1" dirty="0">
                <a:latin typeface="Consolas" panose="020B0609020204030204" pitchFamily="49" charset="0"/>
              </a:rPr>
              <a:t>value</a:t>
            </a:r>
            <a:r>
              <a:rPr lang="en-US" dirty="0">
                <a:latin typeface="Consolas" panose="020B0609020204030204" pitchFamily="49" charset="0"/>
              </a:rPr>
              <a:t>&gt;</a:t>
            </a:r>
          </a:p>
          <a:p>
            <a:pPr lvl="1"/>
            <a:r>
              <a:rPr lang="en-US" b="1" dirty="0"/>
              <a:t>Examples </a:t>
            </a:r>
            <a:r>
              <a:rPr lang="en-US" dirty="0" smtClean="0"/>
              <a:t>:</a:t>
            </a:r>
            <a:endParaRPr lang="en-US" dirty="0"/>
          </a:p>
          <a:p>
            <a:pPr marL="457200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Cells(10</a:t>
            </a:r>
            <a:r>
              <a:rPr lang="en-US" dirty="0">
                <a:latin typeface="Consolas" panose="020B0609020204030204" pitchFamily="49" charset="0"/>
              </a:rPr>
              <a:t>, 200).Font.Bold = True</a:t>
            </a:r>
          </a:p>
          <a:p>
            <a:pPr marL="457200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Range</a:t>
            </a:r>
            <a:r>
              <a:rPr lang="en-US" dirty="0">
                <a:latin typeface="Consolas" panose="020B0609020204030204" pitchFamily="49" charset="0"/>
              </a:rPr>
              <a:t>("B1").Name = "Arial"</a:t>
            </a:r>
          </a:p>
          <a:p>
            <a:pPr marL="457200" lvl="2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457200" lvl="2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2"/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228600" y="6338501"/>
            <a:ext cx="86106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baseline="30000" dirty="0" smtClean="0"/>
              <a:t>1 For more information about the Font attributes </a:t>
            </a:r>
            <a:r>
              <a:rPr lang="en-CA" baseline="30000" dirty="0"/>
              <a:t>and methods: https://docs.microsoft.com/en-us/office/vba/api/excel.font(object)</a:t>
            </a:r>
          </a:p>
        </p:txBody>
      </p:sp>
    </p:spTree>
    <p:extLst>
      <p:ext uri="{BB962C8B-B14F-4D97-AF65-F5344CB8AC3E}">
        <p14:creationId xmlns:p14="http://schemas.microsoft.com/office/powerpoint/2010/main" val="996324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4" grpId="0" uiExpan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Third </a:t>
            </a:r>
            <a:r>
              <a:rPr lang="en-CA" dirty="0"/>
              <a:t>Excel VBA Example</a:t>
            </a:r>
            <a:r>
              <a:rPr lang="en-CA" dirty="0" smtClean="0"/>
              <a:t>: Changing Fonts &amp; Formatting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/>
              <a:t>Name of the spreadsheet that contains the VBA example</a:t>
            </a:r>
            <a:r>
              <a:rPr lang="en-CA" dirty="0"/>
              <a:t>: </a:t>
            </a:r>
            <a:r>
              <a:rPr lang="en-CA" sz="2000" dirty="0" smtClean="0">
                <a:latin typeface="Consolas" panose="020B0609020204030204" pitchFamily="49" charset="0"/>
              </a:rPr>
              <a:t>Excel3_formatting_cells</a:t>
            </a:r>
          </a:p>
          <a:p>
            <a:pPr lvl="1"/>
            <a:r>
              <a:rPr lang="en-US" b="1" dirty="0" smtClean="0"/>
              <a:t>Learning </a:t>
            </a:r>
            <a:r>
              <a:rPr lang="en-US" b="1" dirty="0"/>
              <a:t>objective</a:t>
            </a:r>
            <a:r>
              <a:rPr lang="en-US" dirty="0"/>
              <a:t>: </a:t>
            </a:r>
            <a:r>
              <a:rPr lang="en-US" dirty="0" smtClean="0"/>
              <a:t>Changing the font and font </a:t>
            </a:r>
            <a:r>
              <a:rPr lang="en-US" dirty="0" smtClean="0"/>
              <a:t>properties of Excel spreadsheet text.</a:t>
            </a:r>
            <a:endParaRPr lang="en-US" dirty="0" smtClean="0"/>
          </a:p>
          <a:p>
            <a:pPr lvl="1"/>
            <a:r>
              <a:rPr lang="en-US" dirty="0" smtClean="0"/>
              <a:t>(See above spreadsheet for the full example)</a:t>
            </a:r>
          </a:p>
          <a:p>
            <a:pPr lvl="1"/>
            <a:endParaRPr lang="en-US" dirty="0"/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Range("A1").Font.Bold = True</a:t>
            </a:r>
          </a:p>
          <a:p>
            <a:pPr marL="457200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 Range</a:t>
            </a:r>
            <a:r>
              <a:rPr lang="en-US" dirty="0">
                <a:latin typeface="Consolas" panose="020B0609020204030204" pitchFamily="49" charset="0"/>
              </a:rPr>
              <a:t>("A1:B5").Font.Color = vbRed</a:t>
            </a: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Cells(1</a:t>
            </a:r>
            <a:r>
              <a:rPr lang="en-US" dirty="0">
                <a:latin typeface="Consolas" panose="020B0609020204030204" pitchFamily="49" charset="0"/>
              </a:rPr>
              <a:t>, 3).Font.Bold = True</a:t>
            </a: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Cells(1</a:t>
            </a:r>
            <a:r>
              <a:rPr lang="en-US" dirty="0">
                <a:latin typeface="Consolas" panose="020B0609020204030204" pitchFamily="49" charset="0"/>
              </a:rPr>
              <a:t>, 3).Font.Name = "Wing dings"</a:t>
            </a:r>
            <a:endParaRPr lang="en-US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148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Accessing A Specific Worksheet (Using An Index)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 to writing VBA programs for Word, if a specific worksheet is not specified then the currently active worksheet will have the instructions of program applied to it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Previous programs.</a:t>
            </a:r>
            <a:endParaRPr lang="en-US" dirty="0" smtClean="0"/>
          </a:p>
          <a:p>
            <a:r>
              <a:rPr lang="en-US" dirty="0" smtClean="0"/>
              <a:t>Access to individual sheets: use the </a:t>
            </a:r>
            <a:r>
              <a:rPr lang="en-US" dirty="0" smtClean="0">
                <a:latin typeface="Consolas" panose="020B0609020204030204" pitchFamily="49" charset="0"/>
              </a:rPr>
              <a:t>Worksheets</a:t>
            </a:r>
            <a:r>
              <a:rPr lang="en-US" dirty="0" smtClean="0"/>
              <a:t> collection.</a:t>
            </a:r>
          </a:p>
          <a:p>
            <a:pPr lvl="1"/>
            <a:r>
              <a:rPr lang="en-US" b="1" dirty="0" smtClean="0"/>
              <a:t>Format (via index)</a:t>
            </a:r>
            <a:r>
              <a:rPr lang="en-US" dirty="0" smtClean="0"/>
              <a:t>:</a:t>
            </a: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Worksheets</a:t>
            </a:r>
            <a:r>
              <a:rPr lang="en-US" dirty="0" smtClean="0">
                <a:latin typeface="Consolas" panose="020B0609020204030204" pitchFamily="49" charset="0"/>
              </a:rPr>
              <a:t>(&lt;</a:t>
            </a:r>
            <a:r>
              <a:rPr lang="en-US" i="1" dirty="0" smtClean="0">
                <a:latin typeface="Consolas" panose="020B0609020204030204" pitchFamily="49" charset="0"/>
              </a:rPr>
              <a:t>index</a:t>
            </a:r>
            <a:r>
              <a:rPr lang="en-US" dirty="0" smtClean="0">
                <a:latin typeface="Consolas" panose="020B0609020204030204" pitchFamily="49" charset="0"/>
              </a:rPr>
              <a:t>&gt;)</a:t>
            </a:r>
          </a:p>
          <a:p>
            <a:pPr marL="457200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 Worksheets(&lt;</a:t>
            </a:r>
            <a:r>
              <a:rPr lang="en-US" i="1" dirty="0" smtClean="0">
                <a:latin typeface="Consolas" panose="020B0609020204030204" pitchFamily="49" charset="0"/>
              </a:rPr>
              <a:t>index</a:t>
            </a:r>
            <a:r>
              <a:rPr lang="en-US" dirty="0" smtClean="0">
                <a:latin typeface="Consolas" panose="020B0609020204030204" pitchFamily="49" charset="0"/>
              </a:rPr>
              <a:t>&gt;) </a:t>
            </a:r>
          </a:p>
          <a:p>
            <a:pPr marL="457200" lvl="2" indent="0">
              <a:buNone/>
            </a:pPr>
            <a:endParaRPr lang="en-US" dirty="0" smtClean="0">
              <a:latin typeface="Consolas" panose="020B0609020204030204" pitchFamily="49" charset="0"/>
            </a:endParaRPr>
          </a:p>
          <a:p>
            <a:pPr marL="457200" lvl="2" indent="0">
              <a:buNone/>
            </a:pPr>
            <a:r>
              <a:rPr lang="en-US" b="1" dirty="0" smtClean="0"/>
              <a:t>Example (via index)</a:t>
            </a:r>
            <a:r>
              <a:rPr lang="en-US" dirty="0" smtClean="0"/>
              <a:t>:</a:t>
            </a: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Worksheets(1</a:t>
            </a:r>
            <a:r>
              <a:rPr lang="en-US" dirty="0" smtClean="0">
                <a:latin typeface="Consolas" panose="020B0609020204030204" pitchFamily="49" charset="0"/>
              </a:rPr>
              <a:t>) </a:t>
            </a: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Worksheets(2)</a:t>
            </a:r>
          </a:p>
        </p:txBody>
      </p:sp>
    </p:spTree>
    <p:extLst>
      <p:ext uri="{BB962C8B-B14F-4D97-AF65-F5344CB8AC3E}">
        <p14:creationId xmlns:p14="http://schemas.microsoft.com/office/powerpoint/2010/main" val="1097707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Accessing A Specific Worksheet (Using </a:t>
            </a:r>
            <a:r>
              <a:rPr lang="en-US" dirty="0" smtClean="0"/>
              <a:t>The Name)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b="1" dirty="0"/>
              <a:t>Format (via worksheet name)</a:t>
            </a:r>
            <a:r>
              <a:rPr lang="en-US" dirty="0"/>
              <a:t>:</a:t>
            </a: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Worksheets</a:t>
            </a:r>
            <a:r>
              <a:rPr lang="en-US" dirty="0" smtClean="0">
                <a:latin typeface="Consolas" panose="020B0609020204030204" pitchFamily="49" charset="0"/>
              </a:rPr>
              <a:t>(&lt;</a:t>
            </a:r>
            <a:r>
              <a:rPr lang="en-US" dirty="0">
                <a:latin typeface="Consolas" panose="020B0609020204030204" pitchFamily="49" charset="0"/>
              </a:rPr>
              <a:t>"</a:t>
            </a:r>
            <a:r>
              <a:rPr lang="en-US" dirty="0" smtClean="0">
                <a:latin typeface="Consolas" panose="020B0609020204030204" pitchFamily="49" charset="0"/>
              </a:rPr>
              <a:t>Worksheet name</a:t>
            </a:r>
            <a:r>
              <a:rPr lang="en-US" dirty="0">
                <a:latin typeface="Consolas" panose="020B0609020204030204" pitchFamily="49" charset="0"/>
              </a:rPr>
              <a:t>"</a:t>
            </a:r>
            <a:r>
              <a:rPr lang="en-US" dirty="0" smtClean="0">
                <a:latin typeface="Consolas" panose="020B0609020204030204" pitchFamily="49" charset="0"/>
              </a:rPr>
              <a:t>&gt;) </a:t>
            </a:r>
            <a:endParaRPr lang="en-US" dirty="0">
              <a:latin typeface="Consolas" panose="020B0609020204030204" pitchFamily="49" charset="0"/>
            </a:endParaRP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Worksheets("Sheet1")</a:t>
            </a:r>
          </a:p>
          <a:p>
            <a:pPr marL="457200" lvl="2" indent="0">
              <a:buNone/>
            </a:pPr>
            <a:endParaRPr lang="en-US" dirty="0"/>
          </a:p>
          <a:p>
            <a:pPr lvl="1"/>
            <a:r>
              <a:rPr lang="en-US" b="1" dirty="0"/>
              <a:t>Example (via worksheet name)</a:t>
            </a:r>
            <a:r>
              <a:rPr lang="en-US" dirty="0"/>
              <a:t>:</a:t>
            </a:r>
          </a:p>
          <a:p>
            <a:pPr marL="457200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Worksheets</a:t>
            </a:r>
            <a:r>
              <a:rPr lang="en-US" dirty="0">
                <a:latin typeface="Consolas" panose="020B0609020204030204" pitchFamily="49" charset="0"/>
              </a:rPr>
              <a:t>("CPSC 203 grades</a:t>
            </a:r>
            <a:r>
              <a:rPr lang="en-US" dirty="0" smtClean="0">
                <a:latin typeface="Consolas" panose="020B0609020204030204" pitchFamily="49" charset="0"/>
              </a:rPr>
              <a:t>") </a:t>
            </a:r>
          </a:p>
          <a:p>
            <a:pPr marL="457200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Worksheets</a:t>
            </a:r>
            <a:r>
              <a:rPr lang="en-US" dirty="0">
                <a:latin typeface="Consolas" panose="020B0609020204030204" pitchFamily="49" charset="0"/>
              </a:rPr>
              <a:t>("Sheet1</a:t>
            </a:r>
            <a:r>
              <a:rPr lang="en-US" dirty="0" smtClean="0">
                <a:latin typeface="Consolas" panose="020B0609020204030204" pitchFamily="49" charset="0"/>
              </a:rPr>
              <a:t>")</a:t>
            </a:r>
          </a:p>
          <a:p>
            <a:pPr marL="457200" lvl="2" indent="0">
              <a:buNone/>
            </a:pPr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48370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Accessing Specific Spreadsheets (Workbooks)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can access individual workbooks (spreadsheets) via the </a:t>
            </a:r>
            <a:r>
              <a:rPr lang="en-US" dirty="0">
                <a:latin typeface="Consolas" panose="020B0609020204030204" pitchFamily="49" charset="0"/>
              </a:rPr>
              <a:t>Workbooks</a:t>
            </a:r>
            <a:r>
              <a:rPr lang="en-US" dirty="0"/>
              <a:t> collection (similar to the </a:t>
            </a:r>
            <a:r>
              <a:rPr lang="en-US" dirty="0">
                <a:latin typeface="Consolas" panose="020B0609020204030204" pitchFamily="49" charset="0"/>
              </a:rPr>
              <a:t>Documents</a:t>
            </a:r>
            <a:r>
              <a:rPr lang="en-US" dirty="0"/>
              <a:t> collection used in VBA for Word)</a:t>
            </a:r>
          </a:p>
          <a:p>
            <a:pPr lvl="1"/>
            <a:r>
              <a:rPr lang="en-US" dirty="0"/>
              <a:t>Example, number of open spreadsheets: </a:t>
            </a:r>
            <a:r>
              <a:rPr lang="en-CA" sz="1800" dirty="0">
                <a:latin typeface="Consolas" panose="020B0609020204030204" pitchFamily="49" charset="0"/>
              </a:rPr>
              <a:t>Application.Workbooks.Count</a:t>
            </a:r>
          </a:p>
          <a:p>
            <a:pPr lvl="1"/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5013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Fourth </a:t>
            </a:r>
            <a:r>
              <a:rPr lang="en-CA" dirty="0"/>
              <a:t>Excel VBA Example</a:t>
            </a:r>
            <a:r>
              <a:rPr lang="en-CA" dirty="0" smtClean="0"/>
              <a:t>: Accessing Specific Worksheets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/>
              <a:t>Name of the spreadsheet that contains the VBA example</a:t>
            </a:r>
            <a:r>
              <a:rPr lang="en-CA" dirty="0"/>
              <a:t>: </a:t>
            </a:r>
            <a:r>
              <a:rPr lang="en-CA" sz="2000" dirty="0" smtClean="0">
                <a:latin typeface="Consolas" panose="020B0609020204030204" pitchFamily="49" charset="0"/>
              </a:rPr>
              <a:t>Excel4_specifying_a_worksheet</a:t>
            </a:r>
          </a:p>
          <a:p>
            <a:pPr lvl="1"/>
            <a:r>
              <a:rPr lang="en-US" b="1" dirty="0" smtClean="0"/>
              <a:t>Learning </a:t>
            </a:r>
            <a:r>
              <a:rPr lang="en-US" b="1" dirty="0"/>
              <a:t>objective</a:t>
            </a:r>
            <a:r>
              <a:rPr lang="en-US" dirty="0"/>
              <a:t>: </a:t>
            </a:r>
            <a:r>
              <a:rPr lang="en-US" dirty="0" smtClean="0"/>
              <a:t>accessing specific worksheets</a:t>
            </a:r>
          </a:p>
          <a:p>
            <a:pPr lvl="1"/>
            <a:r>
              <a:rPr lang="en-US" dirty="0" smtClean="0"/>
              <a:t>(See above spreadsheet for the full example)</a:t>
            </a:r>
          </a:p>
          <a:p>
            <a:pPr lvl="1"/>
            <a:endParaRPr lang="en-US" dirty="0"/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Worksheets("Grade sheet").Cells(1, 1) = "A"</a:t>
            </a: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Worksheets</a:t>
            </a:r>
            <a:r>
              <a:rPr lang="en-US" dirty="0">
                <a:latin typeface="Consolas" panose="020B0609020204030204" pitchFamily="49" charset="0"/>
              </a:rPr>
              <a:t>("Sheet1").Cells(2, 2).Font.Bold = True</a:t>
            </a: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Worksheets</a:t>
            </a:r>
            <a:r>
              <a:rPr lang="en-US" dirty="0">
                <a:latin typeface="Consolas" panose="020B0609020204030204" pitchFamily="49" charset="0"/>
              </a:rPr>
              <a:t>("Sheet1").Range("C5") = "adsdadfads"</a:t>
            </a: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 </a:t>
            </a:r>
            <a:endParaRPr lang="en-US" dirty="0">
              <a:latin typeface="Consolas" panose="020B0609020204030204" pitchFamily="49" charset="0"/>
            </a:endParaRPr>
          </a:p>
          <a:p>
            <a:pPr marL="457200" lvl="2" indent="0">
              <a:buNone/>
            </a:pP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'Grade sheet2 = Worksheet(2) </a:t>
            </a:r>
          </a:p>
          <a:p>
            <a:pPr marL="457200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 Worksheets(2</a:t>
            </a:r>
            <a:r>
              <a:rPr lang="en-US" dirty="0">
                <a:latin typeface="Consolas" panose="020B0609020204030204" pitchFamily="49" charset="0"/>
              </a:rPr>
              <a:t>).Cells(2, 6) = "worksheet 1 via Cells"</a:t>
            </a: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Worksheets(1</a:t>
            </a:r>
            <a:r>
              <a:rPr lang="en-US" dirty="0">
                <a:latin typeface="Consolas" panose="020B0609020204030204" pitchFamily="49" charset="0"/>
              </a:rPr>
              <a:t>).Range("B2") = "worksheet 2 via Range"</a:t>
            </a:r>
            <a:endParaRPr lang="en-US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57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(To Allow You To Review Afterward)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Before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r>
              <a:rPr lang="en-US" dirty="0" smtClean="0"/>
              <a:t>After</a:t>
            </a:r>
            <a:endParaRPr lang="en-CA" dirty="0"/>
          </a:p>
        </p:txBody>
      </p:sp>
      <p:grpSp>
        <p:nvGrpSpPr>
          <p:cNvPr id="9" name="Group 8"/>
          <p:cNvGrpSpPr/>
          <p:nvPr/>
        </p:nvGrpSpPr>
        <p:grpSpPr>
          <a:xfrm>
            <a:off x="664195" y="2152650"/>
            <a:ext cx="3145805" cy="2617057"/>
            <a:chOff x="664195" y="2152650"/>
            <a:chExt cx="3145805" cy="2617057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4195" y="3733800"/>
              <a:ext cx="3145805" cy="1035907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195" y="2152650"/>
              <a:ext cx="1895475" cy="1028700"/>
            </a:xfrm>
            <a:prstGeom prst="rect">
              <a:avLst/>
            </a:prstGeom>
          </p:spPr>
        </p:pic>
      </p:grpSp>
      <p:grpSp>
        <p:nvGrpSpPr>
          <p:cNvPr id="12" name="Group 11"/>
          <p:cNvGrpSpPr/>
          <p:nvPr/>
        </p:nvGrpSpPr>
        <p:grpSpPr>
          <a:xfrm>
            <a:off x="4919791" y="2222929"/>
            <a:ext cx="4077987" cy="3705098"/>
            <a:chOff x="4919791" y="2222929"/>
            <a:chExt cx="4077987" cy="3705098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9200" y="2222929"/>
              <a:ext cx="2181225" cy="904875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19791" y="3602634"/>
              <a:ext cx="4077987" cy="23253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5768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4" grpId="0" build="p" bldLvl="3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VBA Example For PowerPoint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 smtClean="0"/>
              <a:t>Name of the PowerPoint document that contains the VBA example</a:t>
            </a:r>
            <a:r>
              <a:rPr lang="en-CA" dirty="0"/>
              <a:t>: </a:t>
            </a:r>
            <a:r>
              <a:rPr lang="en-CA" sz="2000" dirty="0" smtClean="0">
                <a:latin typeface="Consolas" panose="020B0609020204030204" pitchFamily="49" charset="0"/>
              </a:rPr>
              <a:t>PowerPoint1_inserting_slides.</a:t>
            </a:r>
            <a:r>
              <a:rPr lang="en-CA" sz="2000" b="1" dirty="0" smtClean="0">
                <a:latin typeface="Consolas" panose="020B0609020204030204" pitchFamily="49" charset="0"/>
              </a:rPr>
              <a:t>pptm </a:t>
            </a:r>
            <a:r>
              <a:rPr lang="en-CA" sz="2000" dirty="0" smtClean="0"/>
              <a:t>(Regular PowerPoint = </a:t>
            </a:r>
            <a:r>
              <a:rPr lang="en-CA" sz="2000" dirty="0" smtClean="0">
                <a:latin typeface="Consolas" panose="020B0609020204030204" pitchFamily="49" charset="0"/>
              </a:rPr>
              <a:t>.pptx</a:t>
            </a:r>
            <a:r>
              <a:rPr lang="en-CA" sz="2000" dirty="0" smtClean="0"/>
              <a:t>)</a:t>
            </a:r>
          </a:p>
          <a:p>
            <a:endParaRPr lang="en-CA" dirty="0" smtClean="0"/>
          </a:p>
          <a:p>
            <a:r>
              <a:rPr lang="en-CA" dirty="0" smtClean="0"/>
              <a:t>Functionality:</a:t>
            </a:r>
          </a:p>
          <a:p>
            <a:pPr lvl="1"/>
            <a:r>
              <a:rPr lang="en-CA" dirty="0" smtClean="0"/>
              <a:t>Prompts the user for the number of slides to insert</a:t>
            </a:r>
          </a:p>
          <a:p>
            <a:pPr lvl="1"/>
            <a:r>
              <a:rPr lang="en-CA" dirty="0" smtClean="0"/>
              <a:t>The new slides will be inserted immediately after the current content (a single slide that is a ‘title’ slide).</a:t>
            </a:r>
          </a:p>
          <a:p>
            <a:pPr lvl="2"/>
            <a:r>
              <a:rPr lang="en-CA" dirty="0" smtClean="0"/>
              <a:t>Even numbered slides will have a </a:t>
            </a:r>
            <a:r>
              <a:rPr lang="en-CA" dirty="0" smtClean="0"/>
              <a:t>‘title’ field (</a:t>
            </a:r>
            <a:r>
              <a:rPr lang="en-CA" dirty="0" smtClean="0">
                <a:latin typeface="Consolas" panose="020B0609020204030204" pitchFamily="49" charset="0"/>
              </a:rPr>
              <a:t>ppLayoutCustom)</a:t>
            </a:r>
            <a:endParaRPr lang="en-CA" dirty="0" smtClean="0"/>
          </a:p>
          <a:p>
            <a:pPr lvl="2"/>
            <a:r>
              <a:rPr lang="en-CA" dirty="0" smtClean="0"/>
              <a:t>Odd numbered slides will be completely </a:t>
            </a:r>
            <a:r>
              <a:rPr lang="en-CA" dirty="0" smtClean="0"/>
              <a:t>blank</a:t>
            </a:r>
            <a:r>
              <a:rPr lang="en-CA" dirty="0"/>
              <a:t> </a:t>
            </a:r>
            <a:r>
              <a:rPr lang="en-CA" dirty="0" smtClean="0"/>
              <a:t>(</a:t>
            </a:r>
            <a:r>
              <a:rPr lang="en-CA" dirty="0" smtClean="0">
                <a:latin typeface="Consolas" panose="020B0609020204030204" pitchFamily="49" charset="0"/>
              </a:rPr>
              <a:t>ppLayoutBlank</a:t>
            </a:r>
            <a:r>
              <a:rPr lang="en-CA" dirty="0"/>
              <a:t>)</a:t>
            </a:r>
            <a:endParaRPr lang="en-CA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38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VBA Example For </a:t>
            </a:r>
            <a:r>
              <a:rPr lang="en-CA" dirty="0" smtClean="0"/>
              <a:t>PowerPoint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Sub powerPointExample()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Dim numSlides As Long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Dim i As </a:t>
            </a:r>
            <a:r>
              <a:rPr lang="en-US" sz="1800" dirty="0" smtClean="0">
                <a:latin typeface="Consolas" panose="020B0609020204030204" pitchFamily="49" charset="0"/>
              </a:rPr>
              <a:t>Long</a:t>
            </a:r>
            <a:endParaRPr lang="en-US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numSlides = InputBox("Number of slides to insert: </a:t>
            </a:r>
            <a:r>
              <a:rPr lang="en-US" sz="1800" dirty="0" smtClean="0">
                <a:latin typeface="Consolas" panose="020B0609020204030204" pitchFamily="49" charset="0"/>
              </a:rPr>
              <a:t>")</a:t>
            </a:r>
            <a:endParaRPr lang="en-US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585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VBA Example For </a:t>
            </a:r>
            <a:r>
              <a:rPr lang="en-CA" dirty="0" smtClean="0"/>
              <a:t>PowerPoint (3)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i </a:t>
            </a:r>
            <a:r>
              <a:rPr lang="en-CA" sz="1800" dirty="0">
                <a:latin typeface="Consolas" panose="020B0609020204030204" pitchFamily="49" charset="0"/>
              </a:rPr>
              <a:t>= 1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Do </a:t>
            </a:r>
            <a:r>
              <a:rPr lang="en-CA" sz="1800" dirty="0">
                <a:latin typeface="Consolas" panose="020B0609020204030204" pitchFamily="49" charset="0"/>
              </a:rPr>
              <a:t>While (i &lt;= numSlides)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   If </a:t>
            </a:r>
            <a:r>
              <a:rPr lang="en-CA" sz="1800" dirty="0">
                <a:latin typeface="Consolas" panose="020B0609020204030204" pitchFamily="49" charset="0"/>
              </a:rPr>
              <a:t>((i Mod 2) = 0) Then </a:t>
            </a:r>
            <a:r>
              <a:rPr lang="en-CA" sz="1800" dirty="0" smtClean="0">
                <a:latin typeface="Consolas" panose="020B0609020204030204" pitchFamily="49" charset="0"/>
              </a:rPr>
              <a:t>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'Even</a:t>
            </a:r>
            <a:endParaRPr lang="en-CA" sz="1800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</a:t>
            </a:r>
            <a:r>
              <a:rPr lang="en-CA" sz="1800" dirty="0" smtClean="0">
                <a:latin typeface="Consolas" panose="020B0609020204030204" pitchFamily="49" charset="0"/>
              </a:rPr>
              <a:t>    ActivePresentation.Slides.Add</a:t>
            </a: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_             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          Index</a:t>
            </a:r>
            <a:r>
              <a:rPr lang="en-CA" sz="1800" dirty="0">
                <a:latin typeface="Consolas" panose="020B0609020204030204" pitchFamily="49" charset="0"/>
              </a:rPr>
              <a:t>:=ActivePresentation.Slides.Count + 1</a:t>
            </a:r>
            <a:r>
              <a:rPr lang="en-CA" sz="1800" dirty="0" smtClean="0">
                <a:latin typeface="Consolas" panose="020B0609020204030204" pitchFamily="49" charset="0"/>
              </a:rPr>
              <a:t>, _ 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          Layout</a:t>
            </a:r>
            <a:r>
              <a:rPr lang="en-CA" sz="1800" dirty="0">
                <a:latin typeface="Consolas" panose="020B0609020204030204" pitchFamily="49" charset="0"/>
              </a:rPr>
              <a:t>:=ppLayoutCustom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   Else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'Odd</a:t>
            </a:r>
            <a:endParaRPr lang="en-CA" sz="1800" b="1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   </a:t>
            </a:r>
            <a:r>
              <a:rPr lang="en-CA" sz="1800" dirty="0" smtClean="0">
                <a:latin typeface="Consolas" panose="020B0609020204030204" pitchFamily="49" charset="0"/>
              </a:rPr>
              <a:t>ActivePresentation.Slides.Add _ 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          Index</a:t>
            </a:r>
            <a:r>
              <a:rPr lang="en-CA" sz="1800" dirty="0">
                <a:latin typeface="Consolas" panose="020B0609020204030204" pitchFamily="49" charset="0"/>
              </a:rPr>
              <a:t>:=ActivePresentation.Slides.Count + 1</a:t>
            </a:r>
            <a:r>
              <a:rPr lang="en-CA" sz="1800" dirty="0" smtClean="0">
                <a:latin typeface="Consolas" panose="020B0609020204030204" pitchFamily="49" charset="0"/>
              </a:rPr>
              <a:t>,  _ 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          Layout</a:t>
            </a:r>
            <a:r>
              <a:rPr lang="en-CA" sz="1800" dirty="0">
                <a:latin typeface="Consolas" panose="020B0609020204030204" pitchFamily="49" charset="0"/>
              </a:rPr>
              <a:t>:=ppLayoutBlank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End If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i = i + 1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 smtClean="0">
                <a:latin typeface="Consolas" panose="020B0609020204030204" pitchFamily="49" charset="0"/>
              </a:rPr>
              <a:t>Loop</a:t>
            </a:r>
            <a:endParaRPr lang="en-CA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108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After This Section You Should Now </a:t>
            </a:r>
            <a:r>
              <a:rPr lang="en-CA" dirty="0" smtClean="0"/>
              <a:t>Know How To: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Access other </a:t>
            </a:r>
            <a:r>
              <a:rPr lang="en-US" dirty="0"/>
              <a:t>types of MS-Office programs with an VBA program written for </a:t>
            </a:r>
            <a:r>
              <a:rPr lang="en-US" dirty="0" smtClean="0"/>
              <a:t>Word.</a:t>
            </a:r>
            <a:endParaRPr lang="en-US" dirty="0"/>
          </a:p>
          <a:p>
            <a:r>
              <a:rPr lang="en-US" dirty="0"/>
              <a:t>A</a:t>
            </a:r>
            <a:r>
              <a:rPr lang="en-US" dirty="0" smtClean="0"/>
              <a:t>ccess </a:t>
            </a:r>
            <a:r>
              <a:rPr lang="en-US" dirty="0"/>
              <a:t>&amp; modify cell contents via the Range and Cells </a:t>
            </a:r>
            <a:r>
              <a:rPr lang="en-US" dirty="0" smtClean="0"/>
              <a:t>objects.</a:t>
            </a:r>
          </a:p>
          <a:p>
            <a:r>
              <a:rPr lang="en-US" dirty="0" smtClean="0"/>
              <a:t>Change </a:t>
            </a:r>
            <a:r>
              <a:rPr lang="en-US" dirty="0"/>
              <a:t>fonts and font effects in a </a:t>
            </a:r>
            <a:r>
              <a:rPr lang="en-US" dirty="0" smtClean="0"/>
              <a:t>spreadsheet.</a:t>
            </a:r>
          </a:p>
          <a:p>
            <a:r>
              <a:rPr lang="en-US" dirty="0" smtClean="0"/>
              <a:t>Access </a:t>
            </a:r>
            <a:r>
              <a:rPr lang="en-US" dirty="0"/>
              <a:t>specific worksheets through the name and through the </a:t>
            </a:r>
            <a:r>
              <a:rPr lang="en-US" dirty="0" smtClean="0"/>
              <a:t>index</a:t>
            </a:r>
            <a:endParaRPr lang="en-CA" dirty="0" smtClean="0"/>
          </a:p>
          <a:p>
            <a:r>
              <a:rPr lang="en-CA" dirty="0"/>
              <a:t>C</a:t>
            </a:r>
            <a:r>
              <a:rPr lang="en-CA" dirty="0" smtClean="0"/>
              <a:t>reate a simple MS-PowerPoint VBA Program.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8445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itchFamily="34" charset="-128"/>
              </a:rPr>
              <a:t>Images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itchFamily="34" charset="-128"/>
              </a:rPr>
              <a:t>“Unless otherwise indicated, all images were produced by James Tam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dirty="0">
                <a:solidFill>
                  <a:srgbClr val="898989"/>
                </a:solidFill>
                <a:latin typeface="Arial" charset="0"/>
                <a:ea typeface="ＭＳ Ｐゴシック" pitchFamily="34" charset="-128"/>
              </a:rPr>
              <a:t>slide </a:t>
            </a:r>
            <a:fld id="{09EE15A5-A843-4A49-A306-A97B1D517AC4}" type="slidenum">
              <a:rPr lang="en-US" altLang="en-US" sz="900">
                <a:solidFill>
                  <a:srgbClr val="898989"/>
                </a:solidFill>
                <a:latin typeface="Arial" charset="0"/>
                <a:ea typeface="ＭＳ Ｐゴシック" pitchFamily="34" charset="-128"/>
              </a:rPr>
              <a:pPr eaLnBrk="1" hangingPunct="1"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900" dirty="0">
              <a:solidFill>
                <a:srgbClr val="898989"/>
              </a:solidFill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926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chemeClr val="tx1"/>
          </a:solidFill>
        </a:ln>
      </a:spPr>
      <a:bodyPr rtlCol="0" anchor="ctr"/>
      <a:lstStyle>
        <a:defPPr algn="ctr">
          <a:defRPr>
            <a:solidFill>
              <a:srgbClr val="FF000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61380</TotalTime>
  <Words>2528</Words>
  <Application>Microsoft Office PowerPoint</Application>
  <PresentationFormat>On-screen Show (4:3)</PresentationFormat>
  <Paragraphs>345</Paragraphs>
  <Slides>32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ＭＳ Ｐゴシック</vt:lpstr>
      <vt:lpstr>Arial</vt:lpstr>
      <vt:lpstr>Calibri</vt:lpstr>
      <vt:lpstr>Consolas</vt:lpstr>
      <vt:lpstr>Times New Roman</vt:lpstr>
      <vt:lpstr>Office Theme</vt:lpstr>
      <vt:lpstr>VBA Programming &amp; Data Visualization: Part 1</vt:lpstr>
      <vt:lpstr>Applying Many Of The Previous Concepts In A Practical Example &amp; Linking Documents</vt:lpstr>
      <vt:lpstr>Accessing Other Office Applications With A Word VBA Program</vt:lpstr>
      <vt:lpstr>Example Problem</vt:lpstr>
      <vt:lpstr>Spread Sheet Analyzer</vt:lpstr>
      <vt:lpstr>Spread Sheet Analyzer (2)</vt:lpstr>
      <vt:lpstr>Spread Sheet Analyzer (2)</vt:lpstr>
      <vt:lpstr>Spread Sheet Analyzer (3)</vt:lpstr>
      <vt:lpstr>Spread Sheet Analyzer (4): First Company</vt:lpstr>
      <vt:lpstr>Spread Sheet Analyzer (5): Second Company</vt:lpstr>
      <vt:lpstr>Spread Sheet Analyzer (6): Third Company</vt:lpstr>
      <vt:lpstr>Writing A VBA Program Using Excel And  PowerPoint </vt:lpstr>
      <vt:lpstr>Writing VBA Programs For Other Office Applications</vt:lpstr>
      <vt:lpstr>Accessing The VBA Programming Feature</vt:lpstr>
      <vt:lpstr>Accessing/Modifying Cell Data</vt:lpstr>
      <vt:lpstr>Accessing Cell Data</vt:lpstr>
      <vt:lpstr>Modifying Cell Data</vt:lpstr>
      <vt:lpstr>First Excel VBA Example: Accessing/Modifying Cells</vt:lpstr>
      <vt:lpstr>Second Excel VBA Example: Accessing Cells Based On The Contents Of Variables</vt:lpstr>
      <vt:lpstr>Second Excel VBA Example: Accessing Cells Based On The Contents Of Variables (2)</vt:lpstr>
      <vt:lpstr>Formatting Spreadsheet Cells In VBA</vt:lpstr>
      <vt:lpstr>Third Excel VBA Example: Changing Fonts &amp; Formatting</vt:lpstr>
      <vt:lpstr>Accessing A Specific Worksheet (Using An Index)</vt:lpstr>
      <vt:lpstr>Accessing A Specific Worksheet (Using The Name)</vt:lpstr>
      <vt:lpstr>Accessing Specific Spreadsheets (Workbooks)</vt:lpstr>
      <vt:lpstr>Fourth Excel VBA Example: Accessing Specific Worksheets</vt:lpstr>
      <vt:lpstr>(To Allow You To Review Afterward)</vt:lpstr>
      <vt:lpstr>VBA Example For PowerPoint</vt:lpstr>
      <vt:lpstr>VBA Example For PowerPoint (2)</vt:lpstr>
      <vt:lpstr>VBA Example For PowerPoint (3)</vt:lpstr>
      <vt:lpstr>After This Section You Should Now Know How To:</vt:lpstr>
      <vt:lpstr>Images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VBA Extras</dc:title>
  <dc:creator>James Tam</dc:creator>
  <cp:keywords>branching;looping;dir function</cp:keywords>
  <cp:lastModifiedBy>James Tam</cp:lastModifiedBy>
  <cp:revision>1457</cp:revision>
  <dcterms:created xsi:type="dcterms:W3CDTF">2014-05-13T22:22:53Z</dcterms:created>
  <dcterms:modified xsi:type="dcterms:W3CDTF">2020-11-22T05:37:34Z</dcterms:modified>
</cp:coreProperties>
</file>