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2"/>
  </p:notesMasterIdLst>
  <p:handoutMasterIdLst>
    <p:handoutMasterId r:id="rId63"/>
  </p:handoutMasterIdLst>
  <p:sldIdLst>
    <p:sldId id="256" r:id="rId2"/>
    <p:sldId id="451" r:id="rId3"/>
    <p:sldId id="452" r:id="rId4"/>
    <p:sldId id="453" r:id="rId5"/>
    <p:sldId id="454" r:id="rId6"/>
    <p:sldId id="455" r:id="rId7"/>
    <p:sldId id="398" r:id="rId8"/>
    <p:sldId id="399" r:id="rId9"/>
    <p:sldId id="400" r:id="rId10"/>
    <p:sldId id="401" r:id="rId11"/>
    <p:sldId id="402" r:id="rId12"/>
    <p:sldId id="403" r:id="rId13"/>
    <p:sldId id="404" r:id="rId14"/>
    <p:sldId id="405" r:id="rId15"/>
    <p:sldId id="406" r:id="rId16"/>
    <p:sldId id="407" r:id="rId17"/>
    <p:sldId id="408" r:id="rId18"/>
    <p:sldId id="409" r:id="rId19"/>
    <p:sldId id="410" r:id="rId20"/>
    <p:sldId id="447" r:id="rId21"/>
    <p:sldId id="448" r:id="rId22"/>
    <p:sldId id="457" r:id="rId23"/>
    <p:sldId id="458" r:id="rId24"/>
    <p:sldId id="411" r:id="rId25"/>
    <p:sldId id="414" r:id="rId26"/>
    <p:sldId id="415" r:id="rId27"/>
    <p:sldId id="416" r:id="rId28"/>
    <p:sldId id="417" r:id="rId29"/>
    <p:sldId id="418" r:id="rId30"/>
    <p:sldId id="419" r:id="rId31"/>
    <p:sldId id="412" r:id="rId32"/>
    <p:sldId id="413" r:id="rId33"/>
    <p:sldId id="420" r:id="rId34"/>
    <p:sldId id="422" r:id="rId35"/>
    <p:sldId id="421" r:id="rId36"/>
    <p:sldId id="423" r:id="rId37"/>
    <p:sldId id="424" r:id="rId38"/>
    <p:sldId id="425" r:id="rId39"/>
    <p:sldId id="426" r:id="rId40"/>
    <p:sldId id="427" r:id="rId41"/>
    <p:sldId id="428" r:id="rId42"/>
    <p:sldId id="429" r:id="rId43"/>
    <p:sldId id="430" r:id="rId44"/>
    <p:sldId id="456" r:id="rId45"/>
    <p:sldId id="459" r:id="rId46"/>
    <p:sldId id="431" r:id="rId47"/>
    <p:sldId id="432" r:id="rId48"/>
    <p:sldId id="433" r:id="rId49"/>
    <p:sldId id="434" r:id="rId50"/>
    <p:sldId id="437" r:id="rId51"/>
    <p:sldId id="435" r:id="rId52"/>
    <p:sldId id="438" r:id="rId53"/>
    <p:sldId id="439" r:id="rId54"/>
    <p:sldId id="440" r:id="rId55"/>
    <p:sldId id="446" r:id="rId56"/>
    <p:sldId id="443" r:id="rId57"/>
    <p:sldId id="397" r:id="rId58"/>
    <p:sldId id="449" r:id="rId59"/>
    <p:sldId id="450" r:id="rId60"/>
    <p:sldId id="275" r:id="rId6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ames Tam" initials="JT" lastIdx="18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7D00"/>
    <a:srgbClr val="FFFF00"/>
    <a:srgbClr val="33CC33"/>
    <a:srgbClr val="CCFF33"/>
    <a:srgbClr val="385723"/>
    <a:srgbClr val="CC9900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57" autoAdjust="0"/>
    <p:restoredTop sz="83055" autoAdjust="0"/>
  </p:normalViewPr>
  <p:slideViewPr>
    <p:cSldViewPr>
      <p:cViewPr varScale="1">
        <p:scale>
          <a:sx n="67" d="100"/>
          <a:sy n="67" d="100"/>
        </p:scale>
        <p:origin x="252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3" d="100"/>
          <a:sy n="73" d="100"/>
        </p:scale>
        <p:origin x="2526" y="5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handoutMaster" Target="handoutMasters/handoutMaster1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C8F5F55-D563-4ECD-A54E-CB0576638D2A}" type="datetimeFigureOut">
              <a:rPr lang="en-US"/>
              <a:pPr>
                <a:defRPr/>
              </a:pPr>
              <a:t>10/22/2020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VBA programming: Part I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CB07625-2B3F-429B-81FA-E1271FD8F1A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6728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3D3AB2D-9B2F-44A8-A39C-161117D20690}" type="datetimeFigureOut">
              <a:rPr lang="en-US"/>
              <a:pPr>
                <a:defRPr/>
              </a:pPr>
              <a:t>10/22/2020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B4E02C4-9896-428F-9970-3367E6A460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0703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https://support.microsoft.com/en-us/office/enable-or-disable-macros-in-office-files-12b036fd-d140-4e74-b45e-16fed1a7e5c6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32537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137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CA" dirty="0" smtClean="0"/>
              <a:t>Stress how 3.14</a:t>
            </a:r>
            <a:r>
              <a:rPr lang="en-CA" baseline="0" dirty="0" smtClean="0"/>
              <a:t> is substituted for PI</a:t>
            </a:r>
            <a:endParaRPr lang="en-CA" dirty="0" smtClean="0"/>
          </a:p>
          <a:p>
            <a:endParaRPr lang="en-CA" dirty="0" smtClean="0"/>
          </a:p>
        </p:txBody>
      </p:sp>
    </p:spTree>
    <p:extLst>
      <p:ext uri="{BB962C8B-B14F-4D97-AF65-F5344CB8AC3E}">
        <p14:creationId xmlns:p14="http://schemas.microsoft.com/office/powerpoint/2010/main" val="24451960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CA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DC4007-5A6B-4688-96E5-53FC09732AB3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9797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CA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EC820D8-7C2A-4242-A6C0-751CD2653801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7226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Count numbered items = 4 (includes bullets)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5618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Font.Color = Works</a:t>
            </a:r>
            <a:r>
              <a:rPr lang="en-CA" baseline="0" dirty="0" smtClean="0"/>
              <a:t> but doesn’t show up under pull down and requires different named constants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3394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1713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40642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03295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47559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80495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80668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14941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54445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57296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en-US" dirty="0" smtClean="0">
              <a:ea typeface="ＭＳ Ｐゴシック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60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64708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C2E759F-4072-4BFB-B27A-D6F21B6E9FD4}" type="datetimeFigureOut">
              <a:rPr lang="en-US"/>
              <a:pPr>
                <a:defRPr/>
              </a:pPr>
              <a:t>10/22/2020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Lecture notes for CPSC 203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E6DA8A3-4D99-442E-B427-E62712AFE5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3173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T Default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29200"/>
          </a:xfrm>
        </p:spPr>
        <p:txBody>
          <a:bodyPr/>
          <a:lstStyle>
            <a:lvl1pPr marL="234950" indent="-234950">
              <a:defRPr sz="2400"/>
            </a:lvl1pPr>
            <a:lvl2pPr marL="457200" indent="-222250">
              <a:defRPr sz="2000"/>
            </a:lvl2pPr>
            <a:lvl3pPr marL="574675" indent="-117475">
              <a:defRPr sz="1800"/>
            </a:lvl3pPr>
            <a:lvl4pPr marL="796925" indent="-104775">
              <a:defRPr sz="16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7175705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3200" b="1" cap="all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800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FCCB139-380D-4534-91A4-ADF6145E05ED}" type="datetimeFigureOut">
              <a:rPr lang="en-US"/>
              <a:pPr>
                <a:defRPr/>
              </a:pPr>
              <a:t>10/22/2020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5C64F80-319D-403A-8D96-089B24B4C4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722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886200" cy="4876800"/>
          </a:xfrm>
        </p:spPr>
        <p:txBody>
          <a:bodyPr/>
          <a:lstStyle>
            <a:lvl1pPr marL="234950" indent="-234950">
              <a:defRPr sz="2400"/>
            </a:lvl1pPr>
            <a:lvl2pPr marL="404813" indent="-169863">
              <a:defRPr sz="2000"/>
            </a:lvl2pPr>
            <a:lvl3pPr marL="574675" indent="-117475">
              <a:defRPr sz="1800"/>
            </a:lvl3pPr>
            <a:lvl4pPr marL="692150" indent="-117475"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0"/>
          </p:nvPr>
        </p:nvSpPr>
        <p:spPr>
          <a:xfrm>
            <a:off x="4724400" y="1600200"/>
            <a:ext cx="3886200" cy="4876800"/>
          </a:xfrm>
        </p:spPr>
        <p:txBody>
          <a:bodyPr/>
          <a:lstStyle>
            <a:lvl1pPr marL="234950" indent="-234950">
              <a:defRPr sz="2400"/>
            </a:lvl1pPr>
            <a:lvl2pPr marL="404813" indent="-169863">
              <a:defRPr sz="2000"/>
            </a:lvl2pPr>
            <a:lvl3pPr marL="574675" indent="-117475">
              <a:defRPr sz="1800"/>
            </a:lvl3pPr>
            <a:lvl4pPr marL="692150" indent="-117475"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304080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757CFE7-1502-4140-B567-DADD2AE6AB9A}" type="datetimeFigureOut">
              <a:rPr lang="en-US"/>
              <a:pPr>
                <a:defRPr/>
              </a:pPr>
              <a:t>10/22/2020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2AA62E8-8E50-45E3-829D-A7DD03C5D5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561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0E8D219-40AC-4219-9BA5-E507B4BD3CC6}" type="datetimeFigureOut">
              <a:rPr lang="en-US"/>
              <a:pPr>
                <a:defRPr/>
              </a:pPr>
              <a:t>10/22/2020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4C60446-AB74-482B-94FF-0452AC1673C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99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DEA38E2-7CEB-4353-825D-8594AB0D3952}" type="datetimeFigureOut">
              <a:rPr lang="en-US"/>
              <a:pPr>
                <a:defRPr/>
              </a:pPr>
              <a:t>10/22/2020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F6EC17F-EC8E-4E68-9CBB-1841F8F6D4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913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D061546-5421-4572-805D-18520E3AD78E}" type="datetimeFigureOut">
              <a:rPr lang="en-US"/>
              <a:pPr>
                <a:defRPr/>
              </a:pPr>
              <a:t>10/22/2020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D5179AA-C6E2-44EE-91AC-04B9430469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960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F4A17A0-B459-4E22-88A0-7D3A99A920A9}" type="datetimeFigureOut">
              <a:rPr lang="en-US"/>
              <a:pPr>
                <a:defRPr/>
              </a:pPr>
              <a:t>10/22/2020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6910DBF-A6D8-49A1-A62B-88D9F0E118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647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575B726-F111-4CCD-93ED-7A80565E52CB}" type="datetimeFigureOut">
              <a:rPr lang="en-US"/>
              <a:pPr>
                <a:defRPr/>
              </a:pPr>
              <a:t>10/22/2020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987EA2C-5101-4EFF-9EC5-E785960973D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819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3854EE7-F009-4335-B6A3-EBA92AA66B12}" type="datetimeFigureOut">
              <a:rPr lang="en-US"/>
              <a:pPr>
                <a:defRPr/>
              </a:pPr>
              <a:t>10/22/2020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C8B70FF-9A41-4090-AA79-9B7A7E5CC8F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1925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110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28600"/>
            <a:ext cx="8229600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524000"/>
            <a:ext cx="82296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37" r:id="rId2"/>
    <p:sldLayoutId id="2147483742" r:id="rId3"/>
    <p:sldLayoutId id="2147483738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40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396875" indent="-1682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682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974725" indent="-16986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office.com/en-US/article/create-or-run-a-macro-c6b99036-905c-49a6-818a-dfb98b7c3c9c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msdn.microsoft.com/en-us/library/office/aa211953(v=office.11).aspx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mailto:tamj@cpsc.ucalgary.ca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tam@ucalgary.ca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VBA Programming: Part II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>
              <a:spcBef>
                <a:spcPct val="50000"/>
              </a:spcBef>
            </a:pPr>
            <a:r>
              <a:rPr lang="en-US" dirty="0"/>
              <a:t>How to win friends using functions and influence people using methods (not really but it sounds catchier than how to use pre-created functions and methods to do neat stuff)</a:t>
            </a:r>
            <a:endParaRPr lang="en-US" dirty="0" smtClean="0"/>
          </a:p>
        </p:txBody>
      </p:sp>
      <p:sp>
        <p:nvSpPr>
          <p:cNvPr id="4" name="Rectangle 3"/>
          <p:cNvSpPr/>
          <p:nvPr/>
        </p:nvSpPr>
        <p:spPr>
          <a:xfrm>
            <a:off x="1371600" y="5617464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CA" u="sng" dirty="0"/>
              <a:t>Online support: </a:t>
            </a:r>
            <a:r>
              <a:rPr lang="en-CA" u="sng" dirty="0">
                <a:hlinkClick r:id="rId3"/>
              </a:rPr>
              <a:t>https://support.office.com/en-US/article/create-or-run-a-macro-c6b99036-905c-49a6-818a-dfb98b7c3c9c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488808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Review: Lookup Tables (For Constants)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Excel: Lookup tables are used to define values that do not typically change but are referred to in multiple parts of a spreadsheet. 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728686"/>
            <a:ext cx="5715000" cy="398350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0466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b="1" dirty="0" smtClean="0">
                <a:solidFill>
                  <a:srgbClr val="0000FF"/>
                </a:solidFill>
              </a:rPr>
              <a:t>Named Constants</a:t>
            </a:r>
          </a:p>
        </p:txBody>
      </p:sp>
      <p:sp>
        <p:nvSpPr>
          <p:cNvPr id="107523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dirty="0" smtClean="0"/>
              <a:t>They are similar to variables: a memory location that’s been given a name.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 smtClean="0"/>
              <a:t>Unlike variables constants </a:t>
            </a:r>
            <a:r>
              <a:rPr lang="en-US" altLang="en-US" i="1" dirty="0" smtClean="0"/>
              <a:t>cannot </a:t>
            </a:r>
            <a:r>
              <a:rPr lang="en-US" altLang="en-US" dirty="0" smtClean="0"/>
              <a:t>change.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 smtClean="0"/>
              <a:t>VBA makes a  memory location </a:t>
            </a:r>
            <a:r>
              <a:rPr lang="en-US" altLang="en-US" b="1" dirty="0" smtClean="0">
                <a:solidFill>
                  <a:schemeClr val="accent3">
                    <a:lumMod val="75000"/>
                  </a:schemeClr>
                </a:solidFill>
              </a:rPr>
              <a:t>unchanging</a:t>
            </a:r>
            <a:r>
              <a:rPr lang="en-US" altLang="en-US" dirty="0" smtClean="0"/>
              <a:t> when the </a:t>
            </a:r>
            <a:r>
              <a:rPr lang="en-US" altLang="en-US" b="1" dirty="0" smtClean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</a:rPr>
              <a:t>Const</a:t>
            </a:r>
            <a:r>
              <a:rPr lang="en-US" altLang="en-US" dirty="0" smtClean="0"/>
              <a:t> keyword is used</a:t>
            </a:r>
          </a:p>
          <a:p>
            <a:pPr eaLnBrk="1" hangingPunct="1">
              <a:lnSpc>
                <a:spcPct val="90000"/>
              </a:lnSpc>
            </a:pPr>
            <a:r>
              <a:rPr lang="en-CA" altLang="en-US" dirty="0" smtClean="0"/>
              <a:t>The naming conventions for choosing variable names generally apply to constants but constants should be all UPPER CASE.  (You can separate multiple words with an underscore).</a:t>
            </a:r>
          </a:p>
          <a:p>
            <a:pPr lvl="1" eaLnBrk="1" hangingPunct="1">
              <a:lnSpc>
                <a:spcPct val="90000"/>
              </a:lnSpc>
            </a:pPr>
            <a:r>
              <a:rPr lang="en-CA" altLang="en-US" dirty="0" smtClean="0"/>
              <a:t>This isn’t a usual Visual Basic convention but since it’s very common with most other languages, you will be required to follow it for this class.</a:t>
            </a:r>
          </a:p>
          <a:p>
            <a:pPr eaLnBrk="1" hangingPunct="1">
              <a:lnSpc>
                <a:spcPct val="90000"/>
              </a:lnSpc>
            </a:pPr>
            <a:r>
              <a:rPr lang="en-CA" altLang="en-US" dirty="0" smtClean="0"/>
              <a:t>Example Const </a:t>
            </a:r>
            <a:r>
              <a:rPr lang="en-CA" altLang="en-US" b="1" dirty="0" smtClean="0">
                <a:solidFill>
                  <a:srgbClr val="0000FF"/>
                </a:solidFill>
                <a:latin typeface="Arial" charset="0"/>
                <a:cs typeface="Arial" charset="0"/>
              </a:rPr>
              <a:t>PI</a:t>
            </a:r>
            <a:r>
              <a:rPr lang="en-CA" altLang="en-US" dirty="0" smtClean="0">
                <a:latin typeface="Arial" charset="0"/>
                <a:cs typeface="Arial" charset="0"/>
              </a:rPr>
              <a:t> = 3.14   </a:t>
            </a:r>
          </a:p>
          <a:p>
            <a:pPr lvl="1" eaLnBrk="1" hangingPunct="1">
              <a:lnSpc>
                <a:spcPct val="90000"/>
              </a:lnSpc>
            </a:pPr>
            <a:r>
              <a:rPr lang="en-CA" altLang="en-US" sz="2400" b="1" dirty="0" smtClean="0">
                <a:solidFill>
                  <a:srgbClr val="0000FF"/>
                </a:solidFill>
                <a:latin typeface="Arial" charset="0"/>
                <a:cs typeface="Arial" charset="0"/>
              </a:rPr>
              <a:t>PI = Named constant</a:t>
            </a:r>
            <a:r>
              <a:rPr lang="en-CA" altLang="en-US" sz="2400" dirty="0" smtClean="0">
                <a:latin typeface="Arial" charset="0"/>
                <a:cs typeface="Arial" charset="0"/>
              </a:rPr>
              <a:t>, 3.14 = Unnamed constant</a:t>
            </a:r>
          </a:p>
          <a:p>
            <a:pPr eaLnBrk="1" hangingPunct="1">
              <a:lnSpc>
                <a:spcPct val="90000"/>
              </a:lnSpc>
            </a:pPr>
            <a:r>
              <a:rPr lang="en-CA" altLang="en-US" dirty="0" smtClean="0"/>
              <a:t>They are capitalized so the reader of the program can </a:t>
            </a:r>
            <a:r>
              <a:rPr lang="en-US" altLang="en-US" dirty="0" smtClean="0"/>
              <a:t>quickly </a:t>
            </a:r>
            <a:r>
              <a:rPr lang="en-CA" altLang="en-US" dirty="0" smtClean="0"/>
              <a:t>distinguish them from variables.</a:t>
            </a:r>
          </a:p>
          <a:p>
            <a:endParaRPr lang="en-CA" dirty="0" smtClean="0"/>
          </a:p>
        </p:txBody>
      </p:sp>
    </p:spTree>
    <p:extLst>
      <p:ext uri="{BB962C8B-B14F-4D97-AF65-F5344CB8AC3E}">
        <p14:creationId xmlns:p14="http://schemas.microsoft.com/office/powerpoint/2010/main" val="2339777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3" grpId="0" build="p" bldLvl="3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b="1" dirty="0" smtClean="0">
                <a:solidFill>
                  <a:srgbClr val="0000FF"/>
                </a:solidFill>
              </a:rPr>
              <a:t>Declaring Named Constants</a:t>
            </a:r>
          </a:p>
        </p:txBody>
      </p:sp>
      <p:sp>
        <p:nvSpPr>
          <p:cNvPr id="108547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b="1" dirty="0" smtClean="0"/>
              <a:t>Learning objective:</a:t>
            </a:r>
            <a:r>
              <a:rPr lang="en-US" dirty="0" smtClean="0"/>
              <a:t> how to declare constant.</a:t>
            </a:r>
            <a:endParaRPr lang="en-CA" dirty="0" smtClean="0"/>
          </a:p>
          <a:p>
            <a:r>
              <a:rPr lang="en-CA" b="1" dirty="0" smtClean="0"/>
              <a:t>Format</a:t>
            </a:r>
            <a:r>
              <a:rPr lang="en-CA" dirty="0" smtClean="0"/>
              <a:t>:</a:t>
            </a:r>
          </a:p>
          <a:p>
            <a:pPr lvl="1">
              <a:buFont typeface="Arial" charset="0"/>
              <a:buNone/>
            </a:pPr>
            <a:r>
              <a:rPr lang="en-CA" b="1" dirty="0" err="1">
                <a:solidFill>
                  <a:srgbClr val="0000FF"/>
                </a:solidFill>
                <a:latin typeface="Consolas" pitchFamily="49" charset="0"/>
              </a:rPr>
              <a:t>c</a:t>
            </a:r>
            <a:r>
              <a:rPr lang="en-CA" b="1" dirty="0" err="1" smtClean="0">
                <a:solidFill>
                  <a:srgbClr val="0000FF"/>
                </a:solidFill>
                <a:latin typeface="Consolas" pitchFamily="49" charset="0"/>
              </a:rPr>
              <a:t>onst</a:t>
            </a:r>
            <a:r>
              <a:rPr lang="en-CA" b="1" dirty="0" smtClean="0">
                <a:solidFill>
                  <a:srgbClr val="0000FF"/>
                </a:solidFill>
                <a:latin typeface="Consolas" pitchFamily="49" charset="0"/>
              </a:rPr>
              <a:t> &lt;</a:t>
            </a:r>
            <a:r>
              <a:rPr lang="en-CA" b="1" i="1" dirty="0" smtClean="0">
                <a:solidFill>
                  <a:srgbClr val="0000FF"/>
                </a:solidFill>
                <a:latin typeface="Consolas" pitchFamily="49" charset="0"/>
              </a:rPr>
              <a:t>Name of constant</a:t>
            </a:r>
            <a:r>
              <a:rPr lang="en-CA" b="1" dirty="0" smtClean="0">
                <a:solidFill>
                  <a:srgbClr val="0000FF"/>
                </a:solidFill>
                <a:latin typeface="Consolas" pitchFamily="49" charset="0"/>
              </a:rPr>
              <a:t>&gt; as &lt;Data type&gt; = &lt;</a:t>
            </a:r>
            <a:r>
              <a:rPr lang="en-CA" b="1" i="1" dirty="0" smtClean="0">
                <a:solidFill>
                  <a:srgbClr val="0000FF"/>
                </a:solidFill>
                <a:latin typeface="Consolas" pitchFamily="49" charset="0"/>
              </a:rPr>
              <a:t>Expression</a:t>
            </a:r>
            <a:r>
              <a:rPr lang="en-CA" b="1" dirty="0" smtClean="0">
                <a:solidFill>
                  <a:srgbClr val="0000FF"/>
                </a:solidFill>
                <a:latin typeface="Consolas" pitchFamily="49" charset="0"/>
              </a:rPr>
              <a:t>&gt;</a:t>
            </a:r>
            <a:r>
              <a:rPr lang="en-CA" baseline="30000" dirty="0" smtClean="0">
                <a:latin typeface="Consolas" pitchFamily="49" charset="0"/>
              </a:rPr>
              <a:t>1</a:t>
            </a:r>
            <a:endParaRPr lang="en-CA" baseline="30000" dirty="0">
              <a:latin typeface="Consolas" pitchFamily="49" charset="0"/>
            </a:endParaRPr>
          </a:p>
          <a:p>
            <a:pPr marL="339725" lvl="1" indent="0">
              <a:buNone/>
            </a:pPr>
            <a:r>
              <a:rPr lang="en-CA" dirty="0" smtClean="0">
                <a:latin typeface="Arial" panose="020B0604020202020204" pitchFamily="34" charset="0"/>
                <a:cs typeface="Arial" panose="020B0604020202020204" pitchFamily="34" charset="0"/>
              </a:rPr>
              <a:t>JT: it’s preceded by the keyword ‘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CA" dirty="0" smtClean="0">
                <a:latin typeface="Arial" panose="020B0604020202020204" pitchFamily="34" charset="0"/>
                <a:cs typeface="Arial" panose="020B0604020202020204" pitchFamily="34" charset="0"/>
              </a:rPr>
              <a:t>’ to indicate that it is a constant/unchanging.</a:t>
            </a:r>
            <a:endParaRPr lang="en-CA" baseline="30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CA" b="1" dirty="0" smtClean="0"/>
              <a:t>Example</a:t>
            </a:r>
            <a:r>
              <a:rPr lang="en-CA" dirty="0" smtClean="0"/>
              <a:t>: </a:t>
            </a:r>
          </a:p>
          <a:p>
            <a:pPr marL="228600" lvl="1" indent="0">
              <a:buNone/>
            </a:pPr>
            <a:r>
              <a:rPr lang="en-CA" b="1" dirty="0" err="1">
                <a:solidFill>
                  <a:srgbClr val="0000FF"/>
                </a:solidFill>
                <a:latin typeface="Consolas" pitchFamily="49" charset="0"/>
              </a:rPr>
              <a:t>c</a:t>
            </a:r>
            <a:r>
              <a:rPr lang="en-CA" b="1" dirty="0" err="1" smtClean="0">
                <a:solidFill>
                  <a:srgbClr val="0000FF"/>
                </a:solidFill>
                <a:latin typeface="Consolas" pitchFamily="49" charset="0"/>
              </a:rPr>
              <a:t>onst</a:t>
            </a:r>
            <a:r>
              <a:rPr lang="en-CA" b="1" dirty="0" smtClean="0">
                <a:solidFill>
                  <a:srgbClr val="0000FF"/>
                </a:solidFill>
                <a:latin typeface="Consolas" pitchFamily="49" charset="0"/>
              </a:rPr>
              <a:t> PI As Double = 3.14</a:t>
            </a:r>
          </a:p>
        </p:txBody>
      </p:sp>
      <p:sp>
        <p:nvSpPr>
          <p:cNvPr id="100355" name="Text Box 4"/>
          <p:cNvSpPr txBox="1">
            <a:spLocks noChangeArrowheads="1"/>
          </p:cNvSpPr>
          <p:nvPr/>
        </p:nvSpPr>
        <p:spPr bwMode="auto">
          <a:xfrm>
            <a:off x="0" y="6553200"/>
            <a:ext cx="7696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CA" sz="1400" dirty="0"/>
              <a:t>1 The expression can be any mathematical operation but can’t be the result of a function call</a:t>
            </a:r>
          </a:p>
        </p:txBody>
      </p:sp>
    </p:spTree>
    <p:extLst>
      <p:ext uri="{BB962C8B-B14F-4D97-AF65-F5344CB8AC3E}">
        <p14:creationId xmlns:p14="http://schemas.microsoft.com/office/powerpoint/2010/main" val="4154206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7" grpId="0" build="p" bldLvl="3" autoUpdateAnimBg="0"/>
      <p:bldP spid="10035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dirty="0" smtClean="0"/>
              <a:t>Why Use </a:t>
            </a:r>
            <a:r>
              <a:rPr lang="en-CA" b="1" dirty="0" smtClean="0">
                <a:solidFill>
                  <a:srgbClr val="0000FF"/>
                </a:solidFill>
              </a:rPr>
              <a:t>Named Constants</a:t>
            </a:r>
          </a:p>
        </p:txBody>
      </p:sp>
      <p:sp>
        <p:nvSpPr>
          <p:cNvPr id="110595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CA" dirty="0" smtClean="0"/>
              <a:t>They can make your programs easier to read and understand</a:t>
            </a:r>
          </a:p>
          <a:p>
            <a:pPr>
              <a:defRPr/>
            </a:pPr>
            <a:r>
              <a:rPr lang="en-CA" dirty="0" smtClean="0"/>
              <a:t>Example:</a:t>
            </a:r>
          </a:p>
          <a:p>
            <a:pPr lvl="1">
              <a:buFont typeface="Arial" charset="0"/>
              <a:buNone/>
              <a:defRPr/>
            </a:pPr>
            <a:r>
              <a:rPr lang="en-CA" dirty="0" smtClean="0">
                <a:latin typeface="Consolas" pitchFamily="49" charset="0"/>
              </a:rPr>
              <a:t>Income = 315 * 80</a:t>
            </a:r>
            <a:endParaRPr lang="en-CA" dirty="0" smtClean="0"/>
          </a:p>
          <a:p>
            <a:pPr marL="0" indent="0">
              <a:buFont typeface="Arial" charset="0"/>
              <a:buNone/>
              <a:defRPr/>
            </a:pPr>
            <a:r>
              <a:rPr lang="en-CA" dirty="0" smtClean="0"/>
              <a:t>                          Vs.</a:t>
            </a:r>
          </a:p>
          <a:p>
            <a:pPr lvl="1">
              <a:buFont typeface="Arial" charset="0"/>
              <a:buNone/>
              <a:defRPr/>
            </a:pPr>
            <a:r>
              <a:rPr lang="en-CA" dirty="0" smtClean="0">
                <a:latin typeface="Consolas" pitchFamily="49" charset="0"/>
              </a:rPr>
              <a:t>Income = </a:t>
            </a:r>
            <a:r>
              <a:rPr lang="en-CA" b="1" dirty="0" smtClean="0">
                <a:solidFill>
                  <a:srgbClr val="0000FF"/>
                </a:solidFill>
                <a:latin typeface="Consolas" pitchFamily="49" charset="0"/>
              </a:rPr>
              <a:t>WORKING_DAYS_PER_YEAR</a:t>
            </a:r>
            <a:r>
              <a:rPr lang="en-CA" dirty="0" smtClean="0">
                <a:latin typeface="Consolas" pitchFamily="49" charset="0"/>
              </a:rPr>
              <a:t> * </a:t>
            </a:r>
            <a:r>
              <a:rPr lang="en-CA" b="1" dirty="0" smtClean="0">
                <a:solidFill>
                  <a:srgbClr val="0000FF"/>
                </a:solidFill>
                <a:latin typeface="Consolas" pitchFamily="49" charset="0"/>
              </a:rPr>
              <a:t>DAILY_PAY</a:t>
            </a:r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3276600" y="2362200"/>
            <a:ext cx="9144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Comic Sans MS" pitchFamily="66" charset="0"/>
              </a:rPr>
              <a:t>No </a:t>
            </a:r>
            <a:r>
              <a:rPr lang="en-US" sz="2000" b="1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</a:t>
            </a:r>
            <a:endParaRPr lang="en-US" sz="20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705600" y="3048000"/>
            <a:ext cx="1143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Comic Sans MS" pitchFamily="66" charset="0"/>
              </a:rPr>
              <a:t>Yes 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Comic Sans MS" pitchFamily="66" charset="0"/>
                <a:sym typeface="Wingdings" pitchFamily="2" charset="2"/>
              </a:rPr>
              <a:t></a:t>
            </a:r>
            <a:endParaRPr lang="en-US" sz="2000" b="1" dirty="0">
              <a:solidFill>
                <a:schemeClr val="accent3">
                  <a:lumMod val="75000"/>
                </a:schemeClr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9121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5" grpId="0" build="p" bldLvl="3" autoUpdateAnimBg="0"/>
      <p:bldP spid="2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dirty="0" smtClean="0"/>
              <a:t>Why Use </a:t>
            </a:r>
            <a:r>
              <a:rPr lang="en-CA" b="1" dirty="0" smtClean="0">
                <a:solidFill>
                  <a:srgbClr val="0000FF"/>
                </a:solidFill>
              </a:rPr>
              <a:t>Named Constants</a:t>
            </a:r>
          </a:p>
        </p:txBody>
      </p:sp>
      <p:sp>
        <p:nvSpPr>
          <p:cNvPr id="110595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1524000"/>
            <a:ext cx="8077200" cy="1371600"/>
          </a:xfrm>
        </p:spPr>
        <p:txBody>
          <a:bodyPr/>
          <a:lstStyle/>
          <a:p>
            <a:pPr>
              <a:defRPr/>
            </a:pPr>
            <a:r>
              <a:rPr lang="en-CA" sz="2000" dirty="0" smtClean="0"/>
              <a:t>Updating the initial value for a named constant will update it throughout the program wherever the constant is referred to.</a:t>
            </a:r>
          </a:p>
          <a:p>
            <a:pPr>
              <a:defRPr/>
            </a:pPr>
            <a:r>
              <a:rPr lang="en-CA" sz="2000" b="1" dirty="0" smtClean="0"/>
              <a:t>Learning objective</a:t>
            </a:r>
            <a:r>
              <a:rPr lang="en-CA" sz="2000" dirty="0" smtClean="0"/>
              <a:t>: Shows you how/why use named constants</a:t>
            </a:r>
          </a:p>
          <a:p>
            <a:pPr>
              <a:defRPr/>
            </a:pPr>
            <a:r>
              <a:rPr lang="en-CA" sz="2000" b="1" dirty="0" smtClean="0"/>
              <a:t>Name of the Word document containing the program</a:t>
            </a:r>
            <a:r>
              <a:rPr lang="en-CA" sz="2000" dirty="0" smtClean="0"/>
              <a:t>: </a:t>
            </a:r>
            <a:r>
              <a:rPr lang="en-CA" sz="2000" dirty="0" smtClean="0">
                <a:latin typeface="Consolas" panose="020B0609020204030204" pitchFamily="49" charset="0"/>
              </a:rPr>
              <a:t>1Constants.docm</a:t>
            </a:r>
          </a:p>
          <a:p>
            <a:pPr marL="0" indent="0">
              <a:buNone/>
            </a:pPr>
            <a:r>
              <a:rPr lang="en-CA" sz="2000" dirty="0">
                <a:solidFill>
                  <a:schemeClr val="bg1"/>
                </a:solidFill>
                <a:latin typeface="Consolas" panose="020B0609020204030204" pitchFamily="49" charset="0"/>
              </a:rPr>
              <a:t> </a:t>
            </a:r>
            <a:r>
              <a:rPr lang="en-CA" sz="2000" dirty="0" smtClean="0">
                <a:solidFill>
                  <a:schemeClr val="bg1"/>
                </a:solidFill>
                <a:latin typeface="Consolas" panose="020B0609020204030204" pitchFamily="49" charset="0"/>
              </a:rPr>
              <a:t>   </a:t>
            </a:r>
            <a:r>
              <a:rPr lang="en-CA" sz="2000" dirty="0" smtClean="0">
                <a:latin typeface="Consolas" panose="020B0609020204030204" pitchFamily="49" charset="0"/>
              </a:rPr>
              <a:t>Const </a:t>
            </a:r>
            <a:r>
              <a:rPr lang="en-CA" sz="2000" b="1" dirty="0">
                <a:solidFill>
                  <a:srgbClr val="0000FF"/>
                </a:solidFill>
                <a:latin typeface="Consolas" panose="020B0609020204030204" pitchFamily="49" charset="0"/>
              </a:rPr>
              <a:t>TAX_RATE</a:t>
            </a:r>
            <a:r>
              <a:rPr lang="en-CA" sz="2000" dirty="0">
                <a:latin typeface="Consolas" panose="020B0609020204030204" pitchFamily="49" charset="0"/>
              </a:rPr>
              <a:t> As Double = 0.2</a:t>
            </a:r>
          </a:p>
          <a:p>
            <a:pPr marL="0" indent="0">
              <a:buNone/>
            </a:pPr>
            <a:r>
              <a:rPr lang="en-CA" sz="2000" dirty="0">
                <a:latin typeface="Consolas" panose="020B0609020204030204" pitchFamily="49" charset="0"/>
              </a:rPr>
              <a:t>    Dim </a:t>
            </a:r>
            <a:r>
              <a:rPr lang="en-CA" sz="2000" dirty="0" err="1">
                <a:latin typeface="Consolas" panose="020B0609020204030204" pitchFamily="49" charset="0"/>
              </a:rPr>
              <a:t>grossIncome</a:t>
            </a:r>
            <a:r>
              <a:rPr lang="en-CA" sz="2000" dirty="0">
                <a:latin typeface="Consolas" panose="020B0609020204030204" pitchFamily="49" charset="0"/>
              </a:rPr>
              <a:t> As Long</a:t>
            </a:r>
          </a:p>
          <a:p>
            <a:pPr marL="0" indent="0">
              <a:buNone/>
            </a:pPr>
            <a:r>
              <a:rPr lang="en-CA" sz="2000" dirty="0">
                <a:latin typeface="Consolas" panose="020B0609020204030204" pitchFamily="49" charset="0"/>
              </a:rPr>
              <a:t>    Dim </a:t>
            </a:r>
            <a:r>
              <a:rPr lang="en-CA" sz="2000" dirty="0" err="1">
                <a:latin typeface="Consolas" panose="020B0609020204030204" pitchFamily="49" charset="0"/>
              </a:rPr>
              <a:t>taxOwed</a:t>
            </a:r>
            <a:r>
              <a:rPr lang="en-CA" sz="2000" dirty="0">
                <a:latin typeface="Consolas" panose="020B0609020204030204" pitchFamily="49" charset="0"/>
              </a:rPr>
              <a:t> As Long</a:t>
            </a:r>
          </a:p>
          <a:p>
            <a:pPr marL="0" indent="0">
              <a:buNone/>
            </a:pPr>
            <a:r>
              <a:rPr lang="en-CA" sz="2000" dirty="0">
                <a:latin typeface="Consolas" panose="020B0609020204030204" pitchFamily="49" charset="0"/>
              </a:rPr>
              <a:t>    Dim </a:t>
            </a:r>
            <a:r>
              <a:rPr lang="en-CA" sz="2000" dirty="0" err="1">
                <a:latin typeface="Consolas" panose="020B0609020204030204" pitchFamily="49" charset="0"/>
              </a:rPr>
              <a:t>incomeAfterTax</a:t>
            </a:r>
            <a:r>
              <a:rPr lang="en-CA" sz="2000" dirty="0">
                <a:latin typeface="Consolas" panose="020B0609020204030204" pitchFamily="49" charset="0"/>
              </a:rPr>
              <a:t> As Long</a:t>
            </a:r>
          </a:p>
          <a:p>
            <a:pPr marL="0" indent="0">
              <a:buNone/>
            </a:pPr>
            <a:r>
              <a:rPr lang="en-CA" sz="2000" dirty="0">
                <a:latin typeface="Consolas" panose="020B0609020204030204" pitchFamily="49" charset="0"/>
              </a:rPr>
              <a:t>    </a:t>
            </a:r>
            <a:r>
              <a:rPr lang="en-CA" sz="2000" dirty="0" err="1">
                <a:latin typeface="Consolas" panose="020B0609020204030204" pitchFamily="49" charset="0"/>
              </a:rPr>
              <a:t>grossIncome</a:t>
            </a:r>
            <a:r>
              <a:rPr lang="en-CA" sz="2000" dirty="0">
                <a:latin typeface="Consolas" panose="020B0609020204030204" pitchFamily="49" charset="0"/>
              </a:rPr>
              <a:t> = 100</a:t>
            </a:r>
          </a:p>
          <a:p>
            <a:pPr marL="0" indent="0">
              <a:buNone/>
            </a:pPr>
            <a:r>
              <a:rPr lang="en-CA" sz="2000" dirty="0">
                <a:latin typeface="Consolas" panose="020B0609020204030204" pitchFamily="49" charset="0"/>
              </a:rPr>
              <a:t>    </a:t>
            </a:r>
            <a:r>
              <a:rPr lang="en-CA" sz="2000" dirty="0" err="1">
                <a:latin typeface="Consolas" panose="020B0609020204030204" pitchFamily="49" charset="0"/>
              </a:rPr>
              <a:t>taxOwed</a:t>
            </a:r>
            <a:r>
              <a:rPr lang="en-CA" sz="2000" dirty="0">
                <a:latin typeface="Consolas" panose="020B0609020204030204" pitchFamily="49" charset="0"/>
              </a:rPr>
              <a:t> = </a:t>
            </a:r>
            <a:r>
              <a:rPr lang="en-CA" sz="2000" dirty="0" err="1">
                <a:latin typeface="Consolas" panose="020B0609020204030204" pitchFamily="49" charset="0"/>
              </a:rPr>
              <a:t>grossIncome</a:t>
            </a:r>
            <a:r>
              <a:rPr lang="en-CA" sz="2000" dirty="0">
                <a:latin typeface="Consolas" panose="020B0609020204030204" pitchFamily="49" charset="0"/>
              </a:rPr>
              <a:t> * </a:t>
            </a:r>
            <a:r>
              <a:rPr lang="en-CA" sz="2000" b="1" dirty="0">
                <a:solidFill>
                  <a:srgbClr val="0000FF"/>
                </a:solidFill>
                <a:latin typeface="Consolas" panose="020B0609020204030204" pitchFamily="49" charset="0"/>
              </a:rPr>
              <a:t>TAX_RATE</a:t>
            </a:r>
          </a:p>
          <a:p>
            <a:pPr marL="0" indent="0">
              <a:buNone/>
            </a:pPr>
            <a:r>
              <a:rPr lang="en-CA" sz="2000" dirty="0">
                <a:latin typeface="Consolas" panose="020B0609020204030204" pitchFamily="49" charset="0"/>
              </a:rPr>
              <a:t>    </a:t>
            </a:r>
            <a:r>
              <a:rPr lang="en-CA" sz="2000" dirty="0" err="1">
                <a:latin typeface="Consolas" panose="020B0609020204030204" pitchFamily="49" charset="0"/>
              </a:rPr>
              <a:t>incomeAfterTax</a:t>
            </a:r>
            <a:r>
              <a:rPr lang="en-CA" sz="2000" dirty="0">
                <a:latin typeface="Consolas" panose="020B0609020204030204" pitchFamily="49" charset="0"/>
              </a:rPr>
              <a:t> = </a:t>
            </a:r>
            <a:r>
              <a:rPr lang="en-CA" sz="2000" dirty="0" err="1">
                <a:latin typeface="Consolas" panose="020B0609020204030204" pitchFamily="49" charset="0"/>
              </a:rPr>
              <a:t>grossIncome</a:t>
            </a:r>
            <a:r>
              <a:rPr lang="en-CA" sz="2000" dirty="0">
                <a:latin typeface="Consolas" panose="020B0609020204030204" pitchFamily="49" charset="0"/>
              </a:rPr>
              <a:t> - </a:t>
            </a:r>
            <a:r>
              <a:rPr lang="en-CA" sz="2000" dirty="0" err="1">
                <a:latin typeface="Consolas" panose="020B0609020204030204" pitchFamily="49" charset="0"/>
              </a:rPr>
              <a:t>taxOwed</a:t>
            </a:r>
            <a:endParaRPr lang="en-CA" sz="20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2000" dirty="0">
                <a:latin typeface="Consolas" panose="020B0609020204030204" pitchFamily="49" charset="0"/>
              </a:rPr>
              <a:t>    MsgBox (</a:t>
            </a:r>
            <a:r>
              <a:rPr lang="en-CA" sz="2000" dirty="0" err="1">
                <a:latin typeface="Consolas" panose="020B0609020204030204" pitchFamily="49" charset="0"/>
              </a:rPr>
              <a:t>grossIncome</a:t>
            </a:r>
            <a:r>
              <a:rPr lang="en-CA" sz="2000" dirty="0">
                <a:latin typeface="Consolas" panose="020B0609020204030204" pitchFamily="49" charset="0"/>
              </a:rPr>
              <a:t> &amp; " " &amp; </a:t>
            </a:r>
            <a:r>
              <a:rPr lang="en-CA" sz="2000" dirty="0" err="1">
                <a:latin typeface="Consolas" panose="020B0609020204030204" pitchFamily="49" charset="0"/>
              </a:rPr>
              <a:t>taxOwed</a:t>
            </a:r>
            <a:r>
              <a:rPr lang="en-CA" sz="2000" dirty="0">
                <a:latin typeface="Consolas" panose="020B0609020204030204" pitchFamily="49" charset="0"/>
              </a:rPr>
              <a:t> &amp; " " &amp; _ </a:t>
            </a:r>
          </a:p>
          <a:p>
            <a:pPr marL="0" indent="0">
              <a:buNone/>
            </a:pPr>
            <a:r>
              <a:rPr lang="en-CA" sz="2000" dirty="0">
                <a:latin typeface="Consolas" panose="020B0609020204030204" pitchFamily="49" charset="0"/>
              </a:rPr>
              <a:t>      </a:t>
            </a:r>
            <a:r>
              <a:rPr lang="en-CA" sz="2000" dirty="0" err="1">
                <a:latin typeface="Consolas" panose="020B0609020204030204" pitchFamily="49" charset="0"/>
              </a:rPr>
              <a:t>incomeAfterTax</a:t>
            </a:r>
            <a:r>
              <a:rPr lang="en-CA" sz="2000" dirty="0">
                <a:latin typeface="Consolas" panose="020B0609020204030204" pitchFamily="49" charset="0"/>
              </a:rPr>
              <a:t> </a:t>
            </a:r>
            <a:r>
              <a:rPr lang="en-CA" sz="2000" dirty="0">
                <a:solidFill>
                  <a:schemeClr val="bg1"/>
                </a:solidFill>
                <a:latin typeface="Consolas" panose="020B0609020204030204" pitchFamily="49" charset="0"/>
              </a:rPr>
              <a:t>&amp; " " &amp; TAX_RATE)</a:t>
            </a:r>
            <a:endParaRPr lang="en-CA" sz="2000" dirty="0" smtClean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1658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5" grpId="0" build="p" bldLvl="3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A Person</a:t>
            </a:r>
            <a:endParaRPr lang="en-US" dirty="0"/>
          </a:p>
        </p:txBody>
      </p:sp>
      <p:grpSp>
        <p:nvGrpSpPr>
          <p:cNvPr id="29" name="Group 28"/>
          <p:cNvGrpSpPr/>
          <p:nvPr/>
        </p:nvGrpSpPr>
        <p:grpSpPr>
          <a:xfrm>
            <a:off x="25879" y="1722587"/>
            <a:ext cx="3581403" cy="4278163"/>
            <a:chOff x="25879" y="1722587"/>
            <a:chExt cx="3581403" cy="4278163"/>
          </a:xfrm>
        </p:grpSpPr>
        <p:sp>
          <p:nvSpPr>
            <p:cNvPr id="4" name="Oval 3"/>
            <p:cNvSpPr/>
            <p:nvPr/>
          </p:nvSpPr>
          <p:spPr>
            <a:xfrm>
              <a:off x="1397482" y="1905000"/>
              <a:ext cx="914400" cy="9906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6" name="Straight Connector 5"/>
            <p:cNvCxnSpPr>
              <a:stCxn id="4" idx="4"/>
            </p:cNvCxnSpPr>
            <p:nvPr/>
          </p:nvCxnSpPr>
          <p:spPr>
            <a:xfrm>
              <a:off x="1854682" y="2895600"/>
              <a:ext cx="0" cy="12192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flipH="1">
              <a:off x="1854683" y="2162175"/>
              <a:ext cx="1523997" cy="981075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178283" y="3143250"/>
              <a:ext cx="1676399" cy="59055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H="1">
              <a:off x="1397482" y="4114800"/>
              <a:ext cx="457200" cy="16002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854682" y="3981450"/>
              <a:ext cx="571496" cy="1836887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Rounded Rectangle 17"/>
            <p:cNvSpPr/>
            <p:nvPr/>
          </p:nvSpPr>
          <p:spPr>
            <a:xfrm>
              <a:off x="825986" y="5675462"/>
              <a:ext cx="685798" cy="28575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2308290" y="5715000"/>
              <a:ext cx="685798" cy="28575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Oval 20"/>
            <p:cNvSpPr/>
            <p:nvPr/>
          </p:nvSpPr>
          <p:spPr>
            <a:xfrm>
              <a:off x="25879" y="3733800"/>
              <a:ext cx="304805" cy="381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4" name="Straight Connector 23"/>
            <p:cNvCxnSpPr/>
            <p:nvPr/>
          </p:nvCxnSpPr>
          <p:spPr>
            <a:xfrm flipV="1">
              <a:off x="3378680" y="1722587"/>
              <a:ext cx="0" cy="4253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flipV="1">
              <a:off x="3378680" y="1905000"/>
              <a:ext cx="228602" cy="2571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flipH="1" flipV="1">
              <a:off x="3150082" y="1935237"/>
              <a:ext cx="228598" cy="21265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/>
          <p:cNvSpPr txBox="1"/>
          <p:nvPr/>
        </p:nvSpPr>
        <p:spPr>
          <a:xfrm>
            <a:off x="4442603" y="1448894"/>
            <a:ext cx="35052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Example properties (information in VBA known as attributes):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00FF"/>
                </a:solidFill>
              </a:rPr>
              <a:t>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00FF"/>
                </a:solidFill>
              </a:rPr>
              <a:t>Height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00FF"/>
                </a:solidFill>
              </a:rPr>
              <a:t>Name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00FF"/>
                </a:solidFill>
              </a:rPr>
              <a:t>Hair color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00FF"/>
                </a:solidFill>
              </a:rPr>
              <a:t>…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442603" y="3884230"/>
            <a:ext cx="35052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Example actions (actions in VBA known as ‘methods’):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</a:rPr>
              <a:t>Walk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</a:rPr>
              <a:t>Talk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</a:rPr>
              <a:t>Eat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</a:rPr>
              <a:t>Sleep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</a:rPr>
              <a:t>Drink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</a:rPr>
              <a:t>Excrete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076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build="p"/>
      <p:bldP spid="31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VBA Object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6477000" cy="5029200"/>
          </a:xfrm>
        </p:spPr>
        <p:txBody>
          <a:bodyPr/>
          <a:lstStyle/>
          <a:p>
            <a:pPr eaLnBrk="1" hangingPunct="1"/>
            <a:r>
              <a:rPr lang="en-US" dirty="0"/>
              <a:t>Similar to everyday objects </a:t>
            </a:r>
            <a:r>
              <a:rPr lang="en-US" dirty="0" smtClean="0"/>
              <a:t>VBA-Objects </a:t>
            </a:r>
            <a:r>
              <a:rPr lang="en-US" dirty="0"/>
              <a:t>have </a:t>
            </a:r>
            <a:r>
              <a:rPr lang="en-US" b="1" dirty="0" smtClean="0">
                <a:solidFill>
                  <a:srgbClr val="0000FF"/>
                </a:solidFill>
              </a:rPr>
              <a:t>attributes</a:t>
            </a:r>
            <a:r>
              <a:rPr lang="en-US" dirty="0" smtClean="0"/>
              <a:t> </a:t>
            </a:r>
            <a:r>
              <a:rPr lang="en-US" dirty="0"/>
              <a:t>and </a:t>
            </a:r>
            <a:r>
              <a:rPr lang="en-US" b="1" dirty="0" smtClean="0">
                <a:solidFill>
                  <a:srgbClr val="00B050"/>
                </a:solidFill>
              </a:rPr>
              <a:t>actions</a:t>
            </a:r>
            <a:endParaRPr lang="en-US" b="1" dirty="0">
              <a:solidFill>
                <a:srgbClr val="00B050"/>
              </a:solidFill>
            </a:endParaRPr>
          </a:p>
          <a:p>
            <a:pPr lvl="1" eaLnBrk="1" hangingPunct="1"/>
            <a:r>
              <a:rPr lang="en-US" b="1" dirty="0" smtClean="0">
                <a:solidFill>
                  <a:srgbClr val="0000FF"/>
                </a:solidFill>
              </a:rPr>
              <a:t>Attributes</a:t>
            </a:r>
            <a:r>
              <a:rPr lang="en-US" dirty="0" smtClean="0"/>
              <a:t>: </a:t>
            </a:r>
            <a:r>
              <a:rPr lang="en-US" b="1" dirty="0"/>
              <a:t>information</a:t>
            </a:r>
            <a:r>
              <a:rPr lang="en-US" dirty="0"/>
              <a:t> that describe the </a:t>
            </a:r>
            <a:r>
              <a:rPr lang="en-US" dirty="0" smtClean="0"/>
              <a:t>object.</a:t>
            </a:r>
            <a:endParaRPr lang="en-US" dirty="0"/>
          </a:p>
          <a:p>
            <a:pPr lvl="2" eaLnBrk="1" hangingPunct="1"/>
            <a:r>
              <a:rPr lang="en-US" dirty="0"/>
              <a:t>E.g., the </a:t>
            </a:r>
            <a:r>
              <a:rPr lang="en-US" b="1" dirty="0">
                <a:solidFill>
                  <a:srgbClr val="0000FF"/>
                </a:solidFill>
              </a:rPr>
              <a:t>name</a:t>
            </a:r>
            <a:r>
              <a:rPr lang="en-US" dirty="0"/>
              <a:t> of a document, </a:t>
            </a:r>
            <a:r>
              <a:rPr lang="en-US" b="1" dirty="0">
                <a:solidFill>
                  <a:srgbClr val="0000FF"/>
                </a:solidFill>
              </a:rPr>
              <a:t>size</a:t>
            </a:r>
            <a:r>
              <a:rPr lang="en-US" dirty="0"/>
              <a:t> of the document, </a:t>
            </a:r>
            <a:r>
              <a:rPr lang="en-US" b="1" dirty="0">
                <a:solidFill>
                  <a:srgbClr val="0000FF"/>
                </a:solidFill>
              </a:rPr>
              <a:t>date </a:t>
            </a:r>
            <a:r>
              <a:rPr lang="en-US" b="1" dirty="0" smtClean="0">
                <a:solidFill>
                  <a:srgbClr val="0000FF"/>
                </a:solidFill>
              </a:rPr>
              <a:t>modified</a:t>
            </a:r>
            <a:r>
              <a:rPr lang="en-US" b="1" dirty="0" smtClean="0">
                <a:solidFill>
                  <a:srgbClr val="FF0000"/>
                </a:solidFill>
              </a:rPr>
              <a:t>, </a:t>
            </a:r>
            <a:r>
              <a:rPr lang="en-US" b="1" dirty="0" smtClean="0">
                <a:solidFill>
                  <a:srgbClr val="0000FF"/>
                </a:solidFill>
              </a:rPr>
              <a:t>number of words </a:t>
            </a:r>
            <a:r>
              <a:rPr lang="en-US" dirty="0"/>
              <a:t>etc.</a:t>
            </a:r>
          </a:p>
          <a:p>
            <a:pPr lvl="1" eaLnBrk="1" hangingPunct="1"/>
            <a:r>
              <a:rPr lang="en-US" b="1" dirty="0" smtClean="0">
                <a:solidFill>
                  <a:srgbClr val="00B050"/>
                </a:solidFill>
              </a:rPr>
              <a:t>Methods</a:t>
            </a:r>
            <a:r>
              <a:rPr lang="en-US" dirty="0" smtClean="0"/>
              <a:t>: </a:t>
            </a:r>
            <a:r>
              <a:rPr lang="en-US" b="1" dirty="0"/>
              <a:t>actions</a:t>
            </a:r>
            <a:r>
              <a:rPr lang="en-US" dirty="0"/>
              <a:t> that can be performed (sometimes referred to as </a:t>
            </a:r>
            <a:r>
              <a:rPr lang="en-US" dirty="0" smtClean="0"/>
              <a:t>‘</a:t>
            </a:r>
            <a:r>
              <a:rPr lang="en-US" dirty="0"/>
              <a:t>functions</a:t>
            </a:r>
            <a:r>
              <a:rPr lang="en-US" dirty="0" smtClean="0"/>
              <a:t>’ or ‘procedures’ or ‘subroutines’ depending upon the language).</a:t>
            </a:r>
            <a:endParaRPr lang="en-US" dirty="0"/>
          </a:p>
          <a:p>
            <a:pPr lvl="2" eaLnBrk="1" hangingPunct="1"/>
            <a:r>
              <a:rPr lang="en-US" dirty="0"/>
              <a:t>E.g., </a:t>
            </a:r>
            <a:r>
              <a:rPr lang="en-US" b="1" dirty="0">
                <a:solidFill>
                  <a:srgbClr val="00B050"/>
                </a:solidFill>
              </a:rPr>
              <a:t>save</a:t>
            </a:r>
            <a:r>
              <a:rPr lang="en-US" dirty="0"/>
              <a:t>, </a:t>
            </a:r>
            <a:r>
              <a:rPr lang="en-US" b="1" dirty="0">
                <a:solidFill>
                  <a:srgbClr val="00B050"/>
                </a:solidFill>
              </a:rPr>
              <a:t>print</a:t>
            </a:r>
            <a:r>
              <a:rPr lang="en-US" dirty="0"/>
              <a:t>, </a:t>
            </a:r>
            <a:r>
              <a:rPr lang="en-US" b="1" dirty="0">
                <a:solidFill>
                  <a:srgbClr val="00B050"/>
                </a:solidFill>
              </a:rPr>
              <a:t>spell check </a:t>
            </a:r>
            <a:r>
              <a:rPr lang="en-US" dirty="0"/>
              <a:t>etc.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799" y="0"/>
            <a:ext cx="2768991" cy="2093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243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Common </a:t>
            </a:r>
            <a:r>
              <a:rPr lang="en-US" b="1" dirty="0" smtClean="0">
                <a:solidFill>
                  <a:srgbClr val="FF0000"/>
                </a:solidFill>
              </a:rPr>
              <a:t>VBA Objects</a:t>
            </a:r>
          </a:p>
        </p:txBody>
      </p:sp>
      <p:sp>
        <p:nvSpPr>
          <p:cNvPr id="7475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Application</a:t>
            </a:r>
            <a:r>
              <a:rPr lang="en-US" dirty="0" smtClean="0"/>
              <a:t>: the MS-Office program running (for CPSC 203 it will always be MS-Word)</a:t>
            </a:r>
          </a:p>
          <a:p>
            <a:pPr eaLnBrk="1" hangingPunct="1"/>
            <a:r>
              <a:rPr lang="en-US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ActiveDocument</a:t>
            </a:r>
          </a:p>
          <a:p>
            <a:pPr eaLnBrk="1" hangingPunct="1"/>
            <a:r>
              <a:rPr lang="en-US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Selection</a:t>
            </a:r>
          </a:p>
          <a:p>
            <a:pPr eaLnBrk="1" hangingPunct="1"/>
            <a:r>
              <a:rPr lang="en-US" dirty="0" smtClean="0">
                <a:cs typeface="Consolas" pitchFamily="49" charset="0"/>
              </a:rPr>
              <a:t>When enter one of these keywords in the editor followed by the ‘dot’ you can see more information.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/>
          <a:srcRect l="12865" t="21043" r="63606" b="52737"/>
          <a:stretch>
            <a:fillRect/>
          </a:stretch>
        </p:blipFill>
        <p:spPr bwMode="auto">
          <a:xfrm>
            <a:off x="769113" y="4029868"/>
            <a:ext cx="3581400" cy="249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4638675" y="4260850"/>
            <a:ext cx="4419600" cy="2032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b="1" dirty="0"/>
              <a:t>Take advantage of the </a:t>
            </a:r>
            <a:r>
              <a:rPr lang="en-US" b="1" dirty="0" smtClean="0"/>
              <a:t>benefits of VBA:</a:t>
            </a:r>
            <a:endParaRPr lang="en-US" b="1" dirty="0"/>
          </a:p>
          <a:p>
            <a:pPr marL="342900" indent="-342900">
              <a:buFont typeface="+mj-lt"/>
              <a:buAutoNum type="arabicPeriod"/>
              <a:defRPr/>
            </a:pPr>
            <a:r>
              <a:rPr lang="en-US" dirty="0"/>
              <a:t>The list of properties and methods is </a:t>
            </a:r>
            <a:r>
              <a:rPr lang="en-US" dirty="0" smtClean="0"/>
              <a:t>a useful </a:t>
            </a:r>
            <a:r>
              <a:rPr lang="en-US" dirty="0"/>
              <a:t>reminder if you can’t remember the name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en-US" dirty="0"/>
              <a:t>If you don’t see the pull down then this is clue that you entered the wrong name for the object</a:t>
            </a:r>
          </a:p>
        </p:txBody>
      </p:sp>
    </p:spTree>
    <p:extLst>
      <p:ext uri="{BB962C8B-B14F-4D97-AF65-F5344CB8AC3E}">
        <p14:creationId xmlns:p14="http://schemas.microsoft.com/office/powerpoint/2010/main" val="2236127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What Are The </a:t>
            </a:r>
            <a:r>
              <a:rPr lang="en-US" b="1" dirty="0" smtClean="0">
                <a:solidFill>
                  <a:srgbClr val="FF0000"/>
                </a:solidFill>
              </a:rPr>
              <a:t>Three Objects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03" t="50423" r="19471"/>
          <a:stretch/>
        </p:blipFill>
        <p:spPr bwMode="auto">
          <a:xfrm>
            <a:off x="304800" y="1524000"/>
            <a:ext cx="4279958" cy="427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86400" y="1544782"/>
            <a:ext cx="297180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n-lt"/>
              </a:rPr>
              <a:t>Application: </a:t>
            </a:r>
          </a:p>
          <a:p>
            <a:pPr marL="568325" lvl="1" indent="-111125"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rgbClr val="FF0000"/>
                </a:solidFill>
                <a:latin typeface="+mn-lt"/>
              </a:rPr>
              <a:t>MS-Word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n-lt"/>
              </a:rPr>
              <a:t>Active/current Document:</a:t>
            </a:r>
          </a:p>
          <a:p>
            <a:pPr marL="563563" lvl="1" indent="-106363">
              <a:buFont typeface="Arial" panose="020B0604020202020204" pitchFamily="34" charset="0"/>
              <a:buChar char="•"/>
              <a:tabLst>
                <a:tab pos="623888" algn="l"/>
              </a:tabLst>
            </a:pPr>
            <a:r>
              <a:rPr lang="en-US" sz="2000" dirty="0" smtClean="0">
                <a:latin typeface="+mn-lt"/>
              </a:rPr>
              <a:t>“</a:t>
            </a:r>
            <a:r>
              <a:rPr lang="en-US" sz="2000" b="1" dirty="0" smtClean="0">
                <a:solidFill>
                  <a:srgbClr val="FF0000"/>
                </a:solidFill>
                <a:latin typeface="+mn-lt"/>
              </a:rPr>
              <a:t>tam template</a:t>
            </a:r>
            <a:r>
              <a:rPr lang="en-US" sz="2000" dirty="0" smtClean="0">
                <a:latin typeface="+mn-lt"/>
              </a:rPr>
              <a:t>”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n-lt"/>
              </a:rPr>
              <a:t>Selection</a:t>
            </a:r>
          </a:p>
          <a:p>
            <a:pPr marL="568325" lvl="1" indent="-111125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+mn-lt"/>
              </a:rPr>
              <a:t>“</a:t>
            </a:r>
            <a:r>
              <a:rPr lang="en-US" sz="2000" b="1" dirty="0" smtClean="0">
                <a:solidFill>
                  <a:srgbClr val="FF0000"/>
                </a:solidFill>
                <a:latin typeface="+mn-lt"/>
              </a:rPr>
              <a:t>Foo!</a:t>
            </a:r>
            <a:r>
              <a:rPr lang="en-US" sz="2000" dirty="0" smtClean="0">
                <a:latin typeface="+mn-lt"/>
              </a:rPr>
              <a:t>”</a:t>
            </a:r>
            <a:endParaRPr lang="en-US" sz="2000" dirty="0">
              <a:latin typeface="+mn-lt"/>
            </a:endParaRPr>
          </a:p>
        </p:txBody>
      </p:sp>
      <p:sp>
        <p:nvSpPr>
          <p:cNvPr id="5" name="Oval 4"/>
          <p:cNvSpPr/>
          <p:nvPr/>
        </p:nvSpPr>
        <p:spPr>
          <a:xfrm>
            <a:off x="1828800" y="1620982"/>
            <a:ext cx="1066800" cy="304800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609600" y="1620982"/>
            <a:ext cx="914400" cy="304800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1066800" y="3962400"/>
            <a:ext cx="914400" cy="304800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3282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animBg="1"/>
      <p:bldP spid="9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b="1" dirty="0" smtClean="0">
                <a:solidFill>
                  <a:srgbClr val="FF0000"/>
                </a:solidFill>
              </a:rPr>
              <a:t>Using Pre-Built Capabilities/Properties Of Objects</a:t>
            </a:r>
          </a:p>
        </p:txBody>
      </p:sp>
      <p:sp>
        <p:nvSpPr>
          <p:cNvPr id="76802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2590800"/>
          </a:xfrm>
        </p:spPr>
        <p:txBody>
          <a:bodyPr/>
          <a:lstStyle/>
          <a:p>
            <a:pPr eaLnBrk="1" hangingPunct="1"/>
            <a:r>
              <a:rPr lang="en-US" b="1" dirty="0" smtClean="0"/>
              <a:t>Format</a:t>
            </a:r>
            <a:r>
              <a:rPr lang="en-US" dirty="0" smtClean="0"/>
              <a:t>:</a:t>
            </a:r>
          </a:p>
          <a:p>
            <a:pPr marL="339725" lvl="1" indent="0" eaLnBrk="1" hangingPunct="1">
              <a:buFont typeface="Arial" charset="0"/>
              <a:buNone/>
            </a:pP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&lt;</a:t>
            </a:r>
            <a:r>
              <a:rPr lang="en-US" sz="1800" i="1" dirty="0" smtClean="0">
                <a:latin typeface="Consolas" pitchFamily="49" charset="0"/>
                <a:cs typeface="Consolas" pitchFamily="49" charset="0"/>
              </a:rPr>
              <a:t>Object name</a:t>
            </a: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&gt;</a:t>
            </a:r>
            <a:r>
              <a:rPr lang="en-US" sz="1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.&lt;</a:t>
            </a:r>
            <a:r>
              <a:rPr lang="en-US" sz="1800" b="1" i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method or attribute name</a:t>
            </a:r>
            <a:r>
              <a:rPr lang="en-US" sz="1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&gt;</a:t>
            </a:r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b="1" dirty="0" smtClean="0"/>
              <a:t>Example</a:t>
            </a:r>
            <a:r>
              <a:rPr lang="en-US" dirty="0" smtClean="0"/>
              <a:t>:</a:t>
            </a:r>
          </a:p>
          <a:p>
            <a:pPr marL="339725" lvl="1" indent="0" eaLnBrk="1" hangingPunct="1">
              <a:buFont typeface="Arial" charset="0"/>
              <a:buNone/>
            </a:pP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Sub ApplicationTest()</a:t>
            </a:r>
          </a:p>
          <a:p>
            <a:pPr marL="339725" lvl="1" indent="0" eaLnBrk="1" hangingPunct="1">
              <a:buFont typeface="Arial" charset="0"/>
              <a:buNone/>
            </a:pP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    MsgBox (Application</a:t>
            </a:r>
            <a:r>
              <a:rPr lang="en-US" sz="1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.Windows.Count</a:t>
            </a: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)</a:t>
            </a:r>
          </a:p>
          <a:p>
            <a:pPr marL="339725" lvl="1" indent="0" eaLnBrk="1" hangingPunct="1">
              <a:buFont typeface="Arial" charset="0"/>
              <a:buNone/>
            </a:pP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End Sub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362200" y="5086350"/>
            <a:ext cx="33512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>
                <a:latin typeface="Consolas" pitchFamily="49" charset="0"/>
                <a:cs typeface="Consolas" pitchFamily="49" charset="0"/>
              </a:rPr>
              <a:t>Application.Windows.Count</a:t>
            </a:r>
            <a:endParaRPr lang="en-US" b="1" dirty="0"/>
          </a:p>
        </p:txBody>
      </p:sp>
      <p:grpSp>
        <p:nvGrpSpPr>
          <p:cNvPr id="15" name="Group 14"/>
          <p:cNvGrpSpPr>
            <a:grpSpLocks/>
          </p:cNvGrpSpPr>
          <p:nvPr/>
        </p:nvGrpSpPr>
        <p:grpSpPr bwMode="auto">
          <a:xfrm>
            <a:off x="150813" y="5456238"/>
            <a:ext cx="2862262" cy="1143000"/>
            <a:chOff x="151087" y="5455603"/>
            <a:chExt cx="2861441" cy="1142980"/>
          </a:xfrm>
        </p:grpSpPr>
        <p:cxnSp>
          <p:nvCxnSpPr>
            <p:cNvPr id="6" name="Straight Arrow Connector 5"/>
            <p:cNvCxnSpPr/>
            <p:nvPr/>
          </p:nvCxnSpPr>
          <p:spPr>
            <a:xfrm flipV="1">
              <a:off x="2022212" y="5455603"/>
              <a:ext cx="990316" cy="620701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815" name="TextBox 6"/>
            <p:cNvSpPr txBox="1">
              <a:spLocks noChangeArrowheads="1"/>
            </p:cNvSpPr>
            <p:nvPr/>
          </p:nvSpPr>
          <p:spPr bwMode="auto">
            <a:xfrm>
              <a:off x="151087" y="6013808"/>
              <a:ext cx="22098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600" b="1" dirty="0">
                  <a:solidFill>
                    <a:srgbClr val="FF0000"/>
                  </a:solidFill>
                </a:rPr>
                <a:t>Object referred to: ‘Application’</a:t>
              </a:r>
            </a:p>
          </p:txBody>
        </p:sp>
      </p:grpSp>
      <p:grpSp>
        <p:nvGrpSpPr>
          <p:cNvPr id="76805" name="Group 7"/>
          <p:cNvGrpSpPr>
            <a:grpSpLocks/>
          </p:cNvGrpSpPr>
          <p:nvPr/>
        </p:nvGrpSpPr>
        <p:grpSpPr bwMode="auto">
          <a:xfrm>
            <a:off x="554038" y="2819400"/>
            <a:ext cx="7473950" cy="1766888"/>
            <a:chOff x="554420" y="2819400"/>
            <a:chExt cx="7472856" cy="1767052"/>
          </a:xfrm>
        </p:grpSpPr>
        <p:pic>
          <p:nvPicPr>
            <p:cNvPr id="76812" name="Picture 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874960" y="2819400"/>
              <a:ext cx="1152316" cy="11443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6813" name="Picture 3"/>
            <p:cNvPicPr>
              <a:picLocks noChangeAspect="1" noChangeArrowheads="1"/>
            </p:cNvPicPr>
            <p:nvPr/>
          </p:nvPicPr>
          <p:blipFill>
            <a:blip r:embed="rId4"/>
            <a:srcRect l="36816" t="-8621" r="10599" b="8621"/>
            <a:stretch>
              <a:fillRect/>
            </a:stretch>
          </p:blipFill>
          <p:spPr bwMode="auto">
            <a:xfrm>
              <a:off x="554420" y="4205452"/>
              <a:ext cx="7472856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8" name="Group 17"/>
          <p:cNvGrpSpPr>
            <a:grpSpLocks/>
          </p:cNvGrpSpPr>
          <p:nvPr/>
        </p:nvGrpSpPr>
        <p:grpSpPr bwMode="auto">
          <a:xfrm>
            <a:off x="3013075" y="5334000"/>
            <a:ext cx="4191000" cy="1341438"/>
            <a:chOff x="3012528" y="5334000"/>
            <a:chExt cx="4192313" cy="1341527"/>
          </a:xfrm>
        </p:grpSpPr>
        <p:cxnSp>
          <p:nvCxnSpPr>
            <p:cNvPr id="11" name="Straight Arrow Connector 10"/>
            <p:cNvCxnSpPr/>
            <p:nvPr/>
          </p:nvCxnSpPr>
          <p:spPr>
            <a:xfrm flipV="1">
              <a:off x="4290866" y="5334000"/>
              <a:ext cx="128627" cy="679495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3012528" y="5875374"/>
              <a:ext cx="4192313" cy="80015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600" b="1" dirty="0">
                  <a:solidFill>
                    <a:srgbClr val="FF0000"/>
                  </a:solidFill>
                </a:rPr>
                <a:t>Accessing the </a:t>
              </a:r>
              <a:r>
                <a:rPr lang="en-US" sz="1600" b="1" dirty="0" smtClean="0">
                  <a:solidFill>
                    <a:srgbClr val="FF0000"/>
                  </a:solidFill>
                </a:rPr>
                <a:t>Windows </a:t>
              </a:r>
              <a:r>
                <a:rPr lang="en-US" sz="1600" b="1" dirty="0">
                  <a:solidFill>
                    <a:srgbClr val="FF0000"/>
                  </a:solidFill>
                </a:rPr>
                <a:t>property of </a:t>
              </a:r>
              <a:r>
                <a:rPr lang="en-US" sz="1600" b="1" dirty="0" smtClean="0">
                  <a:solidFill>
                    <a:srgbClr val="FF0000"/>
                  </a:solidFill>
                </a:rPr>
                <a:t>Word (the application)</a:t>
              </a:r>
              <a:endParaRPr lang="en-US" sz="1600" b="1" dirty="0">
                <a:solidFill>
                  <a:srgbClr val="FF0000"/>
                </a:solidFill>
              </a:endParaRPr>
            </a:p>
            <a:p>
              <a:pPr marL="115888" indent="-115888">
                <a:buFont typeface="Arial" panose="020B0604020202020204" pitchFamily="34" charset="0"/>
                <a:buChar char="•"/>
                <a:defRPr/>
              </a:pPr>
              <a:r>
                <a:rPr lang="en-US" sz="1400" b="1" dirty="0">
                  <a:solidFill>
                    <a:srgbClr val="FF0000"/>
                  </a:solidFill>
                </a:rPr>
                <a:t>Info about the windows currently opened</a:t>
              </a:r>
            </a:p>
          </p:txBody>
        </p:sp>
      </p:grpSp>
      <p:grpSp>
        <p:nvGrpSpPr>
          <p:cNvPr id="19" name="Group 18"/>
          <p:cNvGrpSpPr>
            <a:grpSpLocks/>
          </p:cNvGrpSpPr>
          <p:nvPr/>
        </p:nvGrpSpPr>
        <p:grpSpPr bwMode="auto">
          <a:xfrm>
            <a:off x="5614988" y="4994275"/>
            <a:ext cx="3605212" cy="554038"/>
            <a:chOff x="5615152" y="4993938"/>
            <a:chExt cx="3605048" cy="553998"/>
          </a:xfrm>
        </p:grpSpPr>
        <p:sp>
          <p:nvSpPr>
            <p:cNvPr id="16" name="TextBox 15"/>
            <p:cNvSpPr txBox="1"/>
            <p:nvPr/>
          </p:nvSpPr>
          <p:spPr>
            <a:xfrm>
              <a:off x="6477125" y="4993938"/>
              <a:ext cx="2743075" cy="55399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600" b="1" dirty="0">
                  <a:solidFill>
                    <a:srgbClr val="FF0000"/>
                  </a:solidFill>
                </a:rPr>
                <a:t>Property of Window: </a:t>
              </a:r>
            </a:p>
            <a:p>
              <a:pPr marL="115888" indent="-115888">
                <a:buFont typeface="Arial" panose="020B0604020202020204" pitchFamily="34" charset="0"/>
                <a:buChar char="•"/>
                <a:defRPr/>
              </a:pPr>
              <a:r>
                <a:rPr lang="en-US" sz="1400" b="1" dirty="0">
                  <a:solidFill>
                    <a:srgbClr val="FF0000"/>
                  </a:solidFill>
                </a:rPr>
                <a:t>Number</a:t>
              </a:r>
            </a:p>
          </p:txBody>
        </p:sp>
        <p:cxnSp>
          <p:nvCxnSpPr>
            <p:cNvPr id="17" name="Straight Arrow Connector 16"/>
            <p:cNvCxnSpPr>
              <a:stCxn id="16" idx="1"/>
            </p:cNvCxnSpPr>
            <p:nvPr/>
          </p:nvCxnSpPr>
          <p:spPr>
            <a:xfrm flipH="1" flipV="1">
              <a:off x="5615152" y="5254269"/>
              <a:ext cx="861973" cy="17462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02202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8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8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8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8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8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8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76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2" grpId="0" build="p" bldLvl="3" autoUpdateAnimBg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solidFill>
                  <a:srgbClr val="0000FF"/>
                </a:solidFill>
              </a:rPr>
              <a:t>Attributes</a:t>
            </a:r>
            <a:r>
              <a:rPr lang="en-US" dirty="0" smtClean="0"/>
              <a:t> Vs. </a:t>
            </a:r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Methods/Functions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Recall</a:t>
            </a:r>
          </a:p>
          <a:p>
            <a:pPr lvl="1" eaLnBrk="1" hangingPunct="1"/>
            <a:r>
              <a:rPr lang="en-US" b="1" dirty="0" smtClean="0">
                <a:solidFill>
                  <a:srgbClr val="0000FF"/>
                </a:solidFill>
              </a:rPr>
              <a:t>Property</a:t>
            </a:r>
            <a:r>
              <a:rPr lang="en-US" dirty="0" smtClean="0"/>
              <a:t>: information about an object</a:t>
            </a:r>
          </a:p>
          <a:p>
            <a:pPr lvl="1" eaLnBrk="1" hangingPunct="1"/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Method</a:t>
            </a:r>
            <a:r>
              <a:rPr lang="en-US" dirty="0" smtClean="0"/>
              <a:t>: capabilities of an object (possible actions)</a:t>
            </a:r>
          </a:p>
          <a:p>
            <a:pPr lvl="1" eaLnBrk="1" hangingPunct="1"/>
            <a:endParaRPr lang="en-US" dirty="0" smtClean="0"/>
          </a:p>
          <a:p>
            <a:pPr lvl="1" eaLnBrk="1" hangingPunct="1"/>
            <a:endParaRPr lang="en-US" dirty="0" smtClean="0"/>
          </a:p>
          <a:p>
            <a:pPr lvl="1" eaLnBrk="1" hangingPunct="1"/>
            <a:endParaRPr lang="en-US" dirty="0" smtClean="0"/>
          </a:p>
          <a:p>
            <a:pPr lvl="1" eaLnBrk="1" hangingPunct="1"/>
            <a:endParaRPr lang="en-US" dirty="0" smtClean="0"/>
          </a:p>
          <a:p>
            <a:pPr lvl="1" eaLnBrk="1" hangingPunct="1"/>
            <a:endParaRPr lang="en-US" dirty="0" smtClean="0"/>
          </a:p>
          <a:p>
            <a:pPr lvl="1" eaLnBrk="1" hangingPunct="1"/>
            <a:endParaRPr lang="en-US" dirty="0" smtClean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 t="50000"/>
          <a:stretch>
            <a:fillRect/>
          </a:stretch>
        </p:blipFill>
        <p:spPr bwMode="auto">
          <a:xfrm>
            <a:off x="838200" y="3505200"/>
            <a:ext cx="4314825" cy="1319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1752600" y="2654300"/>
            <a:ext cx="4572000" cy="1022350"/>
            <a:chOff x="1752600" y="2425303"/>
            <a:chExt cx="4572000" cy="1022062"/>
          </a:xfrm>
        </p:grpSpPr>
        <p:cxnSp>
          <p:nvCxnSpPr>
            <p:cNvPr id="5" name="Straight Arrow Connector 4"/>
            <p:cNvCxnSpPr/>
            <p:nvPr/>
          </p:nvCxnSpPr>
          <p:spPr>
            <a:xfrm flipH="1">
              <a:off x="1752600" y="2742714"/>
              <a:ext cx="3124200" cy="704651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857" name="TextBox 5"/>
            <p:cNvSpPr txBox="1">
              <a:spLocks noChangeArrowheads="1"/>
            </p:cNvSpPr>
            <p:nvPr/>
          </p:nvSpPr>
          <p:spPr bwMode="auto">
            <a:xfrm>
              <a:off x="4876800" y="2425303"/>
              <a:ext cx="14478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</a:rPr>
                <a:t>Property: current cell</a:t>
              </a:r>
            </a:p>
          </p:txBody>
        </p:sp>
      </p:grp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3810000" y="3733800"/>
            <a:ext cx="3238500" cy="1690688"/>
            <a:chOff x="3810000" y="3505200"/>
            <a:chExt cx="3238500" cy="1690688"/>
          </a:xfrm>
        </p:grpSpPr>
        <p:cxnSp>
          <p:nvCxnSpPr>
            <p:cNvPr id="9" name="Straight Arrow Connector 8"/>
            <p:cNvCxnSpPr/>
            <p:nvPr/>
          </p:nvCxnSpPr>
          <p:spPr bwMode="auto">
            <a:xfrm flipH="1" flipV="1">
              <a:off x="3810000" y="3505200"/>
              <a:ext cx="1790700" cy="1085850"/>
            </a:xfrm>
            <a:prstGeom prst="straightConnector1">
              <a:avLst/>
            </a:prstGeom>
            <a:ln w="25400">
              <a:solidFill>
                <a:schemeClr val="accent3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855" name="TextBox 9"/>
            <p:cNvSpPr txBox="1">
              <a:spLocks noChangeArrowheads="1"/>
            </p:cNvSpPr>
            <p:nvPr/>
          </p:nvSpPr>
          <p:spPr bwMode="auto">
            <a:xfrm>
              <a:off x="5600700" y="4272607"/>
              <a:ext cx="1447800" cy="9232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 dirty="0">
                  <a:solidFill>
                    <a:srgbClr val="00B050"/>
                  </a:solidFill>
                </a:rPr>
                <a:t>Using the ‘</a:t>
              </a:r>
              <a:r>
                <a:rPr lang="en-US" b="1" dirty="0">
                  <a:solidFill>
                    <a:srgbClr val="00B050"/>
                  </a:solidFill>
                  <a:latin typeface="Consolas" pitchFamily="49" charset="0"/>
                  <a:cs typeface="Consolas" pitchFamily="49" charset="0"/>
                </a:rPr>
                <a:t>average()</a:t>
              </a:r>
              <a:r>
                <a:rPr lang="en-US" b="1" dirty="0">
                  <a:solidFill>
                    <a:srgbClr val="00B050"/>
                  </a:solidFill>
                </a:rPr>
                <a:t>’ function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74594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The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Application</a:t>
            </a:r>
            <a:r>
              <a:rPr lang="en-CA" dirty="0" smtClean="0"/>
              <a:t> Object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sz="2000" dirty="0" smtClean="0"/>
              <a:t>As mentioned this object is the VBA application running e.g. MS-Word</a:t>
            </a:r>
          </a:p>
          <a:p>
            <a:r>
              <a:rPr lang="en-US" sz="2000" b="1" dirty="0" smtClean="0"/>
              <a:t>Learning objective</a:t>
            </a:r>
            <a:r>
              <a:rPr lang="en-US" sz="2000" dirty="0" smtClean="0"/>
              <a:t>: accessing a part (attribute) of an object</a:t>
            </a:r>
            <a:endParaRPr lang="en-CA" sz="2000" dirty="0" smtClean="0"/>
          </a:p>
          <a:p>
            <a:pPr eaLnBrk="1" hangingPunct="1"/>
            <a:r>
              <a:rPr lang="en-US" sz="2000" b="1" dirty="0" smtClean="0"/>
              <a:t>Program illustrating an example usage</a:t>
            </a:r>
            <a:r>
              <a:rPr lang="en-US" sz="2000" dirty="0" smtClean="0"/>
              <a:t>: </a:t>
            </a:r>
            <a:r>
              <a:rPr lang="en-US" sz="2000" dirty="0">
                <a:latin typeface="Consolas" panose="020B0609020204030204" pitchFamily="49" charset="0"/>
              </a:rPr>
              <a:t>2</a:t>
            </a:r>
            <a:r>
              <a:rPr lang="en-US" sz="2000" dirty="0" smtClean="0">
                <a:latin typeface="Consolas" panose="020B0609020204030204" pitchFamily="49" charset="0"/>
              </a:rPr>
              <a:t>applicationObject.docm</a:t>
            </a:r>
            <a:endParaRPr lang="en-US" sz="2000" dirty="0">
              <a:latin typeface="Consolas" panose="020B0609020204030204" pitchFamily="49" charset="0"/>
            </a:endParaRPr>
          </a:p>
          <a:p>
            <a:pPr marL="339725" lvl="1" indent="0" eaLnBrk="1" hangingPunct="1">
              <a:buNone/>
            </a:pPr>
            <a:r>
              <a:rPr lang="en-US" sz="1800" dirty="0">
                <a:latin typeface="Consolas" pitchFamily="49" charset="0"/>
                <a:cs typeface="Consolas" pitchFamily="49" charset="0"/>
              </a:rPr>
              <a:t>Sub ApplicationTest()</a:t>
            </a:r>
          </a:p>
          <a:p>
            <a:pPr marL="339725" lvl="1" indent="0" eaLnBrk="1" hangingPunct="1">
              <a:buNone/>
            </a:pPr>
            <a:r>
              <a:rPr lang="en-US" sz="1800" dirty="0">
                <a:latin typeface="Consolas" pitchFamily="49" charset="0"/>
                <a:cs typeface="Consolas" pitchFamily="49" charset="0"/>
              </a:rPr>
              <a:t>    MsgBox (Application.Windows.Count)</a:t>
            </a:r>
          </a:p>
          <a:p>
            <a:pPr marL="339725" lvl="1" indent="0" eaLnBrk="1" hangingPunct="1">
              <a:buNone/>
            </a:pPr>
            <a:r>
              <a:rPr lang="en-US" sz="1800" dirty="0">
                <a:latin typeface="Consolas" pitchFamily="49" charset="0"/>
                <a:cs typeface="Consolas" pitchFamily="49" charset="0"/>
              </a:rPr>
              <a:t>End Sub</a:t>
            </a:r>
          </a:p>
          <a:p>
            <a:endParaRPr lang="en-US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362200" y="5086350"/>
            <a:ext cx="33512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>
                <a:latin typeface="Consolas" pitchFamily="49" charset="0"/>
                <a:cs typeface="Consolas" pitchFamily="49" charset="0"/>
              </a:rPr>
              <a:t>Application.Windows.Count</a:t>
            </a:r>
            <a:endParaRPr lang="en-US" b="1" dirty="0"/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150813" y="5456238"/>
            <a:ext cx="2862262" cy="1143000"/>
            <a:chOff x="151087" y="5455603"/>
            <a:chExt cx="2861441" cy="1142980"/>
          </a:xfrm>
        </p:grpSpPr>
        <p:cxnSp>
          <p:nvCxnSpPr>
            <p:cNvPr id="6" name="Straight Arrow Connector 5"/>
            <p:cNvCxnSpPr/>
            <p:nvPr/>
          </p:nvCxnSpPr>
          <p:spPr>
            <a:xfrm flipV="1">
              <a:off x="2022212" y="5455603"/>
              <a:ext cx="990316" cy="620701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>
              <a:spLocks noChangeArrowheads="1"/>
            </p:cNvSpPr>
            <p:nvPr/>
          </p:nvSpPr>
          <p:spPr bwMode="auto">
            <a:xfrm>
              <a:off x="151087" y="6013808"/>
              <a:ext cx="22098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600" b="1" dirty="0">
                  <a:solidFill>
                    <a:srgbClr val="FF0000"/>
                  </a:solidFill>
                </a:rPr>
                <a:t>Object referred to: ‘Application’</a:t>
              </a:r>
            </a:p>
          </p:txBody>
        </p:sp>
      </p:grp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554038" y="2819400"/>
            <a:ext cx="7473950" cy="1766888"/>
            <a:chOff x="554420" y="2819400"/>
            <a:chExt cx="7472856" cy="1767052"/>
          </a:xfrm>
        </p:grpSpPr>
        <p:pic>
          <p:nvPicPr>
            <p:cNvPr id="9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874960" y="2819400"/>
              <a:ext cx="1152316" cy="11443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3"/>
            <p:cNvPicPr>
              <a:picLocks noChangeAspect="1" noChangeArrowheads="1"/>
            </p:cNvPicPr>
            <p:nvPr/>
          </p:nvPicPr>
          <p:blipFill>
            <a:blip r:embed="rId3"/>
            <a:srcRect l="36816" t="-8621" r="10599" b="8621"/>
            <a:stretch>
              <a:fillRect/>
            </a:stretch>
          </p:blipFill>
          <p:spPr bwMode="auto">
            <a:xfrm>
              <a:off x="554420" y="4205452"/>
              <a:ext cx="7472856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3013075" y="5334000"/>
            <a:ext cx="4191000" cy="1341438"/>
            <a:chOff x="3012528" y="5334000"/>
            <a:chExt cx="4192313" cy="1341527"/>
          </a:xfrm>
        </p:grpSpPr>
        <p:cxnSp>
          <p:nvCxnSpPr>
            <p:cNvPr id="12" name="Straight Arrow Connector 11"/>
            <p:cNvCxnSpPr/>
            <p:nvPr/>
          </p:nvCxnSpPr>
          <p:spPr>
            <a:xfrm flipV="1">
              <a:off x="4290866" y="5334000"/>
              <a:ext cx="128627" cy="679495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3012528" y="5875374"/>
              <a:ext cx="4192313" cy="80015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600" b="1" dirty="0">
                  <a:solidFill>
                    <a:srgbClr val="FF0000"/>
                  </a:solidFill>
                </a:rPr>
                <a:t>Accessing the </a:t>
              </a:r>
              <a:r>
                <a:rPr lang="en-US" sz="1600" b="1" dirty="0" smtClean="0">
                  <a:solidFill>
                    <a:srgbClr val="FF0000"/>
                  </a:solidFill>
                </a:rPr>
                <a:t>Windows </a:t>
              </a:r>
              <a:r>
                <a:rPr lang="en-US" sz="1600" b="1" dirty="0">
                  <a:solidFill>
                    <a:srgbClr val="FF0000"/>
                  </a:solidFill>
                </a:rPr>
                <a:t>property of </a:t>
              </a:r>
              <a:r>
                <a:rPr lang="en-US" sz="1600" b="1" dirty="0" smtClean="0">
                  <a:solidFill>
                    <a:srgbClr val="FF0000"/>
                  </a:solidFill>
                </a:rPr>
                <a:t>Word (the application)</a:t>
              </a:r>
              <a:endParaRPr lang="en-US" sz="1600" b="1" dirty="0">
                <a:solidFill>
                  <a:srgbClr val="FF0000"/>
                </a:solidFill>
              </a:endParaRPr>
            </a:p>
            <a:p>
              <a:pPr marL="115888" indent="-115888">
                <a:buFont typeface="Arial" panose="020B0604020202020204" pitchFamily="34" charset="0"/>
                <a:buChar char="•"/>
                <a:defRPr/>
              </a:pPr>
              <a:r>
                <a:rPr lang="en-US" sz="1400" b="1" dirty="0">
                  <a:solidFill>
                    <a:srgbClr val="FF0000"/>
                  </a:solidFill>
                </a:rPr>
                <a:t>Info about the windows currently opened</a:t>
              </a:r>
            </a:p>
          </p:txBody>
        </p:sp>
      </p:grp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5614988" y="4994275"/>
            <a:ext cx="3605212" cy="554038"/>
            <a:chOff x="5615152" y="4993938"/>
            <a:chExt cx="3605048" cy="553998"/>
          </a:xfrm>
        </p:grpSpPr>
        <p:sp>
          <p:nvSpPr>
            <p:cNvPr id="15" name="TextBox 14"/>
            <p:cNvSpPr txBox="1"/>
            <p:nvPr/>
          </p:nvSpPr>
          <p:spPr>
            <a:xfrm>
              <a:off x="6477125" y="4993938"/>
              <a:ext cx="2743075" cy="55399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600" b="1" dirty="0">
                  <a:solidFill>
                    <a:srgbClr val="FF0000"/>
                  </a:solidFill>
                </a:rPr>
                <a:t>Property of Window: </a:t>
              </a:r>
            </a:p>
            <a:p>
              <a:pPr marL="115888" indent="-115888">
                <a:buFont typeface="Arial" panose="020B0604020202020204" pitchFamily="34" charset="0"/>
                <a:buChar char="•"/>
                <a:defRPr/>
              </a:pPr>
              <a:r>
                <a:rPr lang="en-US" sz="1400" b="1" dirty="0">
                  <a:solidFill>
                    <a:srgbClr val="FF0000"/>
                  </a:solidFill>
                </a:rPr>
                <a:t>Number</a:t>
              </a:r>
            </a:p>
          </p:txBody>
        </p:sp>
        <p:cxnSp>
          <p:nvCxnSpPr>
            <p:cNvPr id="16" name="Straight Arrow Connector 15"/>
            <p:cNvCxnSpPr>
              <a:stCxn id="15" idx="1"/>
            </p:cNvCxnSpPr>
            <p:nvPr/>
          </p:nvCxnSpPr>
          <p:spPr>
            <a:xfrm flipH="1" flipV="1">
              <a:off x="5615152" y="5254269"/>
              <a:ext cx="861973" cy="17462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11056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cs typeface="Consolas" panose="020B0609020204030204" pitchFamily="49" charset="0"/>
              </a:rPr>
              <a:t>Introduction To The 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ActiveDocument</a:t>
            </a:r>
            <a:r>
              <a:rPr lang="en-US" dirty="0"/>
              <a:t> </a:t>
            </a:r>
            <a:r>
              <a:rPr lang="en-US" dirty="0" smtClean="0"/>
              <a:t>Object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Quick recap: although you may have many documents open, the ‘active document’ is the document that you are currently working with</a:t>
            </a:r>
            <a:r>
              <a:rPr lang="en-US" dirty="0" smtClean="0"/>
              <a:t>: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Because it may be easy to confuse documents it’s </a:t>
            </a:r>
            <a:r>
              <a:rPr lang="en-US" dirty="0"/>
              <a:t>b</a:t>
            </a:r>
            <a:r>
              <a:rPr lang="en-US" dirty="0" smtClean="0"/>
              <a:t>est to only have a single Word document open when writing a VBA program.</a:t>
            </a:r>
            <a:endParaRPr lang="en-US" dirty="0"/>
          </a:p>
          <a:p>
            <a:endParaRPr lang="en-CA" dirty="0"/>
          </a:p>
        </p:txBody>
      </p:sp>
      <p:grpSp>
        <p:nvGrpSpPr>
          <p:cNvPr id="4" name="Group 3"/>
          <p:cNvGrpSpPr/>
          <p:nvPr/>
        </p:nvGrpSpPr>
        <p:grpSpPr>
          <a:xfrm>
            <a:off x="762000" y="2743200"/>
            <a:ext cx="5646306" cy="2819399"/>
            <a:chOff x="816980" y="2514600"/>
            <a:chExt cx="7528408" cy="3759199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980" y="2514600"/>
              <a:ext cx="4625375" cy="37591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6" name="Group 5"/>
            <p:cNvGrpSpPr/>
            <p:nvPr/>
          </p:nvGrpSpPr>
          <p:grpSpPr>
            <a:xfrm>
              <a:off x="1462591" y="3244560"/>
              <a:ext cx="6882797" cy="2832291"/>
              <a:chOff x="1462591" y="3244560"/>
              <a:chExt cx="6882797" cy="2832291"/>
            </a:xfrm>
          </p:grpSpPr>
          <p:sp>
            <p:nvSpPr>
              <p:cNvPr id="7" name="TextBox 6"/>
              <p:cNvSpPr txBox="1"/>
              <p:nvPr/>
            </p:nvSpPr>
            <p:spPr>
              <a:xfrm>
                <a:off x="6592788" y="3244560"/>
                <a:ext cx="1752600" cy="8617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rgbClr val="FF0000"/>
                    </a:solidFill>
                  </a:rPr>
                  <a:t>The active document</a:t>
                </a:r>
              </a:p>
            </p:txBody>
          </p:sp>
          <p:cxnSp>
            <p:nvCxnSpPr>
              <p:cNvPr id="8" name="Straight Arrow Connector 7"/>
              <p:cNvCxnSpPr/>
              <p:nvPr/>
            </p:nvCxnSpPr>
            <p:spPr>
              <a:xfrm flipH="1" flipV="1">
                <a:off x="5104721" y="3632200"/>
                <a:ext cx="1488067" cy="107721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Arrow Connector 8"/>
              <p:cNvCxnSpPr/>
              <p:nvPr/>
            </p:nvCxnSpPr>
            <p:spPr>
              <a:xfrm flipH="1">
                <a:off x="1462591" y="3739921"/>
                <a:ext cx="5130197" cy="2336930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023047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00FF"/>
                </a:solidFill>
              </a:rPr>
              <a:t>A</a:t>
            </a:r>
            <a:r>
              <a:rPr lang="en-US" b="1" dirty="0" smtClean="0">
                <a:solidFill>
                  <a:srgbClr val="0000FF"/>
                </a:solidFill>
              </a:rPr>
              <a:t>ttributes</a:t>
            </a:r>
            <a:r>
              <a:rPr lang="en-US" dirty="0" smtClean="0"/>
              <a:t> Of The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</a:t>
            </a:r>
            <a:r>
              <a:rPr lang="en-US" dirty="0" smtClean="0"/>
              <a:t> Object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375444" indent="-342900">
              <a:spcAft>
                <a:spcPts val="300"/>
              </a:spcAft>
            </a:pPr>
            <a:r>
              <a:rPr lang="en-US" b="1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Application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  <a:r>
              <a:rPr lang="en-US" dirty="0" smtClean="0">
                <a:cs typeface="Consolas" panose="020B0609020204030204" pitchFamily="49" charset="0"/>
              </a:rPr>
              <a:t> the application/program associated with the document (useful if a VBA macro is linking several applications):details on next slide</a:t>
            </a:r>
          </a:p>
          <a:p>
            <a:pPr marL="375444" indent="-342900">
              <a:spcAft>
                <a:spcPts val="300"/>
              </a:spcAft>
            </a:pPr>
            <a:r>
              <a:rPr lang="en-US" b="1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Content</a:t>
            </a:r>
            <a:r>
              <a:rPr lang="en-US" dirty="0" smtClean="0"/>
              <a:t>: the data (text) of the currently active document (needed if you want to perform a text search ‘Find’ in a VBA program):details later in these notes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75444" indent="-342900">
              <a:spcAft>
                <a:spcPts val="300"/>
              </a:spcAft>
            </a:pPr>
            <a:r>
              <a:rPr lang="en-US" b="1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Name</a:t>
            </a:r>
            <a:r>
              <a:rPr lang="en-US" dirty="0" smtClean="0"/>
              <a:t>: the (file) name of the current document (useful for determining the active document if multiple documents are currently open): </a:t>
            </a:r>
            <a:r>
              <a:rPr lang="en-US" dirty="0">
                <a:cs typeface="Consolas" panose="020B0609020204030204" pitchFamily="49" charset="0"/>
              </a:rPr>
              <a:t>next </a:t>
            </a:r>
            <a:r>
              <a:rPr lang="en-US" dirty="0" smtClean="0">
                <a:cs typeface="Consolas" panose="020B0609020204030204" pitchFamily="49" charset="0"/>
              </a:rPr>
              <a:t>slide</a:t>
            </a:r>
            <a:endParaRPr lang="en-US" dirty="0" smtClean="0"/>
          </a:p>
          <a:p>
            <a:pPr marL="375444" indent="-342900">
              <a:spcAft>
                <a:spcPts val="300"/>
              </a:spcAft>
            </a:pPr>
            <a:r>
              <a:rPr lang="en-US" b="1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Path</a:t>
            </a:r>
            <a:r>
              <a:rPr lang="en-US" dirty="0" smtClean="0"/>
              <a:t>: the  save location of the active document e.g. C:\Temp\ :</a:t>
            </a:r>
            <a:r>
              <a:rPr lang="en-US" dirty="0" smtClean="0">
                <a:cs typeface="Consolas" panose="020B0609020204030204" pitchFamily="49" charset="0"/>
              </a:rPr>
              <a:t>details </a:t>
            </a:r>
            <a:r>
              <a:rPr lang="en-US" dirty="0">
                <a:cs typeface="Consolas" panose="020B0609020204030204" pitchFamily="49" charset="0"/>
              </a:rPr>
              <a:t>on next </a:t>
            </a:r>
            <a:r>
              <a:rPr lang="en-US" dirty="0" smtClean="0">
                <a:cs typeface="Consolas" panose="020B0609020204030204" pitchFamily="49" charset="0"/>
              </a:rPr>
              <a:t>slide</a:t>
            </a:r>
            <a:endParaRPr lang="en-US" dirty="0" smtClean="0"/>
          </a:p>
          <a:p>
            <a:pPr marL="375444" indent="-342900">
              <a:spcAft>
                <a:spcPts val="300"/>
              </a:spcAft>
            </a:pPr>
            <a:r>
              <a:rPr lang="en-US" b="1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FullName</a:t>
            </a:r>
            <a:r>
              <a:rPr lang="en-US" dirty="0"/>
              <a:t>: the name </a:t>
            </a:r>
            <a:r>
              <a:rPr lang="en-US" dirty="0" smtClean="0"/>
              <a:t>and save location of the current </a:t>
            </a:r>
            <a:r>
              <a:rPr lang="en-US" dirty="0"/>
              <a:t>document </a:t>
            </a:r>
            <a:r>
              <a:rPr lang="en-US" dirty="0" smtClean="0"/>
              <a:t>:</a:t>
            </a:r>
            <a:r>
              <a:rPr lang="en-US" dirty="0" smtClean="0">
                <a:cs typeface="Consolas" panose="020B0609020204030204" pitchFamily="49" charset="0"/>
              </a:rPr>
              <a:t>details </a:t>
            </a:r>
            <a:r>
              <a:rPr lang="en-US" dirty="0">
                <a:cs typeface="Consolas" panose="020B0609020204030204" pitchFamily="49" charset="0"/>
              </a:rPr>
              <a:t>on next </a:t>
            </a:r>
            <a:r>
              <a:rPr lang="en-US" dirty="0" smtClean="0">
                <a:cs typeface="Consolas" panose="020B0609020204030204" pitchFamily="49" charset="0"/>
              </a:rPr>
              <a:t>slide</a:t>
            </a:r>
            <a:endParaRPr lang="en-US" dirty="0" smtClean="0"/>
          </a:p>
          <a:p>
            <a:pPr marL="375444" indent="-342900">
              <a:spcAft>
                <a:spcPts val="300"/>
              </a:spcAft>
            </a:pPr>
            <a:r>
              <a:rPr lang="en-US" b="1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HasPassword</a:t>
            </a:r>
            <a:r>
              <a:rPr lang="en-US" dirty="0" smtClean="0"/>
              <a:t>: true/false that document is password </a:t>
            </a:r>
            <a:r>
              <a:rPr lang="en-US" dirty="0"/>
              <a:t>protected: </a:t>
            </a:r>
            <a:r>
              <a:rPr lang="en-US" dirty="0" smtClean="0">
                <a:cs typeface="Consolas" panose="020B0609020204030204" pitchFamily="49" charset="0"/>
              </a:rPr>
              <a:t> </a:t>
            </a:r>
            <a:r>
              <a:rPr lang="en-US" dirty="0">
                <a:cs typeface="Consolas" panose="020B0609020204030204" pitchFamily="49" charset="0"/>
              </a:rPr>
              <a:t>details on next </a:t>
            </a:r>
            <a:r>
              <a:rPr lang="en-US" dirty="0" smtClean="0">
                <a:cs typeface="Consolas" panose="020B0609020204030204" pitchFamily="49" charset="0"/>
              </a:rPr>
              <a:t>slide</a:t>
            </a:r>
            <a:endParaRPr lang="en-US" dirty="0" smtClean="0"/>
          </a:p>
          <a:p>
            <a:pPr marL="375444" indent="-342900">
              <a:spcAft>
                <a:spcPts val="300"/>
              </a:spcAft>
            </a:pPr>
            <a:r>
              <a:rPr lang="en-US" b="1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SpellingChecked</a:t>
            </a:r>
            <a:r>
              <a:rPr lang="en-US" dirty="0" smtClean="0"/>
              <a:t>: </a:t>
            </a:r>
            <a:r>
              <a:rPr lang="en-US" dirty="0"/>
              <a:t>true/false </a:t>
            </a:r>
            <a:r>
              <a:rPr lang="en-US" dirty="0" smtClean="0"/>
              <a:t>document has been spell checked since document was last </a:t>
            </a:r>
            <a:r>
              <a:rPr lang="en-US" dirty="0"/>
              <a:t>edited: :</a:t>
            </a:r>
            <a:r>
              <a:rPr lang="en-US" dirty="0">
                <a:cs typeface="Consolas" panose="020B0609020204030204" pitchFamily="49" charset="0"/>
              </a:rPr>
              <a:t>next </a:t>
            </a:r>
            <a:r>
              <a:rPr lang="en-US" dirty="0" smtClean="0">
                <a:cs typeface="Consolas" panose="020B0609020204030204" pitchFamily="49" charset="0"/>
              </a:rPr>
              <a:t>slide</a:t>
            </a:r>
          </a:p>
          <a:p>
            <a:pPr marL="375444" indent="-342900">
              <a:spcAft>
                <a:spcPts val="300"/>
              </a:spcAft>
            </a:pPr>
            <a:r>
              <a:rPr lang="en-US" b="1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SpellingErrors.Count</a:t>
            </a:r>
            <a:r>
              <a:rPr lang="en-US" dirty="0" smtClean="0"/>
              <a:t>: the number of typographical errors</a:t>
            </a:r>
          </a:p>
          <a:p>
            <a:pPr marL="32544" indent="0">
              <a:buNone/>
            </a:pPr>
            <a:endParaRPr lang="en-US" dirty="0" smtClean="0"/>
          </a:p>
          <a:p>
            <a:pPr marL="32544" indent="0">
              <a:buNone/>
            </a:pPr>
            <a:r>
              <a:rPr lang="en-US" dirty="0" smtClean="0"/>
              <a:t>Note: Information for these attributes/properties can be viewed by passing the information as a parameter to a message box </a:t>
            </a:r>
          </a:p>
          <a:p>
            <a:pPr marL="32544" indent="0">
              <a:buNone/>
            </a:pPr>
            <a:r>
              <a:rPr lang="en-US" b="1" dirty="0" smtClean="0"/>
              <a:t>Format</a:t>
            </a:r>
            <a:r>
              <a:rPr lang="en-US" dirty="0" smtClean="0"/>
              <a:t>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MsgBox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(ActiveDocument.&lt;</a:t>
            </a:r>
            <a:r>
              <a:rPr lang="en-US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Attribute Name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&gt;) </a:t>
            </a:r>
          </a:p>
          <a:p>
            <a:pPr marL="32544" indent="0">
              <a:buNone/>
            </a:pPr>
            <a:r>
              <a:rPr lang="en-US" b="1" dirty="0" smtClean="0">
                <a:latin typeface="+mj-lt"/>
                <a:cs typeface="Consolas" panose="020B0609020204030204" pitchFamily="49" charset="0"/>
              </a:rPr>
              <a:t>Example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: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MsgBox (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ActiveDocument.SpellingErrors.Count) 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2544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2852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>
            <a:normAutofit/>
          </a:bodyPr>
          <a:lstStyle/>
          <a:p>
            <a:r>
              <a:rPr lang="en-CA" dirty="0" smtClean="0"/>
              <a:t>Example Of Accessing </a:t>
            </a:r>
            <a:r>
              <a:rPr lang="en-CA" b="1" dirty="0" smtClean="0">
                <a:solidFill>
                  <a:srgbClr val="0000FF"/>
                </a:solidFill>
              </a:rPr>
              <a:t>Attributes</a:t>
            </a:r>
            <a:endParaRPr lang="en-CA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410200"/>
          </a:xfrm>
        </p:spPr>
        <p:txBody>
          <a:bodyPr/>
          <a:lstStyle/>
          <a:p>
            <a:r>
              <a:rPr lang="en-US" sz="2000" b="1" dirty="0"/>
              <a:t>Learning objective</a:t>
            </a:r>
            <a:r>
              <a:rPr lang="en-US" sz="2000" dirty="0"/>
              <a:t>: accessing </a:t>
            </a:r>
            <a:r>
              <a:rPr lang="en-US" sz="2000" dirty="0" smtClean="0"/>
              <a:t>some common attributes of the </a:t>
            </a:r>
            <a:r>
              <a:rPr lang="en-US" sz="2000" dirty="0" smtClean="0">
                <a:latin typeface="Consolas" panose="020B0609020204030204" pitchFamily="49" charset="0"/>
              </a:rPr>
              <a:t>ActiveDocument</a:t>
            </a:r>
            <a:r>
              <a:rPr lang="en-US" sz="2000" dirty="0" smtClean="0"/>
              <a:t> object (e.g. accessing document name, path).</a:t>
            </a:r>
          </a:p>
          <a:p>
            <a:r>
              <a:rPr lang="en-US" sz="2000" b="1" dirty="0" smtClean="0"/>
              <a:t>Program </a:t>
            </a:r>
            <a:r>
              <a:rPr lang="en-US" sz="2000" b="1" dirty="0"/>
              <a:t>illustrating an example usage</a:t>
            </a:r>
            <a:r>
              <a:rPr lang="en-US" sz="2000" dirty="0"/>
              <a:t>: </a:t>
            </a:r>
            <a:r>
              <a:rPr lang="en-US" sz="2000" dirty="0">
                <a:latin typeface="Consolas" panose="020B0609020204030204" pitchFamily="49" charset="0"/>
              </a:rPr>
              <a:t>3</a:t>
            </a:r>
            <a:r>
              <a:rPr lang="en-US" sz="2000" dirty="0" smtClean="0">
                <a:latin typeface="Consolas" panose="020B0609020204030204" pitchFamily="49" charset="0"/>
              </a:rPr>
              <a:t>activeDocumentAttributes.docm</a:t>
            </a:r>
          </a:p>
          <a:p>
            <a:endParaRPr lang="en-US" sz="2000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Sub activeDocumentAttributes()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MsgBox (ActiveDocument.</a:t>
            </a:r>
            <a:r>
              <a:rPr lang="en-US" sz="1800" b="1" dirty="0">
                <a:solidFill>
                  <a:srgbClr val="0000FF"/>
                </a:solidFill>
                <a:latin typeface="Consolas" panose="020B0609020204030204" pitchFamily="49" charset="0"/>
              </a:rPr>
              <a:t>Application</a:t>
            </a:r>
            <a:r>
              <a:rPr lang="en-US" sz="1800" dirty="0">
                <a:latin typeface="Consolas" panose="020B0609020204030204" pitchFamily="49" charset="0"/>
              </a:rPr>
              <a:t>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MsgBox (ActiveDocument.</a:t>
            </a:r>
            <a:r>
              <a:rPr lang="en-US" sz="1800" b="1" dirty="0">
                <a:solidFill>
                  <a:srgbClr val="0000FF"/>
                </a:solidFill>
                <a:latin typeface="Consolas" panose="020B0609020204030204" pitchFamily="49" charset="0"/>
              </a:rPr>
              <a:t>Name</a:t>
            </a:r>
            <a:r>
              <a:rPr lang="en-US" sz="1800" dirty="0">
                <a:latin typeface="Consolas" panose="020B0609020204030204" pitchFamily="49" charset="0"/>
              </a:rPr>
              <a:t>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MsgBox (ActiveDocument.</a:t>
            </a:r>
            <a:r>
              <a:rPr lang="en-US" sz="1800" b="1" dirty="0">
                <a:solidFill>
                  <a:srgbClr val="0000FF"/>
                </a:solidFill>
                <a:latin typeface="Consolas" panose="020B0609020204030204" pitchFamily="49" charset="0"/>
              </a:rPr>
              <a:t>Path</a:t>
            </a:r>
            <a:r>
              <a:rPr lang="en-US" sz="1800" dirty="0">
                <a:latin typeface="Consolas" panose="020B0609020204030204" pitchFamily="49" charset="0"/>
              </a:rPr>
              <a:t>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MsgBox (ActiveDocument.</a:t>
            </a:r>
            <a:r>
              <a:rPr lang="en-US" sz="1800" b="1" dirty="0">
                <a:solidFill>
                  <a:srgbClr val="0000FF"/>
                </a:solidFill>
                <a:latin typeface="Consolas" panose="020B0609020204030204" pitchFamily="49" charset="0"/>
              </a:rPr>
              <a:t>FullName</a:t>
            </a:r>
            <a:r>
              <a:rPr lang="en-US" sz="1800" dirty="0" smtClean="0">
                <a:latin typeface="Consolas" panose="020B0609020204030204" pitchFamily="49" charset="0"/>
              </a:rPr>
              <a:t>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   MsgBox </a:t>
            </a:r>
            <a:r>
              <a:rPr lang="en-US" sz="1800" dirty="0">
                <a:latin typeface="Consolas" panose="020B0609020204030204" pitchFamily="49" charset="0"/>
              </a:rPr>
              <a:t>("Spell checked? " &amp; </a:t>
            </a:r>
            <a:r>
              <a:rPr lang="en-US" sz="1800" dirty="0" smtClean="0">
                <a:latin typeface="Consolas" panose="020B0609020204030204" pitchFamily="49" charset="0"/>
              </a:rPr>
              <a:t>_ 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     ActiveDocument.</a:t>
            </a:r>
            <a:r>
              <a:rPr lang="en-US" sz="1800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SpellingChecked</a:t>
            </a:r>
            <a:r>
              <a:rPr lang="en-US" sz="1800" dirty="0">
                <a:latin typeface="Consolas" panose="020B0609020204030204" pitchFamily="49" charset="0"/>
              </a:rPr>
              <a:t>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MsgBox ("Password protected? " &amp; </a:t>
            </a:r>
            <a:r>
              <a:rPr lang="en-US" sz="1800" dirty="0" smtClean="0">
                <a:latin typeface="Consolas" panose="020B0609020204030204" pitchFamily="49" charset="0"/>
              </a:rPr>
              <a:t>_  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     ActiveDocument.</a:t>
            </a:r>
            <a:r>
              <a:rPr lang="en-US" sz="1800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HasPassword</a:t>
            </a:r>
            <a:r>
              <a:rPr lang="en-US" sz="1800" dirty="0" smtClean="0">
                <a:latin typeface="Consolas" panose="020B0609020204030204" pitchFamily="49" charset="0"/>
              </a:rPr>
              <a:t>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   MsgBox </a:t>
            </a:r>
            <a:r>
              <a:rPr lang="en-US" sz="1800" dirty="0">
                <a:latin typeface="Consolas" panose="020B0609020204030204" pitchFamily="49" charset="0"/>
              </a:rPr>
              <a:t>("# typos=" &amp; </a:t>
            </a:r>
            <a:r>
              <a:rPr lang="en-US" sz="1800" dirty="0" smtClean="0">
                <a:latin typeface="Consolas" panose="020B0609020204030204" pitchFamily="49" charset="0"/>
              </a:rPr>
              <a:t>ActiveDocument.</a:t>
            </a:r>
            <a:r>
              <a:rPr lang="en-US" sz="1800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SpellingErrors.Count</a:t>
            </a:r>
            <a:r>
              <a:rPr lang="en-US" sz="1800" dirty="0">
                <a:latin typeface="Consolas" panose="020B0609020204030204" pitchFamily="49" charset="0"/>
              </a:rPr>
              <a:t>)</a:t>
            </a:r>
            <a:endParaRPr lang="en-US" sz="1800" dirty="0" smtClean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800" dirty="0" smtClean="0">
                <a:latin typeface="Consolas" panose="020B0609020204030204" pitchFamily="49" charset="0"/>
              </a:rPr>
              <a:t>End Sub</a:t>
            </a:r>
            <a:endParaRPr lang="en-US" sz="18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932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Some </a:t>
            </a:r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Methods</a:t>
            </a:r>
            <a:r>
              <a:rPr lang="en-US" dirty="0" smtClean="0"/>
              <a:t> </a:t>
            </a:r>
            <a:r>
              <a:rPr lang="en-US" dirty="0"/>
              <a:t>Of The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ActiveDocument</a:t>
            </a:r>
            <a:r>
              <a:rPr lang="en-US" dirty="0"/>
              <a:t> Object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75444" indent="-342900"/>
            <a:r>
              <a:rPr lang="en-US" sz="1800" b="1" dirty="0" err="1" smtClean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Checkspelling</a:t>
            </a:r>
            <a:r>
              <a:rPr lang="en-US" sz="1800" b="1" dirty="0" smtClean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r>
              <a:rPr lang="en-US" sz="1800" dirty="0" smtClean="0"/>
              <a:t>: exactly as it sounds: next slide</a:t>
            </a:r>
          </a:p>
          <a:p>
            <a:pPr marL="375444" indent="-342900"/>
            <a:r>
              <a:rPr lang="en-US" sz="1800" b="1" dirty="0" smtClean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Close()</a:t>
            </a:r>
            <a:r>
              <a:rPr lang="en-US" sz="1800" dirty="0" smtClean="0"/>
              <a:t>: closes the active document (different options available)</a:t>
            </a:r>
          </a:p>
          <a:p>
            <a:pPr marL="375444" indent="-342900"/>
            <a:r>
              <a:rPr lang="en-US" sz="1800" b="1" dirty="0" err="1" smtClean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CountNumberedItems</a:t>
            </a:r>
            <a:r>
              <a:rPr lang="en-US" sz="1800" b="1" dirty="0" smtClean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r>
              <a:rPr lang="en-US" sz="1800" dirty="0" smtClean="0"/>
              <a:t>: number of bulleted and numbered elements: next slide</a:t>
            </a:r>
          </a:p>
          <a:p>
            <a:pPr marL="375444" indent="-342900"/>
            <a:r>
              <a:rPr lang="en-US" sz="1800" b="1" dirty="0" err="1" smtClean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DeleteAllComments</a:t>
            </a:r>
            <a:r>
              <a:rPr lang="en-US" sz="1800" b="1" dirty="0" smtClean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r>
              <a:rPr lang="en-US" sz="1800" dirty="0" smtClean="0"/>
              <a:t>: removes comments from the </a:t>
            </a:r>
            <a:r>
              <a:rPr lang="en-US" sz="1800" dirty="0"/>
              <a:t>current </a:t>
            </a:r>
            <a:r>
              <a:rPr lang="en-US" sz="1800" dirty="0" smtClean="0"/>
              <a:t>document: </a:t>
            </a:r>
            <a:r>
              <a:rPr lang="en-US" sz="1800" dirty="0"/>
              <a:t>next slide</a:t>
            </a:r>
            <a:endParaRPr lang="en-US" sz="1800" dirty="0" smtClean="0"/>
          </a:p>
          <a:p>
            <a:pPr marL="375444" indent="-342900"/>
            <a:r>
              <a:rPr lang="en-US" sz="1800" b="1" dirty="0" smtClean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Printout()</a:t>
            </a:r>
            <a:r>
              <a:rPr lang="en-US" sz="1800" dirty="0" smtClean="0"/>
              <a:t>: prints current active document on the default </a:t>
            </a:r>
            <a:r>
              <a:rPr lang="en-US" sz="1800" dirty="0"/>
              <a:t>printer : next slide</a:t>
            </a:r>
            <a:endParaRPr lang="en-US" sz="1800" dirty="0" smtClean="0"/>
          </a:p>
          <a:p>
            <a:pPr marL="375444" indent="-342900"/>
            <a:r>
              <a:rPr lang="en-US" sz="1800" b="1" dirty="0" smtClean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Save()</a:t>
            </a:r>
            <a:r>
              <a:rPr lang="en-US" sz="1800" dirty="0" smtClean="0"/>
              <a:t>: saves the current document under the same name: next slide</a:t>
            </a:r>
          </a:p>
          <a:p>
            <a:pPr marL="375444" indent="-342900"/>
            <a:r>
              <a:rPr lang="en-US" sz="1800" b="1" dirty="0" smtClean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SaveAs2()</a:t>
            </a:r>
            <a:r>
              <a:rPr lang="en-US" sz="1800" dirty="0" smtClean="0"/>
              <a:t>: saves the current document under a </a:t>
            </a:r>
            <a:r>
              <a:rPr lang="en-US" sz="1800" dirty="0"/>
              <a:t>different name: : next </a:t>
            </a:r>
            <a:r>
              <a:rPr lang="en-US" sz="1800" dirty="0" smtClean="0"/>
              <a:t>slide</a:t>
            </a:r>
          </a:p>
          <a:p>
            <a:pPr marL="375444" indent="-342900"/>
            <a:r>
              <a:rPr lang="en-US" sz="1800" b="1" dirty="0" smtClean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Select()</a:t>
            </a:r>
            <a:r>
              <a:rPr lang="en-US" sz="1800" dirty="0" smtClean="0"/>
              <a:t>: select all text in the active document</a:t>
            </a:r>
          </a:p>
          <a:p>
            <a:pPr marL="375444" indent="-342900"/>
            <a:r>
              <a:rPr lang="en-US" sz="1800" b="1" dirty="0" smtClean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SendMail()</a:t>
            </a:r>
            <a:r>
              <a:rPr lang="en-US" sz="1800" dirty="0" smtClean="0"/>
              <a:t>: sends an email using MS-Outlook, the currently active document becomes a file attachment</a:t>
            </a:r>
          </a:p>
          <a:p>
            <a:pPr marL="375444" indent="-342900"/>
            <a:r>
              <a:rPr lang="en-US" sz="1800" b="1" dirty="0" err="1" smtClean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</a:rPr>
              <a:t>ComputeStatistics</a:t>
            </a:r>
            <a:r>
              <a:rPr lang="en-US" sz="1800" b="1" dirty="0" smtClean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</a:rPr>
              <a:t>(wdStatisticWords):</a:t>
            </a:r>
            <a:r>
              <a:rPr lang="en-US" sz="1800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1800" dirty="0" smtClean="0"/>
              <a:t>counts the number of words in a document.</a:t>
            </a:r>
            <a:endParaRPr lang="en-US" sz="1800" dirty="0"/>
          </a:p>
          <a:p>
            <a:pPr marL="375444" indent="-342900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803094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638800" cy="944562"/>
          </a:xfrm>
        </p:spPr>
        <p:txBody>
          <a:bodyPr/>
          <a:lstStyle/>
          <a:p>
            <a:r>
              <a:rPr lang="en-CA" dirty="0" smtClean="0"/>
              <a:t>Example Of Using </a:t>
            </a:r>
            <a:r>
              <a:rPr lang="en-CA" b="1" dirty="0" smtClean="0">
                <a:solidFill>
                  <a:schemeClr val="accent3">
                    <a:lumMod val="50000"/>
                  </a:schemeClr>
                </a:solidFill>
              </a:rPr>
              <a:t>Methods</a:t>
            </a:r>
            <a:endParaRPr lang="en-CA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Learning objective</a:t>
            </a:r>
            <a:r>
              <a:rPr lang="en-US" dirty="0"/>
              <a:t>: accessing some common </a:t>
            </a:r>
            <a:r>
              <a:rPr lang="en-US" dirty="0" smtClean="0"/>
              <a:t>methods </a:t>
            </a:r>
            <a:r>
              <a:rPr lang="en-US" dirty="0"/>
              <a:t>of the </a:t>
            </a:r>
            <a:r>
              <a:rPr lang="en-US" dirty="0">
                <a:latin typeface="Consolas" panose="020B0609020204030204" pitchFamily="49" charset="0"/>
              </a:rPr>
              <a:t>ActiveDocument</a:t>
            </a:r>
            <a:r>
              <a:rPr lang="en-US" dirty="0"/>
              <a:t> object</a:t>
            </a:r>
            <a:r>
              <a:rPr lang="en-US" dirty="0" smtClean="0"/>
              <a:t>.</a:t>
            </a:r>
            <a:endParaRPr lang="en-US" b="1" dirty="0" smtClean="0"/>
          </a:p>
          <a:p>
            <a:r>
              <a:rPr lang="en-US" b="1" dirty="0" smtClean="0"/>
              <a:t>Program </a:t>
            </a:r>
            <a:r>
              <a:rPr lang="en-US" b="1" dirty="0"/>
              <a:t>illustrating an example usage</a:t>
            </a:r>
            <a:r>
              <a:rPr lang="en-US" dirty="0"/>
              <a:t>: </a:t>
            </a:r>
            <a:r>
              <a:rPr lang="en-US" dirty="0">
                <a:latin typeface="Consolas" panose="020B0609020204030204" pitchFamily="49" charset="0"/>
              </a:rPr>
              <a:t>4</a:t>
            </a:r>
            <a:r>
              <a:rPr lang="en-US" dirty="0" smtClean="0">
                <a:latin typeface="Consolas" panose="020B0609020204030204" pitchFamily="49" charset="0"/>
              </a:rPr>
              <a:t>activeDocumentMethods.docm</a:t>
            </a:r>
          </a:p>
          <a:p>
            <a:endParaRPr lang="en-US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Sub activeDocumentAttributes()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ActiveDocument.</a:t>
            </a:r>
            <a:r>
              <a:rPr lang="en-US" sz="1800" b="1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</a:rPr>
              <a:t>CheckSpelling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MsgBox (ActiveDocument.</a:t>
            </a:r>
            <a:r>
              <a:rPr lang="en-US" sz="1800" b="1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</a:rPr>
              <a:t>CountNumberedItems</a:t>
            </a:r>
            <a:r>
              <a:rPr lang="en-US" sz="1800" dirty="0">
                <a:latin typeface="Consolas" panose="020B0609020204030204" pitchFamily="49" charset="0"/>
              </a:rPr>
              <a:t>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</a:t>
            </a:r>
            <a:r>
              <a:rPr lang="en-US" sz="1800" dirty="0" smtClean="0">
                <a:latin typeface="Consolas" panose="020B0609020204030204" pitchFamily="49" charset="0"/>
              </a:rPr>
              <a:t>ActiveDocument.</a:t>
            </a:r>
            <a:r>
              <a:rPr lang="en-US" sz="1800" b="1" dirty="0" smtClean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</a:rPr>
              <a:t>DeleteAllComments</a:t>
            </a:r>
            <a:endParaRPr lang="en-US" sz="1800" b="1" dirty="0">
              <a:solidFill>
                <a:schemeClr val="accent3">
                  <a:lumMod val="50000"/>
                </a:schemeClr>
              </a:solidFill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ActiveDocument.</a:t>
            </a:r>
            <a:r>
              <a:rPr lang="en-US" sz="1800" b="1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</a:rPr>
              <a:t>PrintOut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ActiveDocument.</a:t>
            </a:r>
            <a:r>
              <a:rPr lang="en-US" sz="1800" b="1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</a:rPr>
              <a:t>Save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ActiveDocument.</a:t>
            </a:r>
            <a:r>
              <a:rPr lang="en-US" sz="1800" b="1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</a:rPr>
              <a:t>SaveAs2 (</a:t>
            </a:r>
            <a:r>
              <a:rPr lang="en-US" sz="1800" dirty="0">
                <a:latin typeface="Consolas" panose="020B0609020204030204" pitchFamily="49" charset="0"/>
              </a:rPr>
              <a:t>"Copy</a:t>
            </a:r>
            <a:r>
              <a:rPr lang="en-US" sz="1800" dirty="0" smtClean="0">
                <a:latin typeface="Consolas" panose="020B0609020204030204" pitchFamily="49" charset="0"/>
              </a:rPr>
              <a:t>"</a:t>
            </a:r>
            <a:r>
              <a:rPr lang="en-US" sz="1800" b="1" dirty="0" smtClean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</a:rPr>
              <a:t>)</a:t>
            </a:r>
          </a:p>
          <a:p>
            <a:pPr marL="234950" lvl="1" indent="0">
              <a:buNone/>
            </a:pPr>
            <a:r>
              <a:rPr lang="en-US" sz="1800" b="1" dirty="0" smtClean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</a:rPr>
              <a:t>    </a:t>
            </a:r>
            <a:r>
              <a:rPr lang="en-US" sz="1800" dirty="0" smtClean="0">
                <a:latin typeface="Consolas" panose="020B0609020204030204" pitchFamily="49" charset="0"/>
              </a:rPr>
              <a:t>ActiveDocument.Range.ComputeStatistics</a:t>
            </a:r>
            <a:r>
              <a:rPr lang="en-US" sz="1800" b="1" dirty="0" smtClean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</a:rPr>
              <a:t>(wdStatisticWords</a:t>
            </a:r>
            <a:r>
              <a:rPr lang="en-US" sz="1800" b="1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</a:rPr>
              <a:t>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End Sub</a:t>
            </a:r>
          </a:p>
          <a:p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2" r="7968"/>
          <a:stretch/>
        </p:blipFill>
        <p:spPr>
          <a:xfrm>
            <a:off x="6576176" y="2438400"/>
            <a:ext cx="2560897" cy="2692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365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ActiveDocument.SendMail()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Runs </a:t>
            </a:r>
            <a:r>
              <a:rPr lang="en-US" dirty="0"/>
              <a:t>the default email program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active document </a:t>
            </a:r>
            <a:r>
              <a:rPr lang="en-US" dirty="0" smtClean="0"/>
              <a:t>automatically becomes </a:t>
            </a:r>
            <a:r>
              <a:rPr lang="en-US" dirty="0"/>
              <a:t>an </a:t>
            </a:r>
            <a:r>
              <a:rPr lang="en-US" dirty="0" smtClean="0"/>
              <a:t>attachment</a:t>
            </a:r>
            <a:endParaRPr lang="en-US" dirty="0"/>
          </a:p>
          <a:p>
            <a:r>
              <a:rPr lang="en-US" dirty="0" smtClean="0"/>
              <a:t>Subject line </a:t>
            </a:r>
            <a:r>
              <a:rPr lang="en-US" dirty="0"/>
              <a:t>= name of </a:t>
            </a:r>
            <a:r>
              <a:rPr lang="en-US" dirty="0" smtClean="0"/>
              <a:t>document</a:t>
            </a:r>
          </a:p>
          <a:p>
            <a:r>
              <a:rPr lang="en-US" dirty="0" smtClean="0"/>
              <a:t>(For anything more ‘fancy’ you should use VBA to create and access an MS-Outlook object)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3050" y="1913472"/>
            <a:ext cx="4114800" cy="2338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4347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Closing The Active Document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Default action when closing a MS-Word document that has been modified (prompt)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VBA code to close a document in this fashion: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ActiveDocument.Close (wdPromptToSaveChanges)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486" y="2362200"/>
            <a:ext cx="3333750" cy="101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4267200" y="4311134"/>
            <a:ext cx="2743200" cy="1071265"/>
            <a:chOff x="4267200" y="4191000"/>
            <a:chExt cx="2743200" cy="1071265"/>
          </a:xfrm>
        </p:grpSpPr>
        <p:sp>
          <p:nvSpPr>
            <p:cNvPr id="4" name="Right Brace 3"/>
            <p:cNvSpPr/>
            <p:nvPr/>
          </p:nvSpPr>
          <p:spPr>
            <a:xfrm rot="5400000">
              <a:off x="5372100" y="3086100"/>
              <a:ext cx="457200" cy="2667000"/>
            </a:xfrm>
            <a:prstGeom prst="rightBrace">
              <a:avLst/>
            </a:prstGeom>
            <a:ln w="254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4419600" y="4615934"/>
              <a:ext cx="25908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One closing option: Allow the user to save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6526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Reinforcing Example: Using </a:t>
            </a:r>
            <a:r>
              <a:rPr lang="en-US" b="1" dirty="0">
                <a:solidFill>
                  <a:srgbClr val="FF0000"/>
                </a:solidFill>
              </a:rPr>
              <a:t>Pre-Defined </a:t>
            </a:r>
            <a:r>
              <a:rPr lang="en-US" b="1" dirty="0" smtClean="0">
                <a:solidFill>
                  <a:srgbClr val="FF0000"/>
                </a:solidFill>
              </a:rPr>
              <a:t>Constants</a:t>
            </a:r>
            <a:r>
              <a:rPr lang="en-US" dirty="0"/>
              <a:t> </a:t>
            </a:r>
            <a:r>
              <a:rPr lang="en-US" dirty="0" smtClean="0"/>
              <a:t>(Closing Documents)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458200" cy="5029200"/>
          </a:xfrm>
        </p:spPr>
        <p:txBody>
          <a:bodyPr/>
          <a:lstStyle/>
          <a:p>
            <a:r>
              <a:rPr lang="en-US" b="1" dirty="0" smtClean="0"/>
              <a:t>Learning objectives</a:t>
            </a:r>
            <a:r>
              <a:rPr lang="en-US" dirty="0" smtClean="0"/>
              <a:t>: writing a VBA instruction to close the currently active Word document, reinforcing the value of named constants (in this case the constants have been predefined by Microsoft).</a:t>
            </a:r>
          </a:p>
          <a:p>
            <a:r>
              <a:rPr lang="en-US" b="1" dirty="0" smtClean="0"/>
              <a:t>Word document containing the macro</a:t>
            </a:r>
            <a:r>
              <a:rPr lang="en-US" dirty="0" smtClean="0"/>
              <a:t>:  “5c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losingActions.docm</a:t>
            </a:r>
            <a:r>
              <a:rPr lang="en-US" dirty="0" smtClean="0"/>
              <a:t>”</a:t>
            </a:r>
            <a:endParaRPr lang="en-US" dirty="0"/>
          </a:p>
          <a:p>
            <a:endParaRPr lang="en-US" dirty="0"/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ClosingActions()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ActiveDocument.Close (&lt;</a:t>
            </a:r>
            <a:r>
              <a:rPr lang="en-US" sz="1800" b="1" i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Selected option for closing action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&gt;)</a:t>
            </a:r>
          </a:p>
          <a:p>
            <a:pPr marL="339725" lvl="1" indent="0"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</a:t>
            </a:r>
          </a:p>
          <a:p>
            <a:endParaRPr lang="en-US" dirty="0"/>
          </a:p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1600200" y="4876800"/>
            <a:ext cx="4114800" cy="1733729"/>
            <a:chOff x="1752600" y="3048000"/>
            <a:chExt cx="4114800" cy="1733729"/>
          </a:xfrm>
        </p:grpSpPr>
        <p:sp>
          <p:nvSpPr>
            <p:cNvPr id="4" name="TextBox 3"/>
            <p:cNvSpPr txBox="1"/>
            <p:nvPr/>
          </p:nvSpPr>
          <p:spPr>
            <a:xfrm>
              <a:off x="1752600" y="3581400"/>
              <a:ext cx="4114800" cy="1200329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 </a:t>
              </a:r>
              <a:r>
                <a:rPr lang="en-US" b="1" dirty="0" smtClean="0">
                  <a:solidFill>
                    <a:schemeClr val="bg1"/>
                  </a:solidFill>
                </a:rPr>
                <a:t>'Choose one action</a:t>
              </a:r>
              <a:endParaRPr lang="en-US" b="1" dirty="0">
                <a:solidFill>
                  <a:schemeClr val="bg1"/>
                </a:solidFill>
              </a:endParaRPr>
            </a:p>
            <a:p>
              <a:r>
                <a:rPr lang="en-US" b="1" dirty="0">
                  <a:solidFill>
                    <a:srgbClr val="FF0000"/>
                  </a:solidFill>
                </a:rPr>
                <a:t> </a:t>
              </a:r>
              <a:r>
                <a:rPr lang="en-US" b="1" dirty="0" smtClean="0">
                  <a:solidFill>
                    <a:srgbClr val="FF0000"/>
                  </a:solidFill>
                </a:rPr>
                <a:t>wdPromptToSaveChanges</a:t>
              </a:r>
              <a:endParaRPr lang="en-US" b="1" dirty="0">
                <a:solidFill>
                  <a:srgbClr val="FF0000"/>
                </a:solidFill>
              </a:endParaRPr>
            </a:p>
            <a:p>
              <a:r>
                <a:rPr lang="en-US" b="1" dirty="0">
                  <a:solidFill>
                    <a:srgbClr val="FF0000"/>
                  </a:solidFill>
                </a:rPr>
                <a:t> </a:t>
              </a:r>
              <a:r>
                <a:rPr lang="en-US" b="1" dirty="0" smtClean="0">
                  <a:solidFill>
                    <a:srgbClr val="FF0000"/>
                  </a:solidFill>
                </a:rPr>
                <a:t>wdDoNotSaveChanges</a:t>
              </a:r>
              <a:endParaRPr lang="en-US" b="1" dirty="0">
                <a:solidFill>
                  <a:srgbClr val="FF0000"/>
                </a:solidFill>
              </a:endParaRPr>
            </a:p>
            <a:p>
              <a:r>
                <a:rPr lang="en-US" b="1" dirty="0">
                  <a:solidFill>
                    <a:srgbClr val="FF0000"/>
                  </a:solidFill>
                </a:rPr>
                <a:t> </a:t>
              </a:r>
              <a:r>
                <a:rPr lang="en-US" b="1" dirty="0" smtClean="0">
                  <a:solidFill>
                    <a:srgbClr val="FF0000"/>
                  </a:solidFill>
                </a:rPr>
                <a:t>wdSaveChanges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cxnSp>
          <p:nvCxnSpPr>
            <p:cNvPr id="6" name="Straight Arrow Connector 5"/>
            <p:cNvCxnSpPr/>
            <p:nvPr/>
          </p:nvCxnSpPr>
          <p:spPr>
            <a:xfrm flipV="1">
              <a:off x="4343400" y="3048000"/>
              <a:ext cx="1219200" cy="106680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71412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Opening A Document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Given the name of a document a VBA program can be used to open that document in Word.</a:t>
            </a:r>
          </a:p>
          <a:p>
            <a:r>
              <a:rPr lang="en-US" b="1" dirty="0" smtClean="0"/>
              <a:t>Learning objective</a:t>
            </a:r>
            <a:r>
              <a:rPr lang="en-US" dirty="0" smtClean="0"/>
              <a:t>: opening a user specified Word document in the same folder that the currently active document resides.</a:t>
            </a:r>
          </a:p>
          <a:p>
            <a:pPr lvl="1"/>
            <a:r>
              <a:rPr lang="en-US" dirty="0" smtClean="0"/>
              <a:t>To avoid confusion make sure that the currently active document is the one containing this VBA program.</a:t>
            </a:r>
          </a:p>
          <a:p>
            <a:pPr lvl="1"/>
            <a:r>
              <a:rPr lang="en-US" dirty="0" smtClean="0"/>
              <a:t>Click on the window for this Word document prior to running this program.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</p:txBody>
      </p:sp>
      <p:grpSp>
        <p:nvGrpSpPr>
          <p:cNvPr id="7" name="Group 6"/>
          <p:cNvGrpSpPr/>
          <p:nvPr/>
        </p:nvGrpSpPr>
        <p:grpSpPr>
          <a:xfrm>
            <a:off x="990600" y="4306496"/>
            <a:ext cx="5257800" cy="2409990"/>
            <a:chOff x="2133600" y="3549134"/>
            <a:chExt cx="5257800" cy="240999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133600" y="3733800"/>
              <a:ext cx="5257800" cy="2225324"/>
            </a:xfrm>
            <a:prstGeom prst="rect">
              <a:avLst/>
            </a:prstGeom>
          </p:spPr>
        </p:pic>
        <p:sp>
          <p:nvSpPr>
            <p:cNvPr id="5" name="Right Arrow 4"/>
            <p:cNvSpPr/>
            <p:nvPr/>
          </p:nvSpPr>
          <p:spPr>
            <a:xfrm rot="12004846">
              <a:off x="6132112" y="3816106"/>
              <a:ext cx="533400" cy="304800"/>
            </a:xfrm>
            <a:prstGeom prst="rightArrow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srgbClr val="FF0000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377041" y="3549134"/>
              <a:ext cx="7258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Click</a:t>
              </a:r>
              <a:endParaRPr lang="en-CA" dirty="0"/>
            </a:p>
          </p:txBody>
        </p:sp>
      </p:grpSp>
    </p:spTree>
    <p:extLst>
      <p:ext uri="{BB962C8B-B14F-4D97-AF65-F5344CB8AC3E}">
        <p14:creationId xmlns:p14="http://schemas.microsoft.com/office/powerpoint/2010/main" val="1258495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Opening A </a:t>
            </a:r>
            <a:r>
              <a:rPr lang="en-US" dirty="0" smtClean="0"/>
              <a:t>Document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Word document containing the macro</a:t>
            </a:r>
            <a:r>
              <a:rPr lang="en-US" dirty="0"/>
              <a:t>:  </a:t>
            </a:r>
            <a:r>
              <a:rPr lang="en-US" sz="2000" dirty="0" smtClean="0">
                <a:latin typeface="Consolas" panose="020B0609020204030204" pitchFamily="49" charset="0"/>
              </a:rPr>
              <a:t>6openingUserSpecifiedDocument</a:t>
            </a:r>
          </a:p>
          <a:p>
            <a:pPr marL="234950" lvl="1" indent="0">
              <a:buNone/>
            </a:pPr>
            <a:endParaRPr lang="en-CA" dirty="0"/>
          </a:p>
          <a:p>
            <a:pPr marL="352425" lvl="2" indent="0">
              <a:buNone/>
            </a:pPr>
            <a:r>
              <a:rPr lang="en-CA" dirty="0">
                <a:latin typeface="Consolas" panose="020B0609020204030204" pitchFamily="49" charset="0"/>
              </a:rPr>
              <a:t>Sub </a:t>
            </a:r>
            <a:r>
              <a:rPr lang="en-CA" dirty="0" err="1">
                <a:latin typeface="Consolas" panose="020B0609020204030204" pitchFamily="49" charset="0"/>
              </a:rPr>
              <a:t>findHighLight</a:t>
            </a:r>
            <a:r>
              <a:rPr lang="en-CA" dirty="0">
                <a:latin typeface="Consolas" panose="020B0609020204030204" pitchFamily="49" charset="0"/>
              </a:rPr>
              <a:t>()</a:t>
            </a:r>
          </a:p>
          <a:p>
            <a:pPr marL="352425" lvl="2" indent="0">
              <a:buNone/>
            </a:pPr>
            <a:r>
              <a:rPr lang="en-CA" dirty="0">
                <a:latin typeface="Consolas" panose="020B0609020204030204" pitchFamily="49" charset="0"/>
              </a:rPr>
              <a:t>    Dim documentName As String</a:t>
            </a:r>
          </a:p>
          <a:p>
            <a:pPr marL="352425" lvl="2" indent="0">
              <a:buNone/>
            </a:pPr>
            <a:r>
              <a:rPr lang="en-CA" dirty="0">
                <a:latin typeface="Consolas" panose="020B0609020204030204" pitchFamily="49" charset="0"/>
              </a:rPr>
              <a:t>    Dim path As String</a:t>
            </a:r>
          </a:p>
          <a:p>
            <a:pPr marL="352425" lvl="2" indent="0">
              <a:buNone/>
            </a:pPr>
            <a:r>
              <a:rPr lang="en-CA" dirty="0">
                <a:latin typeface="Consolas" panose="020B0609020204030204" pitchFamily="49" charset="0"/>
              </a:rPr>
              <a:t>    </a:t>
            </a:r>
          </a:p>
          <a:p>
            <a:pPr marL="352425" lvl="2" indent="0">
              <a:buNone/>
            </a:pPr>
            <a:r>
              <a:rPr lang="en-CA" dirty="0">
                <a:latin typeface="Consolas" panose="020B0609020204030204" pitchFamily="49" charset="0"/>
              </a:rPr>
              <a:t>    path = ActiveDocument.path</a:t>
            </a:r>
          </a:p>
          <a:p>
            <a:pPr marL="352425" lvl="2" indent="0">
              <a:buNone/>
            </a:pPr>
            <a:r>
              <a:rPr lang="en-CA" dirty="0">
                <a:latin typeface="Consolas" panose="020B0609020204030204" pitchFamily="49" charset="0"/>
              </a:rPr>
              <a:t>    documentName = InputBox("Name of Word </a:t>
            </a:r>
            <a:r>
              <a:rPr lang="en-CA" dirty="0" smtClean="0">
                <a:latin typeface="Consolas" panose="020B0609020204030204" pitchFamily="49" charset="0"/>
              </a:rPr>
              <a:t>document: </a:t>
            </a:r>
            <a:r>
              <a:rPr lang="en-CA" dirty="0">
                <a:latin typeface="Consolas" panose="020B0609020204030204" pitchFamily="49" charset="0"/>
              </a:rPr>
              <a:t>")</a:t>
            </a:r>
          </a:p>
          <a:p>
            <a:pPr marL="352425" lvl="2" indent="0">
              <a:buNone/>
            </a:pPr>
            <a:r>
              <a:rPr lang="en-CA" dirty="0">
                <a:latin typeface="Consolas" panose="020B0609020204030204" pitchFamily="49" charset="0"/>
              </a:rPr>
              <a:t>    Documents.Open (path &amp; "\" &amp; documentName &amp; ".docx")</a:t>
            </a:r>
          </a:p>
          <a:p>
            <a:pPr marL="352425" lvl="2" indent="0">
              <a:buNone/>
            </a:pPr>
            <a:r>
              <a:rPr lang="en-CA" dirty="0">
                <a:latin typeface="Consolas" panose="020B0609020204030204" pitchFamily="49" charset="0"/>
              </a:rPr>
              <a:t>End Sub</a:t>
            </a:r>
          </a:p>
        </p:txBody>
      </p:sp>
    </p:spTree>
    <p:extLst>
      <p:ext uri="{BB962C8B-B14F-4D97-AF65-F5344CB8AC3E}">
        <p14:creationId xmlns:p14="http://schemas.microsoft.com/office/powerpoint/2010/main" val="2901386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Formatting A Document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Selected text:</a:t>
            </a:r>
          </a:p>
          <a:p>
            <a:pPr lvl="1"/>
            <a:r>
              <a:rPr lang="en-US" dirty="0"/>
              <a:t>Only format the currently selected text via the ‘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Selectio</a:t>
            </a:r>
            <a:r>
              <a:rPr lang="en-US" dirty="0"/>
              <a:t>n’ object).</a:t>
            </a:r>
          </a:p>
          <a:p>
            <a:r>
              <a:rPr lang="en-US" dirty="0" smtClean="0"/>
              <a:t>Entire document:</a:t>
            </a:r>
          </a:p>
          <a:p>
            <a:pPr lvl="1"/>
            <a:r>
              <a:rPr lang="en-US" dirty="0" smtClean="0"/>
              <a:t>You first need to specify the document or part of a document to be formatted</a:t>
            </a:r>
          </a:p>
          <a:p>
            <a:pPr lvl="1"/>
            <a:r>
              <a:rPr lang="en-US" dirty="0" smtClean="0"/>
              <a:t>One way is through the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</a:t>
            </a:r>
            <a:r>
              <a:rPr lang="en-US" dirty="0" smtClean="0"/>
              <a:t>’ object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lvl="1"/>
            <a:r>
              <a:rPr lang="en-US" dirty="0"/>
              <a:t>Then choose the ‘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Select</a:t>
            </a:r>
            <a:r>
              <a:rPr lang="en-US" dirty="0"/>
              <a:t>’ method of that document.</a:t>
            </a:r>
          </a:p>
          <a:p>
            <a:pPr lvl="2"/>
            <a:r>
              <a:rPr lang="en-US" dirty="0"/>
              <a:t>Review: it’s a method and not a property because it applies an action: select = selecting the text of the entire document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08" t="47436" r="18596" b="37663"/>
          <a:stretch/>
        </p:blipFill>
        <p:spPr bwMode="auto">
          <a:xfrm>
            <a:off x="1066800" y="3733800"/>
            <a:ext cx="3429000" cy="171735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9830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Introduction To The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Selection</a:t>
            </a:r>
            <a:r>
              <a:rPr lang="en-CA" dirty="0" smtClean="0"/>
              <a:t> Object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This is the currently selected text in a document.</a:t>
            </a:r>
          </a:p>
          <a:p>
            <a:pPr lvl="1"/>
            <a:r>
              <a:rPr lang="en-CA" dirty="0" smtClean="0"/>
              <a:t>It may be empty (nothing selected)</a:t>
            </a:r>
            <a:endParaRPr lang="en-CA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03" t="50423" r="19471"/>
          <a:stretch/>
        </p:blipFill>
        <p:spPr bwMode="auto">
          <a:xfrm>
            <a:off x="762000" y="2431237"/>
            <a:ext cx="4279958" cy="427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4"/>
          <p:cNvSpPr/>
          <p:nvPr/>
        </p:nvSpPr>
        <p:spPr>
          <a:xfrm>
            <a:off x="1524000" y="4869637"/>
            <a:ext cx="914400" cy="304800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8496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Basic </a:t>
            </a:r>
            <a:r>
              <a:rPr lang="en-US" b="1" dirty="0" smtClean="0">
                <a:solidFill>
                  <a:srgbClr val="0000FF"/>
                </a:solidFill>
              </a:rPr>
              <a:t>Attributes</a:t>
            </a:r>
            <a:r>
              <a:rPr lang="en-US" dirty="0" smtClean="0"/>
              <a:t> Of The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Selection</a:t>
            </a:r>
            <a:r>
              <a:rPr lang="en-US" dirty="0" smtClean="0"/>
              <a:t> Object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74650" indent="-342900">
              <a:spcAft>
                <a:spcPts val="300"/>
              </a:spcAft>
            </a:pPr>
            <a:r>
              <a:rPr lang="en-US" b="1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Font.Name</a:t>
            </a:r>
            <a:r>
              <a:rPr lang="en-US" dirty="0" smtClean="0">
                <a:cs typeface="Consolas" panose="020B0609020204030204" pitchFamily="49" charset="0"/>
              </a:rPr>
              <a:t>: specifies the type (name) of font</a:t>
            </a:r>
          </a:p>
          <a:p>
            <a:pPr marL="374650" indent="-342900">
              <a:spcAft>
                <a:spcPts val="300"/>
              </a:spcAft>
            </a:pPr>
            <a:r>
              <a:rPr lang="en-US" b="1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Font.Size</a:t>
            </a:r>
            <a:r>
              <a:rPr lang="en-US" dirty="0" smtClean="0">
                <a:cs typeface="Consolas" panose="020B0609020204030204" pitchFamily="49" charset="0"/>
              </a:rPr>
              <a:t>: specifies the font size</a:t>
            </a:r>
          </a:p>
          <a:p>
            <a:pPr marL="374650" indent="-342900">
              <a:spcAft>
                <a:spcPts val="300"/>
              </a:spcAft>
            </a:pPr>
            <a:r>
              <a:rPr lang="en-US" b="1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Font.ColorIndex</a:t>
            </a:r>
            <a:r>
              <a:rPr lang="en-US" dirty="0" smtClean="0">
                <a:cs typeface="Consolas" panose="020B0609020204030204" pitchFamily="49" charset="0"/>
              </a:rPr>
              <a:t>: specifies the color of the font</a:t>
            </a:r>
          </a:p>
          <a:p>
            <a:pPr marL="374650" indent="-342900">
              <a:spcAft>
                <a:spcPts val="300"/>
              </a:spcAft>
            </a:pPr>
            <a:r>
              <a:rPr lang="en-US" b="1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Font.UnderLine</a:t>
            </a:r>
            <a:r>
              <a:rPr lang="en-US" dirty="0" smtClean="0">
                <a:cs typeface="Consolas" panose="020B0609020204030204" pitchFamily="49" charset="0"/>
              </a:rPr>
              <a:t>: specifies the type of underlining to be applied (or to remove underlining)</a:t>
            </a:r>
          </a:p>
          <a:p>
            <a:pPr marL="374650" indent="-342900">
              <a:spcAft>
                <a:spcPts val="300"/>
              </a:spcAft>
            </a:pPr>
            <a:r>
              <a:rPr lang="en-US" b="1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Font.Bold</a:t>
            </a:r>
            <a:r>
              <a:rPr lang="en-US" dirty="0">
                <a:solidFill>
                  <a:srgbClr val="0000FF"/>
                </a:solidFill>
                <a:cs typeface="Consolas" panose="020B0609020204030204" pitchFamily="49" charset="0"/>
              </a:rPr>
              <a:t>:</a:t>
            </a:r>
            <a:r>
              <a:rPr lang="en-US" b="1" dirty="0">
                <a:solidFill>
                  <a:srgbClr val="FF0000"/>
                </a:solidFill>
                <a:cs typeface="Consolas" panose="020B0609020204030204" pitchFamily="49" charset="0"/>
              </a:rPr>
              <a:t> </a:t>
            </a:r>
            <a:r>
              <a:rPr lang="en-US" dirty="0">
                <a:cs typeface="Consolas" panose="020B0609020204030204" pitchFamily="49" charset="0"/>
              </a:rPr>
              <a:t>allows bolding to change (toggle or set</a:t>
            </a:r>
            <a:r>
              <a:rPr lang="en-US" dirty="0" smtClean="0">
                <a:cs typeface="Consolas" panose="020B0609020204030204" pitchFamily="49" charset="0"/>
              </a:rPr>
              <a:t>)</a:t>
            </a:r>
          </a:p>
          <a:p>
            <a:pPr marL="231775" indent="-200025">
              <a:spcAft>
                <a:spcPts val="300"/>
              </a:spcAft>
              <a:buNone/>
            </a:pPr>
            <a:endParaRPr lang="en-US" dirty="0">
              <a:cs typeface="Consolas" panose="020B0609020204030204" pitchFamily="49" charset="0"/>
            </a:endParaRPr>
          </a:p>
          <a:p>
            <a:pPr marL="0" indent="0">
              <a:spcAft>
                <a:spcPts val="300"/>
              </a:spcAft>
              <a:buNone/>
            </a:pPr>
            <a:r>
              <a:rPr lang="en-US" dirty="0" smtClean="0">
                <a:cs typeface="Consolas" panose="020B0609020204030204" pitchFamily="49" charset="0"/>
              </a:rPr>
              <a:t>Similar to how the Attributes/Properties of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</a:t>
            </a:r>
            <a:r>
              <a:rPr lang="en-US" dirty="0" smtClean="0"/>
              <a:t> Object affect only the currently active document these Attributes/Properties only take effect on the currently selected text (if there’s any).</a:t>
            </a:r>
            <a:endParaRPr lang="en-US" dirty="0" smtClean="0"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4274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Using The </a:t>
            </a:r>
            <a:r>
              <a:rPr lang="en-CA" b="1" dirty="0" smtClean="0">
                <a:solidFill>
                  <a:srgbClr val="0000FF"/>
                </a:solidFill>
              </a:rPr>
              <a:t>Selection Object Attributes</a:t>
            </a:r>
            <a:endParaRPr lang="en-CA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Learning objective: </a:t>
            </a:r>
            <a:r>
              <a:rPr lang="en-US" dirty="0" smtClean="0"/>
              <a:t>changing the properties of fonts in Word</a:t>
            </a:r>
            <a:endParaRPr lang="en-CA" dirty="0" smtClean="0"/>
          </a:p>
          <a:p>
            <a:r>
              <a:rPr lang="en-CA" b="1" dirty="0" smtClean="0"/>
              <a:t>Name of the Word document containing the program</a:t>
            </a:r>
            <a:r>
              <a:rPr lang="en-CA" dirty="0" smtClean="0"/>
              <a:t>: </a:t>
            </a:r>
            <a:r>
              <a:rPr lang="en-CA" dirty="0">
                <a:latin typeface="Consolas" panose="020B0609020204030204" pitchFamily="49" charset="0"/>
              </a:rPr>
              <a:t>7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selectionAttributes.docm</a:t>
            </a:r>
          </a:p>
          <a:p>
            <a:endParaRPr lang="en-CA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Sub </a:t>
            </a:r>
            <a:r>
              <a:rPr lang="en-CA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selectionObjectAttributes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pPr marL="234950" lvl="1" indent="0">
              <a:buNone/>
            </a:pP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' </a:t>
            </a:r>
            <a:r>
              <a:rPr lang="en-CA" sz="18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Selection.Font.Underline</a:t>
            </a: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&lt;</a:t>
            </a:r>
            <a:r>
              <a:rPr lang="en-CA" sz="1800" b="1" i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Selection for underlining</a:t>
            </a: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  <a:p>
            <a:pPr marL="234950" lvl="1" indent="0">
              <a:buNone/>
            </a:pP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 </a:t>
            </a:r>
            <a:r>
              <a:rPr lang="en-CA" sz="18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wdUnderlineNone</a:t>
            </a: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CA" sz="18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wdUnderlineSingle</a:t>
            </a:r>
            <a:endParaRPr lang="en-CA" sz="1800" b="1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 e.g. </a:t>
            </a:r>
            <a:r>
              <a:rPr lang="en-CA" sz="18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Selection.Font</a:t>
            </a: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CA" sz="18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wdUnderlineSingle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Selection.</a:t>
            </a:r>
            <a:r>
              <a:rPr lang="en-CA" sz="1800" b="1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Font.Name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= "Wingdings"  'Must be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in quotes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Selection.</a:t>
            </a:r>
            <a:r>
              <a:rPr lang="en-CA" sz="1800" b="1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Font.Size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= 36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Selection.</a:t>
            </a:r>
            <a:r>
              <a:rPr lang="en-CA" sz="1800" b="1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Font.ColorIndex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CA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wdBlue</a:t>
            </a:r>
            <a:endParaRPr lang="en-CA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 Bolding options</a:t>
            </a:r>
            <a:endParaRPr lang="en-CA" sz="1800" b="1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Selection</a:t>
            </a:r>
            <a:r>
              <a:rPr lang="en-CA" sz="1800" b="1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.Font.Bold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wdToggle </a:t>
            </a:r>
            <a:r>
              <a:rPr lang="en-CA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 On/off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Selection.</a:t>
            </a:r>
            <a:r>
              <a:rPr lang="en-CA" sz="1800" b="1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Font.Bold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True     </a:t>
            </a:r>
            <a:r>
              <a:rPr lang="en-CA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 Turn on (false = off)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  <a:p>
            <a:pPr marL="234950" lvl="1" indent="0">
              <a:buNone/>
            </a:pPr>
            <a:endParaRPr lang="en-CA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994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Seeing Color (And Under Line Options)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Use the ‘auto complete’ feature of VBA to view the options</a:t>
            </a:r>
            <a:endParaRPr lang="en-C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80"/>
          <a:stretch/>
        </p:blipFill>
        <p:spPr>
          <a:xfrm>
            <a:off x="838200" y="1981200"/>
            <a:ext cx="6383065" cy="2719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046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</a:t>
            </a: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Methods Of The </a:t>
            </a: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Selection</a:t>
            </a: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 Object</a:t>
            </a:r>
            <a:endParaRPr lang="en-US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374650" indent="-342900">
              <a:spcAft>
                <a:spcPts val="300"/>
              </a:spcAft>
            </a:pP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ClearFormatting</a:t>
            </a:r>
            <a:r>
              <a:rPr lang="en-US" dirty="0" smtClean="0">
                <a:cs typeface="Consolas" panose="020B0609020204030204" pitchFamily="49" charset="0"/>
              </a:rPr>
              <a:t>: removes all formatting effects (e.g. bold, italics)</a:t>
            </a:r>
          </a:p>
          <a:p>
            <a:pPr marL="374650" indent="-342900">
              <a:spcAft>
                <a:spcPts val="300"/>
              </a:spcAft>
            </a:pP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TypeText</a:t>
            </a:r>
            <a:r>
              <a:rPr lang="en-US" dirty="0">
                <a:cs typeface="Consolas" panose="020B0609020204030204" pitchFamily="49" charset="0"/>
              </a:rPr>
              <a:t>: </a:t>
            </a:r>
            <a:r>
              <a:rPr lang="en-US" dirty="0" smtClean="0">
                <a:cs typeface="Consolas" panose="020B0609020204030204" pitchFamily="49" charset="0"/>
              </a:rPr>
              <a:t>insert the text specified </a:t>
            </a:r>
            <a:r>
              <a:rPr lang="en-US" dirty="0">
                <a:cs typeface="Consolas" panose="020B0609020204030204" pitchFamily="49" charset="0"/>
              </a:rPr>
              <a:t>in the VBA </a:t>
            </a:r>
            <a:r>
              <a:rPr lang="en-US" dirty="0" smtClean="0">
                <a:cs typeface="Consolas" panose="020B0609020204030204" pitchFamily="49" charset="0"/>
              </a:rPr>
              <a:t>program</a:t>
            </a:r>
          </a:p>
          <a:p>
            <a:pPr marL="374650" indent="-342900">
              <a:spcAft>
                <a:spcPts val="300"/>
              </a:spcAft>
            </a:pPr>
            <a:r>
              <a:rPr lang="en-US" b="1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Delete</a:t>
            </a:r>
            <a:r>
              <a:rPr lang="en-US" dirty="0">
                <a:cs typeface="Consolas" panose="020B0609020204030204" pitchFamily="49" charset="0"/>
              </a:rPr>
              <a:t>: deletes any selected </a:t>
            </a:r>
            <a:r>
              <a:rPr lang="en-US" dirty="0" smtClean="0">
                <a:cs typeface="Consolas" panose="020B0609020204030204" pitchFamily="49" charset="0"/>
              </a:rPr>
              <a:t>text</a:t>
            </a:r>
          </a:p>
          <a:p>
            <a:pPr marL="374650" indent="-342900">
              <a:spcAft>
                <a:spcPts val="300"/>
              </a:spcAft>
            </a:pP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EndKey</a:t>
            </a:r>
            <a:r>
              <a:rPr lang="en-US" dirty="0">
                <a:cs typeface="Consolas" panose="020B0609020204030204" pitchFamily="49" charset="0"/>
              </a:rPr>
              <a:t>: move the cursor to </a:t>
            </a:r>
            <a:r>
              <a:rPr lang="en-US" dirty="0" smtClean="0">
                <a:cs typeface="Consolas" panose="020B0609020204030204" pitchFamily="49" charset="0"/>
              </a:rPr>
              <a:t>the end </a:t>
            </a:r>
            <a:r>
              <a:rPr lang="en-US" dirty="0">
                <a:cs typeface="Consolas" panose="020B0609020204030204" pitchFamily="49" charset="0"/>
              </a:rPr>
              <a:t>of the document (covered in a later and in a large example</a:t>
            </a:r>
            <a:r>
              <a:rPr lang="en-US" dirty="0" smtClean="0">
                <a:cs typeface="Consolas" panose="020B0609020204030204" pitchFamily="49" charset="0"/>
              </a:rPr>
              <a:t>)</a:t>
            </a:r>
            <a:endParaRPr lang="en-US" dirty="0">
              <a:cs typeface="Consolas" panose="020B0609020204030204" pitchFamily="49" charset="0"/>
            </a:endParaRPr>
          </a:p>
          <a:p>
            <a:pPr marL="374650" indent="-342900">
              <a:spcAft>
                <a:spcPts val="300"/>
              </a:spcAft>
            </a:pP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HomeKey</a:t>
            </a:r>
            <a:r>
              <a:rPr lang="en-US" dirty="0" smtClean="0">
                <a:cs typeface="Consolas" panose="020B0609020204030204" pitchFamily="49" charset="0"/>
              </a:rPr>
              <a:t>: move the cursor to the start of the document (covered in a later and in a large example)</a:t>
            </a:r>
          </a:p>
          <a:p>
            <a:pPr marL="374650" indent="-342900">
              <a:spcAft>
                <a:spcPts val="300"/>
              </a:spcAft>
            </a:pP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InsertFile</a:t>
            </a:r>
            <a:r>
              <a:rPr lang="en-US" dirty="0" smtClean="0">
                <a:cs typeface="Consolas" panose="020B0609020204030204" pitchFamily="49" charset="0"/>
              </a:rPr>
              <a:t>: replace selection with text from the specified file (covered </a:t>
            </a:r>
            <a:r>
              <a:rPr lang="en-US" dirty="0">
                <a:cs typeface="Consolas" panose="020B0609020204030204" pitchFamily="49" charset="0"/>
              </a:rPr>
              <a:t>in a later </a:t>
            </a:r>
            <a:r>
              <a:rPr lang="en-US" dirty="0" smtClean="0">
                <a:cs typeface="Consolas" panose="020B0609020204030204" pitchFamily="49" charset="0"/>
              </a:rPr>
              <a:t>example)</a:t>
            </a:r>
          </a:p>
          <a:p>
            <a:pPr marL="231775" indent="-200025">
              <a:spcAft>
                <a:spcPts val="300"/>
              </a:spcAft>
              <a:buNone/>
            </a:pPr>
            <a:endParaRPr lang="en-US" dirty="0">
              <a:cs typeface="Consolas" panose="020B0609020204030204" pitchFamily="49" charset="0"/>
            </a:endParaRPr>
          </a:p>
          <a:p>
            <a:pPr marL="0" indent="0">
              <a:spcAft>
                <a:spcPts val="300"/>
              </a:spcAft>
              <a:buNone/>
            </a:pPr>
            <a:r>
              <a:rPr lang="en-US" dirty="0" smtClean="0">
                <a:cs typeface="Consolas" panose="020B0609020204030204" pitchFamily="49" charset="0"/>
              </a:rPr>
              <a:t>Similar to how the method of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</a:t>
            </a:r>
            <a:r>
              <a:rPr lang="en-US" dirty="0" smtClean="0"/>
              <a:t> Object affect only the currently active document these Attributes/Properties only take effect on the currently selected text (if there’s any).</a:t>
            </a:r>
            <a:endParaRPr lang="en-US" dirty="0" smtClean="0"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1119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Using Simple </a:t>
            </a:r>
            <a:r>
              <a:rPr lang="en-CA" b="1" dirty="0" smtClean="0">
                <a:solidFill>
                  <a:schemeClr val="accent3">
                    <a:lumMod val="75000"/>
                  </a:schemeClr>
                </a:solidFill>
              </a:rPr>
              <a:t>Methods Of The </a:t>
            </a:r>
            <a:r>
              <a:rPr lang="en-CA" b="1" dirty="0" smtClean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Selection</a:t>
            </a:r>
            <a:r>
              <a:rPr lang="en-CA" b="1" dirty="0" smtClean="0">
                <a:solidFill>
                  <a:schemeClr val="accent3">
                    <a:lumMod val="75000"/>
                  </a:schemeClr>
                </a:solidFill>
              </a:rPr>
              <a:t> Object</a:t>
            </a:r>
            <a:endParaRPr lang="en-CA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Learning objective:</a:t>
            </a:r>
            <a:r>
              <a:rPr lang="en-US" dirty="0" smtClean="0"/>
              <a:t> writing text into the active Word document.</a:t>
            </a:r>
            <a:endParaRPr lang="en-CA" dirty="0" smtClean="0"/>
          </a:p>
          <a:p>
            <a:r>
              <a:rPr lang="en-CA" b="1" dirty="0" smtClean="0"/>
              <a:t>Name of the Word document containing the program</a:t>
            </a:r>
            <a:r>
              <a:rPr lang="en-CA" dirty="0" smtClean="0"/>
              <a:t>: </a:t>
            </a:r>
            <a:r>
              <a:rPr lang="en-CA" dirty="0">
                <a:latin typeface="Consolas" panose="020B0609020204030204" pitchFamily="49" charset="0"/>
              </a:rPr>
              <a:t>8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selectionMethods.docm</a:t>
            </a:r>
          </a:p>
          <a:p>
            <a:r>
              <a:rPr lang="en-CA" dirty="0" smtClean="0">
                <a:cs typeface="Consolas" panose="020B0609020204030204" pitchFamily="49" charset="0"/>
              </a:rPr>
              <a:t>Try running it with and without some text selected</a:t>
            </a:r>
          </a:p>
          <a:p>
            <a:endParaRPr lang="en-CA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Sub selectionObjectMethod()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Selection.</a:t>
            </a:r>
            <a:r>
              <a:rPr lang="en-CA" sz="1800" b="1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ClearFormatting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Selection.</a:t>
            </a:r>
            <a:r>
              <a:rPr lang="en-CA" sz="1800" b="1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TypeText</a:t>
            </a:r>
            <a:r>
              <a:rPr lang="en-CA" sz="1800" b="1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"My new replacement text"</a:t>
            </a:r>
            <a:r>
              <a:rPr lang="en-CA" sz="1800" b="1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End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Sub</a:t>
            </a:r>
            <a:endParaRPr lang="en-CA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7007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Formatting Text (Entire Active Document): An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Objective:</a:t>
            </a:r>
          </a:p>
          <a:p>
            <a:pPr lvl="1"/>
            <a:r>
              <a:rPr lang="en-US" dirty="0" smtClean="0"/>
              <a:t>Suppose you want to format a document in the following way</a:t>
            </a:r>
          </a:p>
          <a:p>
            <a:pPr lvl="1"/>
            <a:r>
              <a:rPr lang="en-US" dirty="0"/>
              <a:t>E</a:t>
            </a:r>
            <a:r>
              <a:rPr lang="en-US" dirty="0" smtClean="0"/>
              <a:t>ntire document</a:t>
            </a:r>
          </a:p>
          <a:p>
            <a:pPr lvl="2"/>
            <a:r>
              <a:rPr lang="en-US" dirty="0"/>
              <a:t>Font = </a:t>
            </a:r>
            <a:r>
              <a:rPr lang="en-US" dirty="0" smtClean="0"/>
              <a:t>Calibri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6303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Formatting: Entire Document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 mentioned the entire document can be selected.</a:t>
            </a:r>
          </a:p>
          <a:p>
            <a:pPr marL="0" indent="0">
              <a:buNone/>
            </a:pPr>
            <a:endParaRPr lang="en-US" dirty="0" smtClean="0"/>
          </a:p>
          <a:p>
            <a:pPr>
              <a:spcBef>
                <a:spcPts val="900"/>
              </a:spcBef>
            </a:pPr>
            <a:r>
              <a:rPr lang="en-US" dirty="0" smtClean="0"/>
              <a:t>Now for the ‘selected text’ (in this case it’s the whole document) access the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Font’</a:t>
            </a:r>
            <a:r>
              <a:rPr lang="en-US" dirty="0" smtClean="0"/>
              <a:t> property and the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Name</a:t>
            </a:r>
            <a:r>
              <a:rPr lang="en-US" dirty="0" smtClean="0"/>
              <a:t>’ property of that font and give it the desired name.</a:t>
            </a:r>
          </a:p>
          <a:p>
            <a:pPr marL="0" indent="0">
              <a:buNone/>
            </a:pPr>
            <a:endParaRPr lang="en-US" dirty="0" smtClean="0"/>
          </a:p>
          <a:p>
            <a:pPr>
              <a:spcBef>
                <a:spcPts val="900"/>
              </a:spcBef>
            </a:pPr>
            <a:r>
              <a:rPr lang="en-US" sz="2000" b="1" dirty="0" smtClean="0"/>
              <a:t>Learning objective: </a:t>
            </a:r>
            <a:r>
              <a:rPr lang="en-US" sz="2000" dirty="0" smtClean="0"/>
              <a:t>on the previous page.</a:t>
            </a:r>
            <a:endParaRPr lang="en-US" sz="2000" b="1" dirty="0" smtClean="0"/>
          </a:p>
          <a:p>
            <a:pPr>
              <a:spcBef>
                <a:spcPts val="900"/>
              </a:spcBef>
            </a:pPr>
            <a:r>
              <a:rPr lang="en-US" sz="2000" b="1" dirty="0" smtClean="0"/>
              <a:t>Word document containing the macro</a:t>
            </a:r>
            <a:r>
              <a:rPr lang="en-US" sz="2000" dirty="0" smtClean="0"/>
              <a:t>: 9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formattingEntireDocument</a:t>
            </a:r>
            <a:r>
              <a:rPr lang="en-US" sz="2000" dirty="0" smtClean="0"/>
              <a:t>.docm</a:t>
            </a:r>
          </a:p>
          <a:p>
            <a:pPr marL="352425" lvl="2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Sub formattingEntireDocument()</a:t>
            </a:r>
          </a:p>
          <a:p>
            <a:pPr marL="352425" lvl="2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ActiveDocument.Select</a:t>
            </a:r>
          </a:p>
          <a:p>
            <a:pPr marL="352425" lvl="2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Selection.Font.Name = 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Calibri"</a:t>
            </a:r>
          </a:p>
          <a:p>
            <a:pPr marL="352425" lvl="2" indent="0">
              <a:buNone/>
            </a:pPr>
            <a:r>
              <a:rPr lang="en-US" sz="16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 The previously covered ways of formatting selected text</a:t>
            </a:r>
          </a:p>
          <a:p>
            <a:pPr marL="352425" lvl="2" indent="0">
              <a:buNone/>
            </a:pPr>
            <a:r>
              <a:rPr lang="en-US" sz="16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 can then be run.</a:t>
            </a:r>
            <a:endParaRPr lang="en-US" sz="1600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01584" y="1905000"/>
            <a:ext cx="3657600" cy="457200"/>
          </a:xfrm>
          <a:prstGeom prst="rect">
            <a:avLst/>
          </a:prstGeom>
          <a:solidFill>
            <a:schemeClr val="bg1">
              <a:lumMod val="75000"/>
            </a:schemeClr>
          </a:solidFill>
          <a:ln w="25400">
            <a:noFill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ActiveDocument.Select</a:t>
            </a:r>
          </a:p>
        </p:txBody>
      </p:sp>
      <p:sp>
        <p:nvSpPr>
          <p:cNvPr id="6" name="Rectangle 5"/>
          <p:cNvSpPr/>
          <p:nvPr/>
        </p:nvSpPr>
        <p:spPr>
          <a:xfrm>
            <a:off x="801584" y="3505200"/>
            <a:ext cx="4218039" cy="457200"/>
          </a:xfrm>
          <a:prstGeom prst="rect">
            <a:avLst/>
          </a:prstGeom>
          <a:solidFill>
            <a:schemeClr val="bg1">
              <a:lumMod val="75000"/>
            </a:schemeClr>
          </a:solidFill>
          <a:ln w="25400">
            <a:noFill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r>
              <a:rPr lang="en-US" b="1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Selection.Font.Name </a:t>
            </a:r>
            <a:r>
              <a:rPr lang="en-US" b="1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US" b="1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"Calibri"</a:t>
            </a:r>
            <a:endParaRPr lang="en-US" b="1" dirty="0">
              <a:solidFill>
                <a:schemeClr val="bg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0665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 autoUpdateAnimBg="0"/>
      <p:bldP spid="4" grpId="0" uiExpand="1" animBg="1"/>
      <p:bldP spid="6" grpId="0" uiExpand="1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Writing Text To</a:t>
            </a:r>
            <a:r>
              <a:rPr lang="en-CA" dirty="0" smtClean="0">
                <a:solidFill>
                  <a:srgbClr val="0000FF"/>
                </a:solidFill>
              </a:rPr>
              <a:t> </a:t>
            </a:r>
            <a:r>
              <a:rPr lang="en-CA" b="1" dirty="0" smtClean="0">
                <a:solidFill>
                  <a:srgbClr val="0000FF"/>
                </a:solidFill>
              </a:rPr>
              <a:t>Start</a:t>
            </a:r>
            <a:r>
              <a:rPr lang="en-CA" dirty="0" smtClean="0"/>
              <a:t>/</a:t>
            </a:r>
            <a:r>
              <a:rPr lang="en-CA" b="1" dirty="0" smtClean="0">
                <a:solidFill>
                  <a:schemeClr val="accent3">
                    <a:lumMod val="75000"/>
                  </a:schemeClr>
                </a:solidFill>
              </a:rPr>
              <a:t>End</a:t>
            </a:r>
            <a:endParaRPr lang="en-CA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Learning objective: </a:t>
            </a:r>
            <a:r>
              <a:rPr lang="en-US" dirty="0" smtClean="0"/>
              <a:t>moving the selection (cursor) to the start or end of the currently active document.</a:t>
            </a:r>
            <a:endParaRPr lang="en-CA" dirty="0" smtClean="0"/>
          </a:p>
          <a:p>
            <a:r>
              <a:rPr lang="en-CA" b="1" dirty="0" smtClean="0"/>
              <a:t>Name </a:t>
            </a:r>
            <a:r>
              <a:rPr lang="en-CA" b="1" dirty="0"/>
              <a:t>of the Word document containing the program</a:t>
            </a:r>
            <a:r>
              <a:rPr lang="en-CA" dirty="0"/>
              <a:t>: </a:t>
            </a:r>
            <a:r>
              <a:rPr lang="en-CA" dirty="0" smtClean="0">
                <a:latin typeface="Consolas" panose="020B0609020204030204" pitchFamily="49" charset="0"/>
              </a:rPr>
              <a:t>10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selectionHomeEndKey.docm</a:t>
            </a:r>
            <a:endParaRPr lang="en-CA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HomeKey</a:t>
            </a:r>
            <a:r>
              <a:rPr lang="en-CA" sz="1800" dirty="0" smtClean="0"/>
              <a:t> docs</a:t>
            </a:r>
            <a:r>
              <a:rPr lang="en-CA" sz="1800" dirty="0"/>
              <a:t>: https://msdn.microsoft.com/en-us/library/office/ff192384.aspx</a:t>
            </a:r>
            <a:endParaRPr lang="en-CA" sz="1800" dirty="0" smtClean="0"/>
          </a:p>
          <a:p>
            <a:pPr lvl="1"/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EndKey</a:t>
            </a:r>
            <a:r>
              <a:rPr lang="en-CA" sz="1800" dirty="0" smtClean="0"/>
              <a:t> docs: https</a:t>
            </a:r>
            <a:r>
              <a:rPr lang="en-CA" sz="1800" dirty="0"/>
              <a:t>://</a:t>
            </a:r>
            <a:r>
              <a:rPr lang="en-CA" sz="1800" dirty="0" smtClean="0"/>
              <a:t>msdn.microsoft.com/en-us/library/office/ff195593.aspx</a:t>
            </a:r>
            <a:endParaRPr lang="en-CA" dirty="0" smtClean="0"/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Sub selectionHomeEndKey()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Const SONG_TITLE = "You're not here"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Const SONG_LYRICIST = "Akira Yamaoka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Selection</a:t>
            </a:r>
            <a:r>
              <a:rPr lang="en-CA" sz="1800" b="1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.HomeKey </a:t>
            </a:r>
            <a:r>
              <a:rPr lang="en-CA" sz="1800" b="1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Unit:=wdStory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Selection.TypeText (SONG_TITLE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 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Selection</a:t>
            </a:r>
            <a:r>
              <a:rPr lang="en-CA" sz="1800" b="1" dirty="0" smtClean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.EndKey </a:t>
            </a:r>
            <a:r>
              <a:rPr lang="en-CA" sz="1800" b="1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Unit:=wdStory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Selection.TypeText (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SONG_LYRICIST &amp; vbCr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&amp; "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!")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0139" y="3733800"/>
            <a:ext cx="1721438" cy="16764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52700" y="6477000"/>
            <a:ext cx="56708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vbCr</a:t>
            </a:r>
            <a:r>
              <a:rPr lang="en-CA" dirty="0" smtClean="0">
                <a:latin typeface="+mn-lt"/>
                <a:cs typeface="Consolas" panose="020B0609020204030204" pitchFamily="49" charset="0"/>
              </a:rPr>
              <a:t> (line break) = hitting enter</a:t>
            </a:r>
            <a:endParaRPr lang="en-US" dirty="0">
              <a:latin typeface="+mn-lt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5034" y="5114625"/>
            <a:ext cx="1706543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839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Automatically </a:t>
            </a:r>
            <a:r>
              <a:rPr lang="en-CA" b="1" dirty="0" smtClean="0">
                <a:solidFill>
                  <a:srgbClr val="FF0000"/>
                </a:solidFill>
              </a:rPr>
              <a:t>Inserting Text </a:t>
            </a:r>
            <a:r>
              <a:rPr lang="en-CA" dirty="0" smtClean="0"/>
              <a:t>Into A Word Document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Learning objective: </a:t>
            </a:r>
            <a:r>
              <a:rPr lang="en-US" dirty="0" smtClean="0"/>
              <a:t>inserting the text containing in different types of files (Word document, rich text file, plain text file) into the currently active Word document.</a:t>
            </a:r>
            <a:endParaRPr lang="en-CA" b="1" dirty="0" smtClean="0"/>
          </a:p>
          <a:p>
            <a:r>
              <a:rPr lang="en-CA" b="1" dirty="0" smtClean="0"/>
              <a:t>Name </a:t>
            </a:r>
            <a:r>
              <a:rPr lang="en-CA" b="1" dirty="0"/>
              <a:t>of the Word document containing the program</a:t>
            </a:r>
            <a:r>
              <a:rPr lang="en-CA" dirty="0"/>
              <a:t>: </a:t>
            </a:r>
            <a:r>
              <a:rPr lang="en-CA" dirty="0" smtClean="0">
                <a:latin typeface="Consolas" panose="020B0609020204030204" pitchFamily="49" charset="0"/>
              </a:rPr>
              <a:t>11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selectionInsertingText.docm</a:t>
            </a:r>
          </a:p>
          <a:p>
            <a:endParaRPr lang="en-CA" dirty="0" smtClean="0"/>
          </a:p>
        </p:txBody>
      </p:sp>
    </p:spTree>
    <p:extLst>
      <p:ext uri="{BB962C8B-B14F-4D97-AF65-F5344CB8AC3E}">
        <p14:creationId xmlns:p14="http://schemas.microsoft.com/office/powerpoint/2010/main" val="3300714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Inserting Text Into One Document From Other Documents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7200"/>
          </a:xfrm>
        </p:spPr>
        <p:txBody>
          <a:bodyPr/>
          <a:lstStyle/>
          <a:p>
            <a:r>
              <a:rPr lang="en-CA" dirty="0" smtClean="0"/>
              <a:t>Example files (must all be in the same folder)</a:t>
            </a:r>
            <a:endParaRPr lang="en-CA" dirty="0"/>
          </a:p>
        </p:txBody>
      </p:sp>
      <p:sp>
        <p:nvSpPr>
          <p:cNvPr id="4" name="Rectangle 3"/>
          <p:cNvSpPr/>
          <p:nvPr/>
        </p:nvSpPr>
        <p:spPr>
          <a:xfrm>
            <a:off x="838200" y="2514600"/>
            <a:ext cx="1371600" cy="1066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CA" dirty="0"/>
              <a:t>Text input1</a:t>
            </a:r>
          </a:p>
          <a:p>
            <a:pPr algn="ctr"/>
            <a:endParaRPr lang="en-CA" dirty="0"/>
          </a:p>
        </p:txBody>
      </p:sp>
      <p:sp>
        <p:nvSpPr>
          <p:cNvPr id="6" name="Rectangle 5"/>
          <p:cNvSpPr/>
          <p:nvPr/>
        </p:nvSpPr>
        <p:spPr>
          <a:xfrm>
            <a:off x="759207" y="2145268"/>
            <a:ext cx="18309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dirty="0" smtClean="0">
                <a:latin typeface="Consolas" panose="020B0609020204030204" pitchFamily="49" charset="0"/>
              </a:rPr>
              <a:t>11input1.docx</a:t>
            </a:r>
            <a:endParaRPr lang="en-CA" dirty="0">
              <a:latin typeface="Consolas" panose="020B0609020204030204" pitchFamily="49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745993" y="2502932"/>
            <a:ext cx="1371600" cy="1066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CA" dirty="0"/>
              <a:t>Text </a:t>
            </a:r>
            <a:r>
              <a:rPr lang="en-CA" dirty="0" smtClean="0"/>
              <a:t>input2</a:t>
            </a:r>
            <a:endParaRPr lang="en-CA" dirty="0"/>
          </a:p>
          <a:p>
            <a:pPr algn="ctr"/>
            <a:endParaRPr lang="en-CA" dirty="0"/>
          </a:p>
        </p:txBody>
      </p:sp>
      <p:sp>
        <p:nvSpPr>
          <p:cNvPr id="8" name="Rectangle 7"/>
          <p:cNvSpPr/>
          <p:nvPr/>
        </p:nvSpPr>
        <p:spPr>
          <a:xfrm>
            <a:off x="2667000" y="2133600"/>
            <a:ext cx="17043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dirty="0" smtClean="0">
                <a:latin typeface="Consolas" panose="020B0609020204030204" pitchFamily="49" charset="0"/>
              </a:rPr>
              <a:t>11input2.rtf</a:t>
            </a:r>
            <a:endParaRPr lang="en-CA" dirty="0">
              <a:latin typeface="Consolas" panose="020B0609020204030204" pitchFamily="49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858607" y="2502932"/>
            <a:ext cx="1371600" cy="1066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CA" dirty="0"/>
              <a:t>Text </a:t>
            </a:r>
            <a:r>
              <a:rPr lang="en-CA" dirty="0" smtClean="0"/>
              <a:t>input3</a:t>
            </a:r>
            <a:endParaRPr lang="en-CA" dirty="0"/>
          </a:p>
          <a:p>
            <a:pPr algn="ctr"/>
            <a:endParaRPr lang="en-CA" dirty="0"/>
          </a:p>
        </p:txBody>
      </p:sp>
      <p:sp>
        <p:nvSpPr>
          <p:cNvPr id="10" name="Rectangle 9"/>
          <p:cNvSpPr/>
          <p:nvPr/>
        </p:nvSpPr>
        <p:spPr>
          <a:xfrm>
            <a:off x="4724400" y="2133600"/>
            <a:ext cx="17043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dirty="0" smtClean="0">
                <a:latin typeface="Consolas" panose="020B0609020204030204" pitchFamily="49" charset="0"/>
              </a:rPr>
              <a:t>11input3.txt</a:t>
            </a:r>
            <a:endParaRPr lang="en-CA" dirty="0">
              <a:latin typeface="Consolas" panose="020B0609020204030204" pitchFamily="49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1524000" y="3569732"/>
            <a:ext cx="4706207" cy="3288268"/>
            <a:chOff x="1524000" y="3569732"/>
            <a:chExt cx="4706207" cy="3288268"/>
          </a:xfrm>
        </p:grpSpPr>
        <p:grpSp>
          <p:nvGrpSpPr>
            <p:cNvPr id="13" name="Group 12"/>
            <p:cNvGrpSpPr/>
            <p:nvPr/>
          </p:nvGrpSpPr>
          <p:grpSpPr>
            <a:xfrm>
              <a:off x="2835797" y="4680466"/>
              <a:ext cx="3394410" cy="2177534"/>
              <a:chOff x="2835797" y="4680466"/>
              <a:chExt cx="3394410" cy="2177534"/>
            </a:xfrm>
          </p:grpSpPr>
          <p:sp>
            <p:nvSpPr>
              <p:cNvPr id="11" name="Rectangle 10"/>
              <p:cNvSpPr/>
              <p:nvPr/>
            </p:nvSpPr>
            <p:spPr>
              <a:xfrm>
                <a:off x="2926000" y="5603796"/>
                <a:ext cx="2344007" cy="1254204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2835797" y="4680466"/>
                <a:ext cx="3394410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dirty="0" smtClean="0"/>
                  <a:t>Word </a:t>
                </a:r>
                <a:r>
                  <a:rPr lang="en-CA" dirty="0" smtClean="0">
                    <a:latin typeface="Consolas" panose="020B0609020204030204" pitchFamily="49" charset="0"/>
                    <a:cs typeface="Consolas" panose="020B0609020204030204" pitchFamily="49" charset="0"/>
                  </a:rPr>
                  <a:t>docm</a:t>
                </a:r>
                <a:r>
                  <a:rPr lang="en-CA" dirty="0" smtClean="0"/>
                  <a:t> document (VBA </a:t>
                </a:r>
                <a:r>
                  <a:rPr lang="en-CA" dirty="0"/>
                  <a:t>program: </a:t>
                </a:r>
                <a:r>
                  <a:rPr lang="en-CA" dirty="0" smtClean="0">
                    <a:latin typeface="Consolas" panose="020B0609020204030204" pitchFamily="49" charset="0"/>
                  </a:rPr>
                  <a:t>11selectionInsertingText</a:t>
                </a:r>
                <a:r>
                  <a:rPr lang="en-CA" dirty="0" smtClean="0"/>
                  <a:t>)</a:t>
                </a:r>
                <a:endParaRPr lang="en-CA" dirty="0"/>
              </a:p>
            </p:txBody>
          </p:sp>
        </p:grpSp>
        <p:cxnSp>
          <p:nvCxnSpPr>
            <p:cNvPr id="15" name="Straight Arrow Connector 14"/>
            <p:cNvCxnSpPr/>
            <p:nvPr/>
          </p:nvCxnSpPr>
          <p:spPr>
            <a:xfrm>
              <a:off x="1524000" y="3581400"/>
              <a:ext cx="1447800" cy="1110734"/>
            </a:xfrm>
            <a:prstGeom prst="straightConnector1">
              <a:avLst/>
            </a:prstGeom>
            <a:ln w="38100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/>
            <p:nvPr/>
          </p:nvCxnSpPr>
          <p:spPr>
            <a:xfrm>
              <a:off x="3393693" y="3581400"/>
              <a:ext cx="38100" cy="1110734"/>
            </a:xfrm>
            <a:prstGeom prst="straightConnector1">
              <a:avLst/>
            </a:prstGeom>
            <a:ln w="38100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>
              <a:stCxn id="9" idx="2"/>
            </p:cNvCxnSpPr>
            <p:nvPr/>
          </p:nvCxnSpPr>
          <p:spPr>
            <a:xfrm flipH="1">
              <a:off x="3872197" y="3569732"/>
              <a:ext cx="1672210" cy="1122402"/>
            </a:xfrm>
            <a:prstGeom prst="straightConnector1">
              <a:avLst/>
            </a:prstGeom>
            <a:ln w="38100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TextBox 4"/>
          <p:cNvSpPr txBox="1"/>
          <p:nvPr/>
        </p:nvSpPr>
        <p:spPr>
          <a:xfrm>
            <a:off x="6381078" y="3864858"/>
            <a:ext cx="274320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Types of files used as input for the program in this example: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600" dirty="0" smtClean="0">
                <a:latin typeface="Consolas" panose="020B0609020204030204" pitchFamily="49" charset="0"/>
              </a:rPr>
              <a:t>11input1.docx </a:t>
            </a:r>
            <a:r>
              <a:rPr lang="en-US" sz="1600" dirty="0" smtClean="0"/>
              <a:t>= Word 2007 document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600" dirty="0" smtClean="0">
                <a:latin typeface="Consolas" panose="020B0609020204030204" pitchFamily="49" charset="0"/>
              </a:rPr>
              <a:t>11input2.rtf = Rich text file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600" dirty="0" smtClean="0">
                <a:latin typeface="Consolas" panose="020B0609020204030204" pitchFamily="49" charset="0"/>
              </a:rPr>
              <a:t>11input3.txt – Text document (no formatting).</a:t>
            </a:r>
            <a:endParaRPr lang="en-CA" sz="1600" dirty="0">
              <a:latin typeface="Consolas" panose="020B0609020204030204" pitchFamily="49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sz="1600" dirty="0">
              <a:latin typeface="Consolas" panose="020B0609020204030204" pitchFamily="49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 smtClean="0"/>
          </a:p>
          <a:p>
            <a:endParaRPr lang="en-US" dirty="0" smtClean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57564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“Finding” Things In A Document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Example: ‘find’ can also be performed by using the </a:t>
            </a:r>
            <a:r>
              <a:rPr lang="en-US" dirty="0" smtClean="0">
                <a:latin typeface="Consolas" panose="020B0609020204030204" pitchFamily="49" charset="0"/>
              </a:rPr>
              <a:t>Selection</a:t>
            </a:r>
            <a:r>
              <a:rPr lang="en-US" dirty="0" smtClean="0"/>
              <a:t> object but I prefer this approach. </a:t>
            </a:r>
          </a:p>
          <a:p>
            <a:r>
              <a:rPr lang="en-US" dirty="0" smtClean="0"/>
              <a:t>Find by using the </a:t>
            </a:r>
            <a:r>
              <a:rPr lang="en-US" dirty="0" smtClean="0">
                <a:latin typeface="Consolas" panose="020B0609020204030204" pitchFamily="49" charset="0"/>
              </a:rPr>
              <a:t>ActiveDocument</a:t>
            </a:r>
            <a:r>
              <a:rPr lang="en-US" dirty="0" smtClean="0"/>
              <a:t> object</a:t>
            </a:r>
          </a:p>
          <a:p>
            <a:pPr lvl="1"/>
            <a:r>
              <a:rPr lang="en-US" dirty="0" smtClean="0"/>
              <a:t>‘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Find</a:t>
            </a:r>
            <a:r>
              <a:rPr lang="en-US" dirty="0"/>
              <a:t>’ is an object that is part of the </a:t>
            </a:r>
            <a:r>
              <a:rPr lang="en-US" dirty="0" smtClean="0"/>
              <a:t>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Content</a:t>
            </a:r>
            <a:r>
              <a:rPr lang="en-US" dirty="0" smtClean="0"/>
              <a:t>’ </a:t>
            </a:r>
            <a:r>
              <a:rPr lang="en-US" dirty="0"/>
              <a:t>object </a:t>
            </a:r>
            <a:r>
              <a:rPr lang="en-US" dirty="0" smtClean="0"/>
              <a:t>of the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</a:t>
            </a:r>
            <a:r>
              <a:rPr lang="en-US" dirty="0" smtClean="0"/>
              <a:t>’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ActiveDocument.Content.Find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990600" y="5943600"/>
            <a:ext cx="58864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/>
              <a:t>One source of information:</a:t>
            </a:r>
            <a:endParaRPr lang="en-US" sz="900" dirty="0">
              <a:hlinkClick r:id="rId3"/>
            </a:endParaRPr>
          </a:p>
          <a:p>
            <a:r>
              <a:rPr lang="en-US" sz="900" dirty="0">
                <a:hlinkClick r:id="rId3"/>
              </a:rPr>
              <a:t>http://msdn.microsoft.com/en-us/library/office/aa211953(v=office.11).aspx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4190020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486400" cy="944562"/>
          </a:xfrm>
        </p:spPr>
        <p:txBody>
          <a:bodyPr/>
          <a:lstStyle/>
          <a:p>
            <a:r>
              <a:rPr lang="en-US" dirty="0" smtClean="0"/>
              <a:t>Find: Single Replacement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828800"/>
            <a:ext cx="6743700" cy="3829050"/>
          </a:xfrm>
        </p:spPr>
        <p:txBody>
          <a:bodyPr/>
          <a:lstStyle/>
          <a:p>
            <a:r>
              <a:rPr lang="en-US" sz="2000" b="1" dirty="0" smtClean="0"/>
              <a:t>Learning objective: </a:t>
            </a:r>
            <a:r>
              <a:rPr lang="en-US" sz="2000" dirty="0" smtClean="0"/>
              <a:t>finding &amp; replacing an instance of text, splitting long instructions onto multiple lines.</a:t>
            </a:r>
          </a:p>
          <a:p>
            <a:r>
              <a:rPr lang="en-US" sz="2000" b="1" dirty="0" smtClean="0"/>
              <a:t>Word </a:t>
            </a:r>
            <a:r>
              <a:rPr lang="en-US" sz="2000" b="1" dirty="0"/>
              <a:t>document containing the macro</a:t>
            </a:r>
            <a:r>
              <a:rPr lang="en-US" sz="2000" dirty="0"/>
              <a:t>: </a:t>
            </a:r>
            <a:r>
              <a:rPr lang="en-US" sz="2000" dirty="0" smtClean="0">
                <a:latin typeface="Consolas" panose="020B0609020204030204" pitchFamily="49" charset="0"/>
              </a:rPr>
              <a:t>12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simpleFind.docm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sub simpleFind()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ActiveDocument.Content.Find.Execute _  </a:t>
            </a:r>
          </a:p>
          <a:p>
            <a:pPr marL="254794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FindText:="</a:t>
            </a:r>
            <a:r>
              <a:rPr 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tamj",ReplaceWith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:="tam"</a:t>
            </a:r>
          </a:p>
          <a:p>
            <a:pPr marL="254794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</a:t>
            </a:r>
          </a:p>
          <a:p>
            <a:pPr marL="254794" lvl="1" indent="0"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54794" lvl="1" indent="0">
              <a:buNone/>
            </a:pPr>
            <a:r>
              <a:rPr lang="en-US" sz="1800" dirty="0">
                <a:solidFill>
                  <a:srgbClr val="FF0000"/>
                </a:solidFill>
                <a:latin typeface="+mj-lt"/>
                <a:cs typeface="Consolas" panose="020B0609020204030204" pitchFamily="49" charset="0"/>
              </a:rPr>
              <a:t> 'The instruction can be broken into two lines without causing</a:t>
            </a:r>
          </a:p>
          <a:p>
            <a:pPr marL="254794" lvl="1" indent="0">
              <a:buNone/>
            </a:pPr>
            <a:r>
              <a:rPr lang="en-US" sz="1800" dirty="0">
                <a:solidFill>
                  <a:srgbClr val="FF0000"/>
                </a:solidFill>
                <a:latin typeface="+mj-lt"/>
                <a:cs typeface="Consolas" panose="020B0609020204030204" pitchFamily="49" charset="0"/>
              </a:rPr>
              <a:t> 'An error by using an underscore as a connector</a:t>
            </a:r>
          </a:p>
          <a:p>
            <a:pPr marL="254794" lvl="1" indent="0">
              <a:buNone/>
            </a:pPr>
            <a:r>
              <a:rPr lang="en-US" sz="1800" dirty="0" smtClean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ActiveDocument.Content.Find.Execute _  </a:t>
            </a:r>
          </a:p>
          <a:p>
            <a:pPr marL="254794" lvl="1" indent="0">
              <a:buNone/>
            </a:pPr>
            <a:r>
              <a:rPr lang="en-US" sz="18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FindText</a:t>
            </a:r>
            <a:r>
              <a:rPr lang="en-US" sz="18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:="tamj</a:t>
            </a:r>
            <a:r>
              <a:rPr lang="en-US" sz="1800" dirty="0" smtClean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", ReplaceWith</a:t>
            </a:r>
            <a:r>
              <a:rPr lang="en-US" sz="18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:="tam"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0" y="2689"/>
            <a:ext cx="3200400" cy="1849272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sz="1500" dirty="0">
                <a:solidFill>
                  <a:schemeClr val="tx1"/>
                </a:solidFill>
              </a:rPr>
              <a:t>Background for example: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My old email address (still works): </a:t>
            </a:r>
            <a:r>
              <a:rPr lang="en-US" sz="1500" dirty="0">
                <a:solidFill>
                  <a:schemeClr val="tx1"/>
                </a:solidFill>
                <a:hlinkClick r:id="rId3"/>
              </a:rPr>
              <a:t>tamj@cpsc.ucalgary.ca</a:t>
            </a:r>
            <a:endParaRPr lang="en-US" sz="1500" dirty="0">
              <a:solidFill>
                <a:schemeClr val="tx1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My new email address: </a:t>
            </a:r>
            <a:r>
              <a:rPr lang="en-US" sz="1500" dirty="0">
                <a:solidFill>
                  <a:schemeClr val="tx1"/>
                </a:solidFill>
                <a:hlinkClick r:id="rId4"/>
              </a:rPr>
              <a:t>tam@ucalgary.ca</a:t>
            </a:r>
            <a:endParaRPr lang="en-US" sz="1500" dirty="0">
              <a:solidFill>
                <a:schemeClr val="tx1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Incorrect variant:    </a:t>
            </a:r>
            <a:r>
              <a:rPr lang="en-US" sz="1500" b="1" dirty="0">
                <a:solidFill>
                  <a:srgbClr val="FF0000"/>
                </a:solidFill>
              </a:rPr>
              <a:t>tamj</a:t>
            </a:r>
            <a:r>
              <a:rPr lang="en-US" sz="1500" dirty="0">
                <a:solidFill>
                  <a:schemeClr val="tx1"/>
                </a:solidFill>
              </a:rPr>
              <a:t>@ucalgary.ca</a:t>
            </a:r>
          </a:p>
          <a:p>
            <a:endParaRPr lang="en-US" sz="1500" dirty="0">
              <a:solidFill>
                <a:schemeClr val="tx1"/>
              </a:solidFill>
            </a:endParaRPr>
          </a:p>
          <a:p>
            <a:endParaRPr lang="en-US" sz="15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716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 autoUpdateAnimBg="0"/>
      <p:bldP spid="5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Complex Find And Replace: </a:t>
            </a:r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Case Sensitive</a:t>
            </a:r>
            <a:endParaRPr lang="en-US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86543"/>
            <a:ext cx="8382000" cy="3830989"/>
          </a:xfrm>
        </p:spPr>
        <p:txBody>
          <a:bodyPr>
            <a:normAutofit/>
          </a:bodyPr>
          <a:lstStyle/>
          <a:p>
            <a:r>
              <a:rPr lang="en-US" b="1" dirty="0" smtClean="0"/>
              <a:t>Learning objective</a:t>
            </a:r>
            <a:r>
              <a:rPr lang="en-US" dirty="0" smtClean="0"/>
              <a:t>: a case sensitive find-replace.</a:t>
            </a:r>
          </a:p>
          <a:p>
            <a:r>
              <a:rPr lang="en-US" b="1" dirty="0" smtClean="0"/>
              <a:t>Word </a:t>
            </a:r>
            <a:r>
              <a:rPr lang="en-US" b="1" dirty="0"/>
              <a:t>document containing the </a:t>
            </a:r>
            <a:r>
              <a:rPr lang="en-US" b="1" dirty="0" smtClean="0"/>
              <a:t>macro</a:t>
            </a:r>
            <a:r>
              <a:rPr lang="en-US" dirty="0" smtClean="0"/>
              <a:t>: </a:t>
            </a:r>
            <a:r>
              <a:rPr lang="en-US" sz="2000" dirty="0" smtClean="0">
                <a:latin typeface="Consolas" panose="020B0609020204030204" pitchFamily="49" charset="0"/>
              </a:rPr>
              <a:t>13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findReplaceAllCaseSensitive.docm</a:t>
            </a:r>
          </a:p>
          <a:p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54794" lvl="1" indent="0">
              <a:buNone/>
            </a:pP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</a:rPr>
              <a:t>Sub findReplaceAllCaseSensitive()</a:t>
            </a:r>
          </a:p>
          <a:p>
            <a:pPr marL="254794" lvl="1" indent="0">
              <a:buNone/>
            </a:pP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</a:rPr>
              <a:t>    ActiveDocument.Content.Find.Execute FindText:="tamj", _</a:t>
            </a:r>
          </a:p>
          <a:p>
            <a:pPr marL="254794" lvl="1" indent="0">
              <a:buNone/>
            </a:pP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</a:rPr>
              <a:t>      ReplaceWith:="tam", Replace:=wdReplaceAll, _      </a:t>
            </a:r>
          </a:p>
          <a:p>
            <a:pPr marL="254794" lvl="1" indent="0">
              <a:buNone/>
            </a:pPr>
            <a:r>
              <a:rPr lang="en-US" sz="1900" b="1" dirty="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US" sz="1900" b="1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MatchCase:=True</a:t>
            </a:r>
          </a:p>
          <a:p>
            <a:pPr marL="254794" lvl="1" indent="0">
              <a:buNone/>
            </a:pP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2209800" y="4555866"/>
            <a:ext cx="1057275" cy="2176701"/>
            <a:chOff x="990600" y="3469957"/>
            <a:chExt cx="1409700" cy="2902268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0600" y="3962400"/>
              <a:ext cx="1409700" cy="2409825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990600" y="3469957"/>
              <a:ext cx="1143000" cy="492443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dirty="0"/>
                <a:t>Before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4679548" y="4555866"/>
            <a:ext cx="1085850" cy="2176702"/>
            <a:chOff x="4800600" y="3431856"/>
            <a:chExt cx="1447800" cy="2902269"/>
          </a:xfrm>
        </p:grpSpPr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0600" y="3962400"/>
              <a:ext cx="1447800" cy="2371725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4800600" y="3431856"/>
              <a:ext cx="1143000" cy="492443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dirty="0"/>
                <a:t>After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62191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876800" cy="944562"/>
          </a:xfrm>
        </p:spPr>
        <p:txBody>
          <a:bodyPr/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With</a:t>
            </a:r>
            <a:r>
              <a:rPr lang="en-US" dirty="0" smtClean="0"/>
              <a:t>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With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998" y="1447800"/>
            <a:ext cx="8755002" cy="5562600"/>
          </a:xfrm>
        </p:spPr>
        <p:txBody>
          <a:bodyPr/>
          <a:lstStyle/>
          <a:p>
            <a:r>
              <a:rPr lang="en-US" sz="2000" dirty="0"/>
              <a:t>For ‘deep’ commands that require many levels of ‘dots’, the ‘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With</a:t>
            </a:r>
            <a:r>
              <a:rPr lang="en-US" sz="2000" dirty="0"/>
              <a:t>’, ‘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End With</a:t>
            </a:r>
            <a:r>
              <a:rPr lang="en-US" sz="2000" dirty="0"/>
              <a:t>’ can be a useful abbreviation</a:t>
            </a:r>
            <a:r>
              <a:rPr lang="en-US" sz="2000" dirty="0" smtClean="0"/>
              <a:t>.</a:t>
            </a:r>
            <a:endParaRPr lang="en-US" sz="2000" dirty="0"/>
          </a:p>
          <a:p>
            <a:pPr marL="173831" indent="-173831"/>
            <a:r>
              <a:rPr lang="en-US" sz="1800" b="1" dirty="0"/>
              <a:t>Example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With ActiveDocument.Content.Find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.Text = "tamj"</a:t>
            </a:r>
          </a:p>
          <a:p>
            <a:pPr marL="254794" lvl="1" indent="0">
              <a:buNone/>
            </a:pPr>
            <a:r>
              <a:rPr lang="en-US" dirty="0"/>
              <a:t>Equivalent  to (if between the ‘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with</a:t>
            </a:r>
            <a:r>
              <a:rPr lang="en-US" dirty="0"/>
              <a:t>’ and the ‘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end with</a:t>
            </a:r>
            <a:r>
              <a:rPr lang="en-US" dirty="0"/>
              <a:t>’:</a:t>
            </a:r>
          </a:p>
          <a:p>
            <a:pPr marL="254794" lvl="1" indent="0">
              <a:buNone/>
            </a:pPr>
            <a:r>
              <a:rPr lang="en-US" sz="135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ActiveDocument.Content.Find.Text = "tamj"</a:t>
            </a:r>
            <a:endParaRPr lang="en-US" sz="1800" dirty="0"/>
          </a:p>
          <a:p>
            <a:r>
              <a:rPr lang="en-US" sz="1800" dirty="0"/>
              <a:t>Previous example, the ‘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Find</a:t>
            </a:r>
            <a:r>
              <a:rPr lang="en-US" sz="1800" dirty="0"/>
              <a:t>’ employing ‘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With</a:t>
            </a:r>
            <a:r>
              <a:rPr lang="en-US" sz="1800" dirty="0"/>
              <a:t>’, ‘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With</a:t>
            </a:r>
            <a:r>
              <a:rPr lang="en-US" sz="1800" dirty="0"/>
              <a:t>’: </a:t>
            </a:r>
          </a:p>
          <a:p>
            <a:r>
              <a:rPr lang="en-US" sz="1800" dirty="0"/>
              <a:t>Also the search and replacement text are specified separately to shorten the ‘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execute</a:t>
            </a:r>
            <a:r>
              <a:rPr lang="en-US" sz="1800" dirty="0"/>
              <a:t>’ (the “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ActiveDocument.Content.Find” listed once)</a:t>
            </a:r>
            <a:endParaRPr lang="en-US" sz="1800" dirty="0"/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With ActiveDocument.Content.Find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.Text = "tamj"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.Replacement.Text = "tam"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.Execute MatchCase:=True, Replace:=wdReplaceAll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With</a:t>
            </a:r>
          </a:p>
          <a:p>
            <a:pPr marL="254794" lvl="1" indent="0">
              <a:buNone/>
            </a:pPr>
            <a:endParaRPr lang="en-US" dirty="0"/>
          </a:p>
          <a:p>
            <a:pPr marL="254794" lvl="1" indent="0">
              <a:buNone/>
            </a:pPr>
            <a:endParaRPr lang="en-US" dirty="0" smtClean="0"/>
          </a:p>
        </p:txBody>
      </p:sp>
      <p:grpSp>
        <p:nvGrpSpPr>
          <p:cNvPr id="8" name="Group 7"/>
          <p:cNvGrpSpPr/>
          <p:nvPr/>
        </p:nvGrpSpPr>
        <p:grpSpPr>
          <a:xfrm>
            <a:off x="3048000" y="4648200"/>
            <a:ext cx="4796982" cy="1107996"/>
            <a:chOff x="2438401" y="3071148"/>
            <a:chExt cx="6395976" cy="1477328"/>
          </a:xfrm>
        </p:grpSpPr>
        <p:sp>
          <p:nvSpPr>
            <p:cNvPr id="7" name="TextBox 6"/>
            <p:cNvSpPr txBox="1"/>
            <p:nvPr/>
          </p:nvSpPr>
          <p:spPr>
            <a:xfrm>
              <a:off x="6776977" y="3071148"/>
              <a:ext cx="2057400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solidFill>
                    <a:srgbClr val="0000FF"/>
                  </a:solidFill>
                </a:rPr>
                <a:t>‘Find text’ and ‘replacement text’ moved here to simplify the ‘</a:t>
              </a:r>
              <a:r>
                <a:rPr lang="en-US" b="1" dirty="0">
                  <a:solidFill>
                    <a:srgbClr val="0000FF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.execute</a:t>
              </a:r>
              <a:r>
                <a:rPr lang="en-US" sz="1200" b="1" dirty="0">
                  <a:solidFill>
                    <a:srgbClr val="0000FF"/>
                  </a:solidFill>
                </a:rPr>
                <a:t>’</a:t>
              </a:r>
            </a:p>
          </p:txBody>
        </p:sp>
        <p:cxnSp>
          <p:nvCxnSpPr>
            <p:cNvPr id="9" name="Straight Arrow Connector 8"/>
            <p:cNvCxnSpPr/>
            <p:nvPr/>
          </p:nvCxnSpPr>
          <p:spPr>
            <a:xfrm flipH="1">
              <a:off x="4267201" y="3752115"/>
              <a:ext cx="2509776" cy="389692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 flipH="1">
              <a:off x="2438401" y="3752115"/>
              <a:ext cx="4338576" cy="0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/>
          <p:cNvSpPr/>
          <p:nvPr/>
        </p:nvSpPr>
        <p:spPr>
          <a:xfrm>
            <a:off x="4424362" y="46038"/>
            <a:ext cx="4744513" cy="646331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Complete original command</a:t>
            </a:r>
          </a:p>
          <a:p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ActiveDocument.Content.Find.Execute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07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utoUpdateAnimBg="0"/>
      <p:bldP spid="4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 And Replace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It’s not just limited to looking up text.</a:t>
            </a:r>
          </a:p>
          <a:p>
            <a:r>
              <a:rPr lang="en-US" dirty="0" smtClean="0"/>
              <a:t>Font effects e.g., bold, italic etc. can also be ‘found’ and changed.</a:t>
            </a:r>
          </a:p>
        </p:txBody>
      </p:sp>
    </p:spTree>
    <p:extLst>
      <p:ext uri="{BB962C8B-B14F-4D97-AF65-F5344CB8AC3E}">
        <p14:creationId xmlns:p14="http://schemas.microsoft.com/office/powerpoint/2010/main" val="4290132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And Replacing </a:t>
            </a:r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Bold Font</a:t>
            </a:r>
            <a:endParaRPr lang="en-US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Learning Objective: </a:t>
            </a:r>
            <a:r>
              <a:rPr lang="en-US" dirty="0" smtClean="0"/>
              <a:t>find/replace font effects (e.g. bolding).</a:t>
            </a:r>
          </a:p>
          <a:p>
            <a:r>
              <a:rPr lang="en-US" b="1" dirty="0" smtClean="0"/>
              <a:t>Word </a:t>
            </a:r>
            <a:r>
              <a:rPr lang="en-US" b="1" dirty="0"/>
              <a:t>document containing the </a:t>
            </a:r>
            <a:r>
              <a:rPr lang="en-US" b="1" dirty="0" smtClean="0"/>
              <a:t>macro</a:t>
            </a:r>
            <a:r>
              <a:rPr lang="en-US" dirty="0" smtClean="0"/>
              <a:t>: 14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findBold.docm</a:t>
            </a:r>
          </a:p>
          <a:p>
            <a:pPr marL="254794" lvl="1" indent="0">
              <a:buNone/>
            </a:pP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'Removes all bold text</a:t>
            </a:r>
            <a:endParaRPr lang="en-US" sz="1800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findBold()</a:t>
            </a:r>
          </a:p>
          <a:p>
            <a:pPr marL="254794" lvl="1" indent="0">
              <a:buNone/>
            </a:pPr>
            <a:r>
              <a:rPr lang="en-US" sz="1800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With ActiveDocument.Content.Find</a:t>
            </a:r>
          </a:p>
          <a:p>
            <a:pPr marL="254794" lvl="1" indent="0">
              <a:buNone/>
            </a:pPr>
            <a:r>
              <a:rPr lang="en-US" sz="1800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.Font.Bold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True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US" sz="1800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With .Replacement</a:t>
            </a:r>
          </a:p>
          <a:p>
            <a:pPr marL="254794" lvl="1" indent="0">
              <a:buNone/>
            </a:pPr>
            <a:r>
              <a:rPr lang="en-US" sz="1800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.Font.Bold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False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End With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.Execute Replace:=wdReplaceAll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End With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  <a:p>
            <a:pPr marL="254794" lvl="1" indent="0">
              <a:buNone/>
            </a:pPr>
            <a:endParaRPr lang="en-US" sz="1350" b="1" dirty="0">
              <a:solidFill>
                <a:srgbClr val="FF6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337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Finding/Replacing Formatting Styles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You already have a set of pre-created formatting styles defined in MS-Word.</a:t>
            </a:r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You can redefine the characteristic of a style if you wish.</a:t>
            </a:r>
          </a:p>
          <a:p>
            <a:r>
              <a:rPr lang="en-US" dirty="0" smtClean="0"/>
              <a:t>Assume for this example that you wish to retain all existing styles and not change their characteristics.</a:t>
            </a:r>
          </a:p>
          <a:p>
            <a:r>
              <a:rPr lang="en-US" dirty="0" smtClean="0"/>
              <a:t>But you want to replace all </a:t>
            </a:r>
            <a:r>
              <a:rPr lang="en-US" i="1" u="sng" dirty="0" smtClean="0"/>
              <a:t>instances of one style </a:t>
            </a:r>
            <a:r>
              <a:rPr lang="en-US" dirty="0" smtClean="0"/>
              <a:t>with another style e.g., all text that is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normal</a:t>
            </a:r>
            <a:r>
              <a:rPr lang="en-US" dirty="0" smtClean="0"/>
              <a:t>’ is to become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TamFont</a:t>
            </a:r>
            <a:r>
              <a:rPr lang="en-US" dirty="0" smtClean="0"/>
              <a:t>’ </a:t>
            </a:r>
          </a:p>
          <a:p>
            <a:r>
              <a:rPr lang="en-US" dirty="0" smtClean="0"/>
              <a:t>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Find</a:t>
            </a:r>
            <a:r>
              <a:rPr lang="en-US" dirty="0" smtClean="0"/>
              <a:t>’ can be used to search (and replace) instances of a formatting style.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1901" y="2571750"/>
            <a:ext cx="1464469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11" t="2748" r="18849" b="87154"/>
          <a:stretch/>
        </p:blipFill>
        <p:spPr bwMode="auto">
          <a:xfrm>
            <a:off x="1771651" y="2571751"/>
            <a:ext cx="1252960" cy="757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3557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Finding/Replacing 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</a:rPr>
              <a:t>Formatting 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Styles </a:t>
            </a:r>
            <a:r>
              <a:rPr lang="en-US" dirty="0" smtClean="0"/>
              <a:t>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05153"/>
            <a:ext cx="7848600" cy="3536270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smtClean="0"/>
              <a:t>Learning objective:</a:t>
            </a:r>
            <a:r>
              <a:rPr lang="en-US" dirty="0" smtClean="0"/>
              <a:t> finding &amp; replacing instances of a text style.</a:t>
            </a:r>
          </a:p>
          <a:p>
            <a:r>
              <a:rPr lang="en-US" b="1" dirty="0" smtClean="0"/>
              <a:t>Word </a:t>
            </a:r>
            <a:r>
              <a:rPr lang="en-US" b="1" dirty="0"/>
              <a:t>document containing the </a:t>
            </a:r>
            <a:r>
              <a:rPr lang="en-US" b="1" dirty="0" smtClean="0"/>
              <a:t>macro</a:t>
            </a:r>
            <a:r>
              <a:rPr lang="en-US" dirty="0" smtClean="0"/>
              <a:t>: </a:t>
            </a:r>
            <a:r>
              <a:rPr lang="en-US" sz="2200" dirty="0" smtClean="0">
                <a:latin typeface="Consolas" panose="020B0609020204030204" pitchFamily="49" charset="0"/>
              </a:rPr>
              <a:t>15</a:t>
            </a:r>
            <a:r>
              <a:rPr lang="en-US" sz="2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findReplaceStyle.docm</a:t>
            </a:r>
            <a:endParaRPr lang="en-US" sz="2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findReplaceStyle()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800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With ActiveDocument.Content.Find</a:t>
            </a:r>
          </a:p>
          <a:p>
            <a:pPr marL="254794" lvl="1" indent="0">
              <a:buNone/>
            </a:pPr>
            <a:r>
              <a:rPr lang="en-US" sz="1800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.Style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"</a:t>
            </a: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Normal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</a:t>
            </a:r>
            <a:r>
              <a:rPr lang="en-US" sz="1800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With .Replacement</a:t>
            </a:r>
          </a:p>
          <a:p>
            <a:pPr marL="254794" lvl="1" indent="0">
              <a:buNone/>
            </a:pPr>
            <a:r>
              <a:rPr lang="en-US" sz="1800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.Style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"</a:t>
            </a:r>
            <a:r>
              <a:rPr lang="en-US" sz="1800" b="1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TamFont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End With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.Execute Replace:=wdReplaceAll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End With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1467757" y="5082816"/>
            <a:ext cx="1414463" cy="1536226"/>
            <a:chOff x="533400" y="4800600"/>
            <a:chExt cx="1885950" cy="2048301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400" y="5191551"/>
              <a:ext cx="1885950" cy="1657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8"/>
            <p:cNvSpPr/>
            <p:nvPr/>
          </p:nvSpPr>
          <p:spPr>
            <a:xfrm>
              <a:off x="685800" y="4800600"/>
              <a:ext cx="1219200" cy="390951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rtlCol="0" anchor="ctr"/>
            <a:lstStyle/>
            <a:p>
              <a:r>
                <a:rPr lang="en-US" b="1" dirty="0">
                  <a:solidFill>
                    <a:srgbClr val="0000FF"/>
                  </a:solidFill>
                </a:rPr>
                <a:t>BEFORE</a:t>
              </a: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4153807" y="5003381"/>
            <a:ext cx="3400425" cy="2021358"/>
            <a:chOff x="4114800" y="4694688"/>
            <a:chExt cx="4533900" cy="2695144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14800" y="5086776"/>
              <a:ext cx="1762125" cy="1762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Rectangle 18"/>
            <p:cNvSpPr/>
            <p:nvPr/>
          </p:nvSpPr>
          <p:spPr>
            <a:xfrm>
              <a:off x="4114800" y="4694688"/>
              <a:ext cx="1219200" cy="390951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rtlCol="0" anchor="ctr"/>
            <a:lstStyle/>
            <a:p>
              <a:r>
                <a:rPr lang="en-US" b="1" dirty="0">
                  <a:solidFill>
                    <a:srgbClr val="0000FF"/>
                  </a:solidFill>
                </a:rPr>
                <a:t>AFTER</a:t>
              </a:r>
            </a:p>
          </p:txBody>
        </p:sp>
        <p:grpSp>
          <p:nvGrpSpPr>
            <p:cNvPr id="22" name="Group 21"/>
            <p:cNvGrpSpPr/>
            <p:nvPr/>
          </p:nvGrpSpPr>
          <p:grpSpPr>
            <a:xfrm>
              <a:off x="5638801" y="5191551"/>
              <a:ext cx="3009899" cy="2198281"/>
              <a:chOff x="5638801" y="5191551"/>
              <a:chExt cx="3009899" cy="2198281"/>
            </a:xfrm>
          </p:grpSpPr>
          <p:sp>
            <p:nvSpPr>
              <p:cNvPr id="13" name="TextBox 12"/>
              <p:cNvSpPr txBox="1"/>
              <p:nvPr/>
            </p:nvSpPr>
            <p:spPr>
              <a:xfrm>
                <a:off x="7200900" y="5420062"/>
                <a:ext cx="1447800" cy="19697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rgbClr val="0000FF"/>
                    </a:solidFill>
                  </a:rPr>
                  <a:t>‘Normal’ style becomes ‘TamFont</a:t>
                </a:r>
                <a:r>
                  <a:rPr lang="en-US" dirty="0"/>
                  <a:t>’</a:t>
                </a:r>
              </a:p>
            </p:txBody>
          </p:sp>
          <p:cxnSp>
            <p:nvCxnSpPr>
              <p:cNvPr id="17" name="Straight Arrow Connector 16"/>
              <p:cNvCxnSpPr>
                <a:stCxn id="13" idx="1"/>
              </p:cNvCxnSpPr>
              <p:nvPr/>
            </p:nvCxnSpPr>
            <p:spPr>
              <a:xfrm flipH="1" flipV="1">
                <a:off x="5638801" y="5191551"/>
                <a:ext cx="1562099" cy="1213396"/>
              </a:xfrm>
              <a:prstGeom prst="straightConnector1">
                <a:avLst/>
              </a:prstGeom>
              <a:ln w="31750">
                <a:solidFill>
                  <a:srgbClr val="0000FF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Arrow Connector 22"/>
              <p:cNvCxnSpPr>
                <a:stCxn id="13" idx="1"/>
              </p:cNvCxnSpPr>
              <p:nvPr/>
            </p:nvCxnSpPr>
            <p:spPr>
              <a:xfrm flipH="1" flipV="1">
                <a:off x="5638801" y="6007716"/>
                <a:ext cx="1562099" cy="397231"/>
              </a:xfrm>
              <a:prstGeom prst="straightConnector1">
                <a:avLst/>
              </a:prstGeom>
              <a:ln w="31750">
                <a:solidFill>
                  <a:srgbClr val="0000FF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Arrow Connector 24"/>
              <p:cNvCxnSpPr>
                <a:stCxn id="13" idx="1"/>
              </p:cNvCxnSpPr>
              <p:nvPr/>
            </p:nvCxnSpPr>
            <p:spPr>
              <a:xfrm flipH="1">
                <a:off x="5638801" y="6404947"/>
                <a:ext cx="1562099" cy="376853"/>
              </a:xfrm>
              <a:prstGeom prst="straightConnector1">
                <a:avLst/>
              </a:prstGeom>
              <a:ln w="31750">
                <a:solidFill>
                  <a:srgbClr val="0000FF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510747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Highlighting ‘Found’ Text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Learning objective:</a:t>
            </a:r>
            <a:r>
              <a:rPr lang="en-US" dirty="0"/>
              <a:t> finding </a:t>
            </a:r>
            <a:r>
              <a:rPr lang="en-US" dirty="0" smtClean="0"/>
              <a:t>text and visually highlighting the text to make it stand out.</a:t>
            </a:r>
            <a:endParaRPr lang="en-US" dirty="0"/>
          </a:p>
          <a:p>
            <a:r>
              <a:rPr lang="en-US" b="1" dirty="0" smtClean="0"/>
              <a:t>Word </a:t>
            </a:r>
            <a:r>
              <a:rPr lang="en-US" b="1" dirty="0"/>
              <a:t>document containing the macro</a:t>
            </a:r>
            <a:r>
              <a:rPr lang="en-US" dirty="0"/>
              <a:t>: </a:t>
            </a:r>
            <a:r>
              <a:rPr lang="en-US" sz="2200" dirty="0" smtClean="0">
                <a:latin typeface="Consolas" panose="020B0609020204030204" pitchFamily="49" charset="0"/>
              </a:rPr>
              <a:t>16</a:t>
            </a:r>
            <a:r>
              <a:rPr lang="en-US" sz="2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findReplaceStyle.docm</a:t>
            </a:r>
            <a:endParaRPr lang="en-US" sz="2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Sub </a:t>
            </a:r>
            <a:r>
              <a:rPr lang="en-CA" sz="1800" dirty="0" err="1">
                <a:latin typeface="Consolas" panose="020B0609020204030204" pitchFamily="49" charset="0"/>
              </a:rPr>
              <a:t>findHighLight</a:t>
            </a:r>
            <a:r>
              <a:rPr lang="en-CA" sz="1800" dirty="0">
                <a:latin typeface="Consolas" panose="020B0609020204030204" pitchFamily="49" charset="0"/>
              </a:rPr>
              <a:t>()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Dim </a:t>
            </a:r>
            <a:r>
              <a:rPr lang="en-CA" sz="1800" dirty="0" err="1">
                <a:latin typeface="Consolas" panose="020B0609020204030204" pitchFamily="49" charset="0"/>
              </a:rPr>
              <a:t>searchWord</a:t>
            </a:r>
            <a:r>
              <a:rPr lang="en-CA" sz="1800" dirty="0">
                <a:latin typeface="Consolas" panose="020B0609020204030204" pitchFamily="49" charset="0"/>
              </a:rPr>
              <a:t> As String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Dim </a:t>
            </a:r>
            <a:r>
              <a:rPr lang="en-CA" sz="1800" dirty="0" err="1">
                <a:latin typeface="Consolas" panose="020B0609020204030204" pitchFamily="49" charset="0"/>
              </a:rPr>
              <a:t>fontSize</a:t>
            </a:r>
            <a:r>
              <a:rPr lang="en-CA" sz="1800" dirty="0">
                <a:latin typeface="Consolas" panose="020B0609020204030204" pitchFamily="49" charset="0"/>
              </a:rPr>
              <a:t> As Long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</a:t>
            </a:r>
            <a:r>
              <a:rPr lang="en-CA" sz="1800" dirty="0" err="1">
                <a:latin typeface="Consolas" panose="020B0609020204030204" pitchFamily="49" charset="0"/>
              </a:rPr>
              <a:t>searchWord</a:t>
            </a:r>
            <a:r>
              <a:rPr lang="en-CA" sz="1800" dirty="0">
                <a:latin typeface="Consolas" panose="020B0609020204030204" pitchFamily="49" charset="0"/>
              </a:rPr>
              <a:t> = InputBox("Enter word to emphasize: ")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1351409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Highlighting ‘Found’ </a:t>
            </a:r>
            <a:r>
              <a:rPr lang="en-US" dirty="0" smtClean="0"/>
              <a:t>Text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With ActiveDocument.Content.Find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.Text = </a:t>
            </a:r>
            <a:r>
              <a:rPr lang="en-CA" sz="1800" dirty="0" err="1">
                <a:latin typeface="Consolas" panose="020B0609020204030204" pitchFamily="49" charset="0"/>
              </a:rPr>
              <a:t>searchWord</a:t>
            </a:r>
            <a:endParaRPr lang="en-CA" sz="1800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.Replacement.Font.Bold = True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.</a:t>
            </a:r>
            <a:r>
              <a:rPr lang="en-CA" sz="1800" dirty="0" err="1">
                <a:latin typeface="Consolas" panose="020B0609020204030204" pitchFamily="49" charset="0"/>
              </a:rPr>
              <a:t>Replacement.Font.ColorIndex</a:t>
            </a:r>
            <a:r>
              <a:rPr lang="en-CA" sz="1800" dirty="0">
                <a:latin typeface="Consolas" panose="020B0609020204030204" pitchFamily="49" charset="0"/>
              </a:rPr>
              <a:t> = </a:t>
            </a:r>
            <a:r>
              <a:rPr lang="en-CA" sz="1800" dirty="0" err="1">
                <a:latin typeface="Consolas" panose="020B0609020204030204" pitchFamily="49" charset="0"/>
              </a:rPr>
              <a:t>wdBlue</a:t>
            </a:r>
            <a:endParaRPr lang="en-CA" sz="1800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</a:t>
            </a:r>
            <a:r>
              <a:rPr lang="en-CA" sz="1800" dirty="0" err="1">
                <a:latin typeface="Consolas" panose="020B0609020204030204" pitchFamily="49" charset="0"/>
              </a:rPr>
              <a:t>fontSize</a:t>
            </a:r>
            <a:r>
              <a:rPr lang="en-CA" sz="1800" dirty="0">
                <a:latin typeface="Consolas" panose="020B0609020204030204" pitchFamily="49" charset="0"/>
              </a:rPr>
              <a:t> = </a:t>
            </a:r>
            <a:r>
              <a:rPr lang="en-CA" sz="1800" dirty="0" err="1">
                <a:latin typeface="Consolas" panose="020B0609020204030204" pitchFamily="49" charset="0"/>
              </a:rPr>
              <a:t>Selection.Font.Size</a:t>
            </a:r>
            <a:endParaRPr lang="en-CA" sz="1800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.</a:t>
            </a:r>
            <a:r>
              <a:rPr lang="en-CA" sz="1800" dirty="0" err="1">
                <a:latin typeface="Consolas" panose="020B0609020204030204" pitchFamily="49" charset="0"/>
              </a:rPr>
              <a:t>Replacement.Font.Size</a:t>
            </a:r>
            <a:r>
              <a:rPr lang="en-CA" sz="1800" dirty="0">
                <a:latin typeface="Consolas" panose="020B0609020204030204" pitchFamily="49" charset="0"/>
              </a:rPr>
              <a:t> = </a:t>
            </a:r>
            <a:r>
              <a:rPr lang="en-CA" sz="1800" dirty="0" err="1">
                <a:latin typeface="Consolas" panose="020B0609020204030204" pitchFamily="49" charset="0"/>
              </a:rPr>
              <a:t>fontSize</a:t>
            </a:r>
            <a:r>
              <a:rPr lang="en-CA" sz="1800" dirty="0">
                <a:latin typeface="Consolas" panose="020B0609020204030204" pitchFamily="49" charset="0"/>
              </a:rPr>
              <a:t> + 4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.Forward = True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.MatchCase = False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.</a:t>
            </a:r>
            <a:r>
              <a:rPr lang="en-CA" sz="1800" dirty="0" err="1">
                <a:latin typeface="Consolas" panose="020B0609020204030204" pitchFamily="49" charset="0"/>
              </a:rPr>
              <a:t>MatchWholeWord</a:t>
            </a:r>
            <a:r>
              <a:rPr lang="en-CA" sz="1800" dirty="0">
                <a:latin typeface="Consolas" panose="020B0609020204030204" pitchFamily="49" charset="0"/>
              </a:rPr>
              <a:t> = True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.Execute Replace:=wdReplaceAll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End With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End Sub</a:t>
            </a:r>
          </a:p>
        </p:txBody>
      </p:sp>
    </p:spTree>
    <p:extLst>
      <p:ext uri="{BB962C8B-B14F-4D97-AF65-F5344CB8AC3E}">
        <p14:creationId xmlns:p14="http://schemas.microsoft.com/office/powerpoint/2010/main" val="4265491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 object that consists of other objects</a:t>
            </a:r>
          </a:p>
          <a:p>
            <a:pPr lvl="1"/>
            <a:r>
              <a:rPr lang="en-US" dirty="0" smtClean="0"/>
              <a:t>Real World example: a book consists of pages, a library consists of books</a:t>
            </a:r>
          </a:p>
          <a:p>
            <a:r>
              <a:rPr lang="en-US" dirty="0" smtClean="0"/>
              <a:t>Example: The </a:t>
            </a:r>
            <a:r>
              <a:rPr lang="en-US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Documents</a:t>
            </a:r>
            <a:r>
              <a:rPr lang="en-US" dirty="0" smtClean="0"/>
              <a:t> collection will allow access to the documents that have been opened in Word.</a:t>
            </a:r>
          </a:p>
          <a:p>
            <a:r>
              <a:rPr lang="en-US" dirty="0" smtClean="0"/>
              <a:t>Access to a collection rather than the individual objects may be time-saving shortcut.</a:t>
            </a:r>
          </a:p>
          <a:p>
            <a:pPr lvl="1"/>
            <a:r>
              <a:rPr lang="en-US" dirty="0" smtClean="0"/>
              <a:t>Instead of manually closing all open documents this can be done in one instruction:</a:t>
            </a:r>
          </a:p>
          <a:p>
            <a:pPr marL="254794" lvl="1" indent="0">
              <a:buNone/>
            </a:pP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Documents.close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75444" indent="-342900"/>
            <a:r>
              <a:rPr lang="en-US" dirty="0" smtClean="0">
                <a:cs typeface="Consolas" panose="020B0609020204030204" pitchFamily="49" charset="0"/>
              </a:rPr>
              <a:t>You have actually seen an example using the Documents collection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open</a:t>
            </a:r>
            <a:r>
              <a:rPr lang="en-US" dirty="0" smtClean="0">
                <a:cs typeface="Consolas" panose="020B0609020204030204" pitchFamily="49" charset="0"/>
              </a:rPr>
              <a:t>’ method: </a:t>
            </a:r>
          </a:p>
          <a:p>
            <a:pPr marL="597694" lvl="1" indent="-342900"/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Documents.open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&lt;“Document name&gt;”)</a:t>
            </a:r>
          </a:p>
        </p:txBody>
      </p:sp>
    </p:spTree>
    <p:extLst>
      <p:ext uri="{BB962C8B-B14F-4D97-AF65-F5344CB8AC3E}">
        <p14:creationId xmlns:p14="http://schemas.microsoft.com/office/powerpoint/2010/main" val="2242821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</a:t>
            </a:r>
            <a:r>
              <a:rPr lang="en-US" b="1" dirty="0" smtClean="0">
                <a:solidFill>
                  <a:srgbClr val="FF0000"/>
                </a:solidFill>
              </a:rPr>
              <a:t>Collections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Some Attributes/Properties of a document that return a collection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</a:p>
          <a:p>
            <a:pPr marL="370285" lvl="2" indent="-285750"/>
            <a:r>
              <a:rPr lang="en-US" sz="20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Documents</a:t>
            </a:r>
            <a:r>
              <a:rPr lang="en-US" sz="2000" dirty="0" smtClean="0"/>
              <a:t>: </a:t>
            </a:r>
            <a:r>
              <a:rPr lang="en-US" sz="2000" dirty="0"/>
              <a:t>access to </a:t>
            </a:r>
            <a:r>
              <a:rPr lang="en-US" sz="2000" dirty="0" smtClean="0"/>
              <a:t>all the currently open documents</a:t>
            </a:r>
          </a:p>
          <a:p>
            <a:pPr marL="370285" lvl="2" indent="-285750"/>
            <a:r>
              <a:rPr lang="en-US" sz="20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Shapes</a:t>
            </a:r>
            <a:r>
              <a:rPr lang="en-US" sz="2000" b="1" dirty="0">
                <a:solidFill>
                  <a:srgbClr val="FF0000"/>
                </a:solidFill>
              </a:rPr>
              <a:t>: </a:t>
            </a:r>
            <a:r>
              <a:rPr lang="en-US" sz="2000" dirty="0"/>
              <a:t>access to MS-Word shapes  in a document (rectangles, circles </a:t>
            </a:r>
            <a:r>
              <a:rPr lang="en-US" sz="2000" dirty="0" smtClean="0"/>
              <a:t>etc.): </a:t>
            </a:r>
            <a:r>
              <a:rPr lang="en-US" sz="2000" i="1" dirty="0" smtClean="0"/>
              <a:t>If there is time</a:t>
            </a:r>
          </a:p>
          <a:p>
            <a:pPr marL="370285" lvl="2" indent="-285750"/>
            <a:r>
              <a:rPr lang="en-US" sz="20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InlineShapes</a:t>
            </a:r>
            <a:r>
              <a:rPr lang="en-US" sz="20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  <a:r>
              <a:rPr lang="en-US" sz="2000" dirty="0">
                <a:cs typeface="Consolas" panose="020B0609020204030204" pitchFamily="49" charset="0"/>
              </a:rPr>
              <a:t> access to images inserted into a Word </a:t>
            </a:r>
            <a:r>
              <a:rPr lang="en-US" sz="2000" dirty="0" smtClean="0">
                <a:cs typeface="Consolas" panose="020B0609020204030204" pitchFamily="49" charset="0"/>
              </a:rPr>
              <a:t>document</a:t>
            </a:r>
          </a:p>
          <a:p>
            <a:pPr marL="370285" lvl="2" indent="-285750"/>
            <a:r>
              <a:rPr lang="en-US" sz="20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Tables</a:t>
            </a:r>
            <a:r>
              <a:rPr lang="en-US" sz="2000" dirty="0"/>
              <a:t>: access to all tables in a document: </a:t>
            </a:r>
            <a:r>
              <a:rPr lang="en-US" sz="2000" i="1" dirty="0"/>
              <a:t>If there is </a:t>
            </a:r>
            <a:r>
              <a:rPr lang="en-US" sz="2000" i="1" dirty="0" smtClean="0"/>
              <a:t>time</a:t>
            </a:r>
            <a:endParaRPr lang="en-US" sz="2000" dirty="0" smtClean="0"/>
          </a:p>
          <a:p>
            <a:pPr marL="493713" lvl="2" indent="-147638"/>
            <a:r>
              <a:rPr lang="en-US" dirty="0" smtClean="0"/>
              <a:t>E.g</a:t>
            </a:r>
            <a:r>
              <a:rPr lang="en-US" dirty="0"/>
              <a:t>.,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ActiveDocument.Tables</a:t>
            </a:r>
            <a:r>
              <a:rPr lang="en-US" dirty="0"/>
              <a:t> –accesses all the tables in your </a:t>
            </a:r>
            <a:r>
              <a:rPr lang="en-US" dirty="0" smtClean="0"/>
              <a:t>document</a:t>
            </a:r>
          </a:p>
          <a:p>
            <a:pPr marL="493713" lvl="2" indent="-147638"/>
            <a:r>
              <a:rPr lang="fr-FR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ActiveDocument.Tables(1</a:t>
            </a:r>
            <a:r>
              <a:rPr lang="fr-FR" sz="20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fr-FR" sz="2000" dirty="0">
                <a:cs typeface="Consolas" panose="020B0609020204030204" pitchFamily="49" charset="0"/>
              </a:rPr>
              <a:t> –access to the first table in a document.</a:t>
            </a:r>
            <a:endParaRPr lang="en-US" sz="2000" dirty="0"/>
          </a:p>
          <a:p>
            <a:pPr marL="370285" lvl="2" indent="-285750"/>
            <a:r>
              <a:rPr lang="en-US" sz="20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Windows</a:t>
            </a:r>
            <a:r>
              <a:rPr lang="en-US" sz="2000" dirty="0"/>
              <a:t>: briefly </a:t>
            </a:r>
            <a:r>
              <a:rPr lang="en-US" sz="2000" dirty="0" smtClean="0"/>
              <a:t>introduced at the start of this section of notes (as part of the </a:t>
            </a:r>
            <a:r>
              <a:rPr lang="en-US" sz="2000" dirty="0" smtClean="0">
                <a:latin typeface="Consolas" panose="020B0609020204030204" pitchFamily="49" charset="0"/>
              </a:rPr>
              <a:t>Applications</a:t>
            </a:r>
            <a:r>
              <a:rPr lang="en-US" sz="2000" dirty="0" smtClean="0"/>
              <a:t> object)</a:t>
            </a:r>
            <a:endParaRPr lang="en-US" sz="2000" dirty="0"/>
          </a:p>
          <a:p>
            <a:pPr marL="254794" lvl="1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68945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Documents</a:t>
            </a:r>
            <a:r>
              <a:rPr lang="en-US" dirty="0" smtClean="0"/>
              <a:t> Collection For </a:t>
            </a:r>
            <a:r>
              <a:rPr lang="en-US" b="1" dirty="0" smtClean="0">
                <a:solidFill>
                  <a:srgbClr val="FF0000"/>
                </a:solidFill>
              </a:rPr>
              <a:t>Printing: Multiple Documents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Printing all the documents currently open in MS-Word.</a:t>
            </a:r>
          </a:p>
          <a:p>
            <a:pPr lvl="1"/>
            <a:r>
              <a:rPr lang="en-US" dirty="0" smtClean="0"/>
              <a:t>Take care that you don’t run this macro if you have many documents open and/or they are very large!</a:t>
            </a:r>
          </a:p>
          <a:p>
            <a:pPr lvl="1"/>
            <a:r>
              <a:rPr lang="en-US" dirty="0" smtClean="0"/>
              <a:t>Also the program requires that you have at least 3 Word documents open when you run it.</a:t>
            </a:r>
          </a:p>
          <a:p>
            <a:pPr lvl="2"/>
            <a:r>
              <a:rPr lang="en-US" dirty="0" smtClean="0"/>
              <a:t>Otherwise it will crash.</a:t>
            </a:r>
          </a:p>
          <a:p>
            <a:pPr lvl="1"/>
            <a:r>
              <a:rPr lang="en-US" altLang="en-US" b="1" dirty="0" smtClean="0"/>
              <a:t>Learning objective: </a:t>
            </a:r>
            <a:r>
              <a:rPr lang="en-US" altLang="en-US" dirty="0" smtClean="0"/>
              <a:t>printing open documents (first three).</a:t>
            </a:r>
          </a:p>
          <a:p>
            <a:pPr lvl="1"/>
            <a:r>
              <a:rPr lang="en-US" altLang="en-US" b="1" dirty="0" smtClean="0"/>
              <a:t>Word document containing the macro example: “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17printThreeDocuments.docm”</a:t>
            </a:r>
            <a:endParaRPr lang="en-US" dirty="0"/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PrintDocumentsCollection()</a:t>
            </a:r>
          </a:p>
          <a:p>
            <a:pPr marL="339725" lvl="1" indent="0">
              <a:buNone/>
            </a:pPr>
            <a:r>
              <a: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Documents.Item(1).PrintOut</a:t>
            </a:r>
          </a:p>
          <a:p>
            <a:pPr marL="339725" lvl="1" indent="0">
              <a:buNone/>
            </a:pP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Documents.Item(2).PrintOut</a:t>
            </a:r>
          </a:p>
          <a:p>
            <a:pPr marL="339725" lvl="1" indent="0">
              <a:buNone/>
            </a:pP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Documents.Item(3).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PrintOut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309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Accessing Shapes And Images (For Fun And Profit)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(</a:t>
            </a:r>
            <a:r>
              <a:rPr lang="en-US" dirty="0" smtClean="0"/>
              <a:t>VBA specific)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Shapes</a:t>
            </a:r>
            <a:r>
              <a:rPr lang="en-US" dirty="0" smtClean="0"/>
              <a:t> (basic shapes that are drawn by Word)</a:t>
            </a:r>
            <a:endParaRPr lang="en-US" dirty="0"/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InlineShapes</a:t>
            </a:r>
            <a:r>
              <a:rPr lang="en-US" dirty="0" smtClean="0"/>
              <a:t> (images that are created externally and inserted into Word)</a:t>
            </a:r>
          </a:p>
          <a:p>
            <a:r>
              <a:rPr lang="en-US" dirty="0" smtClean="0"/>
              <a:t>Both collections accessed via the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</a:t>
            </a:r>
            <a:r>
              <a:rPr lang="en-US" dirty="0" smtClean="0"/>
              <a:t> object: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ActiveDocument.Shapes</a:t>
            </a:r>
            <a:r>
              <a:rPr lang="en-US" dirty="0" smtClean="0"/>
              <a:t>: access to all the shapes in the currently active Word document</a:t>
            </a:r>
          </a:p>
          <a:p>
            <a:pPr lvl="2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ActiveDocument.Shapes(&lt;</a:t>
            </a:r>
            <a:r>
              <a:rPr lang="en-US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index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&gt;):</a:t>
            </a:r>
            <a:r>
              <a:rPr lang="en-US" dirty="0" smtClean="0">
                <a:cs typeface="Consolas" panose="020B0609020204030204" pitchFamily="49" charset="0"/>
              </a:rPr>
              <a:t> access to shape #</a:t>
            </a:r>
            <a:r>
              <a:rPr lang="en-US" i="1" dirty="0" smtClean="0">
                <a:cs typeface="Consolas" panose="020B0609020204030204" pitchFamily="49" charset="0"/>
              </a:rPr>
              <a:t>i</a:t>
            </a:r>
            <a:r>
              <a:rPr lang="en-US" dirty="0" smtClean="0">
                <a:cs typeface="Consolas" panose="020B0609020204030204" pitchFamily="49" charset="0"/>
              </a:rPr>
              <a:t> in the document</a:t>
            </a:r>
            <a:endParaRPr lang="en-US" dirty="0" smtClean="0"/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ActiveDocument.InlineShapes</a:t>
            </a:r>
            <a:r>
              <a:rPr lang="en-US" dirty="0" smtClean="0"/>
              <a:t>: </a:t>
            </a:r>
            <a:r>
              <a:rPr lang="en-US" dirty="0"/>
              <a:t>access to all the </a:t>
            </a:r>
            <a:r>
              <a:rPr lang="en-US" dirty="0" smtClean="0"/>
              <a:t>images </a:t>
            </a:r>
            <a:r>
              <a:rPr lang="en-US" dirty="0"/>
              <a:t>in the currently active Word </a:t>
            </a:r>
            <a:r>
              <a:rPr lang="en-US" dirty="0" smtClean="0"/>
              <a:t>document</a:t>
            </a:r>
          </a:p>
          <a:p>
            <a:pPr lvl="2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ActiveDocument.InlineShapes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(&lt;</a:t>
            </a:r>
            <a:r>
              <a:rPr lang="en-US" i="1" dirty="0">
                <a:latin typeface="Consolas" panose="020B0609020204030204" pitchFamily="49" charset="0"/>
                <a:cs typeface="Consolas" panose="020B0609020204030204" pitchFamily="49" charset="0"/>
              </a:rPr>
              <a:t>index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&gt;):</a:t>
            </a:r>
            <a:r>
              <a:rPr lang="en-US" dirty="0">
                <a:cs typeface="Consolas" panose="020B0609020204030204" pitchFamily="49" charset="0"/>
              </a:rPr>
              <a:t> access to </a:t>
            </a:r>
            <a:r>
              <a:rPr lang="en-US" dirty="0" smtClean="0">
                <a:cs typeface="Consolas" panose="020B0609020204030204" pitchFamily="49" charset="0"/>
              </a:rPr>
              <a:t>image </a:t>
            </a:r>
            <a:r>
              <a:rPr lang="en-US" dirty="0">
                <a:cs typeface="Consolas" panose="020B0609020204030204" pitchFamily="49" charset="0"/>
              </a:rPr>
              <a:t>#</a:t>
            </a:r>
            <a:r>
              <a:rPr lang="en-US" i="1" dirty="0">
                <a:cs typeface="Consolas" panose="020B0609020204030204" pitchFamily="49" charset="0"/>
              </a:rPr>
              <a:t>i</a:t>
            </a:r>
            <a:r>
              <a:rPr lang="en-US" dirty="0">
                <a:cs typeface="Consolas" panose="020B0609020204030204" pitchFamily="49" charset="0"/>
              </a:rPr>
              <a:t> in the document</a:t>
            </a:r>
            <a:endParaRPr lang="en-US" dirty="0"/>
          </a:p>
          <a:p>
            <a:pPr lvl="2"/>
            <a:endParaRPr lang="en-US" dirty="0"/>
          </a:p>
          <a:p>
            <a:pPr lvl="1"/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5943600" y="1938618"/>
            <a:ext cx="1066800" cy="271182"/>
            <a:chOff x="5943600" y="1938618"/>
            <a:chExt cx="1066800" cy="271182"/>
          </a:xfrm>
        </p:grpSpPr>
        <p:sp>
          <p:nvSpPr>
            <p:cNvPr id="4" name="Rectangle 3"/>
            <p:cNvSpPr/>
            <p:nvPr/>
          </p:nvSpPr>
          <p:spPr>
            <a:xfrm>
              <a:off x="5943600" y="1981200"/>
              <a:ext cx="304800" cy="228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5" name="5-Point Star 4"/>
            <p:cNvSpPr/>
            <p:nvPr/>
          </p:nvSpPr>
          <p:spPr>
            <a:xfrm>
              <a:off x="6400800" y="1938618"/>
              <a:ext cx="228600" cy="228600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6" name="Isosceles Triangle 5"/>
            <p:cNvSpPr/>
            <p:nvPr/>
          </p:nvSpPr>
          <p:spPr>
            <a:xfrm>
              <a:off x="6781800" y="1938618"/>
              <a:ext cx="228600" cy="22860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</p:grpSp>
    </p:spTree>
    <p:extLst>
      <p:ext uri="{BB962C8B-B14F-4D97-AF65-F5344CB8AC3E}">
        <p14:creationId xmlns:p14="http://schemas.microsoft.com/office/powerpoint/2010/main" val="865957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Some Attributes/Properties InlineShapes &amp; Shapes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Common to Both: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</a:rPr>
              <a:t>Height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</a:rPr>
              <a:t>Width</a:t>
            </a:r>
          </a:p>
          <a:p>
            <a:pPr lvl="1"/>
            <a:r>
              <a:rPr lang="en-US" dirty="0" smtClean="0"/>
              <a:t>Example usage: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ActiveDocument.InlineShapes(1).Height 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dirty="0" smtClean="0">
                <a:latin typeface="Consolas" panose="020B0609020204030204" pitchFamily="49" charset="0"/>
              </a:rPr>
              <a:t>Count</a:t>
            </a:r>
          </a:p>
          <a:p>
            <a:pPr lvl="1"/>
            <a:r>
              <a:rPr lang="en-US" dirty="0" smtClean="0">
                <a:cs typeface="Consolas" panose="020B0609020204030204" pitchFamily="49" charset="0"/>
              </a:rPr>
              <a:t>Example usage: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ActiveDocument.Shapes.Count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endParaRPr lang="en-US" sz="1800" dirty="0"/>
          </a:p>
          <a:p>
            <a:endParaRPr lang="en-US" dirty="0" smtClean="0"/>
          </a:p>
          <a:p>
            <a:r>
              <a:rPr lang="en-US" dirty="0" smtClean="0"/>
              <a:t>Shapes</a:t>
            </a:r>
          </a:p>
          <a:p>
            <a:pPr lvl="1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.Fill.ForeColor 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dirty="0" smtClean="0"/>
              <a:t>Example usage: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ActiveDocument.Shapes(6).Fill.ForeColor = vbRed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3789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Accessing Shapes And Images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39725" lvl="1" indent="0">
              <a:buNone/>
            </a:pPr>
            <a:r>
              <a:rPr lang="en-US" altLang="en-US" sz="2400" b="1" dirty="0" smtClean="0"/>
              <a:t>Learning objective:</a:t>
            </a:r>
            <a:r>
              <a:rPr lang="en-US" altLang="en-US" sz="2400" dirty="0" smtClean="0"/>
              <a:t> accessing and modifying the images (</a:t>
            </a:r>
            <a:r>
              <a:rPr lang="en-US" altLang="en-US" sz="2400" dirty="0" smtClean="0">
                <a:latin typeface="Consolas" panose="020B0609020204030204" pitchFamily="49" charset="0"/>
              </a:rPr>
              <a:t>InlineShapes</a:t>
            </a:r>
            <a:r>
              <a:rPr lang="en-US" altLang="en-US" sz="2400" dirty="0" smtClean="0"/>
              <a:t>) and simple geometric shapes built into Word (</a:t>
            </a:r>
            <a:r>
              <a:rPr lang="en-US" altLang="en-US" sz="2400" dirty="0" smtClean="0">
                <a:latin typeface="Consolas" panose="020B0609020204030204" pitchFamily="49" charset="0"/>
              </a:rPr>
              <a:t>Shapes</a:t>
            </a:r>
            <a:r>
              <a:rPr lang="en-US" altLang="en-US" sz="2400" dirty="0" smtClean="0"/>
              <a:t>).</a:t>
            </a:r>
            <a:endParaRPr lang="en-US" altLang="en-US" sz="2400" b="1" dirty="0" smtClean="0"/>
          </a:p>
          <a:p>
            <a:pPr marL="339725" lvl="1" indent="0">
              <a:buNone/>
            </a:pPr>
            <a:r>
              <a:rPr lang="en-US" altLang="en-US" sz="2400" b="1" dirty="0" smtClean="0"/>
              <a:t>Word </a:t>
            </a:r>
            <a:r>
              <a:rPr lang="en-US" altLang="en-US" sz="2400" b="1" dirty="0"/>
              <a:t>document containing the complete macro: </a:t>
            </a:r>
            <a:r>
              <a:rPr lang="en-US" altLang="en-US" sz="2400" b="1" dirty="0" smtClean="0"/>
              <a:t>“</a:t>
            </a:r>
            <a:r>
              <a:rPr lang="en-US" altLang="en-US" sz="2400" dirty="0" smtClean="0"/>
              <a:t>18</a:t>
            </a:r>
            <a:r>
              <a:rPr lang="en-US" altLang="en-US" sz="2400" dirty="0" smtClean="0">
                <a:latin typeface="Consolas" pitchFamily="49" charset="0"/>
                <a:cs typeface="Consolas" pitchFamily="49" charset="0"/>
              </a:rPr>
              <a:t>accessingImagesFigures.docm</a:t>
            </a:r>
            <a:r>
              <a:rPr lang="en-US" altLang="en-US" sz="2400" dirty="0">
                <a:latin typeface="Consolas" pitchFamily="49" charset="0"/>
                <a:cs typeface="Consolas" pitchFamily="49" charset="0"/>
              </a:rPr>
              <a:t>”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spcBef>
                <a:spcPts val="0"/>
              </a:spcBef>
            </a:pPr>
            <a:endParaRPr lang="en-US" dirty="0"/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Sub accessImagesShapes()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numImages As Integer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numShapes As Integer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numImages = ActiveDocument.InlineShapes.Count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numShapes = ActiveDocument.Shapes.Count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MsgBox ("Images=" &amp; numImages)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MsgBox ("Simple shapes=" &amp; numShapes)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4276025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Accessing Shapes And Images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2250" lvl="1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' Double the height of the first and third image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ActiveDocument.InlineShapes(1).Height = _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ActiveDocument.InlineShapes(1).Height * 2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ActiveDocument.InlineShapes(3).Height = _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ActiveDocument.InlineShapes(3).Height * 2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marL="222250" lvl="1" indent="0">
              <a:spcBef>
                <a:spcPts val="0"/>
              </a:spcBef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 Modify the MS-Word 'Shapes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 Second shape increases in size by a factor of 4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ActiveDocument.Shapes(2).Width = _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ActiveDocument.Shapes(2).Width * 4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 Sixth shape colored red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ActiveDocument.Shapes(6).Fill.ForeColor = vbRed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7078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Accessing Tables (If There Is Time)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tables in the currently active Word document can be made through the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</a:t>
            </a:r>
            <a:r>
              <a:rPr lang="en-US" dirty="0" smtClean="0"/>
              <a:t> object:</a:t>
            </a:r>
          </a:p>
          <a:p>
            <a:pPr marL="682625" lvl="1" indent="-342900"/>
            <a:r>
              <a:rPr lang="fr-FR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ActiveDocument.Tables:</a:t>
            </a:r>
            <a:r>
              <a:rPr lang="fr-FR" dirty="0" smtClean="0">
                <a:cs typeface="Consolas" panose="020B0609020204030204" pitchFamily="49" charset="0"/>
              </a:rPr>
              <a:t> accesses the ‘</a:t>
            </a:r>
            <a:r>
              <a:rPr lang="fr-FR" dirty="0" smtClean="0">
                <a:latin typeface="Consolas" panose="020B0609020204030204" pitchFamily="49" charset="0"/>
                <a:cs typeface="Consolas" panose="020B0609020204030204" pitchFamily="49" charset="0"/>
              </a:rPr>
              <a:t>tables</a:t>
            </a:r>
            <a:r>
              <a:rPr lang="fr-FR" dirty="0" smtClean="0">
                <a:cs typeface="Consolas" panose="020B0609020204030204" pitchFamily="49" charset="0"/>
              </a:rPr>
              <a:t>’ collection (all the tables in the document).</a:t>
            </a:r>
            <a:r>
              <a:rPr lang="fr-FR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marL="682625" lvl="1" indent="-342900"/>
            <a:r>
              <a:rPr lang="fr-FR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ActiveDocument.Tables(&lt;integer ‘i’&gt;):</a:t>
            </a:r>
            <a:r>
              <a:rPr lang="fr-FR" dirty="0" smtClean="0">
                <a:cs typeface="Consolas" panose="020B0609020204030204" pitchFamily="49" charset="0"/>
              </a:rPr>
              <a:t> accesses table </a:t>
            </a:r>
            <a:r>
              <a:rPr lang="fr-FR" i="1" dirty="0" smtClean="0">
                <a:cs typeface="Consolas" panose="020B0609020204030204" pitchFamily="49" charset="0"/>
              </a:rPr>
              <a:t># i</a:t>
            </a:r>
            <a:r>
              <a:rPr lang="fr-FR" dirty="0" smtClean="0">
                <a:cs typeface="Consolas" panose="020B0609020204030204" pitchFamily="49" charset="0"/>
              </a:rPr>
              <a:t> in the document</a:t>
            </a:r>
          </a:p>
          <a:p>
            <a:pPr marL="800100" lvl="2" indent="-342900"/>
            <a:r>
              <a:rPr lang="fr-FR" dirty="0" smtClean="0">
                <a:cs typeface="Consolas" panose="020B0609020204030204" pitchFamily="49" charset="0"/>
              </a:rPr>
              <a:t>i = 1 </a:t>
            </a:r>
            <a:r>
              <a:rPr lang="en-CA" dirty="0" smtClean="0">
                <a:cs typeface="Consolas" panose="020B0609020204030204" pitchFamily="49" charset="0"/>
              </a:rPr>
              <a:t>accesses</a:t>
            </a:r>
            <a:r>
              <a:rPr lang="fr-FR" dirty="0" smtClean="0">
                <a:cs typeface="Consolas" panose="020B0609020204030204" pitchFamily="49" charset="0"/>
              </a:rPr>
              <a:t> the first table</a:t>
            </a:r>
          </a:p>
          <a:p>
            <a:pPr marL="800100" lvl="2" indent="-342900"/>
            <a:r>
              <a:rPr lang="fr-FR" dirty="0">
                <a:cs typeface="Consolas" panose="020B0609020204030204" pitchFamily="49" charset="0"/>
              </a:rPr>
              <a:t>i = </a:t>
            </a:r>
            <a:r>
              <a:rPr lang="fr-FR" dirty="0" smtClean="0">
                <a:cs typeface="Consolas" panose="020B0609020204030204" pitchFamily="49" charset="0"/>
              </a:rPr>
              <a:t>2 </a:t>
            </a:r>
            <a:r>
              <a:rPr lang="en-CA" dirty="0">
                <a:cs typeface="Consolas" panose="020B0609020204030204" pitchFamily="49" charset="0"/>
              </a:rPr>
              <a:t>accesses</a:t>
            </a:r>
            <a:r>
              <a:rPr lang="fr-FR" dirty="0">
                <a:cs typeface="Consolas" panose="020B0609020204030204" pitchFamily="49" charset="0"/>
              </a:rPr>
              <a:t> the </a:t>
            </a:r>
            <a:r>
              <a:rPr lang="fr-FR" dirty="0" smtClean="0">
                <a:cs typeface="Consolas" panose="020B0609020204030204" pitchFamily="49" charset="0"/>
              </a:rPr>
              <a:t>second table</a:t>
            </a:r>
          </a:p>
          <a:p>
            <a:pPr marL="682625" lvl="1" indent="-342900"/>
            <a:r>
              <a:rPr lang="fr-FR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ActiveDocument.Tables(1</a:t>
            </a:r>
            <a:r>
              <a:rPr lang="fr-FR" dirty="0">
                <a:latin typeface="Consolas" panose="020B0609020204030204" pitchFamily="49" charset="0"/>
                <a:cs typeface="Consolas" panose="020B0609020204030204" pitchFamily="49" charset="0"/>
              </a:rPr>
              <a:t>).</a:t>
            </a:r>
            <a:r>
              <a:rPr lang="fr-FR" dirty="0" smtClean="0">
                <a:latin typeface="Consolas" panose="020B0609020204030204" pitchFamily="49" charset="0"/>
                <a:cs typeface="Consolas" panose="020B0609020204030204" pitchFamily="49" charset="0"/>
              </a:rPr>
              <a:t>Sort</a:t>
            </a:r>
            <a:r>
              <a:rPr lang="fr-FR" dirty="0" smtClean="0">
                <a:cs typeface="Consolas" panose="020B0609020204030204" pitchFamily="49" charset="0"/>
              </a:rPr>
              <a:t>: sorts the first table in the document (default is ascending </a:t>
            </a:r>
            <a:r>
              <a:rPr lang="en-CA" dirty="0" smtClean="0">
                <a:cs typeface="Consolas" panose="020B0609020204030204" pitchFamily="49" charset="0"/>
              </a:rPr>
              <a:t>order</a:t>
            </a:r>
            <a:r>
              <a:rPr lang="fr-FR" dirty="0" smtClean="0">
                <a:cs typeface="Consolas" panose="020B0609020204030204" pitchFamily="49" charset="0"/>
              </a:rPr>
              <a:t>)</a:t>
            </a:r>
          </a:p>
          <a:p>
            <a:pPr marL="460375" indent="-342900"/>
            <a:r>
              <a:rPr lang="en-CA" dirty="0" smtClean="0">
                <a:cs typeface="Consolas" panose="020B0609020204030204" pitchFamily="49" charset="0"/>
              </a:rPr>
              <a:t>Some</a:t>
            </a:r>
            <a:r>
              <a:rPr lang="fr-FR" dirty="0" smtClean="0">
                <a:cs typeface="Consolas" panose="020B0609020204030204" pitchFamily="49" charset="0"/>
              </a:rPr>
              <a:t> attributes &amp; </a:t>
            </a:r>
            <a:r>
              <a:rPr lang="en-CA" dirty="0" smtClean="0">
                <a:cs typeface="Consolas" panose="020B0609020204030204" pitchFamily="49" charset="0"/>
              </a:rPr>
              <a:t>methods</a:t>
            </a:r>
            <a:r>
              <a:rPr lang="fr-FR" dirty="0" smtClean="0">
                <a:cs typeface="Consolas" panose="020B0609020204030204" pitchFamily="49" charset="0"/>
              </a:rPr>
              <a:t> of the </a:t>
            </a:r>
            <a:r>
              <a:rPr lang="fr-FR" dirty="0" smtClean="0">
                <a:latin typeface="Consolas" panose="020B0609020204030204" pitchFamily="49" charset="0"/>
                <a:cs typeface="Consolas" panose="020B0609020204030204" pitchFamily="49" charset="0"/>
              </a:rPr>
              <a:t>Table</a:t>
            </a:r>
            <a:r>
              <a:rPr lang="fr-FR" dirty="0" smtClean="0">
                <a:cs typeface="Consolas" panose="020B0609020204030204" pitchFamily="49" charset="0"/>
              </a:rPr>
              <a:t> collection</a:t>
            </a:r>
          </a:p>
          <a:p>
            <a:pPr marL="682625" lvl="1" indent="-342900"/>
            <a:r>
              <a:rPr lang="fr-FR" dirty="0" smtClean="0">
                <a:latin typeface="Consolas" panose="020B0609020204030204" pitchFamily="49" charset="0"/>
                <a:cs typeface="Consolas" panose="020B0609020204030204" pitchFamily="49" charset="0"/>
              </a:rPr>
              <a:t>Count</a:t>
            </a:r>
            <a:r>
              <a:rPr lang="fr-FR" dirty="0" smtClean="0">
                <a:cs typeface="Consolas" panose="020B0609020204030204" pitchFamily="49" charset="0"/>
              </a:rPr>
              <a:t> (</a:t>
            </a:r>
            <a:r>
              <a:rPr lang="en-CA" dirty="0" smtClean="0">
                <a:cs typeface="Consolas" panose="020B0609020204030204" pitchFamily="49" charset="0"/>
              </a:rPr>
              <a:t>attribute</a:t>
            </a:r>
            <a:r>
              <a:rPr lang="fr-FR" dirty="0" smtClean="0">
                <a:cs typeface="Consolas" panose="020B0609020204030204" pitchFamily="49" charset="0"/>
              </a:rPr>
              <a:t>) : the </a:t>
            </a:r>
            <a:r>
              <a:rPr lang="en-CA" dirty="0" smtClean="0">
                <a:cs typeface="Consolas" panose="020B0609020204030204" pitchFamily="49" charset="0"/>
              </a:rPr>
              <a:t>current</a:t>
            </a:r>
            <a:r>
              <a:rPr lang="fr-FR" dirty="0" smtClean="0">
                <a:cs typeface="Consolas" panose="020B0609020204030204" pitchFamily="49" charset="0"/>
              </a:rPr>
              <a:t> </a:t>
            </a:r>
            <a:r>
              <a:rPr lang="en-CA" dirty="0" smtClean="0">
                <a:cs typeface="Consolas" panose="020B0609020204030204" pitchFamily="49" charset="0"/>
              </a:rPr>
              <a:t>number</a:t>
            </a:r>
            <a:r>
              <a:rPr lang="fr-FR" dirty="0" smtClean="0">
                <a:cs typeface="Consolas" panose="020B0609020204030204" pitchFamily="49" charset="0"/>
              </a:rPr>
              <a:t> of tables in the collection</a:t>
            </a:r>
          </a:p>
          <a:p>
            <a:pPr marL="682625" lvl="1" indent="-342900"/>
            <a:r>
              <a:rPr lang="fr-FR" dirty="0" smtClean="0">
                <a:latin typeface="Consolas" panose="020B0609020204030204" pitchFamily="49" charset="0"/>
                <a:cs typeface="Consolas" panose="020B0609020204030204" pitchFamily="49" charset="0"/>
              </a:rPr>
              <a:t>Sort </a:t>
            </a:r>
            <a:r>
              <a:rPr lang="fr-FR" dirty="0" smtClean="0">
                <a:cs typeface="Consolas" panose="020B0609020204030204" pitchFamily="49" charset="0"/>
              </a:rPr>
              <a:t>(</a:t>
            </a:r>
            <a:r>
              <a:rPr lang="fr-FR" dirty="0" err="1" smtClean="0">
                <a:cs typeface="Consolas" panose="020B0609020204030204" pitchFamily="49" charset="0"/>
              </a:rPr>
              <a:t>method</a:t>
            </a:r>
            <a:r>
              <a:rPr lang="fr-FR" dirty="0" smtClean="0">
                <a:cs typeface="Consolas" panose="020B0609020204030204" pitchFamily="49" charset="0"/>
              </a:rPr>
              <a:t>) : </a:t>
            </a:r>
            <a:r>
              <a:rPr lang="fr-FR" dirty="0" err="1" smtClean="0">
                <a:cs typeface="Consolas" panose="020B0609020204030204" pitchFamily="49" charset="0"/>
              </a:rPr>
              <a:t>will</a:t>
            </a:r>
            <a:r>
              <a:rPr lang="fr-FR" dirty="0" smtClean="0">
                <a:cs typeface="Consolas" panose="020B0609020204030204" pitchFamily="49" charset="0"/>
              </a:rPr>
              <a:t> arrange the tables in </a:t>
            </a:r>
            <a:r>
              <a:rPr lang="fr-FR" dirty="0" err="1" smtClean="0">
                <a:cs typeface="Consolas" panose="020B0609020204030204" pitchFamily="49" charset="0"/>
              </a:rPr>
              <a:t>order</a:t>
            </a:r>
            <a:r>
              <a:rPr lang="fr-FR" dirty="0" smtClean="0">
                <a:cs typeface="Consolas" panose="020B0609020204030204" pitchFamily="49" charset="0"/>
              </a:rPr>
              <a:t> (default </a:t>
            </a:r>
            <a:r>
              <a:rPr lang="fr-FR" dirty="0" err="1" smtClean="0">
                <a:cs typeface="Consolas" panose="020B0609020204030204" pitchFamily="49" charset="0"/>
              </a:rPr>
              <a:t>is</a:t>
            </a:r>
            <a:r>
              <a:rPr lang="fr-FR" dirty="0">
                <a:cs typeface="Consolas" panose="020B0609020204030204" pitchFamily="49" charset="0"/>
              </a:rPr>
              <a:t> </a:t>
            </a:r>
            <a:r>
              <a:rPr lang="fr-FR" dirty="0" err="1" smtClean="0">
                <a:cs typeface="Consolas" panose="020B0609020204030204" pitchFamily="49" charset="0"/>
              </a:rPr>
              <a:t>ascending</a:t>
            </a:r>
            <a:r>
              <a:rPr lang="fr-FR" dirty="0" smtClean="0">
                <a:cs typeface="Consolas" panose="020B0609020204030204" pitchFamily="49" charset="0"/>
              </a:rPr>
              <a:t> </a:t>
            </a:r>
            <a:r>
              <a:rPr lang="fr-FR" dirty="0" err="1" smtClean="0">
                <a:cs typeface="Consolas" panose="020B0609020204030204" pitchFamily="49" charset="0"/>
              </a:rPr>
              <a:t>order</a:t>
            </a:r>
            <a:r>
              <a:rPr lang="fr-FR" dirty="0" smtClean="0">
                <a:cs typeface="Consolas" panose="020B0609020204030204" pitchFamily="49" charset="0"/>
              </a:rPr>
              <a:t>)</a:t>
            </a:r>
          </a:p>
          <a:p>
            <a:pPr marL="460375" indent="-342900"/>
            <a:endParaRPr lang="fr-FR" dirty="0">
              <a:cs typeface="Consolas" panose="020B0609020204030204" pitchFamily="49" charset="0"/>
            </a:endParaRPr>
          </a:p>
          <a:p>
            <a:pPr marL="682625" lvl="1" indent="-342900"/>
            <a:endParaRPr lang="fr-FR" dirty="0" smtClean="0">
              <a:cs typeface="Consolas" panose="020B0609020204030204" pitchFamily="49" charset="0"/>
            </a:endParaRPr>
          </a:p>
          <a:p>
            <a:pPr marL="339725" lvl="1" indent="0">
              <a:buNone/>
            </a:pPr>
            <a:endParaRPr lang="fr-FR" dirty="0">
              <a:cs typeface="Consolas" panose="020B0609020204030204" pitchFamily="49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0284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Simple Example: Sorting Three </a:t>
            </a:r>
            <a:r>
              <a:rPr lang="en-US" dirty="0"/>
              <a:t>Tables (If There Is Time)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Instructions needed for sorting 3 tables </a:t>
            </a:r>
          </a:p>
          <a:p>
            <a:pPr marL="339725" lvl="1" indent="0">
              <a:buNone/>
            </a:pPr>
            <a:r>
              <a:rPr lang="fr-FR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ActiveDocument.Tables(1).Sort</a:t>
            </a:r>
            <a:endParaRPr lang="fr-FR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fr-FR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ActiveDocument.Tables(2).Sort</a:t>
            </a:r>
            <a:endParaRPr lang="fr-FR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fr-FR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ActiveDocument.Tables(3).Sort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671622" y="3013744"/>
            <a:ext cx="1731975" cy="3831556"/>
            <a:chOff x="677923" y="3013744"/>
            <a:chExt cx="1501632" cy="3659203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2"/>
            <a:srcRect t="2061" b="3093"/>
            <a:stretch/>
          </p:blipFill>
          <p:spPr>
            <a:xfrm>
              <a:off x="677923" y="3344030"/>
              <a:ext cx="1501632" cy="3328917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718997" y="3013744"/>
              <a:ext cx="1219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Before</a:t>
              </a:r>
              <a:endParaRPr lang="en-US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4486170" y="3030288"/>
            <a:ext cx="1457325" cy="3815012"/>
            <a:chOff x="4486170" y="3030288"/>
            <a:chExt cx="1457325" cy="3815012"/>
          </a:xfrm>
        </p:grpSpPr>
        <p:sp>
          <p:nvSpPr>
            <p:cNvPr id="9" name="TextBox 8"/>
            <p:cNvSpPr txBox="1"/>
            <p:nvPr/>
          </p:nvSpPr>
          <p:spPr>
            <a:xfrm>
              <a:off x="4572000" y="3030288"/>
              <a:ext cx="1066800" cy="369332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After</a:t>
              </a:r>
              <a:endParaRPr lang="en-US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86170" y="3321050"/>
              <a:ext cx="1457325" cy="35242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82761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Full Example: </a:t>
            </a:r>
            <a:r>
              <a:rPr lang="en-US" dirty="0"/>
              <a:t>Table (If There Is Time)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 smtClean="0"/>
              <a:t>Learning objective:</a:t>
            </a:r>
            <a:r>
              <a:rPr lang="en-US" altLang="en-US" dirty="0" smtClean="0"/>
              <a:t> sorting tables using the </a:t>
            </a:r>
            <a:r>
              <a:rPr lang="en-US" altLang="en-US" dirty="0" smtClean="0">
                <a:latin typeface="Consolas" panose="020B0609020204030204" pitchFamily="49" charset="0"/>
              </a:rPr>
              <a:t>Tables</a:t>
            </a:r>
            <a:r>
              <a:rPr lang="en-US" altLang="en-US" dirty="0" smtClean="0"/>
              <a:t> collection.</a:t>
            </a:r>
          </a:p>
          <a:p>
            <a:r>
              <a:rPr lang="en-US" altLang="en-US" b="1" dirty="0" smtClean="0"/>
              <a:t>Word </a:t>
            </a:r>
            <a:r>
              <a:rPr lang="en-US" altLang="en-US" b="1" dirty="0"/>
              <a:t>document containing the complete macro: </a:t>
            </a:r>
            <a:r>
              <a:rPr lang="en-US" altLang="en-US" dirty="0" smtClean="0"/>
              <a:t>“</a:t>
            </a:r>
            <a:r>
              <a:rPr lang="en-US" altLang="en-US" dirty="0" smtClean="0">
                <a:latin typeface="Consolas" panose="020B0609020204030204" pitchFamily="49" charset="0"/>
              </a:rPr>
              <a:t>19sortingTables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.docm”</a:t>
            </a: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Consolas" panose="020B0609020204030204" pitchFamily="49" charset="0"/>
              </a:rPr>
              <a:t>    Dim </a:t>
            </a:r>
            <a:r>
              <a:rPr lang="en-US" sz="2000" dirty="0" err="1">
                <a:latin typeface="Consolas" panose="020B0609020204030204" pitchFamily="49" charset="0"/>
              </a:rPr>
              <a:t>numTables</a:t>
            </a:r>
            <a:r>
              <a:rPr lang="en-US" sz="2000" dirty="0">
                <a:latin typeface="Consolas" panose="020B0609020204030204" pitchFamily="49" charset="0"/>
              </a:rPr>
              <a:t> As Long</a:t>
            </a:r>
          </a:p>
          <a:p>
            <a:pPr marL="0" indent="0">
              <a:buNone/>
            </a:pPr>
            <a:r>
              <a:rPr lang="en-US" sz="2000" dirty="0" smtClean="0">
                <a:latin typeface="Consolas" panose="020B0609020204030204" pitchFamily="49" charset="0"/>
              </a:rPr>
              <a:t>    </a:t>
            </a:r>
            <a:r>
              <a:rPr lang="en-US" sz="2000" dirty="0" err="1" smtClean="0">
                <a:latin typeface="Consolas" panose="020B0609020204030204" pitchFamily="49" charset="0"/>
              </a:rPr>
              <a:t>numTables</a:t>
            </a:r>
            <a:r>
              <a:rPr lang="en-US" sz="2000" dirty="0" smtClean="0">
                <a:latin typeface="Consolas" panose="020B0609020204030204" pitchFamily="49" charset="0"/>
              </a:rPr>
              <a:t> </a:t>
            </a:r>
            <a:r>
              <a:rPr lang="en-US" sz="2000" dirty="0">
                <a:latin typeface="Consolas" panose="020B0609020204030204" pitchFamily="49" charset="0"/>
              </a:rPr>
              <a:t>= ActiveDocument.Tables.Count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  MsgBox ("# tables to sort " &amp; </a:t>
            </a:r>
            <a:r>
              <a:rPr lang="en-US" sz="2000" dirty="0" err="1">
                <a:latin typeface="Consolas" panose="020B0609020204030204" pitchFamily="49" charset="0"/>
              </a:rPr>
              <a:t>numTables</a:t>
            </a:r>
            <a:r>
              <a:rPr lang="en-US" sz="2000" dirty="0" smtClean="0">
                <a:latin typeface="Consolas" panose="020B0609020204030204" pitchFamily="49" charset="0"/>
              </a:rPr>
              <a:t>)</a:t>
            </a:r>
            <a:endParaRPr lang="en-US" sz="20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  MsgBox ("Sorting Table #1")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  ActiveDocument.Tables(1).</a:t>
            </a:r>
            <a:r>
              <a:rPr lang="en-US" sz="2000" dirty="0" smtClean="0">
                <a:latin typeface="Consolas" panose="020B0609020204030204" pitchFamily="49" charset="0"/>
              </a:rPr>
              <a:t>Sort</a:t>
            </a:r>
            <a:endParaRPr lang="en-US" sz="20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  MsgBox ("Sorting Table #2")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  ActiveDocument.Tables(2).</a:t>
            </a:r>
            <a:r>
              <a:rPr lang="en-US" sz="2000" dirty="0" smtClean="0">
                <a:latin typeface="Consolas" panose="020B0609020204030204" pitchFamily="49" charset="0"/>
              </a:rPr>
              <a:t>Sort</a:t>
            </a:r>
            <a:endParaRPr lang="en-US" sz="20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  MsgBox ("Sorting Table #3")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  ActiveDocument.Tables(3).</a:t>
            </a:r>
            <a:r>
              <a:rPr lang="en-US" sz="2000" dirty="0" smtClean="0">
                <a:latin typeface="Consolas" panose="020B0609020204030204" pitchFamily="49" charset="0"/>
              </a:rPr>
              <a:t>Sort</a:t>
            </a:r>
            <a:endParaRPr lang="en-US" sz="20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1003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Result: Sorting </a:t>
            </a:r>
            <a:r>
              <a:rPr lang="en-US" dirty="0"/>
              <a:t>Tables (If There Is Time)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257800"/>
          </a:xfrm>
        </p:spPr>
        <p:txBody>
          <a:bodyPr/>
          <a:lstStyle/>
          <a:p>
            <a:r>
              <a:rPr lang="en-US" sz="2000" b="1" dirty="0" smtClean="0"/>
              <a:t>Before</a:t>
            </a:r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r>
              <a:rPr lang="en-US" sz="2000" b="1" dirty="0" smtClean="0"/>
              <a:t>After</a:t>
            </a:r>
            <a:endParaRPr lang="en-US" sz="2000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48" b="10428"/>
          <a:stretch/>
        </p:blipFill>
        <p:spPr bwMode="auto">
          <a:xfrm>
            <a:off x="621958" y="1524000"/>
            <a:ext cx="5372100" cy="2060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88" b="6102"/>
          <a:stretch/>
        </p:blipFill>
        <p:spPr bwMode="auto">
          <a:xfrm>
            <a:off x="651859" y="4495800"/>
            <a:ext cx="5248275" cy="2095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3648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After This Section You Should Now </a:t>
            </a:r>
            <a:r>
              <a:rPr lang="en-CA" dirty="0" smtClean="0"/>
              <a:t>Know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to copy and run the pre-created lecture examples</a:t>
            </a:r>
          </a:p>
          <a:p>
            <a:r>
              <a:rPr lang="en-US" dirty="0"/>
              <a:t>How the VB editor identifies programming errors  </a:t>
            </a:r>
          </a:p>
          <a:p>
            <a:r>
              <a:rPr lang="en-US" dirty="0" smtClean="0"/>
              <a:t>How </a:t>
            </a:r>
            <a:r>
              <a:rPr lang="en-US" dirty="0"/>
              <a:t>to create and execute simple VBA macros</a:t>
            </a:r>
          </a:p>
          <a:p>
            <a:pPr lvl="1"/>
            <a:r>
              <a:rPr lang="en-US" dirty="0"/>
              <a:t>You should know that macros can be automatically recorded but specifics will be covered in tutorial</a:t>
            </a:r>
          </a:p>
          <a:p>
            <a:pPr lvl="1"/>
            <a:r>
              <a:rPr lang="en-US" dirty="0"/>
              <a:t>Manually entering programs into the VB editor yourself</a:t>
            </a:r>
          </a:p>
          <a:p>
            <a:r>
              <a:rPr lang="en-US" dirty="0" smtClean="0"/>
              <a:t>How to create/use a Message Box “MsgBox”</a:t>
            </a:r>
          </a:p>
          <a:p>
            <a:r>
              <a:rPr lang="en-US" dirty="0"/>
              <a:t>How to use basic mathematical operators in VB expressions</a:t>
            </a:r>
          </a:p>
          <a:p>
            <a:r>
              <a:rPr lang="en-US" dirty="0"/>
              <a:t>How to create and use variables</a:t>
            </a:r>
          </a:p>
          <a:p>
            <a:r>
              <a:rPr lang="en-US" dirty="0"/>
              <a:t>Naming conventions for variables </a:t>
            </a:r>
          </a:p>
        </p:txBody>
      </p:sp>
    </p:spTree>
    <p:extLst>
      <p:ext uri="{BB962C8B-B14F-4D97-AF65-F5344CB8AC3E}">
        <p14:creationId xmlns:p14="http://schemas.microsoft.com/office/powerpoint/2010/main" val="4270962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After This Section You Should Now Know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Consolas" panose="020B0609020204030204" pitchFamily="49" charset="0"/>
              </a:rPr>
              <a:t>Objects</a:t>
            </a:r>
          </a:p>
          <a:p>
            <a:pPr lvl="1"/>
            <a:r>
              <a:rPr lang="en-US" dirty="0" smtClean="0">
                <a:cs typeface="Consolas" panose="020B0609020204030204" pitchFamily="49" charset="0"/>
              </a:rPr>
              <a:t>Properties/attributes vs. methods</a:t>
            </a:r>
          </a:p>
          <a:p>
            <a:r>
              <a:rPr lang="en-US" dirty="0" smtClean="0">
                <a:cs typeface="Consolas" panose="020B0609020204030204" pitchFamily="49" charset="0"/>
              </a:rPr>
              <a:t>Using common properties/attributes and methods of the following objects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Application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Selection</a:t>
            </a:r>
          </a:p>
          <a:p>
            <a:r>
              <a:rPr lang="en-US" dirty="0"/>
              <a:t>Collections</a:t>
            </a:r>
          </a:p>
          <a:p>
            <a:pPr lvl="1"/>
            <a:r>
              <a:rPr lang="en-US" dirty="0"/>
              <a:t>What are they</a:t>
            </a:r>
          </a:p>
          <a:p>
            <a:pPr lvl="1"/>
            <a:r>
              <a:rPr lang="en-US" dirty="0"/>
              <a:t>What is the advantage in using them</a:t>
            </a:r>
          </a:p>
          <a:p>
            <a:pPr lvl="1"/>
            <a:r>
              <a:rPr lang="en-US" dirty="0"/>
              <a:t>Common examples found in Word documents</a:t>
            </a:r>
          </a:p>
          <a:p>
            <a:pPr lvl="1"/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99291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After This Section You Should Now Know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Using common collections in VBA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Documents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Shapes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InLineShapes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Tables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Windows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1150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ea typeface="ＭＳ Ｐゴシック" pitchFamily="34" charset="-128"/>
              </a:rPr>
              <a:t>Images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>
                <a:ea typeface="ＭＳ Ｐゴシック" pitchFamily="34" charset="-128"/>
              </a:rPr>
              <a:t>“Unless otherwise indicated, all images were produced by James Tam</a:t>
            </a: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117475" y="6665913"/>
            <a:ext cx="854075" cy="19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900" dirty="0">
                <a:solidFill>
                  <a:srgbClr val="898989"/>
                </a:solidFill>
                <a:latin typeface="Arial" charset="0"/>
                <a:ea typeface="ＭＳ Ｐゴシック" pitchFamily="34" charset="-128"/>
              </a:rPr>
              <a:t>slide </a:t>
            </a:r>
            <a:fld id="{09EE15A5-A843-4A49-A306-A97B1D517AC4}" type="slidenum">
              <a:rPr lang="en-US" altLang="en-US" sz="900">
                <a:solidFill>
                  <a:srgbClr val="898989"/>
                </a:solidFill>
                <a:latin typeface="Arial" charset="0"/>
                <a:ea typeface="ＭＳ Ｐゴシック" pitchFamily="34" charset="-128"/>
              </a:rPr>
              <a:pPr eaLnBrk="1" hangingPunct="1">
                <a:spcBef>
                  <a:spcPct val="0"/>
                </a:spcBef>
                <a:buFontTx/>
                <a:buNone/>
              </a:pPr>
              <a:t>60</a:t>
            </a:fld>
            <a:endParaRPr lang="en-US" altLang="en-US" sz="900" dirty="0">
              <a:solidFill>
                <a:srgbClr val="898989"/>
              </a:solidFill>
              <a:latin typeface="Arial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29261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2700">
          <a:solidFill>
            <a:schemeClr val="tx1"/>
          </a:solidFill>
        </a:ln>
      </a:spPr>
      <a:bodyPr rtlCol="0" anchor="ctr"/>
      <a:lstStyle>
        <a:defPPr algn="ctr">
          <a:defRPr>
            <a:solidFill>
              <a:srgbClr val="FF0000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50904</TotalTime>
  <Words>4124</Words>
  <Application>Microsoft Office PowerPoint</Application>
  <PresentationFormat>On-screen Show (4:3)</PresentationFormat>
  <Paragraphs>631</Paragraphs>
  <Slides>60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7" baseType="lpstr">
      <vt:lpstr>ＭＳ Ｐゴシック</vt:lpstr>
      <vt:lpstr>Arial</vt:lpstr>
      <vt:lpstr>Calibri</vt:lpstr>
      <vt:lpstr>Comic Sans MS</vt:lpstr>
      <vt:lpstr>Consolas</vt:lpstr>
      <vt:lpstr>Wingdings</vt:lpstr>
      <vt:lpstr>Office Theme</vt:lpstr>
      <vt:lpstr>VBA Programming: Part II</vt:lpstr>
      <vt:lpstr>Review: Lookup Tables (For Constants)</vt:lpstr>
      <vt:lpstr>Named Constants</vt:lpstr>
      <vt:lpstr>Declaring Named Constants</vt:lpstr>
      <vt:lpstr>Why Use Named Constants</vt:lpstr>
      <vt:lpstr>Why Use Named Constants</vt:lpstr>
      <vt:lpstr>Example: A Person</vt:lpstr>
      <vt:lpstr>VBA Object</vt:lpstr>
      <vt:lpstr>Common VBA Objects</vt:lpstr>
      <vt:lpstr>Example: What Are The Three Objects</vt:lpstr>
      <vt:lpstr>Using Pre-Built Capabilities/Properties Of Objects</vt:lpstr>
      <vt:lpstr>Attributes Vs. Methods/Functions</vt:lpstr>
      <vt:lpstr>The Application Object</vt:lpstr>
      <vt:lpstr>Introduction To The ActiveDocument Object</vt:lpstr>
      <vt:lpstr>Attributes Of The ActiveDocument Object</vt:lpstr>
      <vt:lpstr>Example Of Accessing Attributes</vt:lpstr>
      <vt:lpstr>Some Methods Of The ActiveDocument Object</vt:lpstr>
      <vt:lpstr>Example Of Using Methods</vt:lpstr>
      <vt:lpstr>ActiveDocument.SendMail()</vt:lpstr>
      <vt:lpstr>Closing The Active Document</vt:lpstr>
      <vt:lpstr>Reinforcing Example: Using Pre-Defined Constants (Closing Documents)</vt:lpstr>
      <vt:lpstr>Opening A Document</vt:lpstr>
      <vt:lpstr>Opening A Document (2)</vt:lpstr>
      <vt:lpstr>Formatting A Document</vt:lpstr>
      <vt:lpstr>Introduction To The Selection Object</vt:lpstr>
      <vt:lpstr>Basic Attributes Of The Selection Object</vt:lpstr>
      <vt:lpstr>Using The Selection Object Attributes</vt:lpstr>
      <vt:lpstr>Seeing Color (And Under Line Options)</vt:lpstr>
      <vt:lpstr>Some Methods Of The Selection Object</vt:lpstr>
      <vt:lpstr>Using Simple Methods Of The Selection Object</vt:lpstr>
      <vt:lpstr>Formatting Text (Entire Active Document): An Example</vt:lpstr>
      <vt:lpstr>Formatting: Entire Document</vt:lpstr>
      <vt:lpstr>Writing Text To Start/End</vt:lpstr>
      <vt:lpstr>Automatically Inserting Text Into A Word Document</vt:lpstr>
      <vt:lpstr>Inserting Text Into One Document From Other Documents</vt:lpstr>
      <vt:lpstr>“Finding” Things In A Document</vt:lpstr>
      <vt:lpstr>Find: Single Replacement</vt:lpstr>
      <vt:lpstr>More Complex Find And Replace: Case Sensitive</vt:lpstr>
      <vt:lpstr>With, End With</vt:lpstr>
      <vt:lpstr>Find And Replace</vt:lpstr>
      <vt:lpstr>Finding And Replacing Bold Font</vt:lpstr>
      <vt:lpstr>Finding/Replacing Formatting Styles</vt:lpstr>
      <vt:lpstr>Finding/Replacing Formatting Styles (2)</vt:lpstr>
      <vt:lpstr>Highlighting ‘Found’ Text</vt:lpstr>
      <vt:lpstr>Highlighting ‘Found’ Text (2)</vt:lpstr>
      <vt:lpstr>Collections</vt:lpstr>
      <vt:lpstr>Types Of Collections</vt:lpstr>
      <vt:lpstr>Documents Collection For Printing: Multiple Documents</vt:lpstr>
      <vt:lpstr>Accessing Shapes And Images (For Fun And Profit)</vt:lpstr>
      <vt:lpstr>Some Attributes/Properties InlineShapes &amp; Shapes</vt:lpstr>
      <vt:lpstr>Example: Accessing Shapes And Images</vt:lpstr>
      <vt:lpstr>Example: Accessing Shapes And Images</vt:lpstr>
      <vt:lpstr>Accessing Tables (If There Is Time)</vt:lpstr>
      <vt:lpstr>Simple Example: Sorting Three Tables (If There Is Time)</vt:lpstr>
      <vt:lpstr>Full Example: Table (If There Is Time)</vt:lpstr>
      <vt:lpstr>Result: Sorting Tables (If There Is Time)</vt:lpstr>
      <vt:lpstr>After This Section You Should Now Know</vt:lpstr>
      <vt:lpstr>After This Section You Should Now Know</vt:lpstr>
      <vt:lpstr>After This Section You Should Now Know (2)</vt:lpstr>
      <vt:lpstr>Images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VBA programming introduction II</dc:title>
  <dc:creator>James Tam</dc:creator>
  <cp:keywords>objects;attributes;methods;constants;slection object;active document object;collections</cp:keywords>
  <cp:lastModifiedBy>James Tam</cp:lastModifiedBy>
  <cp:revision>1236</cp:revision>
  <dcterms:created xsi:type="dcterms:W3CDTF">2014-05-13T22:22:53Z</dcterms:created>
  <dcterms:modified xsi:type="dcterms:W3CDTF">2020-10-23T02:11:07Z</dcterms:modified>
</cp:coreProperties>
</file>