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484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57" r:id="rId22"/>
    <p:sldId id="447" r:id="rId23"/>
    <p:sldId id="450" r:id="rId24"/>
    <p:sldId id="451" r:id="rId25"/>
    <p:sldId id="452" r:id="rId26"/>
    <p:sldId id="453" r:id="rId27"/>
    <p:sldId id="456" r:id="rId28"/>
    <p:sldId id="458" r:id="rId29"/>
    <p:sldId id="459" r:id="rId30"/>
    <p:sldId id="454" r:id="rId31"/>
    <p:sldId id="455" r:id="rId32"/>
    <p:sldId id="460" r:id="rId33"/>
    <p:sldId id="318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00"/>
    <a:srgbClr val="006400"/>
    <a:srgbClr val="0000FF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01" autoAdjust="0"/>
    <p:restoredTop sz="96296" autoAdjust="0"/>
  </p:normalViewPr>
  <p:slideViewPr>
    <p:cSldViewPr>
      <p:cViewPr varScale="1">
        <p:scale>
          <a:sx n="108" d="100"/>
          <a:sy n="108" d="100"/>
        </p:scale>
        <p:origin x="3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Determine what's a reference vs. an actual composite type and talk about the issues e.g., objects are actually references to objects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49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2898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8642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0626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7564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3210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54D3220-F59E-4EA1-BA48-5A300F5721BB}" type="slidenum">
              <a:rPr lang="en-US" altLang="en-US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5497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796EFC-2056-4B9B-8A52-B096A8E2C97D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3919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3643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dirty="0" smtClean="0"/>
              <a:t>Mention the value of the constant if we change class size once it changes throughout the whole program.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4514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CA" altLang="en-US" dirty="0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2F2834D-7481-44E3-A4F1-8641F4850439}" type="slidenum">
              <a:rPr lang="en-US" altLang="en-US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4648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33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9012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5/26/2021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</a:t>
            </a:r>
            <a:r>
              <a:rPr lang="en-US" altLang="en-US" sz="4800" dirty="0" smtClean="0"/>
              <a:t>Types, Lists Part 1</a:t>
            </a:r>
            <a:endParaRPr lang="en-US" altLang="en-US" sz="48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Declaring a list variable</a:t>
            </a:r>
          </a:p>
          <a:p>
            <a:pPr eaLnBrk="1" hangingPunct="1"/>
            <a:r>
              <a:rPr lang="en-US" altLang="en-US" sz="2800" dirty="0"/>
              <a:t>Accessing a list vs the elements in the list</a:t>
            </a:r>
          </a:p>
          <a:p>
            <a:pPr eaLnBrk="1" hangingPunct="1"/>
            <a:r>
              <a:rPr lang="en-US" altLang="en-US" sz="2800" dirty="0"/>
              <a:t>Passing lists as parameters</a:t>
            </a:r>
          </a:p>
          <a:p>
            <a:pPr eaLnBrk="1" hangingPunct="1"/>
            <a:r>
              <a:rPr lang="en-US" altLang="en-US" sz="2800" dirty="0"/>
              <a:t>Methods of parameter passing</a:t>
            </a: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Types Of Variables</a:t>
            </a:r>
          </a:p>
        </p:txBody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3683000" y="1689100"/>
            <a:ext cx="1219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2000" dirty="0">
                <a:latin typeface="Arial" panose="020B0604020202020204" pitchFamily="34" charset="0"/>
              </a:rPr>
              <a:t>Python variables</a:t>
            </a:r>
          </a:p>
        </p:txBody>
      </p:sp>
      <p:sp>
        <p:nvSpPr>
          <p:cNvPr id="759812" name="Text Box 4"/>
          <p:cNvSpPr txBox="1">
            <a:spLocks noChangeArrowheads="1"/>
          </p:cNvSpPr>
          <p:nvPr/>
        </p:nvSpPr>
        <p:spPr bwMode="auto">
          <a:xfrm>
            <a:off x="1612900" y="3086100"/>
            <a:ext cx="1409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AutoNum type="arabicPeriod"/>
            </a:pPr>
            <a:r>
              <a:rPr lang="en-CA" altLang="en-US" sz="2000" dirty="0">
                <a:latin typeface="Arial" panose="020B0604020202020204" pitchFamily="34" charset="0"/>
              </a:rPr>
              <a:t>Simple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CA" altLang="en-US" sz="2000" dirty="0">
                <a:latin typeface="Arial" panose="020B0604020202020204" pitchFamily="34" charset="0"/>
              </a:rPr>
              <a:t>      (atomic) </a:t>
            </a:r>
          </a:p>
        </p:txBody>
      </p:sp>
      <p:sp>
        <p:nvSpPr>
          <p:cNvPr id="759813" name="Line 5"/>
          <p:cNvSpPr>
            <a:spLocks noChangeShapeType="1"/>
          </p:cNvSpPr>
          <p:nvPr/>
        </p:nvSpPr>
        <p:spPr bwMode="auto">
          <a:xfrm flipH="1">
            <a:off x="2309813" y="2265363"/>
            <a:ext cx="1820862" cy="73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9300" y="3603625"/>
            <a:ext cx="3606800" cy="1235075"/>
            <a:chOff x="472" y="2270"/>
            <a:chExt cx="2272" cy="778"/>
          </a:xfrm>
        </p:grpSpPr>
        <p:sp>
          <p:nvSpPr>
            <p:cNvPr id="14355" name="Text Box 7"/>
            <p:cNvSpPr txBox="1">
              <a:spLocks noChangeArrowheads="1"/>
            </p:cNvSpPr>
            <p:nvPr/>
          </p:nvSpPr>
          <p:spPr bwMode="auto">
            <a:xfrm>
              <a:off x="472" y="2840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integer</a:t>
              </a:r>
            </a:p>
          </p:txBody>
        </p:sp>
        <p:sp>
          <p:nvSpPr>
            <p:cNvPr id="14356" name="Text Box 8"/>
            <p:cNvSpPr txBox="1">
              <a:spLocks noChangeArrowheads="1"/>
            </p:cNvSpPr>
            <p:nvPr/>
          </p:nvSpPr>
          <p:spPr bwMode="auto">
            <a:xfrm>
              <a:off x="1224" y="2832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boolean</a:t>
              </a:r>
            </a:p>
          </p:txBody>
        </p:sp>
        <p:sp>
          <p:nvSpPr>
            <p:cNvPr id="14357" name="Text Box 9"/>
            <p:cNvSpPr txBox="1">
              <a:spLocks noChangeArrowheads="1"/>
            </p:cNvSpPr>
            <p:nvPr/>
          </p:nvSpPr>
          <p:spPr bwMode="auto">
            <a:xfrm>
              <a:off x="2408" y="2856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float</a:t>
              </a:r>
            </a:p>
          </p:txBody>
        </p:sp>
        <p:sp>
          <p:nvSpPr>
            <p:cNvPr id="14358" name="Line 10"/>
            <p:cNvSpPr>
              <a:spLocks noChangeShapeType="1"/>
            </p:cNvSpPr>
            <p:nvPr/>
          </p:nvSpPr>
          <p:spPr bwMode="auto">
            <a:xfrm flipH="1">
              <a:off x="744" y="2271"/>
              <a:ext cx="774" cy="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9" name="Line 11"/>
            <p:cNvSpPr>
              <a:spLocks noChangeShapeType="1"/>
            </p:cNvSpPr>
            <p:nvPr/>
          </p:nvSpPr>
          <p:spPr bwMode="auto">
            <a:xfrm flipV="1">
              <a:off x="1493" y="2271"/>
              <a:ext cx="26" cy="5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60" name="Line 12"/>
            <p:cNvSpPr>
              <a:spLocks noChangeShapeType="1"/>
            </p:cNvSpPr>
            <p:nvPr/>
          </p:nvSpPr>
          <p:spPr bwMode="auto">
            <a:xfrm flipH="1" flipV="1">
              <a:off x="1517" y="2270"/>
              <a:ext cx="955" cy="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0" y="2266950"/>
            <a:ext cx="3200400" cy="1336675"/>
            <a:chOff x="2600" y="1428"/>
            <a:chExt cx="2016" cy="842"/>
          </a:xfrm>
        </p:grpSpPr>
        <p:sp>
          <p:nvSpPr>
            <p:cNvPr id="14353" name="Line 14"/>
            <p:cNvSpPr>
              <a:spLocks noChangeShapeType="1"/>
            </p:cNvSpPr>
            <p:nvPr/>
          </p:nvSpPr>
          <p:spPr bwMode="auto">
            <a:xfrm flipH="1" flipV="1">
              <a:off x="2600" y="1428"/>
              <a:ext cx="1336" cy="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4" name="Text Box 15"/>
            <p:cNvSpPr txBox="1">
              <a:spLocks noChangeArrowheads="1"/>
            </p:cNvSpPr>
            <p:nvPr/>
          </p:nvSpPr>
          <p:spPr bwMode="auto">
            <a:xfrm>
              <a:off x="3496" y="1944"/>
              <a:ext cx="11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2.   Aggregate    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      (composite) </a:t>
              </a: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575175" y="3657600"/>
            <a:ext cx="3951587" cy="2419410"/>
            <a:chOff x="4575175" y="3657600"/>
            <a:chExt cx="3951586" cy="2419410"/>
          </a:xfrm>
        </p:grpSpPr>
        <p:sp>
          <p:nvSpPr>
            <p:cNvPr id="14347" name="Line 17"/>
            <p:cNvSpPr>
              <a:spLocks noChangeShapeType="1"/>
            </p:cNvSpPr>
            <p:nvPr/>
          </p:nvSpPr>
          <p:spPr bwMode="auto">
            <a:xfrm flipH="1">
              <a:off x="5062536" y="3657600"/>
              <a:ext cx="1566863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48" name="Rectangle 18"/>
            <p:cNvSpPr>
              <a:spLocks noChangeArrowheads="1"/>
            </p:cNvSpPr>
            <p:nvPr/>
          </p:nvSpPr>
          <p:spPr bwMode="auto">
            <a:xfrm>
              <a:off x="4575175" y="5676900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Lists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49" name="Text Box 20"/>
            <p:cNvSpPr txBox="1">
              <a:spLocks noChangeArrowheads="1"/>
            </p:cNvSpPr>
            <p:nvPr/>
          </p:nvSpPr>
          <p:spPr bwMode="auto">
            <a:xfrm>
              <a:off x="6221514" y="5740400"/>
              <a:ext cx="8139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Tuples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0" name="Line 21"/>
            <p:cNvSpPr>
              <a:spLocks noChangeShapeType="1"/>
            </p:cNvSpPr>
            <p:nvPr/>
          </p:nvSpPr>
          <p:spPr bwMode="auto">
            <a:xfrm flipH="1">
              <a:off x="6438900" y="3657600"/>
              <a:ext cx="190500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1" name="Rectangle 23"/>
            <p:cNvSpPr>
              <a:spLocks noChangeArrowheads="1"/>
            </p:cNvSpPr>
            <p:nvPr/>
          </p:nvSpPr>
          <p:spPr bwMode="auto">
            <a:xfrm>
              <a:off x="7543800" y="5676899"/>
              <a:ext cx="9829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CA" altLang="en-US" sz="2000" dirty="0" smtClean="0">
                  <a:latin typeface="Arial" panose="020B0604020202020204" pitchFamily="34" charset="0"/>
                </a:rPr>
                <a:t>Strings</a:t>
              </a:r>
              <a:endParaRPr lang="en-US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2" name="Line 24"/>
            <p:cNvSpPr>
              <a:spLocks noChangeShapeType="1"/>
            </p:cNvSpPr>
            <p:nvPr/>
          </p:nvSpPr>
          <p:spPr bwMode="auto">
            <a:xfrm>
              <a:off x="6629400" y="3657600"/>
              <a:ext cx="1353834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2810" y="5259021"/>
            <a:ext cx="282178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Example Simple type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A variable containing the number </a:t>
            </a:r>
            <a:r>
              <a:rPr lang="en-US" altLang="en-US" i="1" dirty="0">
                <a:latin typeface="Arial" panose="020B0604020202020204" pitchFamily="34" charset="0"/>
              </a:rPr>
              <a:t>707</a:t>
            </a:r>
            <a:r>
              <a:rPr lang="en-US" altLang="en-US" dirty="0">
                <a:latin typeface="Arial" panose="020B0604020202020204" pitchFamily="34" charset="0"/>
              </a:rPr>
              <a:t> can’t be meaningfully decomposed  into parts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438900" y="508000"/>
            <a:ext cx="26860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Example composite</a:t>
            </a:r>
          </a:p>
          <a:p>
            <a:pPr eaLnBrk="1" hangingPunct="1"/>
            <a:r>
              <a:rPr lang="en-US" altLang="en-US" dirty="0"/>
              <a:t>A string (sequence of characters) can be decomposed into individual </a:t>
            </a:r>
            <a:r>
              <a:rPr lang="en-US" altLang="en-US" dirty="0" smtClean="0"/>
              <a:t>characters.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/>
      <p:bldP spid="759812" grpId="0"/>
      <p:bldP spid="4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791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List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In many programming languages a list is implemented as an array.</a:t>
            </a:r>
          </a:p>
          <a:p>
            <a:pPr lvl="1"/>
            <a:r>
              <a:rPr lang="en-US" altLang="en-US" sz="2000" dirty="0" smtClean="0"/>
              <a:t>This will likely be the term to look for if you are looking for a list-equivalent when learning a new language.</a:t>
            </a:r>
          </a:p>
          <a:p>
            <a:r>
              <a:rPr lang="en-US" altLang="en-US" sz="2400" dirty="0" smtClean="0"/>
              <a:t>Python lists have many of the characteristics of the arrays in other programming languages but they also have other features.</a:t>
            </a:r>
          </a:p>
        </p:txBody>
      </p:sp>
    </p:spTree>
    <p:extLst>
      <p:ext uri="{BB962C8B-B14F-4D97-AF65-F5344CB8AC3E}">
        <p14:creationId xmlns:p14="http://schemas.microsoft.com/office/powerpoint/2010/main" val="354633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 Problem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Write a program that will track the percentage grades for a class of students.  The program should allow the user to enter the grade for each student. Then it will display the grades for the whole class along with the average.</a:t>
            </a:r>
          </a:p>
        </p:txBody>
      </p:sp>
    </p:spTree>
    <p:extLst>
      <p:ext uri="{BB962C8B-B14F-4D97-AF65-F5344CB8AC3E}">
        <p14:creationId xmlns:p14="http://schemas.microsoft.com/office/powerpoint/2010/main" val="20090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>
                <a:latin typeface="Consolas" panose="020B0609020204030204" pitchFamily="49" charset="0"/>
              </a:rPr>
              <a:t>Why Bother With A List?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/>
              <a:t>Name of the example program</a:t>
            </a:r>
            <a:r>
              <a:rPr lang="en-CA" altLang="en-US" sz="2400" dirty="0" smtClean="0">
                <a:latin typeface="Times New Roman" panose="02020603050405020304" pitchFamily="18" charset="0"/>
              </a:rPr>
              <a:t>:</a:t>
            </a:r>
            <a:r>
              <a:rPr lang="en-CA" altLang="en-US" dirty="0" smtClean="0">
                <a:latin typeface="Times New Roman" panose="02020603050405020304" pitchFamily="18" charset="0"/>
              </a:rPr>
              <a:t> </a:t>
            </a:r>
            <a:r>
              <a:rPr lang="en-CA" altLang="en-US" sz="2000" dirty="0" smtClean="0">
                <a:latin typeface="Consolas" panose="020B0609020204030204" pitchFamily="49" charset="0"/>
              </a:rPr>
              <a:t>0classListV1.py</a:t>
            </a:r>
          </a:p>
          <a:p>
            <a:pPr lvl="1"/>
            <a:r>
              <a:rPr lang="en-US" altLang="en-US" sz="2000" dirty="0" smtClean="0"/>
              <a:t>Learning: a “how not” approach for a solution that should employ lists.</a:t>
            </a:r>
          </a:p>
          <a:p>
            <a:pPr lvl="1"/>
            <a:endParaRPr lang="en-CA" altLang="en-US" sz="2000" dirty="0" smtClean="0"/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CLASS_SIZE = 5</a:t>
            </a:r>
          </a:p>
          <a:p>
            <a:pPr>
              <a:buFontTx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stu1 = float(input("Enter grade for student no. 1: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stu2 = float(input("Enter grade for student no. 2: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stu3 = float(input("Enter grade for student no. 3: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stu4 = float(input("Enter grade for student no. 4: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stu5 = float(input("Enter grade for student no. 5: "))</a:t>
            </a:r>
          </a:p>
        </p:txBody>
      </p:sp>
    </p:spTree>
    <p:extLst>
      <p:ext uri="{BB962C8B-B14F-4D97-AF65-F5344CB8AC3E}">
        <p14:creationId xmlns:p14="http://schemas.microsoft.com/office/powerpoint/2010/main" val="203414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Why Bother With A List? (2)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print("The average grade is %0.2f%%", %(average))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1: %0.2f", %(stu1))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2: %0.2f", %(stu2))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3: %0.2f", %(stu3))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4: %0.2f", %(stu4))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5: %0.2f", %(stu5))</a:t>
            </a:r>
          </a:p>
          <a:p>
            <a:endParaRPr lang="en-CA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Why Bother With A List? (</a:t>
            </a:r>
            <a:r>
              <a:rPr lang="en-US" altLang="en-US" sz="3200" dirty="0" smtClean="0"/>
              <a:t>3</a:t>
            </a:r>
            <a:r>
              <a:rPr lang="en-CA" altLang="en-US" sz="3200" dirty="0" smtClean="0"/>
              <a:t>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print("The average grade is %0.2f%%", %(average))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1: %0.2f", %(stu1))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2: %0.2f", %(stu2))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3: %0.2f", %(stu3))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4: %0.2f", %(stu4))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5: %0.2f", %(stu5))</a:t>
            </a:r>
          </a:p>
          <a:p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241300" y="1181100"/>
            <a:ext cx="7899400" cy="5308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 flipV="1">
            <a:off x="292100" y="1117600"/>
            <a:ext cx="7797800" cy="54737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438400" y="1434307"/>
            <a:ext cx="31750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 sz="9600" dirty="0">
                <a:solidFill>
                  <a:srgbClr val="FF0000"/>
                </a:solidFill>
                <a:latin typeface="Arial" panose="020B0604020202020204" pitchFamily="34" charset="0"/>
              </a:rPr>
              <a:t>NO!</a:t>
            </a:r>
          </a:p>
        </p:txBody>
      </p:sp>
      <p:pic>
        <p:nvPicPr>
          <p:cNvPr id="55303" name="D06CF808.WAV">
            <a:hlinkClick r:id="" action="ppaction://media"/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721100"/>
            <a:ext cx="20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66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What Were The Problems With </a:t>
            </a:r>
            <a:br>
              <a:rPr lang="en-US" altLang="en-US" sz="3200" dirty="0" smtClean="0"/>
            </a:br>
            <a:r>
              <a:rPr lang="en-US" altLang="en-US" sz="3200" dirty="0" smtClean="0"/>
              <a:t>The Previous Approach?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Redundant statements.</a:t>
            </a:r>
          </a:p>
          <a:p>
            <a:r>
              <a:rPr lang="en-US" altLang="en-US" sz="2400" dirty="0" smtClean="0"/>
              <a:t>Yet a loop could not be easily employed given the types of variables that you have seen so far.</a:t>
            </a:r>
          </a:p>
        </p:txBody>
      </p:sp>
    </p:spTree>
    <p:extLst>
      <p:ext uri="{BB962C8B-B14F-4D97-AF65-F5344CB8AC3E}">
        <p14:creationId xmlns:p14="http://schemas.microsoft.com/office/powerpoint/2010/main" val="97399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What’s Needed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A composite variable that is a collection of another type.</a:t>
            </a:r>
          </a:p>
          <a:p>
            <a:pPr marL="396875" lvl="1" indent="-171450"/>
            <a:r>
              <a:rPr lang="en-US" altLang="en-US" sz="2000" dirty="0" smtClean="0"/>
              <a:t>The composite variable can be manipulated and passed throughout the program as a single entity.</a:t>
            </a:r>
          </a:p>
          <a:p>
            <a:pPr marL="396875" lvl="1" indent="-171450"/>
            <a:r>
              <a:rPr lang="en-US" altLang="en-US" sz="2000" dirty="0" smtClean="0"/>
              <a:t>At the same time each element can be accessed individually</a:t>
            </a:r>
            <a:r>
              <a:rPr lang="en-US" altLang="en-US" sz="2400" dirty="0" smtClean="0"/>
              <a:t>.</a:t>
            </a:r>
          </a:p>
          <a:p>
            <a:r>
              <a:rPr lang="en-US" altLang="en-US" sz="2400" dirty="0" smtClean="0"/>
              <a:t>What’s needed…a list!</a:t>
            </a:r>
          </a:p>
        </p:txBody>
      </p:sp>
    </p:spTree>
    <p:extLst>
      <p:ext uri="{BB962C8B-B14F-4D97-AF65-F5344CB8AC3E}">
        <p14:creationId xmlns:p14="http://schemas.microsoft.com/office/powerpoint/2010/main" val="365860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Creating A List (Fixed Size)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lnSpc>
                <a:spcPct val="110000"/>
              </a:lnSpc>
            </a:pPr>
            <a:r>
              <a:rPr lang="en-US" altLang="en-US" sz="2400" b="1" dirty="0" smtClean="0"/>
              <a:t>Format (‘n’ element list):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000" dirty="0" smtClean="0"/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list_name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 = [&lt;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dirty="0" smtClean="0"/>
              <a:t>Example:</a:t>
            </a:r>
            <a:endParaRPr lang="en-US" altLang="en-US" sz="2400" dirty="0" smtClean="0"/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#List with 5 elements, index ranges from 0 to (5-1)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b="1" dirty="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percentages = [50.0, 100.0, 78.5, 99.9, 65.1]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dirty="0" smtClean="0"/>
              <a:t>Other Examples: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letters = </a:t>
            </a:r>
            <a:r>
              <a:rPr lang="en-US" altLang="en-US" sz="1800" dirty="0">
                <a:latin typeface="Consolas" panose="020B0609020204030204" pitchFamily="49" charset="0"/>
              </a:rPr>
              <a:t>["</a:t>
            </a:r>
            <a:r>
              <a:rPr lang="en-US" altLang="en-US" sz="1800" dirty="0" smtClean="0">
                <a:latin typeface="Consolas" panose="020B0609020204030204" pitchFamily="49" charset="0"/>
              </a:rPr>
              <a:t>A</a:t>
            </a:r>
            <a:r>
              <a:rPr lang="en-US" altLang="en-US" sz="1800" dirty="0">
                <a:latin typeface="Consolas" panose="020B0609020204030204" pitchFamily="49" charset="0"/>
              </a:rPr>
              <a:t>", "</a:t>
            </a:r>
            <a:r>
              <a:rPr lang="en-US" altLang="en-US" sz="1800" dirty="0" smtClean="0">
                <a:latin typeface="Consolas" panose="020B0609020204030204" pitchFamily="49" charset="0"/>
              </a:rPr>
              <a:t>B</a:t>
            </a:r>
            <a:r>
              <a:rPr lang="en-US" altLang="en-US" sz="1800" dirty="0">
                <a:latin typeface="Consolas" panose="020B0609020204030204" pitchFamily="49" charset="0"/>
              </a:rPr>
              <a:t>", </a:t>
            </a:r>
            <a:r>
              <a:rPr lang="en-US" altLang="en-US" sz="1800" dirty="0" smtClean="0">
                <a:latin typeface="Consolas" panose="020B0609020204030204" pitchFamily="49" charset="0"/>
              </a:rPr>
              <a:t>"A</a:t>
            </a:r>
            <a:r>
              <a:rPr lang="en-US" altLang="en-US" sz="1800" dirty="0">
                <a:latin typeface="Consolas" panose="020B0609020204030204" pitchFamily="49" charset="0"/>
              </a:rPr>
              <a:t>"]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names = ["The Borg", "Klingon ", "Hirogin", "Jem’hadar"]</a:t>
            </a: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2895600" y="1968500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Element 0</a:t>
            </a:r>
          </a:p>
        </p:txBody>
      </p:sp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4419600" y="1968500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Element 1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6324600" y="1981200"/>
            <a:ext cx="990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Element n-1</a:t>
            </a:r>
          </a:p>
        </p:txBody>
      </p:sp>
      <p:sp>
        <p:nvSpPr>
          <p:cNvPr id="58375" name="TextBox 6"/>
          <p:cNvSpPr txBox="1">
            <a:spLocks noChangeArrowheads="1"/>
          </p:cNvSpPr>
          <p:nvPr/>
        </p:nvSpPr>
        <p:spPr bwMode="auto">
          <a:xfrm>
            <a:off x="3124200" y="3513931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8376" name="TextBox 7"/>
          <p:cNvSpPr txBox="1">
            <a:spLocks noChangeArrowheads="1"/>
          </p:cNvSpPr>
          <p:nvPr/>
        </p:nvSpPr>
        <p:spPr bwMode="auto">
          <a:xfrm>
            <a:off x="3994150" y="3521869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8377" name="TextBox 8"/>
          <p:cNvSpPr txBox="1">
            <a:spLocks noChangeArrowheads="1"/>
          </p:cNvSpPr>
          <p:nvPr/>
        </p:nvSpPr>
        <p:spPr bwMode="auto">
          <a:xfrm>
            <a:off x="4762500" y="3510756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378" name="TextBox 9"/>
          <p:cNvSpPr txBox="1">
            <a:spLocks noChangeArrowheads="1"/>
          </p:cNvSpPr>
          <p:nvPr/>
        </p:nvSpPr>
        <p:spPr bwMode="auto">
          <a:xfrm>
            <a:off x="5538788" y="3499644"/>
            <a:ext cx="3048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6324600" y="3521869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8380" name="TextBox 1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dirty="0"/>
              <a:t>1 These 4 names (Borg, Klingon, Hirogin, Jem’hadar) </a:t>
            </a:r>
            <a:r>
              <a:rPr lang="en-US" altLang="en-US" sz="1400" dirty="0">
                <a:sym typeface="Symbol" panose="05050102010706020507" pitchFamily="18" charset="2"/>
              </a:rPr>
              <a:t></a:t>
            </a:r>
            <a:r>
              <a:rPr lang="en-US" altLang="en-US" sz="1400" dirty="0"/>
              <a:t> are  CBS</a:t>
            </a:r>
          </a:p>
        </p:txBody>
      </p:sp>
      <p:sp>
        <p:nvSpPr>
          <p:cNvPr id="2" name="Rectangle 1"/>
          <p:cNvSpPr/>
          <p:nvPr/>
        </p:nvSpPr>
        <p:spPr>
          <a:xfrm>
            <a:off x="6934200" y="5638800"/>
            <a:ext cx="2181225" cy="1219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Analogous to creating an ‘atomic’ variable: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um1 = 12.5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flag = True</a:t>
            </a:r>
            <a:endParaRPr lang="en-CA" sz="1600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01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Accessing A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Because a list is composite you can access the entire list or individual elements.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percentages = [50.0, 100.0, 78.5, 99.9, 65.1]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Name of the list accesses the whole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print(percentages)</a:t>
            </a:r>
          </a:p>
          <a:p>
            <a:r>
              <a:rPr lang="en-US" altLang="en-US" dirty="0" smtClean="0"/>
              <a:t>Name of the list and an index “</a:t>
            </a:r>
            <a:r>
              <a:rPr lang="en-US" altLang="ja-JP" sz="2000" dirty="0" smtClean="0">
                <a:latin typeface="Consolas" panose="020B0609020204030204" pitchFamily="49" charset="0"/>
              </a:rPr>
              <a:t>[index]</a:t>
            </a:r>
            <a:r>
              <a:rPr lang="en-US" altLang="en-US" dirty="0" smtClean="0"/>
              <a:t>”</a:t>
            </a:r>
            <a:r>
              <a:rPr lang="en-US" altLang="ja-JP" dirty="0" smtClean="0"/>
              <a:t>accesses an element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print(percentages[1])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24200" y="1763713"/>
            <a:ext cx="3962400" cy="1055687"/>
            <a:chOff x="3124200" y="1764347"/>
            <a:chExt cx="3962400" cy="1055053"/>
          </a:xfrm>
        </p:grpSpPr>
        <p:sp>
          <p:nvSpPr>
            <p:cNvPr id="4" name="Right Brace 3"/>
            <p:cNvSpPr/>
            <p:nvPr/>
          </p:nvSpPr>
          <p:spPr>
            <a:xfrm rot="16200000">
              <a:off x="4800783" y="533583"/>
              <a:ext cx="609234" cy="3962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59407" name="TextBox 4"/>
            <p:cNvSpPr txBox="1">
              <a:spLocks noChangeArrowheads="1"/>
            </p:cNvSpPr>
            <p:nvPr/>
          </p:nvSpPr>
          <p:spPr bwMode="auto">
            <a:xfrm>
              <a:off x="4762500" y="1764347"/>
              <a:ext cx="8001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List</a:t>
              </a:r>
            </a:p>
          </p:txBody>
        </p:sp>
      </p:grp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11713"/>
            <a:ext cx="325596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791200"/>
            <a:ext cx="320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239963" y="3124200"/>
            <a:ext cx="4389437" cy="1331913"/>
            <a:chOff x="2240604" y="3124200"/>
            <a:chExt cx="4388796" cy="1332131"/>
          </a:xfrm>
        </p:grpSpPr>
        <p:sp>
          <p:nvSpPr>
            <p:cNvPr id="59400" name="TextBox 6"/>
            <p:cNvSpPr txBox="1">
              <a:spLocks noChangeArrowheads="1"/>
            </p:cNvSpPr>
            <p:nvPr/>
          </p:nvSpPr>
          <p:spPr bwMode="auto">
            <a:xfrm>
              <a:off x="2240604" y="3994666"/>
              <a:ext cx="15693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Elements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972334" y="3124200"/>
              <a:ext cx="228567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2972334" y="3124200"/>
              <a:ext cx="1219022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3024714" y="3124200"/>
              <a:ext cx="2004719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3024714" y="3124200"/>
              <a:ext cx="2766608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972334" y="3124200"/>
              <a:ext cx="3657066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49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Negative Indices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Although Python allows for negative indices (-1 last element, -2 second last…-&lt;size&gt;) this is unusual and this approach is not allowed in other languages.</a:t>
            </a:r>
          </a:p>
          <a:p>
            <a:r>
              <a:rPr lang="en-US" altLang="en-US" dirty="0" smtClean="0"/>
              <a:t>So unless otherwise told your index should be a positive integer ranging from &lt;zero&gt; to &lt;list size – 1&gt;</a:t>
            </a:r>
          </a:p>
        </p:txBody>
      </p:sp>
    </p:spTree>
    <p:extLst>
      <p:ext uri="{BB962C8B-B14F-4D97-AF65-F5344CB8AC3E}">
        <p14:creationId xmlns:p14="http://schemas.microsoft.com/office/powerpoint/2010/main" val="330180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 List (Variable Size)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177800" algn="l"/>
              </a:tabLst>
            </a:pPr>
            <a:r>
              <a:rPr lang="en-US" altLang="en-US" sz="2400" dirty="0" smtClean="0"/>
              <a:t>Step 1: Create a variable that refers to the list (list is empty) </a:t>
            </a:r>
          </a:p>
          <a:p>
            <a:pPr>
              <a:tabLst>
                <a:tab pos="177800" algn="l"/>
              </a:tabLst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Format: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list 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 = []</a:t>
            </a:r>
          </a:p>
          <a:p>
            <a:pPr>
              <a:tabLst>
                <a:tab pos="177800" algn="l"/>
              </a:tabLst>
            </a:pPr>
            <a:endParaRPr lang="en-US" altLang="en-US" sz="2000" dirty="0" smtClean="0"/>
          </a:p>
          <a:p>
            <a:pPr>
              <a:tabLst>
                <a:tab pos="177800" algn="l"/>
              </a:tabLst>
            </a:pPr>
            <a:r>
              <a:rPr lang="en-US" altLang="en-US" sz="2400" b="1" dirty="0" smtClean="0"/>
              <a:t>Example: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classGrades = []</a:t>
            </a:r>
          </a:p>
          <a:p>
            <a:pPr>
              <a:tabLst>
                <a:tab pos="177800" algn="l"/>
              </a:tabLst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018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 A List (Variable Size: 2)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Step 2: Initialize the list with the elements</a:t>
            </a:r>
          </a:p>
          <a:p>
            <a:r>
              <a:rPr lang="en-US" altLang="en-US" sz="2400" b="1" dirty="0" smtClean="0"/>
              <a:t>General format:</a:t>
            </a:r>
          </a:p>
          <a:p>
            <a:pPr lvl="1"/>
            <a:r>
              <a:rPr lang="en-US" altLang="en-US" sz="2000" dirty="0" smtClean="0"/>
              <a:t>Within the body of a loop create each element and then add the new element on the end of the list (‘append’)</a:t>
            </a:r>
          </a:p>
          <a:p>
            <a:endParaRPr lang="en-US" altLang="en-US" sz="2400" dirty="0" smtClean="0"/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499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Creating A Variable Sized List: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7447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classGrades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 [] </a:t>
            </a: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i in range (0, 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4,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Each time through the loop: create new element = -1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Add new element to the end of the list</a:t>
            </a:r>
            <a:endParaRPr lang="en-US" altLang="en-US" sz="1800" b="1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classGrades.append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(-1)</a:t>
            </a:r>
          </a:p>
          <a:p>
            <a:pPr>
              <a:buFont typeface="Arial" charset="0"/>
              <a:buChar char="•"/>
              <a:defRPr/>
            </a:pPr>
            <a:endParaRPr lang="en-US" sz="1800" dirty="0">
              <a:ea typeface="+mn-ea"/>
              <a:cs typeface="+mn-cs"/>
            </a:endParaRP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78325" y="1133475"/>
            <a:ext cx="1600200" cy="1352550"/>
            <a:chOff x="4379067" y="1132874"/>
            <a:chExt cx="1600200" cy="1353154"/>
          </a:xfrm>
        </p:grpSpPr>
        <p:sp>
          <p:nvSpPr>
            <p:cNvPr id="66610" name="TextBox 3"/>
            <p:cNvSpPr txBox="1">
              <a:spLocks noChangeArrowheads="1"/>
            </p:cNvSpPr>
            <p:nvPr/>
          </p:nvSpPr>
          <p:spPr bwMode="auto">
            <a:xfrm>
              <a:off x="4379067" y="1689529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598267" y="1766570"/>
              <a:ext cx="304800" cy="15405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745905" y="1920626"/>
              <a:ext cx="0" cy="3509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5522067" y="2257326"/>
              <a:ext cx="457200" cy="22870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14" name="TextBox 7"/>
            <p:cNvSpPr txBox="1">
              <a:spLocks noChangeArrowheads="1"/>
            </p:cNvSpPr>
            <p:nvPr/>
          </p:nvSpPr>
          <p:spPr bwMode="auto">
            <a:xfrm>
              <a:off x="4406629" y="1132874"/>
              <a:ext cx="1572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Before loop (empty list)</a:t>
              </a:r>
            </a:p>
          </p:txBody>
        </p:sp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26988" y="5548313"/>
            <a:ext cx="2895600" cy="1060450"/>
            <a:chOff x="27558" y="5547764"/>
            <a:chExt cx="2895601" cy="1060662"/>
          </a:xfrm>
        </p:grpSpPr>
        <p:sp>
          <p:nvSpPr>
            <p:cNvPr id="66603" name="TextBox 42"/>
            <p:cNvSpPr txBox="1">
              <a:spLocks noChangeArrowheads="1"/>
            </p:cNvSpPr>
            <p:nvPr/>
          </p:nvSpPr>
          <p:spPr bwMode="auto">
            <a:xfrm>
              <a:off x="27558" y="5886318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46758" y="5963772"/>
              <a:ext cx="304800" cy="15401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1413445" y="6070155"/>
              <a:ext cx="0" cy="2302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ounded Rectangle 45"/>
            <p:cNvSpPr/>
            <p:nvPr/>
          </p:nvSpPr>
          <p:spPr>
            <a:xfrm>
              <a:off x="1322958" y="6251167"/>
              <a:ext cx="1600201" cy="35725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07" name="TextBox 46"/>
            <p:cNvSpPr txBox="1">
              <a:spLocks noChangeArrowheads="1"/>
            </p:cNvSpPr>
            <p:nvPr/>
          </p:nvSpPr>
          <p:spPr bwMode="auto">
            <a:xfrm>
              <a:off x="131320" y="5547764"/>
              <a:ext cx="15726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 = 0</a:t>
              </a:r>
            </a:p>
          </p:txBody>
        </p:sp>
        <p:sp>
          <p:nvSpPr>
            <p:cNvPr id="66608" name="TextBox 47"/>
            <p:cNvSpPr txBox="1">
              <a:spLocks noChangeArrowheads="1"/>
            </p:cNvSpPr>
            <p:nvPr/>
          </p:nvSpPr>
          <p:spPr bwMode="auto">
            <a:xfrm>
              <a:off x="1409696" y="6300648"/>
              <a:ext cx="495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29371" y="6354375"/>
              <a:ext cx="587375" cy="2000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197100" y="5026025"/>
            <a:ext cx="2895600" cy="1331913"/>
            <a:chOff x="2197100" y="5026025"/>
            <a:chExt cx="2895600" cy="1331913"/>
          </a:xfrm>
        </p:grpSpPr>
        <p:sp>
          <p:nvSpPr>
            <p:cNvPr id="66593" name="TextBox 33"/>
            <p:cNvSpPr txBox="1">
              <a:spLocks noChangeArrowheads="1"/>
            </p:cNvSpPr>
            <p:nvPr/>
          </p:nvSpPr>
          <p:spPr bwMode="auto">
            <a:xfrm>
              <a:off x="2197100" y="5364163"/>
              <a:ext cx="1600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grpSp>
          <p:nvGrpSpPr>
            <p:cNvPr id="66594" name="Group 53"/>
            <p:cNvGrpSpPr>
              <a:grpSpLocks/>
            </p:cNvGrpSpPr>
            <p:nvPr/>
          </p:nvGrpSpPr>
          <p:grpSpPr bwMode="auto">
            <a:xfrm>
              <a:off x="2301875" y="5026025"/>
              <a:ext cx="2790825" cy="1331913"/>
              <a:chOff x="2301399" y="5025713"/>
              <a:chExt cx="2791839" cy="133253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3416229" y="5441833"/>
                <a:ext cx="304911" cy="152472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>
                <a:off x="3584565" y="5548246"/>
                <a:ext cx="0" cy="2302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ounded Rectangle 36"/>
              <p:cNvSpPr/>
              <p:nvPr/>
            </p:nvSpPr>
            <p:spPr>
              <a:xfrm>
                <a:off x="3492457" y="5729307"/>
                <a:ext cx="1600781" cy="62418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598" name="TextBox 37"/>
              <p:cNvSpPr txBox="1">
                <a:spLocks noChangeArrowheads="1"/>
              </p:cNvSpPr>
              <p:nvPr/>
            </p:nvSpPr>
            <p:spPr bwMode="auto">
              <a:xfrm>
                <a:off x="2301399" y="5025713"/>
                <a:ext cx="157263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dirty="0">
                    <a:latin typeface="Consolas" panose="020B0609020204030204" pitchFamily="49" charset="0"/>
                  </a:rPr>
                  <a:t>i = 1</a:t>
                </a:r>
              </a:p>
            </p:txBody>
          </p:sp>
          <p:sp>
            <p:nvSpPr>
              <p:cNvPr id="66599" name="TextBox 38"/>
              <p:cNvSpPr txBox="1">
                <a:spLocks noChangeArrowheads="1"/>
              </p:cNvSpPr>
              <p:nvPr/>
            </p:nvSpPr>
            <p:spPr bwMode="auto">
              <a:xfrm>
                <a:off x="3579775" y="5778597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>
                    <a:latin typeface="Consolas" panose="020B0609020204030204" pitchFamily="49" charset="0"/>
                  </a:rPr>
                  <a:t>[0]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999054" y="5832542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  <p:sp>
            <p:nvSpPr>
              <p:cNvPr id="66601" name="TextBox 49"/>
              <p:cNvSpPr txBox="1">
                <a:spLocks noChangeArrowheads="1"/>
              </p:cNvSpPr>
              <p:nvPr/>
            </p:nvSpPr>
            <p:spPr bwMode="auto">
              <a:xfrm>
                <a:off x="3583827" y="6050475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>
                    <a:latin typeface="Consolas" panose="020B0609020204030204" pitchFamily="49" charset="0"/>
                  </a:rPr>
                  <a:t>[1]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999054" y="6104133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</p:grpSp>
      </p:grp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5886450" y="3395663"/>
            <a:ext cx="2895600" cy="1970087"/>
            <a:chOff x="5886450" y="3395663"/>
            <a:chExt cx="2895600" cy="1970723"/>
          </a:xfrm>
        </p:grpSpPr>
        <p:sp>
          <p:nvSpPr>
            <p:cNvPr id="66580" name="TextBox 8"/>
            <p:cNvSpPr txBox="1">
              <a:spLocks noChangeArrowheads="1"/>
            </p:cNvSpPr>
            <p:nvPr/>
          </p:nvSpPr>
          <p:spPr bwMode="auto">
            <a:xfrm>
              <a:off x="5886450" y="3733978"/>
              <a:ext cx="1600199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105650" y="3811722"/>
              <a:ext cx="304800" cy="1524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7272338" y="3918119"/>
              <a:ext cx="0" cy="2302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 bwMode="auto">
            <a:xfrm>
              <a:off x="7181850" y="4097565"/>
              <a:ext cx="1600200" cy="126882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84" name="TextBox 12"/>
            <p:cNvSpPr txBox="1">
              <a:spLocks noChangeArrowheads="1"/>
            </p:cNvSpPr>
            <p:nvPr/>
          </p:nvSpPr>
          <p:spPr bwMode="auto">
            <a:xfrm>
              <a:off x="5990212" y="3395663"/>
              <a:ext cx="1572637" cy="338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 = 3</a:t>
              </a:r>
            </a:p>
          </p:txBody>
        </p:sp>
        <p:sp>
          <p:nvSpPr>
            <p:cNvPr id="66585" name="TextBox 13"/>
            <p:cNvSpPr txBox="1">
              <a:spLocks noChangeArrowheads="1"/>
            </p:cNvSpPr>
            <p:nvPr/>
          </p:nvSpPr>
          <p:spPr bwMode="auto">
            <a:xfrm>
              <a:off x="7268588" y="414801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86" name="TextBox 14"/>
            <p:cNvSpPr txBox="1">
              <a:spLocks noChangeArrowheads="1"/>
            </p:cNvSpPr>
            <p:nvPr/>
          </p:nvSpPr>
          <p:spPr bwMode="auto">
            <a:xfrm>
              <a:off x="7272641" y="4455574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87" name="TextBox 15"/>
            <p:cNvSpPr txBox="1">
              <a:spLocks noChangeArrowheads="1"/>
            </p:cNvSpPr>
            <p:nvPr/>
          </p:nvSpPr>
          <p:spPr bwMode="auto">
            <a:xfrm>
              <a:off x="7272641" y="4756362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688263" y="4200785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7688263" y="4508859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688263" y="4810582"/>
              <a:ext cx="587375" cy="20009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6591" name="TextBox 15"/>
            <p:cNvSpPr txBox="1">
              <a:spLocks noChangeArrowheads="1"/>
            </p:cNvSpPr>
            <p:nvPr/>
          </p:nvSpPr>
          <p:spPr bwMode="auto">
            <a:xfrm>
              <a:off x="7272641" y="504507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[3]</a:t>
              </a: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7688263" y="5099600"/>
              <a:ext cx="587375" cy="1985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3927475" y="3887788"/>
            <a:ext cx="2774950" cy="1644650"/>
            <a:chOff x="3927475" y="3887788"/>
            <a:chExt cx="2774950" cy="1645282"/>
          </a:xfrm>
        </p:grpSpPr>
        <p:sp>
          <p:nvSpPr>
            <p:cNvPr id="66569" name="TextBox 20"/>
            <p:cNvSpPr txBox="1">
              <a:spLocks noChangeArrowheads="1"/>
            </p:cNvSpPr>
            <p:nvPr/>
          </p:nvSpPr>
          <p:spPr bwMode="auto">
            <a:xfrm>
              <a:off x="3927475" y="4226339"/>
              <a:ext cx="1600199" cy="307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146675" y="4303873"/>
              <a:ext cx="304800" cy="15404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1" name="TextBox 24"/>
            <p:cNvSpPr txBox="1">
              <a:spLocks noChangeArrowheads="1"/>
            </p:cNvSpPr>
            <p:nvPr/>
          </p:nvSpPr>
          <p:spPr bwMode="auto">
            <a:xfrm>
              <a:off x="4031237" y="3887788"/>
              <a:ext cx="1572637" cy="33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 = 2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5102225" y="4553206"/>
              <a:ext cx="1600200" cy="97986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3" name="TextBox 13"/>
            <p:cNvSpPr txBox="1">
              <a:spLocks noChangeArrowheads="1"/>
            </p:cNvSpPr>
            <p:nvPr/>
          </p:nvSpPr>
          <p:spPr bwMode="auto">
            <a:xfrm>
              <a:off x="5188963" y="4604260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74" name="TextBox 14"/>
            <p:cNvSpPr txBox="1">
              <a:spLocks noChangeArrowheads="1"/>
            </p:cNvSpPr>
            <p:nvPr/>
          </p:nvSpPr>
          <p:spPr bwMode="auto">
            <a:xfrm>
              <a:off x="5193016" y="4911819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75" name="TextBox 15"/>
            <p:cNvSpPr txBox="1">
              <a:spLocks noChangeArrowheads="1"/>
            </p:cNvSpPr>
            <p:nvPr/>
          </p:nvSpPr>
          <p:spPr bwMode="auto">
            <a:xfrm>
              <a:off x="5193016" y="5212607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5608638" y="4656433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5608638" y="4964527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5608638" y="5266268"/>
              <a:ext cx="587375" cy="200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5313363" y="4410276"/>
              <a:ext cx="0" cy="2302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80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Revised Version Using A List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714500" algn="l"/>
              </a:tabLst>
            </a:pPr>
            <a:r>
              <a:rPr lang="en-US" altLang="en-US" sz="2400" b="1" dirty="0" smtClean="0"/>
              <a:t>Name of the example program: </a:t>
            </a:r>
            <a:r>
              <a:rPr lang="en-CA" altLang="en-US" sz="2000" dirty="0" smtClean="0">
                <a:latin typeface="Consolas" panose="020B0609020204030204" pitchFamily="49" charset="0"/>
              </a:rPr>
              <a:t>1classListV2.py</a:t>
            </a:r>
          </a:p>
          <a:p>
            <a:pPr marL="533400" lvl="1" indent="-190500">
              <a:tabLst>
                <a:tab pos="1714500" algn="l"/>
              </a:tabLst>
            </a:pPr>
            <a:r>
              <a:rPr lang="en-US" altLang="en-US" sz="2000" dirty="0" smtClean="0"/>
              <a:t>Learning: an alternative implementation that illustrates the advantages of using a list. Can access individual elements as well as the entire list.</a:t>
            </a:r>
          </a:p>
          <a:p>
            <a:pPr marL="342900" lvl="1" indent="0">
              <a:tabLst>
                <a:tab pos="1714500" algn="l"/>
              </a:tabLst>
            </a:pPr>
            <a:endParaRPr lang="en-CA" altLang="en-US" sz="2000" dirty="0" smtClean="0"/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CLASS_SIZE = 5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def initialize():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    classGrades = []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classGrades.append(-1)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    return(classGrades)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CA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872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Revised Version Using A List (2)</a:t>
            </a:r>
            <a:endParaRPr lang="en-US" altLang="en-US" sz="3200" dirty="0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229600" cy="3248025"/>
          </a:xfrm>
        </p:spPr>
        <p:txBody>
          <a:bodyPr/>
          <a:lstStyle/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read(classGrades):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total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average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temp = i + 1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print("Enter grade for student no.", temp, ":")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classGrades[i] = float(input ("&gt;"))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total = total + classGrades[i]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average = total / CLASS_SIZE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return(classGrades, average)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800" dirty="0" smtClean="0"/>
          </a:p>
        </p:txBody>
      </p:sp>
      <p:sp>
        <p:nvSpPr>
          <p:cNvPr id="68612" name="TextBox 4"/>
          <p:cNvSpPr txBox="1">
            <a:spLocks noChangeArrowheads="1"/>
          </p:cNvSpPr>
          <p:nvPr/>
        </p:nvSpPr>
        <p:spPr bwMode="auto">
          <a:xfrm>
            <a:off x="0" y="4787900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latin typeface="Arial" panose="020B0604020202020204" pitchFamily="34" charset="0"/>
              </a:rPr>
              <a:t>classGrades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4865688"/>
            <a:ext cx="304800" cy="1539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85888" y="4972050"/>
            <a:ext cx="0" cy="2301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295400" y="5153025"/>
            <a:ext cx="1600200" cy="15811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16" name="TextBox 9"/>
          <p:cNvSpPr txBox="1">
            <a:spLocks noChangeArrowheads="1"/>
          </p:cNvSpPr>
          <p:nvPr/>
        </p:nvSpPr>
        <p:spPr bwMode="auto">
          <a:xfrm>
            <a:off x="1382713" y="52022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[0]</a:t>
            </a:r>
          </a:p>
        </p:txBody>
      </p:sp>
      <p:sp>
        <p:nvSpPr>
          <p:cNvPr id="68617" name="TextBox 10"/>
          <p:cNvSpPr txBox="1">
            <a:spLocks noChangeArrowheads="1"/>
          </p:cNvSpPr>
          <p:nvPr/>
        </p:nvSpPr>
        <p:spPr bwMode="auto">
          <a:xfrm>
            <a:off x="1385888" y="5510213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[1]</a:t>
            </a:r>
          </a:p>
        </p:txBody>
      </p:sp>
      <p:sp>
        <p:nvSpPr>
          <p:cNvPr id="68618" name="TextBox 11"/>
          <p:cNvSpPr txBox="1">
            <a:spLocks noChangeArrowheads="1"/>
          </p:cNvSpPr>
          <p:nvPr/>
        </p:nvSpPr>
        <p:spPr bwMode="auto">
          <a:xfrm>
            <a:off x="1385888" y="58118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[2]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01813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01813" y="556418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1813" y="58642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1387475" y="6118225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[3]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03400" y="61706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1395413" y="63960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[4]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11338" y="64484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6" name="TextBox 1"/>
          <p:cNvSpPr txBox="1">
            <a:spLocks noChangeArrowheads="1"/>
          </p:cNvSpPr>
          <p:nvPr/>
        </p:nvSpPr>
        <p:spPr bwMode="auto">
          <a:xfrm>
            <a:off x="0" y="4438650"/>
            <a:ext cx="289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After ‘initialize’: before loop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398713" y="5211763"/>
            <a:ext cx="1411287" cy="276225"/>
            <a:chOff x="2399492" y="5211299"/>
            <a:chExt cx="1410508" cy="276999"/>
          </a:xfrm>
        </p:grpSpPr>
        <p:sp>
          <p:nvSpPr>
            <p:cNvPr id="68713" name="TextBox 2"/>
            <p:cNvSpPr txBox="1">
              <a:spLocks noChangeArrowheads="1"/>
            </p:cNvSpPr>
            <p:nvPr/>
          </p:nvSpPr>
          <p:spPr bwMode="auto">
            <a:xfrm>
              <a:off x="3200400" y="5211299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0</a:t>
              </a:r>
            </a:p>
          </p:txBody>
        </p:sp>
        <p:cxnSp>
          <p:nvCxnSpPr>
            <p:cNvPr id="21" name="Straight Arrow Connector 20"/>
            <p:cNvCxnSpPr>
              <a:stCxn id="68713" idx="1"/>
            </p:cNvCxnSpPr>
            <p:nvPr/>
          </p:nvCxnSpPr>
          <p:spPr>
            <a:xfrm flipH="1">
              <a:off x="2399492" y="5349798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703763" y="4802188"/>
            <a:ext cx="782637" cy="314325"/>
            <a:chOff x="4704132" y="4802685"/>
            <a:chExt cx="782268" cy="313073"/>
          </a:xfrm>
        </p:grpSpPr>
        <p:sp>
          <p:nvSpPr>
            <p:cNvPr id="68711" name="TextBox 21"/>
            <p:cNvSpPr txBox="1">
              <a:spLocks noChangeArrowheads="1"/>
            </p:cNvSpPr>
            <p:nvPr/>
          </p:nvSpPr>
          <p:spPr bwMode="auto">
            <a:xfrm>
              <a:off x="4704132" y="4807981"/>
              <a:ext cx="6858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Consolas" panose="020B0609020204030204" pitchFamily="49" charset="0"/>
                </a:rPr>
                <a:t>temp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257908" y="4802685"/>
              <a:ext cx="228492" cy="27986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68629" name="TextBox 25"/>
          <p:cNvSpPr txBox="1">
            <a:spLocks noChangeArrowheads="1"/>
          </p:cNvSpPr>
          <p:nvPr/>
        </p:nvSpPr>
        <p:spPr bwMode="auto">
          <a:xfrm>
            <a:off x="4344988" y="6456363"/>
            <a:ext cx="912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latin typeface="Consolas" panose="020B0609020204030204" pitchFamily="49" charset="0"/>
              </a:rPr>
              <a:t>average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48275" y="5629275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1" name="TextBox 27"/>
          <p:cNvSpPr txBox="1">
            <a:spLocks noChangeArrowheads="1"/>
          </p:cNvSpPr>
          <p:nvPr/>
        </p:nvSpPr>
        <p:spPr bwMode="auto">
          <a:xfrm>
            <a:off x="4475163" y="562927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400" b="1" dirty="0">
                <a:latin typeface="Consolas" panose="020B0609020204030204" pitchFamily="49" charset="0"/>
              </a:rPr>
              <a:t>total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57800" y="6456363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3" name="TextBox 23"/>
          <p:cNvSpPr txBox="1">
            <a:spLocks noChangeArrowheads="1"/>
          </p:cNvSpPr>
          <p:nvPr/>
        </p:nvSpPr>
        <p:spPr bwMode="auto">
          <a:xfrm>
            <a:off x="4124325" y="5203825"/>
            <a:ext cx="1484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Current grade</a:t>
            </a: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2398713" y="5540375"/>
            <a:ext cx="1411287" cy="277813"/>
            <a:chOff x="2399492" y="5540997"/>
            <a:chExt cx="1410508" cy="276999"/>
          </a:xfrm>
        </p:grpSpPr>
        <p:sp>
          <p:nvSpPr>
            <p:cNvPr id="68709" name="TextBox 30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1</a:t>
              </a:r>
            </a:p>
          </p:txBody>
        </p:sp>
        <p:cxnSp>
          <p:nvCxnSpPr>
            <p:cNvPr id="32" name="Straight Arrow Connector 31"/>
            <p:cNvCxnSpPr>
              <a:stCxn id="68709" idx="1"/>
            </p:cNvCxnSpPr>
            <p:nvPr/>
          </p:nvCxnSpPr>
          <p:spPr>
            <a:xfrm flipH="1">
              <a:off x="2399492" y="5680288"/>
              <a:ext cx="801244" cy="14246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608638" y="52117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03400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5195888" y="5591175"/>
            <a:ext cx="331787" cy="371475"/>
            <a:chOff x="6844868" y="5494308"/>
            <a:chExt cx="331063" cy="370602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844868" y="5522816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6844868" y="5494308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08638" y="55753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100</a:t>
            </a: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5195888" y="4746625"/>
            <a:ext cx="331787" cy="371475"/>
            <a:chOff x="5196518" y="5572647"/>
            <a:chExt cx="331063" cy="370602"/>
          </a:xfrm>
        </p:grpSpPr>
        <p:cxnSp>
          <p:nvCxnSpPr>
            <p:cNvPr id="55" name="Straight Connector 54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759450" y="4787900"/>
            <a:ext cx="382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2</a:t>
            </a:r>
          </a:p>
        </p:txBody>
      </p:sp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5759450" y="5211763"/>
            <a:ext cx="331788" cy="369887"/>
            <a:chOff x="5196518" y="5572647"/>
            <a:chExt cx="331063" cy="370602"/>
          </a:xfrm>
        </p:grpSpPr>
        <p:cxnSp>
          <p:nvCxnSpPr>
            <p:cNvPr id="59" name="Straight Connector 5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142038" y="520223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80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797050" y="55610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80</a:t>
            </a:r>
          </a:p>
        </p:txBody>
      </p: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5746750" y="5578475"/>
            <a:ext cx="331788" cy="369888"/>
            <a:chOff x="5196518" y="5572647"/>
            <a:chExt cx="331063" cy="370602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5196518" y="5580600"/>
              <a:ext cx="331063" cy="32765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142038" y="5567363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180</a:t>
            </a:r>
          </a:p>
        </p:txBody>
      </p:sp>
      <p:grpSp>
        <p:nvGrpSpPr>
          <p:cNvPr id="12" name="Group 70"/>
          <p:cNvGrpSpPr>
            <a:grpSpLocks/>
          </p:cNvGrpSpPr>
          <p:nvPr/>
        </p:nvGrpSpPr>
        <p:grpSpPr bwMode="auto">
          <a:xfrm>
            <a:off x="2386013" y="5832475"/>
            <a:ext cx="1411287" cy="276225"/>
            <a:chOff x="2399492" y="5540997"/>
            <a:chExt cx="1410508" cy="276999"/>
          </a:xfrm>
        </p:grpSpPr>
        <p:sp>
          <p:nvSpPr>
            <p:cNvPr id="68699" name="TextBox 71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2</a:t>
              </a:r>
            </a:p>
          </p:txBody>
        </p:sp>
        <p:cxnSp>
          <p:nvCxnSpPr>
            <p:cNvPr id="73" name="Straight Arrow Connector 72"/>
            <p:cNvCxnSpPr>
              <a:stCxn id="68699" idx="1"/>
            </p:cNvCxnSpPr>
            <p:nvPr/>
          </p:nvCxnSpPr>
          <p:spPr>
            <a:xfrm flipH="1">
              <a:off x="2399492" y="5679497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73"/>
          <p:cNvGrpSpPr>
            <a:grpSpLocks/>
          </p:cNvGrpSpPr>
          <p:nvPr/>
        </p:nvGrpSpPr>
        <p:grpSpPr bwMode="auto">
          <a:xfrm>
            <a:off x="5746750" y="4802188"/>
            <a:ext cx="331788" cy="371475"/>
            <a:chOff x="5196518" y="5572647"/>
            <a:chExt cx="331063" cy="370602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42038" y="4778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3</a:t>
            </a:r>
          </a:p>
        </p:txBody>
      </p:sp>
      <p:grpSp>
        <p:nvGrpSpPr>
          <p:cNvPr id="18" name="Group 77"/>
          <p:cNvGrpSpPr>
            <a:grpSpLocks/>
          </p:cNvGrpSpPr>
          <p:nvPr/>
        </p:nvGrpSpPr>
        <p:grpSpPr bwMode="auto">
          <a:xfrm>
            <a:off x="6243638" y="5207000"/>
            <a:ext cx="331787" cy="371475"/>
            <a:chOff x="5196518" y="5572647"/>
            <a:chExt cx="331063" cy="370602"/>
          </a:xfrm>
        </p:grpSpPr>
        <p:cxnSp>
          <p:nvCxnSpPr>
            <p:cNvPr id="79" name="Straight Connector 78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705600" y="52149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50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705600" y="5553075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230</a:t>
            </a:r>
          </a:p>
        </p:txBody>
      </p:sp>
      <p:grpSp>
        <p:nvGrpSpPr>
          <p:cNvPr id="20" name="Group 82"/>
          <p:cNvGrpSpPr>
            <a:grpSpLocks/>
          </p:cNvGrpSpPr>
          <p:nvPr/>
        </p:nvGrpSpPr>
        <p:grpSpPr bwMode="auto">
          <a:xfrm>
            <a:off x="2386013" y="6113463"/>
            <a:ext cx="1411287" cy="276225"/>
            <a:chOff x="2399492" y="5540997"/>
            <a:chExt cx="1410508" cy="276999"/>
          </a:xfrm>
        </p:grpSpPr>
        <p:sp>
          <p:nvSpPr>
            <p:cNvPr id="68693" name="TextBox 8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3</a:t>
              </a:r>
            </a:p>
          </p:txBody>
        </p:sp>
        <p:cxnSp>
          <p:nvCxnSpPr>
            <p:cNvPr id="85" name="Straight Arrow Connector 84"/>
            <p:cNvCxnSpPr>
              <a:stCxn id="68693" idx="1"/>
            </p:cNvCxnSpPr>
            <p:nvPr/>
          </p:nvCxnSpPr>
          <p:spPr>
            <a:xfrm flipH="1">
              <a:off x="2399492" y="5679496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85"/>
          <p:cNvGrpSpPr>
            <a:grpSpLocks/>
          </p:cNvGrpSpPr>
          <p:nvPr/>
        </p:nvGrpSpPr>
        <p:grpSpPr bwMode="auto">
          <a:xfrm>
            <a:off x="6142038" y="4776788"/>
            <a:ext cx="330200" cy="369887"/>
            <a:chOff x="5196518" y="5572647"/>
            <a:chExt cx="331063" cy="370602"/>
          </a:xfrm>
        </p:grpSpPr>
        <p:cxnSp>
          <p:nvCxnSpPr>
            <p:cNvPr id="87" name="Straight Connector 86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6662738" y="47926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4</a:t>
            </a:r>
          </a:p>
        </p:txBody>
      </p:sp>
      <p:grpSp>
        <p:nvGrpSpPr>
          <p:cNvPr id="24" name="Group 89"/>
          <p:cNvGrpSpPr>
            <a:grpSpLocks/>
          </p:cNvGrpSpPr>
          <p:nvPr/>
        </p:nvGrpSpPr>
        <p:grpSpPr bwMode="auto">
          <a:xfrm>
            <a:off x="6243638" y="5567363"/>
            <a:ext cx="331787" cy="371475"/>
            <a:chOff x="5196518" y="5572647"/>
            <a:chExt cx="331063" cy="370602"/>
          </a:xfrm>
        </p:grpSpPr>
        <p:cxnSp>
          <p:nvCxnSpPr>
            <p:cNvPr id="91" name="Straight Connector 90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>
            <a:spLocks noChangeArrowheads="1"/>
          </p:cNvSpPr>
          <p:nvPr/>
        </p:nvSpPr>
        <p:spPr bwMode="auto">
          <a:xfrm>
            <a:off x="7200900" y="520858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70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811338" y="587057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50</a:t>
            </a:r>
          </a:p>
        </p:txBody>
      </p:sp>
      <p:grpSp>
        <p:nvGrpSpPr>
          <p:cNvPr id="25" name="Group 94"/>
          <p:cNvGrpSpPr>
            <a:grpSpLocks/>
          </p:cNvGrpSpPr>
          <p:nvPr/>
        </p:nvGrpSpPr>
        <p:grpSpPr bwMode="auto">
          <a:xfrm>
            <a:off x="6727825" y="5246688"/>
            <a:ext cx="330200" cy="371475"/>
            <a:chOff x="5196518" y="5572647"/>
            <a:chExt cx="331063" cy="370602"/>
          </a:xfrm>
        </p:grpSpPr>
        <p:cxnSp>
          <p:nvCxnSpPr>
            <p:cNvPr id="96" name="Straight Connector 95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/>
          <p:cNvSpPr/>
          <p:nvPr/>
        </p:nvSpPr>
        <p:spPr>
          <a:xfrm>
            <a:off x="1811338" y="618013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70</a:t>
            </a:r>
          </a:p>
        </p:txBody>
      </p:sp>
      <p:grpSp>
        <p:nvGrpSpPr>
          <p:cNvPr id="26" name="Group 98"/>
          <p:cNvGrpSpPr>
            <a:grpSpLocks/>
          </p:cNvGrpSpPr>
          <p:nvPr/>
        </p:nvGrpSpPr>
        <p:grpSpPr bwMode="auto">
          <a:xfrm>
            <a:off x="6804025" y="5535613"/>
            <a:ext cx="331788" cy="371475"/>
            <a:chOff x="5196518" y="5572647"/>
            <a:chExt cx="331063" cy="370602"/>
          </a:xfrm>
        </p:grpSpPr>
        <p:cxnSp>
          <p:nvCxnSpPr>
            <p:cNvPr id="100" name="Straight Connector 99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218363" y="556418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300</a:t>
            </a:r>
          </a:p>
        </p:txBody>
      </p:sp>
      <p:grpSp>
        <p:nvGrpSpPr>
          <p:cNvPr id="28" name="Group 102"/>
          <p:cNvGrpSpPr>
            <a:grpSpLocks/>
          </p:cNvGrpSpPr>
          <p:nvPr/>
        </p:nvGrpSpPr>
        <p:grpSpPr bwMode="auto">
          <a:xfrm>
            <a:off x="2411413" y="6403975"/>
            <a:ext cx="1409700" cy="276225"/>
            <a:chOff x="2399492" y="5540997"/>
            <a:chExt cx="1410508" cy="276999"/>
          </a:xfrm>
        </p:grpSpPr>
        <p:sp>
          <p:nvSpPr>
            <p:cNvPr id="68683" name="TextBox 10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4</a:t>
              </a:r>
            </a:p>
          </p:txBody>
        </p:sp>
        <p:cxnSp>
          <p:nvCxnSpPr>
            <p:cNvPr id="105" name="Straight Arrow Connector 104"/>
            <p:cNvCxnSpPr>
              <a:stCxn id="68683" idx="1"/>
            </p:cNvCxnSpPr>
            <p:nvPr/>
          </p:nvCxnSpPr>
          <p:spPr>
            <a:xfrm flipH="1">
              <a:off x="2399492" y="5679497"/>
              <a:ext cx="800559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05"/>
          <p:cNvGrpSpPr>
            <a:grpSpLocks/>
          </p:cNvGrpSpPr>
          <p:nvPr/>
        </p:nvGrpSpPr>
        <p:grpSpPr bwMode="auto">
          <a:xfrm>
            <a:off x="6662738" y="4772025"/>
            <a:ext cx="330200" cy="371475"/>
            <a:chOff x="5196518" y="5572647"/>
            <a:chExt cx="331063" cy="370602"/>
          </a:xfrm>
        </p:grpSpPr>
        <p:cxnSp>
          <p:nvCxnSpPr>
            <p:cNvPr id="107" name="Straight Connector 106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7218363" y="47879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5</a:t>
            </a:r>
          </a:p>
        </p:txBody>
      </p:sp>
      <p:grpSp>
        <p:nvGrpSpPr>
          <p:cNvPr id="31" name="Group 109"/>
          <p:cNvGrpSpPr>
            <a:grpSpLocks/>
          </p:cNvGrpSpPr>
          <p:nvPr/>
        </p:nvGrpSpPr>
        <p:grpSpPr bwMode="auto">
          <a:xfrm>
            <a:off x="7229475" y="5195888"/>
            <a:ext cx="331788" cy="369887"/>
            <a:chOff x="5196518" y="5572647"/>
            <a:chExt cx="331063" cy="370602"/>
          </a:xfrm>
        </p:grpSpPr>
        <p:cxnSp>
          <p:nvCxnSpPr>
            <p:cNvPr id="111" name="Straight Connector 110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7713663" y="519271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822450" y="6448425"/>
            <a:ext cx="588963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33" name="Group 117"/>
          <p:cNvGrpSpPr>
            <a:grpSpLocks/>
          </p:cNvGrpSpPr>
          <p:nvPr/>
        </p:nvGrpSpPr>
        <p:grpSpPr bwMode="auto">
          <a:xfrm>
            <a:off x="7326313" y="5541963"/>
            <a:ext cx="330200" cy="369887"/>
            <a:chOff x="5196518" y="5572647"/>
            <a:chExt cx="331063" cy="370602"/>
          </a:xfrm>
        </p:grpSpPr>
        <p:cxnSp>
          <p:nvCxnSpPr>
            <p:cNvPr id="119" name="Straight Connector 11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7713663" y="55578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400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603875" y="6065838"/>
            <a:ext cx="159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Loop ends now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267575" y="6107113"/>
            <a:ext cx="1652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(Recall: CLASS_SIZE = 5)</a:t>
            </a:r>
          </a:p>
        </p:txBody>
      </p:sp>
      <p:grpSp>
        <p:nvGrpSpPr>
          <p:cNvPr id="35" name="Group 123"/>
          <p:cNvGrpSpPr>
            <a:grpSpLocks/>
          </p:cNvGrpSpPr>
          <p:nvPr/>
        </p:nvGrpSpPr>
        <p:grpSpPr bwMode="auto">
          <a:xfrm>
            <a:off x="5224463" y="6424613"/>
            <a:ext cx="331787" cy="371475"/>
            <a:chOff x="5196518" y="5572647"/>
            <a:chExt cx="331063" cy="370602"/>
          </a:xfrm>
        </p:grpSpPr>
        <p:cxnSp>
          <p:nvCxnSpPr>
            <p:cNvPr id="125" name="Straight Connector 12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5640388" y="6429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80</a:t>
            </a:r>
          </a:p>
        </p:txBody>
      </p:sp>
      <p:pic>
        <p:nvPicPr>
          <p:cNvPr id="686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162050"/>
            <a:ext cx="24034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animBg="1"/>
      <p:bldP spid="49" grpId="0"/>
      <p:bldP spid="57" grpId="0"/>
      <p:bldP spid="64" grpId="0"/>
      <p:bldP spid="66" grpId="0" animBg="1"/>
      <p:bldP spid="70" grpId="0"/>
      <p:bldP spid="77" grpId="0"/>
      <p:bldP spid="81" grpId="0"/>
      <p:bldP spid="82" grpId="0"/>
      <p:bldP spid="89" grpId="0"/>
      <p:bldP spid="93" grpId="0"/>
      <p:bldP spid="94" grpId="0" animBg="1"/>
      <p:bldP spid="98" grpId="0" animBg="1"/>
      <p:bldP spid="102" grpId="0"/>
      <p:bldP spid="109" grpId="0"/>
      <p:bldP spid="116" grpId="0"/>
      <p:bldP spid="117" grpId="0" animBg="1"/>
      <p:bldP spid="121" grpId="0"/>
      <p:bldP spid="48" grpId="0"/>
      <p:bldP spid="50" grpId="0"/>
      <p:bldP spid="1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Revised Version Using A List (3)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display(classGrades, average):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print("GRADES")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print("The average grade is %0.2f%%" %(average))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temp = i + 1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print("Student No. %d: %0.2f%%" 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%(temp,classGrades[i]))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33528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1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Revised Version Using A List (4)</a:t>
            </a:r>
            <a:endParaRPr lang="en-US" altLang="en-US" dirty="0" smtClean="0"/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classGrades = initialize()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classGrades, average = read(classGrades)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display(classGrades,average)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73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One Part Of The Previous Example Was Actually Unneeded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def read(classGrades):</a:t>
            </a:r>
          </a:p>
          <a:p>
            <a:pPr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 :              :</a:t>
            </a:r>
          </a:p>
          <a:p>
            <a:pPr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return(classGrades, average)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71684" name="Group 9"/>
          <p:cNvGrpSpPr>
            <a:grpSpLocks/>
          </p:cNvGrpSpPr>
          <p:nvPr/>
        </p:nvGrpSpPr>
        <p:grpSpPr bwMode="auto">
          <a:xfrm>
            <a:off x="2895600" y="1857375"/>
            <a:ext cx="4699000" cy="1073150"/>
            <a:chOff x="1944" y="832"/>
            <a:chExt cx="2960" cy="676"/>
          </a:xfrm>
        </p:grpSpPr>
        <p:sp>
          <p:nvSpPr>
            <p:cNvPr id="71689" name="Line 4"/>
            <p:cNvSpPr>
              <a:spLocks noChangeShapeType="1"/>
            </p:cNvSpPr>
            <p:nvPr/>
          </p:nvSpPr>
          <p:spPr bwMode="auto">
            <a:xfrm flipH="1" flipV="1">
              <a:off x="1944" y="832"/>
              <a:ext cx="1480" cy="4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690" name="Text Box 5"/>
            <p:cNvSpPr txBox="1">
              <a:spLocks noChangeArrowheads="1"/>
            </p:cNvSpPr>
            <p:nvPr/>
          </p:nvSpPr>
          <p:spPr bwMode="auto">
            <a:xfrm>
              <a:off x="3368" y="1104"/>
              <a:ext cx="15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When list is passed as a parameter…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938463" y="3333750"/>
            <a:ext cx="5702300" cy="1593850"/>
            <a:chOff x="1328" y="1800"/>
            <a:chExt cx="3592" cy="1004"/>
          </a:xfrm>
        </p:grpSpPr>
        <p:sp>
          <p:nvSpPr>
            <p:cNvPr id="71687" name="Line 6"/>
            <p:cNvSpPr>
              <a:spLocks noChangeShapeType="1"/>
            </p:cNvSpPr>
            <p:nvPr/>
          </p:nvSpPr>
          <p:spPr bwMode="auto">
            <a:xfrm flipH="1" flipV="1">
              <a:off x="1328" y="1800"/>
              <a:ext cx="118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688" name="Text Box 7"/>
            <p:cNvSpPr txBox="1">
              <a:spLocks noChangeArrowheads="1"/>
            </p:cNvSpPr>
            <p:nvPr/>
          </p:nvSpPr>
          <p:spPr bwMode="auto">
            <a:xfrm>
              <a:off x="2464" y="2400"/>
              <a:ext cx="245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…returning the list is likely not needed</a:t>
              </a:r>
            </a:p>
          </p:txBody>
        </p:sp>
      </p:grpSp>
      <p:sp>
        <p:nvSpPr>
          <p:cNvPr id="829448" name="Text Box 8"/>
          <p:cNvSpPr txBox="1">
            <a:spLocks noChangeArrowheads="1"/>
          </p:cNvSpPr>
          <p:nvPr/>
        </p:nvSpPr>
        <p:spPr bwMode="auto">
          <a:xfrm>
            <a:off x="0" y="6491288"/>
            <a:ext cx="6896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Arial" panose="020B0604020202020204" pitchFamily="34" charset="0"/>
              </a:rPr>
              <a:t>More details on ‘why’ coming up shortly!</a:t>
            </a:r>
          </a:p>
        </p:txBody>
      </p:sp>
    </p:spTree>
    <p:extLst>
      <p:ext uri="{BB962C8B-B14F-4D97-AF65-F5344CB8AC3E}">
        <p14:creationId xmlns:p14="http://schemas.microsoft.com/office/powerpoint/2010/main" val="416713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A List As A Parameter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 reference to the list is passed</a:t>
            </a:r>
            <a:r>
              <a:rPr lang="en-US" dirty="0" smtClean="0"/>
              <a:t>, in the function </a:t>
            </a:r>
            <a:r>
              <a:rPr lang="en-US" b="1" dirty="0" smtClean="0">
                <a:solidFill>
                  <a:srgbClr val="0000FF"/>
                </a:solidFill>
              </a:rPr>
              <a:t>a local variable</a:t>
            </a:r>
            <a:r>
              <a:rPr lang="en-US" dirty="0" smtClean="0"/>
              <a:t> which is another reference can allow </a:t>
            </a:r>
            <a:r>
              <a:rPr lang="en-US" b="1" dirty="0" smtClean="0">
                <a:solidFill>
                  <a:srgbClr val="00AF00"/>
                </a:solidFill>
              </a:rPr>
              <a:t>access to the list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def read(</a:t>
            </a:r>
            <a:r>
              <a:rPr lang="en-US" alt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classGrades</a:t>
            </a:r>
            <a:r>
              <a:rPr lang="en-US" altLang="en-US" sz="1800" dirty="0">
                <a:latin typeface="Consolas" panose="020B0609020204030204" pitchFamily="49" charset="0"/>
              </a:rPr>
              <a:t>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for </a:t>
            </a:r>
            <a:r>
              <a:rPr lang="en-US" altLang="en-US" sz="1800" dirty="0">
                <a:latin typeface="Consolas" panose="020B0609020204030204" pitchFamily="49" charset="0"/>
              </a:rPr>
              <a:t>i in range (0, CLASS_SIZE, 1):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temp = i + 1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print("Enter grade for student no.", temp, ":")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>
                <a:solidFill>
                  <a:srgbClr val="00AF00"/>
                </a:solidFill>
                <a:latin typeface="Consolas" panose="020B0609020204030204" pitchFamily="49" charset="0"/>
              </a:rPr>
              <a:t>classGrades[i]</a:t>
            </a:r>
            <a:r>
              <a:rPr lang="en-US" altLang="en-US" sz="1800" dirty="0">
                <a:solidFill>
                  <a:srgbClr val="00AF00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= float(input ("&gt;"))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total = total + </a:t>
            </a:r>
            <a:r>
              <a:rPr lang="en-US" altLang="en-US" sz="1800" b="1" dirty="0">
                <a:solidFill>
                  <a:srgbClr val="00AF00"/>
                </a:solidFill>
                <a:latin typeface="Consolas" panose="020B0609020204030204" pitchFamily="49" charset="0"/>
              </a:rPr>
              <a:t>classGrades[i]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</a:rPr>
              <a:t>classGrades = initialize()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read(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classGrades</a:t>
            </a:r>
            <a:r>
              <a:rPr lang="en-US" altLang="en-US" sz="1800" dirty="0">
                <a:latin typeface="Consolas" panose="020B0609020204030204" pitchFamily="49" charset="0"/>
              </a:rPr>
              <a:t>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846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Example: Passing Lists As Parameters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example program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2listParametersPassByReference.py</a:t>
            </a:r>
          </a:p>
          <a:p>
            <a:pPr lvl="1"/>
            <a:r>
              <a:rPr lang="en-US" altLang="en-US" dirty="0" smtClean="0"/>
              <a:t>Learning : a list parameter allows changes to the original list (persist even after the function ends).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fun1(aListCopy):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aListCopy[0] = aListCopy[0]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aListCopy[1] = aListCopy[1]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return(aListCopy)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fun2(aListCopy):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aListCopy[0] = aListCopy[0]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aListCopy[1] = aListCopy[1]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34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Example: Passing Lists As Parameters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 = [2,4]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print("Original list in start() before function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calls:\t",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 = fun1(aList)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print("Original list in start() after calling fun1():\t",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fun2(aList)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print("Original list in start() after calling fun2():\t",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pic>
        <p:nvPicPr>
          <p:cNvPr id="870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82"/>
          <a:stretch>
            <a:fillRect/>
          </a:stretch>
        </p:blipFill>
        <p:spPr bwMode="auto">
          <a:xfrm>
            <a:off x="2971800" y="1219200"/>
            <a:ext cx="6007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7" b="28625"/>
          <a:stretch>
            <a:fillRect/>
          </a:stretch>
        </p:blipFill>
        <p:spPr bwMode="auto">
          <a:xfrm>
            <a:off x="2667000" y="3657600"/>
            <a:ext cx="6311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31"/>
          <a:stretch>
            <a:fillRect/>
          </a:stretch>
        </p:blipFill>
        <p:spPr bwMode="auto">
          <a:xfrm>
            <a:off x="2108200" y="5410200"/>
            <a:ext cx="68453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97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References (Lists): “Pass-By-Reference”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Recall: A list variable is actually just a reference to a list.</a:t>
            </a:r>
          </a:p>
          <a:p>
            <a:pPr marL="3429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aList           = [1,2,3]</a:t>
            </a:r>
          </a:p>
          <a:p>
            <a:pPr marL="342900" lvl="1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altLang="en-US" dirty="0" smtClean="0">
              <a:latin typeface="Consolas" panose="020B0609020204030204" pitchFamily="49" charset="0"/>
            </a:endParaRPr>
          </a:p>
          <a:p>
            <a:endParaRPr lang="en-CA" altLang="en-US" dirty="0" smtClean="0"/>
          </a:p>
          <a:p>
            <a:r>
              <a:rPr lang="en-CA" altLang="en-US" dirty="0" smtClean="0"/>
              <a:t>A copy of the address is passed into the function.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d</a:t>
            </a:r>
            <a:r>
              <a:rPr lang="en-US" altLang="en-US" dirty="0" smtClean="0">
                <a:latin typeface="Consolas" panose="020B0609020204030204" pitchFamily="49" charset="0"/>
              </a:rPr>
              <a:t>ef fun(copyList):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copyList[0] = 10</a:t>
            </a:r>
          </a:p>
          <a:p>
            <a:endParaRPr lang="en-US" altLang="en-US" dirty="0"/>
          </a:p>
          <a:p>
            <a:endParaRPr lang="en-CA" altLang="en-US" dirty="0" smtClean="0"/>
          </a:p>
          <a:p>
            <a:r>
              <a:rPr lang="en-CA" altLang="en-US" dirty="0" smtClean="0"/>
              <a:t>The local reference ‘refers’ to the original list  (thus the term ‘pass-by-reference).</a:t>
            </a:r>
          </a:p>
        </p:txBody>
      </p:sp>
      <p:sp>
        <p:nvSpPr>
          <p:cNvPr id="2" name="Right Brace 1"/>
          <p:cNvSpPr/>
          <p:nvPr/>
        </p:nvSpPr>
        <p:spPr>
          <a:xfrm rot="5400000">
            <a:off x="1085850" y="1689100"/>
            <a:ext cx="381000" cy="914400"/>
          </a:xfrm>
          <a:prstGeom prst="rightBrac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ight Brace 4"/>
          <p:cNvSpPr/>
          <p:nvPr/>
        </p:nvSpPr>
        <p:spPr>
          <a:xfrm rot="5400000">
            <a:off x="3733800" y="1663700"/>
            <a:ext cx="381000" cy="914400"/>
          </a:xfrm>
          <a:prstGeom prst="rightBrac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743200" y="2260600"/>
            <a:ext cx="2362200" cy="482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list (no name just a location in memory)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336800"/>
            <a:ext cx="2362200" cy="482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Reference to the list (contains the memory address)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5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Passing References: Don’t Do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When passing parameters never (or at least almost never) assign a new value to the reference.</a:t>
            </a:r>
          </a:p>
          <a:p>
            <a:r>
              <a:rPr lang="en-US" altLang="en-US" dirty="0" smtClean="0"/>
              <a:t>Example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def fun(aReference):</a:t>
            </a:r>
          </a:p>
          <a:p>
            <a:pPr marL="342900" lvl="1" indent="0">
              <a:buNone/>
            </a:pPr>
            <a:r>
              <a:rPr lang="en-US" altLang="en-US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  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Don’t do, creates a new list</a:t>
            </a:r>
          </a:p>
          <a:p>
            <a:pPr marL="3429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aReference = [3,2,1]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aReference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fun(aReference)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print(aReference) 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r>
              <a:rPr lang="en-US" dirty="0"/>
              <a:t>Recall: This creates a new list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smtClean="0">
                <a:latin typeface="Consolas" panose="020B0609020204030204" pitchFamily="49" charset="0"/>
              </a:rPr>
              <a:t>aList </a:t>
            </a:r>
            <a:r>
              <a:rPr lang="en-US" sz="2000" dirty="0">
                <a:latin typeface="Consolas" panose="020B0609020204030204" pitchFamily="49" charset="0"/>
              </a:rPr>
              <a:t>= []</a:t>
            </a:r>
            <a:endParaRPr lang="en-CA" sz="2000" dirty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Passing Parameters Which Aren’t Lists (Pass By Value)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copy of the value stored in the variable is passed into the function.</a:t>
            </a:r>
          </a:p>
          <a:p>
            <a:r>
              <a:rPr lang="en-US" dirty="0" smtClean="0"/>
              <a:t>Changes made to the parameters are only made to local variables.</a:t>
            </a:r>
          </a:p>
          <a:p>
            <a:r>
              <a:rPr lang="en-US" dirty="0" smtClean="0"/>
              <a:t>The changed local variables must have their values back to the caller in order to be retained.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7749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Passing By Value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Name of the example program</a:t>
            </a:r>
            <a:r>
              <a:rPr lang="en-US" dirty="0"/>
              <a:t>: </a:t>
            </a:r>
            <a:r>
              <a:rPr lang="en-US" sz="2000" dirty="0">
                <a:latin typeface="Consolas" panose="020B0609020204030204" pitchFamily="49" charset="0"/>
              </a:rPr>
              <a:t>3otherParametersPassByValue.py</a:t>
            </a:r>
            <a:endParaRPr lang="en-US" sz="2000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Learning: how simple types (integer,  float, Boolean) are passed by value (value copied into a local variable)</a:t>
            </a:r>
          </a:p>
          <a:p>
            <a:pPr marL="342900" lvl="1" indent="0">
              <a:buNone/>
            </a:pPr>
            <a:endParaRPr lang="en-US" dirty="0" smtClean="0"/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def </a:t>
            </a:r>
            <a:r>
              <a:rPr lang="en-CA" sz="1800" dirty="0">
                <a:latin typeface="Consolas" panose="020B0609020204030204" pitchFamily="49" charset="0"/>
              </a:rPr>
              <a:t>fun1(aNum,aBool):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 = 21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aBool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print("In fun1:", aNum,aBool)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def </a:t>
            </a:r>
            <a:r>
              <a:rPr lang="en-CA" sz="1800" dirty="0">
                <a:latin typeface="Consolas" panose="020B0609020204030204" pitchFamily="49" charset="0"/>
              </a:rPr>
              <a:t>fun2(aNum,aBool):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 = 21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aBool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print("In fun2:", 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return(aNum,aBool)</a:t>
            </a:r>
          </a:p>
        </p:txBody>
      </p:sp>
    </p:spTree>
    <p:extLst>
      <p:ext uri="{BB962C8B-B14F-4D97-AF65-F5344CB8AC3E}">
        <p14:creationId xmlns:p14="http://schemas.microsoft.com/office/powerpoint/2010/main" val="218277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Passing By </a:t>
            </a:r>
            <a:r>
              <a:rPr lang="en-US" dirty="0" smtClean="0"/>
              <a:t>Value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 = 12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aBool = True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print("In start:", 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fun1(aNum,aBool)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print("After fun1:", 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aNum,aBool = fun2(aNum,aBool)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print("After fun2:", aNum,aBool)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</a:p>
        </p:txBody>
      </p:sp>
    </p:spTree>
    <p:extLst>
      <p:ext uri="{BB962C8B-B14F-4D97-AF65-F5344CB8AC3E}">
        <p14:creationId xmlns:p14="http://schemas.microsoft.com/office/powerpoint/2010/main" val="352458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Why Are References Used?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It looks complex</a:t>
            </a:r>
          </a:p>
          <a:p>
            <a:r>
              <a:rPr lang="en-US" altLang="en-US" dirty="0" smtClean="0"/>
              <a:t>Most important reason why it’s done: efficiency</a:t>
            </a:r>
          </a:p>
          <a:p>
            <a:pPr lvl="1"/>
            <a:r>
              <a:rPr lang="en-US" altLang="en-US" dirty="0" smtClean="0"/>
              <a:t>Since a reference to a list contains the address of the list it allows access to the list.</a:t>
            </a:r>
          </a:p>
          <a:p>
            <a:pPr lvl="1"/>
            <a:r>
              <a:rPr lang="en-US" altLang="en-US" dirty="0" smtClean="0"/>
              <a:t>As mentioned if the list is large and a function is called many times the allocation (creation) and de-allocation (destruction/freeing up memory for the list) can reduce program efficiency.</a:t>
            </a:r>
          </a:p>
          <a:p>
            <a:r>
              <a:rPr lang="en-US" altLang="en-US" dirty="0" smtClean="0"/>
              <a:t>Type size of references ~range 32 bits (4 bytes) to 64 bits (8 bytes)</a:t>
            </a:r>
          </a:p>
          <a:p>
            <a:r>
              <a:rPr lang="en-US" altLang="en-US" dirty="0" smtClean="0"/>
              <a:t>Contrast this with the size of a list</a:t>
            </a:r>
          </a:p>
          <a:p>
            <a:pPr lvl="1"/>
            <a:r>
              <a:rPr lang="en-US" altLang="en-US" dirty="0" smtClean="0"/>
              <a:t>E.g., a list that refers to online user accounts (each account is a list element that may be multi-Giga bytes in size</a:t>
            </a:r>
            <a:r>
              <a:rPr lang="en-CA" altLang="en-US" dirty="0" smtClean="0"/>
              <a:t>). Contrast passing an 8 byte reference to the list vs. passing a multi-Gigabyte list.</a:t>
            </a:r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673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900" dirty="0" smtClean="0">
                <a:ea typeface="+mj-ea"/>
                <a:cs typeface="+mj-cs"/>
              </a:rPr>
              <a:t>“Simulation”:  What If A List And Not A List Reference Passed: Creating A New List Each Function Call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example program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4listExampleSlow.py</a:t>
            </a:r>
          </a:p>
          <a:p>
            <a:pPr lvl="1"/>
            <a:r>
              <a:rPr lang="en-US" altLang="en-US" dirty="0" smtClean="0"/>
              <a:t>Learning: approximating the speed difference between passing by value vs. passing by reference (simulated pass by value)</a:t>
            </a:r>
          </a:p>
          <a:p>
            <a:pPr lvl="1"/>
            <a:endParaRPr lang="en-US" altLang="en-US" sz="16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MAX = 1000000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fun(i):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print("Number of times function has been called %d" %(i))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 = []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j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aList.append(str(j))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i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fun(i)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42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Passing Reference And Not Entire List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example program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5listExampleFast.py</a:t>
            </a:r>
            <a:endParaRPr lang="en-US" altLang="en-US" sz="20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Learning: approximating the speed difference between passing by value vs. passing by reference </a:t>
            </a:r>
            <a:r>
              <a:rPr lang="en-US" altLang="en-US" dirty="0" smtClean="0"/>
              <a:t>(actual pass by reference)</a:t>
            </a:r>
          </a:p>
          <a:p>
            <a:pPr lvl="1"/>
            <a:endParaRPr lang="en-US" altLang="en-US" dirty="0"/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 = </a:t>
            </a:r>
            <a:r>
              <a:rPr lang="en-US" altLang="en-US" sz="1800" dirty="0" smtClean="0">
                <a:latin typeface="Consolas" panose="020B0609020204030204" pitchFamily="49" charset="0"/>
              </a:rPr>
              <a:t>1000000</a:t>
            </a:r>
          </a:p>
          <a:p>
            <a:pPr marL="342900" lvl="1" indent="0"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fun(</a:t>
            </a:r>
            <a:r>
              <a:rPr lang="en-US" altLang="en-US" sz="1800" dirty="0" err="1">
                <a:latin typeface="Consolas" panose="020B0609020204030204" pitchFamily="49" charset="0"/>
              </a:rPr>
              <a:t>aList,num</a:t>
            </a:r>
            <a:r>
              <a:rPr lang="en-US" altLang="en-US" sz="1800" dirty="0">
                <a:latin typeface="Consolas" panose="020B0609020204030204" pitchFamily="49" charset="0"/>
              </a:rPr>
              <a:t>):   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altLang="en-US" sz="1800" dirty="0">
                <a:latin typeface="Consolas" panose="020B0609020204030204" pitchFamily="49" charset="0"/>
              </a:rPr>
              <a:t>("fun #%d" %</a:t>
            </a:r>
            <a:r>
              <a:rPr lang="en-US" altLang="en-US" sz="1800" dirty="0" err="1">
                <a:latin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start():   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list </a:t>
            </a:r>
            <a:r>
              <a:rPr lang="en-US" altLang="en-US" sz="1800" dirty="0">
                <a:latin typeface="Consolas" panose="020B0609020204030204" pitchFamily="49" charset="0"/>
              </a:rPr>
              <a:t>= []   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for </a:t>
            </a:r>
            <a:r>
              <a:rPr lang="en-US" altLang="en-US" sz="1800" dirty="0" err="1">
                <a:latin typeface="Consolas" panose="020B0609020204030204" pitchFamily="49" charset="0"/>
              </a:rPr>
              <a:t>i</a:t>
            </a:r>
            <a:r>
              <a:rPr lang="en-US" altLang="en-US" sz="1800" dirty="0">
                <a:latin typeface="Consolas" panose="020B0609020204030204" pitchFamily="49" charset="0"/>
              </a:rPr>
              <a:t> in range(0,MAX,1):       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list.append</a:t>
            </a:r>
            <a:r>
              <a:rPr lang="en-US" altLang="en-US" sz="1800" dirty="0" smtClean="0">
                <a:latin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>
                <a:latin typeface="Consolas" panose="020B0609020204030204" pitchFamily="49" charset="0"/>
              </a:rPr>
              <a:t>)   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</a:t>
            </a:r>
            <a:r>
              <a:rPr lang="en-US" altLang="en-US" sz="1800" dirty="0" err="1">
                <a:latin typeface="Consolas" panose="020B0609020204030204" pitchFamily="49" charset="0"/>
              </a:rPr>
              <a:t>i</a:t>
            </a:r>
            <a:r>
              <a:rPr lang="en-US" altLang="en-US" sz="1800" dirty="0">
                <a:latin typeface="Consolas" panose="020B0609020204030204" pitchFamily="49" charset="0"/>
              </a:rPr>
              <a:t> in range(0,MAX,1):       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fun(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list,i</a:t>
            </a:r>
            <a:r>
              <a:rPr lang="en-US" altLang="en-US" sz="1800" dirty="0" smtClean="0">
                <a:latin typeface="Consolas" panose="020B0609020204030204" pitchFamily="49" charset="0"/>
              </a:rPr>
              <a:t>)start</a:t>
            </a:r>
            <a:r>
              <a:rPr lang="en-US" altLang="en-US" sz="1800" dirty="0">
                <a:latin typeface="Consolas" panose="020B0609020204030204" pitchFamily="49" charset="0"/>
              </a:rPr>
              <a:t>()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6451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The difference between a simple vs. a composite type</a:t>
            </a:r>
          </a:p>
          <a:p>
            <a:r>
              <a:rPr lang="en-US" altLang="en-US" sz="2400" dirty="0" smtClean="0"/>
              <a:t>Why and when a list should be used</a:t>
            </a:r>
          </a:p>
          <a:p>
            <a:r>
              <a:rPr lang="en-US" altLang="en-US" sz="2400" dirty="0" smtClean="0"/>
              <a:t>How to create and initialize a list (fixed and dynamic size)</a:t>
            </a:r>
          </a:p>
          <a:p>
            <a:r>
              <a:rPr lang="en-US" altLang="en-US" sz="2400" dirty="0" smtClean="0"/>
              <a:t>How to access or change the elements of a list</a:t>
            </a:r>
          </a:p>
          <a:p>
            <a:r>
              <a:rPr lang="en-US" altLang="en-US" sz="2400" dirty="0" smtClean="0"/>
              <a:t>The difference between the parameter passing mechanisms: pass by value vs. pass by reference</a:t>
            </a:r>
          </a:p>
          <a:p>
            <a:r>
              <a:rPr lang="en-US" altLang="en-US" sz="2400" dirty="0"/>
              <a:t>How are lists passed as parameters</a:t>
            </a:r>
          </a:p>
          <a:p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t" anchorCtr="0">
        <a:normAutofit fontScale="85000" lnSpcReduction="20000"/>
      </a:bodyPr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40623</TotalTime>
  <Words>2416</Words>
  <Application>Microsoft Office PowerPoint</Application>
  <PresentationFormat>On-screen Show (4:3)</PresentationFormat>
  <Paragraphs>408</Paragraphs>
  <Slides>33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MS PGothic</vt:lpstr>
      <vt:lpstr>MS PGothic</vt:lpstr>
      <vt:lpstr>Arial</vt:lpstr>
      <vt:lpstr>Calibri</vt:lpstr>
      <vt:lpstr>Consolas</vt:lpstr>
      <vt:lpstr>Symbol</vt:lpstr>
      <vt:lpstr>Times New Roman</vt:lpstr>
      <vt:lpstr>Office Theme</vt:lpstr>
      <vt:lpstr>Composite Types, Lists Part 1</vt:lpstr>
      <vt:lpstr>Types Of Variables</vt:lpstr>
      <vt:lpstr>Lists</vt:lpstr>
      <vt:lpstr>List</vt:lpstr>
      <vt:lpstr>Example Problem</vt:lpstr>
      <vt:lpstr>Why Bother With A List?</vt:lpstr>
      <vt:lpstr>Why Bother With A List? (2)</vt:lpstr>
      <vt:lpstr>Why Bother With A List? (3)</vt:lpstr>
      <vt:lpstr>What Were The Problems With  The Previous Approach?</vt:lpstr>
      <vt:lpstr>What’s Needed</vt:lpstr>
      <vt:lpstr>Creating A List (Fixed Size)</vt:lpstr>
      <vt:lpstr>Accessing A List</vt:lpstr>
      <vt:lpstr>Negative Indices</vt:lpstr>
      <vt:lpstr>Creating A List (Variable Size)</vt:lpstr>
      <vt:lpstr>Creating  A List (Variable Size: 2)</vt:lpstr>
      <vt:lpstr>Creating A Variable Sized List: Example</vt:lpstr>
      <vt:lpstr>Revised Version Using A List</vt:lpstr>
      <vt:lpstr>Revised Version Using A List (2)</vt:lpstr>
      <vt:lpstr>Revised Version Using A List (3)</vt:lpstr>
      <vt:lpstr>Revised Version Using A List (4)</vt:lpstr>
      <vt:lpstr>One Part Of The Previous Example Was Actually Unneeded</vt:lpstr>
      <vt:lpstr>Passing A List As A Parameter</vt:lpstr>
      <vt:lpstr>Example: Passing Lists As Parameters</vt:lpstr>
      <vt:lpstr>Example: Passing Lists As Parameters (2)</vt:lpstr>
      <vt:lpstr>Passing References (Lists): “Pass-By-Reference”</vt:lpstr>
      <vt:lpstr>Passing References: Don’t Do This</vt:lpstr>
      <vt:lpstr>Passing Parameters Which Aren’t Lists (Pass By Value)</vt:lpstr>
      <vt:lpstr>Example: Passing By Value</vt:lpstr>
      <vt:lpstr>Example: Passing By Value (2)</vt:lpstr>
      <vt:lpstr>Why Are References Used?</vt:lpstr>
      <vt:lpstr>“Simulation”:  What If A List And Not A List Reference Passed: Creating A New List Each Function Call</vt:lpstr>
      <vt:lpstr>Passing Reference And Not Entire List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strings, lists, tuples</dc:title>
  <dc:creator>James Tam</dc:creator>
  <cp:lastModifiedBy>James Tam</cp:lastModifiedBy>
  <cp:revision>987</cp:revision>
  <dcterms:created xsi:type="dcterms:W3CDTF">2013-08-26T22:54:00Z</dcterms:created>
  <dcterms:modified xsi:type="dcterms:W3CDTF">2021-05-27T02:59:20Z</dcterms:modified>
</cp:coreProperties>
</file>