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01" r:id="rId3"/>
    <p:sldId id="402" r:id="rId4"/>
    <p:sldId id="403" r:id="rId5"/>
    <p:sldId id="488" r:id="rId6"/>
    <p:sldId id="438" r:id="rId7"/>
    <p:sldId id="439" r:id="rId8"/>
    <p:sldId id="440" r:id="rId9"/>
    <p:sldId id="441" r:id="rId10"/>
    <p:sldId id="442" r:id="rId11"/>
    <p:sldId id="489" r:id="rId12"/>
    <p:sldId id="443" r:id="rId13"/>
    <p:sldId id="444" r:id="rId14"/>
    <p:sldId id="445" r:id="rId15"/>
    <p:sldId id="446" r:id="rId16"/>
    <p:sldId id="490" r:id="rId17"/>
    <p:sldId id="491" r:id="rId18"/>
    <p:sldId id="492" r:id="rId19"/>
    <p:sldId id="317" r:id="rId20"/>
    <p:sldId id="319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3" autoAdjust="0"/>
    <p:restoredTop sz="95872" autoAdjust="0"/>
  </p:normalViewPr>
  <p:slideViewPr>
    <p:cSldViewPr>
      <p:cViewPr varScale="1">
        <p:scale>
          <a:sx n="104" d="100"/>
          <a:sy n="104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dirty="0" smtClean="0"/>
              <a:t>With Python the interpreter detects the error as the program hits the last statement.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This is good</a:t>
            </a:r>
          </a:p>
          <a:p>
            <a:pPr>
              <a:buFontTx/>
              <a:buChar char="•"/>
            </a:pPr>
            <a:r>
              <a:rPr lang="en-US" altLang="en-US" dirty="0" smtClean="0"/>
              <a:t>Some programming languages won’t catch these problems</a:t>
            </a:r>
          </a:p>
          <a:p>
            <a:pPr>
              <a:buFontTx/>
              <a:buChar char="•"/>
            </a:pPr>
            <a:r>
              <a:rPr lang="en-US" altLang="en-US" dirty="0" smtClean="0"/>
              <a:t>Draw out a memory map with the OS, your program and someone else’s program (</a:t>
            </a:r>
            <a:r>
              <a:rPr lang="en-US" altLang="en-US" b="1" dirty="0" smtClean="0"/>
              <a:t>your program mucks up another person’s program</a:t>
            </a:r>
            <a:r>
              <a:rPr lang="en-US" altLang="en-US" dirty="0" smtClean="0"/>
              <a:t>).</a:t>
            </a:r>
          </a:p>
          <a:p>
            <a:pPr>
              <a:buFontTx/>
              <a:buChar char="•"/>
            </a:pPr>
            <a:r>
              <a:rPr lang="en-US" altLang="en-US" dirty="0" smtClean="0"/>
              <a:t>Draw out a memory map with the OS, a virus that comes into your computer (the virus takes over the computer when it gains control of the memory where the operating system resides because the OS controls the computer/hardware) =&gt; this is memory overflow attack / real.</a:t>
            </a:r>
          </a:p>
          <a:p>
            <a:pPr>
              <a:buFontTx/>
              <a:buChar char="•"/>
            </a:pPr>
            <a:r>
              <a:rPr lang="en-US" altLang="en-US" dirty="0" smtClean="0"/>
              <a:t>People who write operating system software or even application programs that don’t properly check memory bounds may have other malicious programs overflow their memory bounds this way.</a:t>
            </a:r>
          </a:p>
          <a:p>
            <a:pPr>
              <a:buFontTx/>
              <a:buChar char="•"/>
            </a:pPr>
            <a:endParaRPr lang="en-US" altLang="en-US" dirty="0" smtClean="0"/>
          </a:p>
          <a:p>
            <a:pPr>
              <a:buFontTx/>
              <a:buChar char="•"/>
            </a:pPr>
            <a:endParaRPr lang="en-US" altLang="en-US" dirty="0" smtClean="0"/>
          </a:p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8477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206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582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1489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Matrix:</a:t>
            </a:r>
          </a:p>
          <a:p>
            <a:r>
              <a:rPr lang="en-US" altLang="en-US" dirty="0" smtClean="0"/>
              <a:t>4 rows x 3 columns</a:t>
            </a:r>
          </a:p>
        </p:txBody>
      </p:sp>
    </p:spTree>
    <p:extLst>
      <p:ext uri="{BB962C8B-B14F-4D97-AF65-F5344CB8AC3E}">
        <p14:creationId xmlns:p14="http://schemas.microsoft.com/office/powerpoint/2010/main" val="2897710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dirty="0" smtClean="0"/>
              <a:t>First for loop creates each row of the list from column 0 to COLUMNS-1 with each element set to zero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second for loop determines how many rows that the list will contain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4182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 dirty="0" smtClean="0"/>
              <a:t>012</a:t>
            </a:r>
          </a:p>
          <a:p>
            <a:r>
              <a:rPr lang="en-CA" altLang="en-US" dirty="0" smtClean="0"/>
              <a:t>123</a:t>
            </a:r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8527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6/1/2021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</a:t>
            </a:r>
            <a:r>
              <a:rPr lang="en-US" altLang="en-US" sz="4800"/>
              <a:t>Types</a:t>
            </a:r>
            <a:r>
              <a:rPr lang="en-US" altLang="en-US" sz="4800" smtClean="0"/>
              <a:t>, </a:t>
            </a:r>
            <a:r>
              <a:rPr lang="en-US" altLang="en-US" sz="4800" dirty="0"/>
              <a:t>Lists Part </a:t>
            </a:r>
            <a:r>
              <a:rPr lang="en-US" altLang="en-US" sz="4800" dirty="0" smtClean="0"/>
              <a:t>2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Working with lists with multiple dimensions</a:t>
            </a:r>
          </a:p>
          <a:p>
            <a:pPr eaLnBrk="1" hangingPunct="1"/>
            <a:r>
              <a:rPr lang="en-US" altLang="en-US" sz="2800" dirty="0" smtClean="0"/>
              <a:t>Creating lists of a fixed size and dynamically creating one of a variable size</a:t>
            </a:r>
          </a:p>
          <a:p>
            <a:pPr eaLnBrk="1" hangingPunct="1"/>
            <a:r>
              <a:rPr lang="en-US" altLang="en-US" sz="2800" dirty="0" smtClean="0"/>
              <a:t>How to access a list and its parts</a:t>
            </a:r>
          </a:p>
          <a:p>
            <a:pPr eaLnBrk="1" hangingPunct="1"/>
            <a:r>
              <a:rPr lang="en-US" altLang="en-US" sz="2800" smtClean="0"/>
              <a:t>Copying a list</a:t>
            </a:r>
            <a:endParaRPr lang="en-US" altLang="en-US" sz="2800" dirty="0" smtClean="0"/>
          </a:p>
          <a:p>
            <a:pPr eaLnBrk="1" hangingPunct="1"/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Take Care Not To Exceed The Bounds Of The List</a:t>
            </a:r>
          </a:p>
        </p:txBody>
      </p:sp>
      <p:graphicFrame>
        <p:nvGraphicFramePr>
          <p:cNvPr id="789509" name="Group 5"/>
          <p:cNvGraphicFramePr>
            <a:graphicFrameLocks noGrp="1"/>
          </p:cNvGraphicFramePr>
          <p:nvPr/>
        </p:nvGraphicFramePr>
        <p:xfrm>
          <a:off x="7007225" y="2082800"/>
          <a:ext cx="393700" cy="1128714"/>
        </p:xfrm>
        <a:graphic>
          <a:graphicData uri="http://schemas.openxmlformats.org/drawingml/2006/table">
            <a:tbl>
              <a:tblPr/>
              <a:tblGrid>
                <a:gridCol w="393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94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5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5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618288" y="2062163"/>
            <a:ext cx="357187" cy="1120775"/>
            <a:chOff x="6618289" y="2062163"/>
            <a:chExt cx="357188" cy="1120775"/>
          </a:xfrm>
        </p:grpSpPr>
        <p:sp>
          <p:nvSpPr>
            <p:cNvPr id="72750" name="Text Box 19"/>
            <p:cNvSpPr txBox="1">
              <a:spLocks noChangeArrowheads="1"/>
            </p:cNvSpPr>
            <p:nvPr/>
          </p:nvSpPr>
          <p:spPr bwMode="auto">
            <a:xfrm>
              <a:off x="6618289" y="20621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[0]</a:t>
              </a:r>
            </a:p>
          </p:txBody>
        </p:sp>
        <p:sp>
          <p:nvSpPr>
            <p:cNvPr id="72751" name="Text Box 20"/>
            <p:cNvSpPr txBox="1">
              <a:spLocks noChangeArrowheads="1"/>
            </p:cNvSpPr>
            <p:nvPr/>
          </p:nvSpPr>
          <p:spPr bwMode="auto">
            <a:xfrm>
              <a:off x="6627814" y="234791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[1]</a:t>
              </a:r>
            </a:p>
          </p:txBody>
        </p:sp>
        <p:sp>
          <p:nvSpPr>
            <p:cNvPr id="72752" name="Text Box 21"/>
            <p:cNvSpPr txBox="1">
              <a:spLocks noChangeArrowheads="1"/>
            </p:cNvSpPr>
            <p:nvPr/>
          </p:nvSpPr>
          <p:spPr bwMode="auto">
            <a:xfrm>
              <a:off x="6627814" y="26336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[2]</a:t>
              </a:r>
            </a:p>
          </p:txBody>
        </p:sp>
        <p:sp>
          <p:nvSpPr>
            <p:cNvPr id="72753" name="Text Box 22"/>
            <p:cNvSpPr txBox="1">
              <a:spLocks noChangeArrowheads="1"/>
            </p:cNvSpPr>
            <p:nvPr/>
          </p:nvSpPr>
          <p:spPr bwMode="auto">
            <a:xfrm>
              <a:off x="6627814" y="29384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[3]</a:t>
              </a:r>
            </a:p>
          </p:txBody>
        </p:sp>
      </p:grpSp>
      <p:sp>
        <p:nvSpPr>
          <p:cNvPr id="54311" name="Text Box 23"/>
          <p:cNvSpPr txBox="1">
            <a:spLocks noChangeArrowheads="1"/>
          </p:cNvSpPr>
          <p:nvPr/>
        </p:nvSpPr>
        <p:spPr bwMode="auto">
          <a:xfrm>
            <a:off x="6299200" y="205740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dirty="0">
                <a:latin typeface="Arial" panose="020B0604020202020204" pitchFamily="34" charset="0"/>
              </a:rPr>
              <a:t>list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442200" y="2006600"/>
            <a:ext cx="927100" cy="274638"/>
            <a:chOff x="2544" y="936"/>
            <a:chExt cx="584" cy="173"/>
          </a:xfrm>
        </p:grpSpPr>
        <p:sp>
          <p:nvSpPr>
            <p:cNvPr id="72748" name="Line 25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9" name="Text Box 26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7454900" y="2311400"/>
            <a:ext cx="927100" cy="274638"/>
            <a:chOff x="2544" y="936"/>
            <a:chExt cx="584" cy="173"/>
          </a:xfrm>
        </p:grpSpPr>
        <p:sp>
          <p:nvSpPr>
            <p:cNvPr id="72746" name="Line 28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7" name="Text Box 29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454900" y="2603500"/>
            <a:ext cx="927100" cy="274638"/>
            <a:chOff x="2544" y="936"/>
            <a:chExt cx="584" cy="173"/>
          </a:xfrm>
        </p:grpSpPr>
        <p:sp>
          <p:nvSpPr>
            <p:cNvPr id="72744" name="Line 31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5" name="Text Box 32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7454900" y="2933700"/>
            <a:ext cx="927100" cy="274638"/>
            <a:chOff x="2544" y="936"/>
            <a:chExt cx="584" cy="173"/>
          </a:xfrm>
        </p:grpSpPr>
        <p:sp>
          <p:nvSpPr>
            <p:cNvPr id="72742" name="Line 34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3" name="Text Box 35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7418388" y="3425825"/>
            <a:ext cx="927100" cy="274638"/>
            <a:chOff x="2544" y="936"/>
            <a:chExt cx="584" cy="173"/>
          </a:xfrm>
        </p:grpSpPr>
        <p:sp>
          <p:nvSpPr>
            <p:cNvPr id="72740" name="Line 37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1" name="Text Box 38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sp>
        <p:nvSpPr>
          <p:cNvPr id="789543" name="Text Box 39"/>
          <p:cNvSpPr txBox="1">
            <a:spLocks noChangeArrowheads="1"/>
          </p:cNvSpPr>
          <p:nvPr/>
        </p:nvSpPr>
        <p:spPr bwMode="auto">
          <a:xfrm>
            <a:off x="495300" y="1473200"/>
            <a:ext cx="3898900" cy="20320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en-US" altLang="en-US" sz="2400" b="1" dirty="0" smtClean="0">
                <a:latin typeface="+mn-lt"/>
                <a:ea typeface="+mn-ea"/>
                <a:cs typeface="Arial" charset="0"/>
              </a:rPr>
              <a:t>Example</a:t>
            </a:r>
            <a:r>
              <a:rPr lang="en-US" altLang="en-US" sz="2400" dirty="0" smtClean="0">
                <a:latin typeface="+mn-lt"/>
                <a:ea typeface="+mn-ea"/>
                <a:cs typeface="Arial" charset="0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6listBounds.py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num1 = 7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 = [0, 1, 2, 3]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num2 = 13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i in range (0, 4,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print (list [i])</a:t>
            </a:r>
          </a:p>
        </p:txBody>
      </p:sp>
      <p:sp>
        <p:nvSpPr>
          <p:cNvPr id="789544" name="Text Box 40"/>
          <p:cNvSpPr txBox="1">
            <a:spLocks noChangeArrowheads="1"/>
          </p:cNvSpPr>
          <p:nvPr/>
        </p:nvSpPr>
        <p:spPr bwMode="auto">
          <a:xfrm>
            <a:off x="492125" y="4038600"/>
            <a:ext cx="38989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dirty="0" smtClean="0">
                <a:latin typeface="Consolas" panose="020B0609020204030204" pitchFamily="49" charset="0"/>
              </a:rPr>
              <a:t>print()</a:t>
            </a:r>
            <a:endParaRPr lang="en-US" altLang="en-US" dirty="0">
              <a:latin typeface="Consolas" panose="020B0609020204030204" pitchFamily="49" charset="0"/>
            </a:endParaRPr>
          </a:p>
          <a:p>
            <a:pPr>
              <a:spcBef>
                <a:spcPct val="20000"/>
              </a:spcBef>
            </a:pPr>
            <a:r>
              <a:rPr lang="en-US" altLang="en-US" dirty="0" smtClean="0">
                <a:latin typeface="Consolas" panose="020B0609020204030204" pitchFamily="49" charset="0"/>
              </a:rPr>
              <a:t>print(list </a:t>
            </a:r>
            <a:r>
              <a:rPr lang="en-US" altLang="en-US" dirty="0">
                <a:latin typeface="Consolas" panose="020B0609020204030204" pitchFamily="49" charset="0"/>
              </a:rPr>
              <a:t>[4])</a:t>
            </a:r>
          </a:p>
          <a:p>
            <a:pPr>
              <a:spcBef>
                <a:spcPct val="20000"/>
              </a:spcBef>
            </a:pP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2489200" y="4391025"/>
            <a:ext cx="927100" cy="274638"/>
            <a:chOff x="2544" y="936"/>
            <a:chExt cx="584" cy="173"/>
          </a:xfrm>
        </p:grpSpPr>
        <p:sp>
          <p:nvSpPr>
            <p:cNvPr id="72738" name="Line 42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39" name="Text Box 43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654675" y="1157288"/>
            <a:ext cx="1798638" cy="5087937"/>
            <a:chOff x="4394200" y="1213526"/>
            <a:chExt cx="1797322" cy="5087617"/>
          </a:xfrm>
        </p:grpSpPr>
        <p:sp>
          <p:nvSpPr>
            <p:cNvPr id="72736" name="Rectangle 3"/>
            <p:cNvSpPr>
              <a:spLocks noChangeArrowheads="1"/>
            </p:cNvSpPr>
            <p:nvPr/>
          </p:nvSpPr>
          <p:spPr bwMode="auto">
            <a:xfrm>
              <a:off x="4832622" y="1551343"/>
              <a:ext cx="1358900" cy="47498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72737" name="Text Box 4"/>
            <p:cNvSpPr txBox="1">
              <a:spLocks noChangeArrowheads="1"/>
            </p:cNvSpPr>
            <p:nvPr/>
          </p:nvSpPr>
          <p:spPr bwMode="auto">
            <a:xfrm>
              <a:off x="4394200" y="1213526"/>
              <a:ext cx="1384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2000" b="1" dirty="0">
                  <a:latin typeface="Arial" panose="020B0604020202020204" pitchFamily="34" charset="0"/>
                </a:rPr>
                <a:t>RAM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6191250" y="1606550"/>
            <a:ext cx="1193800" cy="368300"/>
            <a:chOff x="6191522" y="1606034"/>
            <a:chExt cx="1194138" cy="369332"/>
          </a:xfrm>
        </p:grpSpPr>
        <p:sp>
          <p:nvSpPr>
            <p:cNvPr id="72734" name="TextBox 2"/>
            <p:cNvSpPr txBox="1">
              <a:spLocks noChangeArrowheads="1"/>
            </p:cNvSpPr>
            <p:nvPr/>
          </p:nvSpPr>
          <p:spPr bwMode="auto">
            <a:xfrm>
              <a:off x="6191522" y="1606034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num1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04552" y="1676080"/>
              <a:ext cx="381108" cy="2292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6191250" y="3379788"/>
            <a:ext cx="1193800" cy="368300"/>
            <a:chOff x="6191522" y="3379011"/>
            <a:chExt cx="1194138" cy="369332"/>
          </a:xfrm>
        </p:grpSpPr>
        <p:sp>
          <p:nvSpPr>
            <p:cNvPr id="72732" name="TextBox 34"/>
            <p:cNvSpPr txBox="1">
              <a:spLocks noChangeArrowheads="1"/>
            </p:cNvSpPr>
            <p:nvPr/>
          </p:nvSpPr>
          <p:spPr bwMode="auto">
            <a:xfrm>
              <a:off x="6191522" y="3379011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num2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53738" y="3449057"/>
              <a:ext cx="431922" cy="251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443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1" grpId="0"/>
      <p:bldP spid="7895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/>
              <a:t>A Common Way To Avoid Overflowing A List</a:t>
            </a:r>
            <a:endParaRPr lang="en-US" altLang="en-US" sz="3200" dirty="0" smtClean="0"/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SIZE = 100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myList[i] = int(input ("Enter a value:" ))</a:t>
            </a:r>
          </a:p>
          <a:p>
            <a:endParaRPr lang="en-US" altLang="en-US" sz="24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SIZE,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print(myList [i])</a:t>
            </a:r>
          </a:p>
          <a:p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54073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 Common Way To Avoid Overflowing A List (2)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 = 100000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sz="2400" dirty="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</a:t>
            </a:r>
            <a:r>
              <a:rPr lang="en-US" altLang="en-US" sz="1800" dirty="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</a:t>
            </a:r>
            <a:r>
              <a:rPr lang="en-US" altLang="en-US" sz="1800" dirty="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17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 Only Approach To </a:t>
            </a:r>
            <a:r>
              <a:rPr lang="en-US" altLang="en-US" dirty="0"/>
              <a:t>Avoid </a:t>
            </a:r>
            <a:r>
              <a:rPr lang="en-US" altLang="en-US" dirty="0" smtClean="0"/>
              <a:t>Overflow</a:t>
            </a:r>
            <a:r>
              <a:rPr lang="en-US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length function </a:t>
            </a:r>
            <a:r>
              <a:rPr lang="en-US" dirty="0" err="1" smtClean="0">
                <a:latin typeface="Consolas" panose="020B0609020204030204" pitchFamily="49" charset="0"/>
              </a:rPr>
              <a:t>len</a:t>
            </a:r>
            <a:r>
              <a:rPr lang="en-US" dirty="0" smtClean="0"/>
              <a:t> to get the length of list.</a:t>
            </a:r>
          </a:p>
          <a:p>
            <a:r>
              <a:rPr lang="en-US" dirty="0" smtClean="0"/>
              <a:t>Example:</a:t>
            </a: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myList</a:t>
            </a:r>
            <a:r>
              <a:rPr lang="en-US" sz="1800" dirty="0" smtClean="0">
                <a:latin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</a:rPr>
              <a:t>someFunctionCreatesList</a:t>
            </a:r>
            <a:r>
              <a:rPr lang="en-US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myListLength</a:t>
            </a:r>
            <a:r>
              <a:rPr lang="en-US" sz="1800" dirty="0" smtClean="0">
                <a:latin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</a:rPr>
              <a:t>len</a:t>
            </a:r>
            <a:r>
              <a:rPr lang="en-US" sz="1800" dirty="0" smtClean="0">
                <a:latin typeface="Consolas" panose="020B0609020204030204" pitchFamily="49" charset="0"/>
              </a:rPr>
              <a:t>(</a:t>
            </a:r>
            <a:r>
              <a:rPr lang="en-US" sz="1800" dirty="0" err="1" smtClean="0">
                <a:latin typeface="Consolas" panose="020B0609020204030204" pitchFamily="49" charset="0"/>
              </a:rPr>
              <a:t>myList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w</a:t>
            </a:r>
            <a:r>
              <a:rPr lang="en-US" sz="1800" dirty="0" smtClean="0">
                <a:latin typeface="Consolas" panose="020B0609020204030204" pitchFamily="49" charset="0"/>
              </a:rPr>
              <a:t>hile (</a:t>
            </a:r>
            <a:r>
              <a:rPr 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 &lt; </a:t>
            </a:r>
            <a:r>
              <a:rPr lang="en-US" sz="1800" dirty="0" err="1" smtClean="0">
                <a:latin typeface="Consolas" panose="020B0609020204030204" pitchFamily="49" charset="0"/>
              </a:rPr>
              <a:t>myListLength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print(</a:t>
            </a:r>
            <a:r>
              <a:rPr lang="en-US" sz="1800" dirty="0" err="1" smtClean="0">
                <a:latin typeface="Consolas" panose="020B0609020204030204" pitchFamily="49" charset="0"/>
              </a:rPr>
              <a:t>myList</a:t>
            </a:r>
            <a:r>
              <a:rPr lang="en-US" sz="1800" dirty="0" smtClean="0">
                <a:latin typeface="Consolas" panose="020B0609020204030204" pitchFamily="49" charset="0"/>
              </a:rPr>
              <a:t>[</a:t>
            </a:r>
            <a:r>
              <a:rPr 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])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47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dirty="0" smtClean="0"/>
              <a:t>It’s determined by the data – the number of categories of information determines the number of dimensions to use.</a:t>
            </a:r>
          </a:p>
          <a:p>
            <a:r>
              <a:rPr lang="en-US" altLang="en-US" sz="2000" dirty="0" smtClean="0"/>
              <a:t>  Examples:</a:t>
            </a:r>
          </a:p>
          <a:p>
            <a:r>
              <a:rPr lang="en-US" altLang="en-US" sz="2000" dirty="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Each cell contains the grade for a student i.e., </a:t>
            </a:r>
            <a:r>
              <a:rPr lang="en-US" altLang="en-US" sz="1800" dirty="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There is one dimension that specifies which student’s grades are being accessed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r>
              <a:rPr lang="en-US" altLang="en-US" sz="2000" dirty="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Expanded grades program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Again there is one dimension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 other dimension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64776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dirty="0" smtClean="0"/>
              <a:t>(2D list continued)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64813"/>
              </p:ext>
            </p:extLst>
          </p:nvPr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4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dirty="0" smtClean="0"/>
              <a:t>(2D list continued)</a:t>
            </a:r>
          </a:p>
          <a:p>
            <a:r>
              <a:rPr lang="en-US" altLang="en-US" sz="1800" dirty="0" smtClean="0"/>
              <a:t>Notice that each row is merely a 1D list</a:t>
            </a:r>
          </a:p>
          <a:p>
            <a:r>
              <a:rPr lang="en-US" altLang="en-US" sz="1800" dirty="0" smtClean="0"/>
              <a:t>(A 2D list is a list containing rows of 1D lists)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59674"/>
              </p:ext>
            </p:extLst>
          </p:nvPr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10060"/>
              </p:ext>
            </p:extLst>
          </p:nvPr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L07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777417"/>
              </p:ext>
            </p:extLst>
          </p:nvPr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9641"/>
              </p:ext>
            </p:extLst>
          </p:nvPr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60555"/>
              </p:ext>
            </p:extLst>
          </p:nvPr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65463"/>
            <a:chOff x="480" y="1728"/>
            <a:chExt cx="192" cy="1931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686050"/>
            <a:ext cx="4876800" cy="685800"/>
            <a:chOff x="768" y="1488"/>
            <a:chExt cx="3072" cy="432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2016" y="1488"/>
              <a:ext cx="6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Columns</a:t>
              </a: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115050" y="3676650"/>
            <a:ext cx="1524000" cy="3048000"/>
            <a:chOff x="3936" y="2112"/>
            <a:chExt cx="960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72" y="2976"/>
              <a:ext cx="6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 dirty="0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 dirty="0">
                <a:latin typeface="Arial" panose="020B0604020202020204" pitchFamily="34" charset="0"/>
              </a:rPr>
              <a:t>Important</a:t>
            </a:r>
            <a:r>
              <a:rPr lang="en-CA" altLang="en-US" dirty="0">
                <a:latin typeface="Arial" panose="020B0604020202020204" pitchFamily="34" charset="0"/>
              </a:rPr>
              <a:t>: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List elements are specified in the order of </a:t>
            </a:r>
            <a:r>
              <a:rPr lang="en-CA" altLang="en-US" sz="1600" dirty="0">
                <a:latin typeface="Consolas" panose="020B0609020204030204" pitchFamily="49" charset="0"/>
              </a:rPr>
              <a:t>[row] [column]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Specifying only a single </a:t>
            </a:r>
            <a:r>
              <a:rPr lang="en-CA" altLang="en-US" sz="1600" dirty="0" smtClean="0">
                <a:latin typeface="Arial" panose="020B0604020202020204" pitchFamily="34" charset="0"/>
              </a:rPr>
              <a:t>set of brackets </a:t>
            </a:r>
            <a:r>
              <a:rPr lang="en-CA" altLang="en-US" sz="1600" dirty="0">
                <a:latin typeface="Arial" panose="020B0604020202020204" pitchFamily="34" charset="0"/>
              </a:rPr>
              <a:t>specifies the </a:t>
            </a:r>
            <a:r>
              <a:rPr lang="en-CA" altLang="en-US" sz="1600" dirty="0" smtClean="0">
                <a:latin typeface="Arial" panose="020B0604020202020204" pitchFamily="34" charset="0"/>
              </a:rPr>
              <a:t>row </a:t>
            </a:r>
          </a:p>
        </p:txBody>
      </p:sp>
    </p:spTree>
    <p:extLst>
      <p:ext uri="{BB962C8B-B14F-4D97-AF65-F5344CB8AC3E}">
        <p14:creationId xmlns:p14="http://schemas.microsoft.com/office/powerpoint/2010/main" val="394889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And Initializing A Multi-Dimensional List In Python (Fixed Size)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7086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 = [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		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 ]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200400" y="373380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62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Name of the example program</a:t>
            </a:r>
            <a:r>
              <a:rPr lang="en-US" altLang="en-US" sz="2400" dirty="0" smtClean="0">
                <a:latin typeface="Times New Roman" panose="02020603050405020304" pitchFamily="18" charset="0"/>
              </a:rPr>
              <a:t>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</a:rPr>
              <a:t>7display2DList.py</a:t>
            </a:r>
          </a:p>
          <a:p>
            <a:pPr>
              <a:buFontTx/>
              <a:buNone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Learning: creating, displaying a fixed size 2D list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matrix 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 (matrix[r])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#Each call to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(0,4,1):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print(matrix[r][c],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print(matrix[2][0])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812822"/>
          </a:xfrm>
        </p:spPr>
        <p:txBody>
          <a:bodyPr/>
          <a:lstStyle/>
          <a:p>
            <a:r>
              <a:rPr lang="en-US" altLang="en-US" sz="2800" dirty="0" smtClean="0"/>
              <a:t>Creating And Initializing A Multi-Dimensional List In Python (2): Fixed Size</a:t>
            </a:r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919538" y="2105025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919538" y="2638425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919538" y="3095625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3919538" y="3552825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72299" y="4498181"/>
            <a:ext cx="17049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tabLst>
                <a:tab pos="180975" algn="l"/>
                <a:tab pos="36195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</a:rPr>
              <a:t>0	1	2 </a:t>
            </a:r>
            <a:r>
              <a:rPr lang="en-US" altLang="en-US" sz="1600" dirty="0">
                <a:latin typeface="Consolas" panose="020B0609020204030204" pitchFamily="49" charset="0"/>
              </a:rPr>
              <a:t>(col)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1859662"/>
            <a:ext cx="2454774" cy="5866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tabLst>
                <a:tab pos="542925" algn="l"/>
                <a:tab pos="1073150" algn="l"/>
              </a:tabLst>
            </a:pPr>
            <a:r>
              <a:rPr lang="en-US" sz="1400" dirty="0" smtClean="0">
                <a:latin typeface="Consolas" panose="020B0609020204030204" pitchFamily="49" charset="0"/>
              </a:rPr>
              <a:t>c=0	c=1	c=2</a:t>
            </a:r>
            <a:endParaRPr lang="en-CA" sz="14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3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Lists: Levels Of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matrix = [ [0,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  [1,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  [2,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  [3, 3, 3</a:t>
            </a:r>
            <a:r>
              <a:rPr lang="fr-FR" sz="1800" dirty="0" smtClean="0">
                <a:latin typeface="Consolas" panose="020B0609020204030204" pitchFamily="49" charset="0"/>
              </a:rPr>
              <a:t>]]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 (matrix</a:t>
            </a:r>
            <a:r>
              <a:rPr lang="fr-FR" sz="1800" dirty="0" smtClean="0">
                <a:latin typeface="Consolas" panose="020B0609020204030204" pitchFamily="49" charset="0"/>
              </a:rPr>
              <a:t>) 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Entire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list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(matrix[0])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#First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(matrix[3</a:t>
            </a:r>
            <a:r>
              <a:rPr lang="fr-FR" sz="1800" dirty="0" smtClean="0">
                <a:latin typeface="Consolas" panose="020B0609020204030204" pitchFamily="49" charset="0"/>
              </a:rPr>
              <a:t>][1])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#4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th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, 2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nd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column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 smtClean="0">
                <a:latin typeface="Consolas" panose="020B0609020204030204" pitchFamily="49" charset="0"/>
              </a:rPr>
              <a:t>print</a:t>
            </a:r>
            <a:r>
              <a:rPr lang="fr-FR" sz="1800" dirty="0" smtClean="0">
                <a:latin typeface="Consolas" panose="020B0609020204030204" pitchFamily="49" charset="0"/>
              </a:rPr>
              <a:t>(matrix[0][0][0])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fr-FR" sz="1800" b="1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matrix = [ [["</a:t>
            </a:r>
            <a:r>
              <a:rPr lang="fr-FR" sz="1800" dirty="0" err="1">
                <a:latin typeface="Consolas" panose="020B0609020204030204" pitchFamily="49" charset="0"/>
              </a:rPr>
              <a:t>a","b</a:t>
            </a:r>
            <a:r>
              <a:rPr lang="fr-FR" sz="1800" dirty="0">
                <a:latin typeface="Consolas" panose="020B0609020204030204" pitchFamily="49" charset="0"/>
              </a:rPr>
              <a:t>"],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  [1,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  [2,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  [3, 3, 3]]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(matrix[0][0][0</a:t>
            </a:r>
            <a:r>
              <a:rPr lang="fr-FR" sz="1800" dirty="0" smtClean="0">
                <a:latin typeface="Consolas" panose="020B0609020204030204" pitchFamily="49" charset="0"/>
              </a:rPr>
              <a:t>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Now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8498"/>
          <a:stretch/>
        </p:blipFill>
        <p:spPr>
          <a:xfrm>
            <a:off x="3352800" y="2163646"/>
            <a:ext cx="5943600" cy="312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0769" r="75641" b="37826"/>
          <a:stretch/>
        </p:blipFill>
        <p:spPr>
          <a:xfrm>
            <a:off x="4191000" y="2628396"/>
            <a:ext cx="1371600" cy="294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7692" r="94872" b="11538"/>
          <a:stretch/>
        </p:blipFill>
        <p:spPr>
          <a:xfrm>
            <a:off x="5608529" y="3029954"/>
            <a:ext cx="3048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550" y="3738007"/>
            <a:ext cx="4845050" cy="30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86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And Initializing A Multi-Dimensional List In Python: Dynamic Creation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dirty="0" smtClean="0">
                <a:ea typeface="+mn-ea"/>
                <a:cs typeface="+mn-cs"/>
              </a:rPr>
              <a:t>General structure (Using loops</a:t>
            </a:r>
            <a:r>
              <a:rPr lang="en-US" sz="2400" dirty="0" smtClean="0">
                <a:ea typeface="+mn-ea"/>
                <a:cs typeface="+mn-cs"/>
              </a:rPr>
              <a:t>):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Create a variable that refers to an empty list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One loop (outer loop) traverses the rows. 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Each iteration of the outer loop creates a new 1D list</a:t>
            </a: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(empty at start)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Then the inner loop traverses the columns of the newly created 1D list creating and initializing each element in a fashion similar to how a single 1D list was created and initialized (add to end)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Repeat the process for each row in the list</a:t>
            </a: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1888" y="2563813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37200" y="2592388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r = 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223000" y="2278063"/>
            <a:ext cx="482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c=0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18300" y="2273300"/>
            <a:ext cx="484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205663" y="2282825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88263" y="2271713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c=3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48200" y="1901825"/>
            <a:ext cx="1563688" cy="690563"/>
            <a:chOff x="4648200" y="1902023"/>
            <a:chExt cx="1562911" cy="689707"/>
          </a:xfrm>
        </p:grpSpPr>
        <p:sp>
          <p:nvSpPr>
            <p:cNvPr id="97296" name="TextBox 2"/>
            <p:cNvSpPr txBox="1">
              <a:spLocks noChangeArrowheads="1"/>
            </p:cNvSpPr>
            <p:nvPr/>
          </p:nvSpPr>
          <p:spPr bwMode="auto">
            <a:xfrm>
              <a:off x="4648200" y="1902023"/>
              <a:ext cx="990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Consolas" panose="020B0609020204030204" pitchFamily="49" charset="0"/>
                </a:rPr>
                <a:t>List ref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57497" y="2133511"/>
              <a:ext cx="953614" cy="45821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6211888" y="30051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37200" y="30337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r =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9663" y="34623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4975" y="34909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r = 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80100" y="42672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32249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 bldLvl="2"/>
      <p:bldP spid="2" grpId="0" animBg="1"/>
      <p:bldP spid="4" grpId="0"/>
      <p:bldP spid="8" grpId="0"/>
      <p:bldP spid="9" grpId="0"/>
      <p:bldP spid="10" grpId="0"/>
      <p:bldP spid="11" grpId="0"/>
      <p:bldP spid="15" grpId="0" animBg="1"/>
      <p:bldP spid="16" grpId="0"/>
      <p:bldP spid="17" grpId="0" animBg="1"/>
      <p:bldP spid="18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2900" dirty="0">
                <a:ea typeface="ＭＳ Ｐゴシック" charset="0"/>
                <a:cs typeface="+mj-cs"/>
              </a:rPr>
              <a:t>Creating And Initializing A Multi-Dimensional List In </a:t>
            </a:r>
            <a:r>
              <a:rPr lang="en-US" sz="2900" dirty="0" smtClean="0">
                <a:ea typeface="ＭＳ Ｐゴシック" charset="0"/>
                <a:cs typeface="+mj-cs"/>
              </a:rPr>
              <a:t>Python: Dynamic Creation (2)</a:t>
            </a:r>
            <a:endParaRPr lang="en-US" sz="2900" dirty="0">
              <a:ea typeface="ＭＳ Ｐゴシック" charset="0"/>
              <a:cs typeface="+mj-cs"/>
            </a:endParaRP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Example (Using loops):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aGrid = []                 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Create a reference to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for r in range (0, 3, 1):  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Outer loop runs once for each row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aGrid.append ([])      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Create an empty row (a 1D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for c in range (0, 3, 1): 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Inner loop runs once for each column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aGrid[r].append (" ") 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Create and initialize each element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b="1" dirty="0" smtClean="0">
                <a:latin typeface="Consolas" panose="020B0609020204030204" pitchFamily="49" charset="0"/>
              </a:rPr>
              <a:t>                               </a:t>
            </a:r>
            <a:r>
              <a:rPr lang="en-US" altLang="en-US" sz="16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(space) of the 1D list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256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 2D List Program: A Variable Sized 2D List (Dynamic)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Char char="•"/>
              <a:defRPr/>
            </a:pPr>
            <a:r>
              <a:rPr lang="en-US" sz="2400" b="1" dirty="0" smtClean="0">
                <a:ea typeface="+mn-ea"/>
                <a:cs typeface="+mn-cs"/>
              </a:rPr>
              <a:t>Name of the example program: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0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8variable2DList.py</a:t>
            </a:r>
            <a:endParaRPr lang="en-US" sz="2000" dirty="0" smtClean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aGrid = []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noRows = int(input("Number rows: "))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noColumns = int(input("Number columns: 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"))</a:t>
            </a:r>
            <a:endParaRPr 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>
              <a:buFontTx/>
              <a:buNone/>
              <a:defRPr/>
            </a:pP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#Create list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 in range (0,noRows,1):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aGrid.append ([])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for c in range (0,noColumns,1):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aGrid[r].append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("*")</a:t>
            </a:r>
            <a:endParaRPr 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>
              <a:buFontTx/>
              <a:buNone/>
              <a:defRPr/>
            </a:pP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#Display list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 in range (0,noRows,1):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for c in range (0,noColumns,1):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print(aGrid[r][c], end="")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print()</a:t>
            </a:r>
            <a:endParaRPr 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6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Quick Note” List Elements Need Not Store The Same Data Type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This is one of the differences between Python lists and arrays in other languages</a:t>
            </a:r>
          </a:p>
          <a:p>
            <a:r>
              <a:rPr lang="en-US" altLang="en-US" sz="2400" dirty="0" smtClean="0"/>
              <a:t>Example:</a:t>
            </a: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aList = [False, "James</a:t>
            </a:r>
            <a:r>
              <a:rPr lang="en-US" altLang="en-US" sz="1800" dirty="0">
                <a:latin typeface="Consolas" panose="020B0609020204030204" pitchFamily="49" charset="0"/>
              </a:rPr>
              <a:t>", "Tam", "210-9455"</a:t>
            </a:r>
            <a:r>
              <a:rPr lang="en-US" altLang="en-US" sz="1800" dirty="0" smtClean="0">
                <a:latin typeface="Consolas" panose="020B0609020204030204" pitchFamily="49" charset="0"/>
              </a:rPr>
              <a:t>, 707, 10.5]</a:t>
            </a:r>
          </a:p>
        </p:txBody>
      </p:sp>
    </p:spTree>
    <p:extLst>
      <p:ext uri="{BB962C8B-B14F-4D97-AF65-F5344CB8AC3E}">
        <p14:creationId xmlns:p14="http://schemas.microsoft.com/office/powerpoint/2010/main" val="324524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Important: A variable that appears to be a list is really a reference to a list.</a:t>
            </a:r>
          </a:p>
          <a:p>
            <a:pPr lvl="1"/>
            <a:r>
              <a:rPr lang="en-US" dirty="0" smtClean="0"/>
              <a:t>Recall: the reference and the list are two separate memory locations!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matrix = [ [0, 0, 0],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[1, 1, 1],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[2, 2, 2],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[3, 3, 3]]</a:t>
            </a:r>
          </a:p>
          <a:p>
            <a:pPr lvl="1"/>
            <a:r>
              <a:rPr lang="en-US" dirty="0" smtClean="0"/>
              <a:t>Wrong way to ‘copy’ a 2D list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aList1 = aList2 </a:t>
            </a:r>
            <a:r>
              <a:rPr lang="en-US" dirty="0" smtClean="0"/>
              <a:t>(Why is this wrong? Hint: recall what is stored in </a:t>
            </a:r>
            <a:r>
              <a:rPr lang="en-US" dirty="0" smtClean="0">
                <a:latin typeface="Consolas" panose="020B0609020204030204" pitchFamily="49" charset="0"/>
              </a:rPr>
              <a:t>aList1</a:t>
            </a:r>
            <a:r>
              <a:rPr lang="en-US" dirty="0" smtClean="0">
                <a:latin typeface="+mj-lt"/>
              </a:rPr>
              <a:t> and </a:t>
            </a:r>
            <a:r>
              <a:rPr lang="en-US" dirty="0" smtClean="0">
                <a:latin typeface="Consolas" panose="020B0609020204030204" pitchFamily="49" charset="0"/>
              </a:rPr>
              <a:t>aList1)</a:t>
            </a: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963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example program:</a:t>
            </a:r>
            <a:r>
              <a:rPr lang="en-US" dirty="0"/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9copyingLists.py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This is the wrong way.</a:t>
            </a:r>
          </a:p>
          <a:p>
            <a:endParaRPr lang="en-US" dirty="0" smtClean="0"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aGrid1 = </a:t>
            </a:r>
            <a:r>
              <a:rPr lang="en-CA" sz="1800" dirty="0">
                <a:latin typeface="Consolas" panose="020B0609020204030204" pitchFamily="49" charset="0"/>
              </a:rPr>
              <a:t>create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aGrid2 = </a:t>
            </a:r>
            <a:r>
              <a:rPr lang="en-CA" sz="1800" dirty="0" smtClean="0">
                <a:latin typeface="Consolas" panose="020B0609020204030204" pitchFamily="49" charset="0"/>
              </a:rPr>
              <a:t>aGrid1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aGrid1[3][3] = </a:t>
            </a:r>
            <a:r>
              <a:rPr lang="en-CA" sz="1800" dirty="0" smtClean="0">
                <a:latin typeface="Consolas" panose="020B0609020204030204" pitchFamily="49" charset="0"/>
              </a:rPr>
              <a:t>"!</a:t>
            </a:r>
            <a:r>
              <a:rPr lang="en-US" sz="1800" dirty="0" smtClean="0">
                <a:latin typeface="Consolas" panose="020B0609020204030204" pitchFamily="49" charset="0"/>
              </a:rPr>
              <a:t>"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print("First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0" y="1676400"/>
            <a:ext cx="44958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create():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= []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for r in range (0,SIZE,1):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aGrid.append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([])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for c in range (0,SIZE,1):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[r].append(".")</a:t>
            </a:r>
          </a:p>
          <a:p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return(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  <a:endParaRPr lang="en-CA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25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92D050"/>
                </a:solidFill>
              </a:rPr>
              <a:t>Copying Lists</a:t>
            </a:r>
            <a:r>
              <a:rPr lang="en-US" dirty="0"/>
              <a:t>: </a:t>
            </a:r>
            <a:r>
              <a:rPr lang="en-US" dirty="0" smtClean="0"/>
              <a:t>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This is the </a:t>
            </a:r>
            <a:r>
              <a:rPr lang="en-US" dirty="0" smtClean="0">
                <a:cs typeface="Consolas" panose="020B0609020204030204" pitchFamily="49" charset="0"/>
              </a:rPr>
              <a:t>right </a:t>
            </a:r>
            <a:r>
              <a:rPr lang="en-US" dirty="0">
                <a:cs typeface="Consolas" panose="020B0609020204030204" pitchFamily="49" charset="0"/>
              </a:rPr>
              <a:t>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aGrid1 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copy(aGrid1,aGrid2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copy(aGrid1,aGrid2)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aGrid1[0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][0] = "?" 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][3] = "?" 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2895600" y="2526604"/>
            <a:ext cx="60960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 copy(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destination,source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r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for c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destination[r][c] = source[r][c]</a:t>
            </a:r>
          </a:p>
        </p:txBody>
      </p:sp>
    </p:spTree>
    <p:extLst>
      <p:ext uri="{BB962C8B-B14F-4D97-AF65-F5344CB8AC3E}">
        <p14:creationId xmlns:p14="http://schemas.microsoft.com/office/powerpoint/2010/main" val="903520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 numerical list: implement some common mathematical functions (e.g., average, min, max, mode – last one is challenging).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element).</a:t>
            </a: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Techniques to avoid overflowing the bounds of a </a:t>
            </a:r>
            <a:r>
              <a:rPr lang="en-US" altLang="en-US" sz="2400" dirty="0" smtClean="0"/>
              <a:t>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create a 2D list: fixed size and by dynamically creating it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access a 2D list: the whole list, rows in the list and individual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Python lists need not be homogenous (contain the same type of element)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properly copy the contents of a 2D list into another 2D list as well as a common mistake when copying lists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40733</TotalTime>
  <Words>1760</Words>
  <Application>Microsoft Office PowerPoint</Application>
  <PresentationFormat>On-screen Show (4:3)</PresentationFormat>
  <Paragraphs>305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MS PGothic</vt:lpstr>
      <vt:lpstr>MS PGothic</vt:lpstr>
      <vt:lpstr>Arial</vt:lpstr>
      <vt:lpstr>Calibri</vt:lpstr>
      <vt:lpstr>Consolas</vt:lpstr>
      <vt:lpstr>Times New Roman</vt:lpstr>
      <vt:lpstr>Office Theme</vt:lpstr>
      <vt:lpstr>Composite Types, Lists Part 2</vt:lpstr>
      <vt:lpstr>Take Care Not To Exceed The Bounds Of The List</vt:lpstr>
      <vt:lpstr>A Common Way To Avoid Overflowing A List</vt:lpstr>
      <vt:lpstr>A Common Way To Avoid Overflowing A List (2)</vt:lpstr>
      <vt:lpstr>Python Only Approach To Avoid Overflow 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Size)</vt:lpstr>
      <vt:lpstr>Creating And Initializing A Multi-Dimensional List In Python (2): Fixed Size</vt:lpstr>
      <vt:lpstr>2D Lists: Levels Of Access</vt:lpstr>
      <vt:lpstr>Creating And Initializing A Multi-Dimensional List In Python: Dynamic Creation</vt:lpstr>
      <vt:lpstr>Creating And Initializing A Multi-Dimensional List In Python: Dynamic Creation (2)</vt:lpstr>
      <vt:lpstr>Example 2D List Program: A Variable Sized 2D List (Dynamic)</vt:lpstr>
      <vt:lpstr>Quick Note” List Elements Need Not Store The Same Data Type </vt:lpstr>
      <vt:lpstr>Copying Lists</vt:lpstr>
      <vt:lpstr>Copying Lists: Example</vt:lpstr>
      <vt:lpstr>Copying Lists: Example (2)</vt:lpstr>
      <vt:lpstr>Extra Practice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lists</dc:title>
  <dc:creator>James Tam</dc:creator>
  <cp:keywords>2D lists;Avoiding the overflow of lists;Two-dimensional lists;Multi D lists;Copying lists;Deep copy,Shallow copy</cp:keywords>
  <cp:lastModifiedBy>James Tam</cp:lastModifiedBy>
  <cp:revision>1023</cp:revision>
  <dcterms:created xsi:type="dcterms:W3CDTF">2013-08-26T22:54:00Z</dcterms:created>
  <dcterms:modified xsi:type="dcterms:W3CDTF">2021-06-02T00:47:54Z</dcterms:modified>
</cp:coreProperties>
</file>