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482" r:id="rId4"/>
    <p:sldId id="374" r:id="rId5"/>
    <p:sldId id="483" r:id="rId6"/>
    <p:sldId id="375" r:id="rId7"/>
    <p:sldId id="467" r:id="rId8"/>
    <p:sldId id="486" r:id="rId9"/>
    <p:sldId id="468" r:id="rId10"/>
    <p:sldId id="473" r:id="rId11"/>
    <p:sldId id="474" r:id="rId12"/>
    <p:sldId id="475" r:id="rId13"/>
    <p:sldId id="476" r:id="rId14"/>
    <p:sldId id="477" r:id="rId15"/>
    <p:sldId id="479" r:id="rId16"/>
    <p:sldId id="480" r:id="rId17"/>
    <p:sldId id="481" r:id="rId18"/>
    <p:sldId id="376" r:id="rId19"/>
    <p:sldId id="377" r:id="rId20"/>
    <p:sldId id="485" r:id="rId21"/>
    <p:sldId id="306" r:id="rId22"/>
    <p:sldId id="307" r:id="rId23"/>
    <p:sldId id="308" r:id="rId24"/>
    <p:sldId id="309" r:id="rId25"/>
    <p:sldId id="347" r:id="rId26"/>
    <p:sldId id="487" r:id="rId27"/>
    <p:sldId id="317" r:id="rId28"/>
    <p:sldId id="318" r:id="rId29"/>
    <p:sldId id="319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3" autoAdjust="0"/>
    <p:restoredTop sz="95872" autoAdjust="0"/>
  </p:normalViewPr>
  <p:slideViewPr>
    <p:cSldViewPr>
      <p:cViewPr varScale="1">
        <p:scale>
          <a:sx n="103" d="100"/>
          <a:sy n="103" d="100"/>
        </p:scale>
        <p:origin x="13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49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3760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7952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7302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U:\lectures\231\examples\composites&gt;python string3.py</a:t>
            </a:r>
          </a:p>
          <a:p>
            <a:r>
              <a:rPr lang="en-US" altLang="en-US" dirty="0" smtClean="0"/>
              <a:t>good-bye</a:t>
            </a:r>
          </a:p>
          <a:p>
            <a:r>
              <a:rPr lang="en-US" altLang="en-US" dirty="0" smtClean="0"/>
              <a:t>Hello</a:t>
            </a:r>
          </a:p>
          <a:p>
            <a:r>
              <a:rPr lang="en-US" altLang="en-US" dirty="0" smtClean="0"/>
              <a:t>Indicate that the reference ‘refers to’ another string, since the reference to the first string is gone then that string cannot be accessed anymore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Traceback (most recent call last):</a:t>
            </a:r>
          </a:p>
          <a:p>
            <a:r>
              <a:rPr lang="en-US" altLang="en-US" dirty="0" smtClean="0"/>
              <a:t>  File "string3.py", line 5, in &lt;module&gt;</a:t>
            </a:r>
          </a:p>
          <a:p>
            <a:r>
              <a:rPr lang="en-US" altLang="en-US" dirty="0" smtClean="0"/>
              <a:t>    aString[0] = "G"</a:t>
            </a:r>
          </a:p>
          <a:p>
            <a:r>
              <a:rPr lang="en-US" altLang="en-US" dirty="0" smtClean="0"/>
              <a:t>TypeError: 'str' object does not support item assignment</a:t>
            </a:r>
          </a:p>
        </p:txBody>
      </p:sp>
    </p:spTree>
    <p:extLst>
      <p:ext uri="{BB962C8B-B14F-4D97-AF65-F5344CB8AC3E}">
        <p14:creationId xmlns:p14="http://schemas.microsoft.com/office/powerpoint/2010/main" val="967297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4726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0389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0002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4601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44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21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0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23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102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28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9012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6/8/2021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 smtClean="0"/>
              <a:t>You will learn how to create new variables that are collections of other entities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 dirty="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61398" cy="2419410"/>
            <a:chOff x="4575175" y="3657600"/>
            <a:chExt cx="3961397" cy="2419410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Lists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941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b="1" dirty="0" smtClean="0">
                  <a:latin typeface="Arial" panose="020B0604020202020204" pitchFamily="34" charset="0"/>
                </a:rPr>
                <a:t>Strings</a:t>
              </a:r>
              <a:endParaRPr lang="en-CA" altLang="en-US" sz="2000" b="1" dirty="0">
                <a:latin typeface="Arial" panose="020B0604020202020204" pitchFamily="34" charset="0"/>
              </a:endParaRP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927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 b="1" dirty="0">
                  <a:latin typeface="Arial" panose="020B0604020202020204" pitchFamily="34" charset="0"/>
                </a:rPr>
                <a:t>T</a:t>
              </a:r>
              <a:r>
                <a:rPr lang="en-CA" altLang="en-US" sz="2000" b="1" dirty="0" smtClean="0">
                  <a:latin typeface="Arial" panose="020B0604020202020204" pitchFamily="34" charset="0"/>
                </a:rPr>
                <a:t>uples</a:t>
              </a:r>
              <a:endParaRPr lang="en-US" altLang="en-US" sz="2000" b="1" dirty="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42933" y="3657600"/>
              <a:ext cx="1353834" cy="2108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2810" y="5259021"/>
            <a:ext cx="282178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 dirty="0">
                <a:latin typeface="Arial" panose="020B0604020202020204" pitchFamily="34" charset="0"/>
              </a:rPr>
              <a:t>707</a:t>
            </a:r>
            <a:r>
              <a:rPr lang="en-US" altLang="en-US" dirty="0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 dirty="0"/>
              <a:t>A string (sequence of characters) can be decomposed into individual </a:t>
            </a:r>
            <a:r>
              <a:rPr lang="en-US" altLang="en-US" dirty="0" smtClean="0"/>
              <a:t>characters.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506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(IF There Is Time)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dirty="0" smtClean="0"/>
              <a:t>Each character is assigned an ASCII code e.g., ‘</a:t>
            </a:r>
            <a:r>
              <a:rPr lang="en-CA" altLang="ja-JP" sz="2000" dirty="0" smtClean="0">
                <a:latin typeface="Consolas" panose="020B0609020204030204" pitchFamily="49" charset="0"/>
              </a:rPr>
              <a:t>A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65, </a:t>
            </a:r>
            <a:r>
              <a:rPr lang="en-CA" altLang="en-US" sz="2000" dirty="0" smtClean="0"/>
              <a:t>‘</a:t>
            </a:r>
            <a:r>
              <a:rPr lang="en-CA" altLang="ja-JP" sz="2000" dirty="0" smtClean="0">
                <a:latin typeface="Consolas" panose="020B0609020204030204" pitchFamily="49" charset="0"/>
              </a:rPr>
              <a:t>b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98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chr()</a:t>
            </a:r>
            <a:r>
              <a:rPr lang="en-CA" altLang="en-US" sz="2000" dirty="0" smtClean="0"/>
              <a:t> function can be used to determine the character (string of length one) for a particular ASCII code.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ord()</a:t>
            </a:r>
            <a:r>
              <a:rPr lang="en-CA" altLang="en-US" sz="2000" dirty="0" smtClean="0"/>
              <a:t> function can be used to determine the ASCII code for a character (string of length one).</a:t>
            </a:r>
          </a:p>
          <a:p>
            <a:r>
              <a:rPr lang="en-CA" altLang="en-US" sz="2000" b="1" dirty="0" smtClean="0"/>
              <a:t>Name of the example program</a:t>
            </a:r>
            <a:r>
              <a:rPr lang="en-CA" altLang="en-US" sz="2000" dirty="0" smtClean="0"/>
              <a:t>: </a:t>
            </a:r>
            <a:r>
              <a:rPr lang="en-CA" altLang="en-US" sz="1800" dirty="0">
                <a:latin typeface="Consolas" panose="020B0609020204030204" pitchFamily="49" charset="0"/>
              </a:rPr>
              <a:t>1</a:t>
            </a:r>
            <a:r>
              <a:rPr lang="en-CA" altLang="en-US" sz="1800" dirty="0" smtClean="0">
                <a:latin typeface="Consolas" panose="020B0609020204030204" pitchFamily="49" charset="0"/>
              </a:rPr>
              <a:t>ascii.py</a:t>
            </a:r>
          </a:p>
          <a:p>
            <a:pPr lvl="1"/>
            <a:r>
              <a:rPr lang="en-US" altLang="en-US" sz="1800" dirty="0" smtClean="0"/>
              <a:t>Learning: converting to/from ASCII codes to the equivalent character.</a:t>
            </a:r>
          </a:p>
          <a:p>
            <a:pPr lvl="1"/>
            <a:endParaRPr lang="en-CA" altLang="en-US" sz="1800" dirty="0" smtClean="0"/>
          </a:p>
          <a:p>
            <a:pPr marL="0" indent="0"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   aChar = input("Enter a character whose ASCII value that you wish to </a:t>
            </a:r>
          </a:p>
          <a:p>
            <a:pPr marL="0" indent="0"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457200" y="5859463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1447800" y="63055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60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000" dirty="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dirty="0" smtClean="0"/>
              <a:t>Like a list a string is:</a:t>
            </a:r>
          </a:p>
          <a:p>
            <a:pPr lvl="2"/>
            <a:r>
              <a:rPr lang="en-US" altLang="en-US" sz="1600" dirty="0" smtClean="0"/>
              <a:t>A composite type (can be treated as one entity or individual parts can be accessed).</a:t>
            </a:r>
          </a:p>
          <a:p>
            <a:pPr lvl="1"/>
            <a:r>
              <a:rPr lang="en-US" altLang="en-US" sz="1800" b="1" dirty="0" smtClean="0"/>
              <a:t>Name of example</a:t>
            </a:r>
            <a:r>
              <a:rPr lang="en-US" altLang="en-US" sz="1800" dirty="0" smtClean="0"/>
              <a:t>: “</a:t>
            </a:r>
            <a:r>
              <a:rPr lang="en-US" altLang="en-US" sz="1600" dirty="0">
                <a:latin typeface="Consolas" panose="020B0609020204030204" pitchFamily="49" charset="0"/>
              </a:rPr>
              <a:t>2</a:t>
            </a:r>
            <a:r>
              <a:rPr lang="en-US" altLang="ja-JP" sz="1600" dirty="0" smtClean="0">
                <a:latin typeface="Consolas" panose="020B0609020204030204" pitchFamily="49" charset="0"/>
              </a:rPr>
              <a:t>stringComposite.py</a:t>
            </a:r>
            <a:r>
              <a:rPr lang="en-US" altLang="en-US" sz="1800" dirty="0" smtClean="0"/>
              <a:t>”</a:t>
            </a:r>
          </a:p>
          <a:p>
            <a:pPr lvl="2"/>
            <a:r>
              <a:rPr lang="en-US" altLang="ja-JP" sz="1600" dirty="0" smtClean="0"/>
              <a:t>Learning: strings are composite, the original string cannot be modified, assignment to a string produces a new string.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aString1 = "hello"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print("Whole string %s" %(aString1))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print("Sub string %s-%s" %(aString1[1],aString1[4</a:t>
            </a:r>
            <a:r>
              <a:rPr lang="en-US" altLang="ja-JP" sz="1600" dirty="0" smtClean="0">
                <a:latin typeface="Consolas" panose="020B0609020204030204" pitchFamily="49" charset="0"/>
              </a:rPr>
              <a:t>]))</a:t>
            </a:r>
            <a:endParaRPr lang="en-US" altLang="ja-JP" sz="1600" dirty="0">
              <a:latin typeface="Consolas" panose="020B06090202040302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6142" b="80100"/>
          <a:stretch/>
        </p:blipFill>
        <p:spPr>
          <a:xfrm>
            <a:off x="5105400" y="4343400"/>
            <a:ext cx="2743201" cy="6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8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A string is composite so either the entire string or just a sub-string can be passed as a parameter.</a:t>
            </a:r>
          </a:p>
          <a:p>
            <a:r>
              <a:rPr lang="en-CA" altLang="en-US" b="1" dirty="0" smtClean="0"/>
              <a:t>Name of example</a:t>
            </a:r>
            <a:r>
              <a:rPr lang="en-CA" altLang="en-US" dirty="0" smtClean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3</a:t>
            </a:r>
            <a:r>
              <a:rPr lang="en-CA" altLang="en-US" sz="2000" dirty="0" smtClean="0">
                <a:latin typeface="Consolas" panose="020B0609020204030204" pitchFamily="49" charset="0"/>
              </a:rPr>
              <a:t>stringParameters.py</a:t>
            </a:r>
          </a:p>
          <a:p>
            <a:pPr lvl="1"/>
            <a:r>
              <a:rPr lang="en-US" altLang="en-US" dirty="0" smtClean="0"/>
              <a:t>Learning: How to pass a string (or substring) to a function.</a:t>
            </a:r>
          </a:p>
          <a:p>
            <a:pPr lvl="1"/>
            <a:endParaRPr lang="en-CA" altLang="en-US" dirty="0" smtClean="0"/>
          </a:p>
          <a:p>
            <a:pPr marL="0" indent="0"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</a:rPr>
              <a:t>  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6188" y="5275239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048000" y="5942779"/>
            <a:ext cx="6108700" cy="585020"/>
            <a:chOff x="3047513" y="5942831"/>
            <a:chExt cx="6109188" cy="584985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25677" y="5942831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3047513" y="6129767"/>
              <a:ext cx="3316259" cy="3980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61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Mutable types:</a:t>
            </a:r>
          </a:p>
          <a:p>
            <a:pPr lvl="1"/>
            <a:r>
              <a:rPr lang="en-US" altLang="en-US" dirty="0" smtClean="0"/>
              <a:t>The original memory location </a:t>
            </a:r>
            <a:r>
              <a:rPr lang="en-US" altLang="en-US" i="1" dirty="0" smtClean="0"/>
              <a:t>can</a:t>
            </a:r>
            <a:r>
              <a:rPr lang="en-US" altLang="en-US" dirty="0" smtClean="0"/>
              <a:t> change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Constants</a:t>
            </a:r>
          </a:p>
          <a:p>
            <a:pPr lvl="1"/>
            <a:r>
              <a:rPr lang="en-US" altLang="en-US" dirty="0" smtClean="0"/>
              <a:t>Memory location </a:t>
            </a:r>
            <a:r>
              <a:rPr lang="en-US" altLang="en-US" i="1" dirty="0" smtClean="0"/>
              <a:t>shouldn’t</a:t>
            </a:r>
            <a:r>
              <a:rPr lang="en-US" altLang="en-US" dirty="0" smtClean="0"/>
              <a:t> change (Python): may produce a logic error if modified e.g. </a:t>
            </a:r>
            <a:r>
              <a:rPr lang="en-US" altLang="en-US" dirty="0" smtClean="0">
                <a:latin typeface="Consolas" panose="020B0609020204030204" pitchFamily="49" charset="0"/>
              </a:rPr>
              <a:t>GST_RATE = 0.05</a:t>
            </a:r>
          </a:p>
          <a:p>
            <a:pPr lvl="1"/>
            <a:r>
              <a:rPr lang="en-US" altLang="en-US" dirty="0" smtClean="0"/>
              <a:t>Memory location syntactically </a:t>
            </a:r>
            <a:r>
              <a:rPr lang="en-US" altLang="en-US" i="1" dirty="0" smtClean="0"/>
              <a:t>cannot</a:t>
            </a:r>
            <a:r>
              <a:rPr lang="en-US" altLang="en-US" dirty="0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Immutable types: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i="1" dirty="0" smtClean="0"/>
              <a:t>original </a:t>
            </a:r>
            <a:r>
              <a:rPr lang="en-US" altLang="en-US" dirty="0" smtClean="0"/>
              <a:t>memory location </a:t>
            </a:r>
            <a:r>
              <a:rPr lang="en-US" altLang="en-US" i="1" dirty="0" smtClean="0"/>
              <a:t>won’t change</a:t>
            </a:r>
          </a:p>
          <a:p>
            <a:pPr lvl="1"/>
            <a:r>
              <a:rPr lang="en-US" altLang="en-US" dirty="0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immutable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immutable = 12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immutable = 17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533400" cy="3698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12</a:t>
            </a: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>
            <a:off x="5334000" y="6056313"/>
            <a:ext cx="9144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2838" y="6261100"/>
            <a:ext cx="1858962" cy="542925"/>
            <a:chOff x="4923412" y="6261079"/>
            <a:chExt cx="1858388" cy="543711"/>
          </a:xfrm>
        </p:grpSpPr>
        <p:sp>
          <p:nvSpPr>
            <p:cNvPr id="12" name="Rectangle 11"/>
            <p:cNvSpPr/>
            <p:nvPr/>
          </p:nvSpPr>
          <p:spPr>
            <a:xfrm>
              <a:off x="6248565" y="6435957"/>
              <a:ext cx="533235" cy="36883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17</a:t>
              </a: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3412" y="6261079"/>
              <a:ext cx="1325153" cy="35929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82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 = [1,2,3]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aList[0] = 10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rint(aList) 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[10,2,3]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6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dirty="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/>
              <a:t>: </a:t>
            </a:r>
            <a:r>
              <a:rPr lang="en-US" altLang="en-US" sz="2200" dirty="0">
                <a:latin typeface="Consolas" panose="020B0609020204030204" pitchFamily="49" charset="0"/>
              </a:rPr>
              <a:t>4</a:t>
            </a:r>
            <a:r>
              <a:rPr lang="en-US" altLang="en-US" sz="2200" dirty="0" smtClean="0">
                <a:latin typeface="Consolas" panose="020B0609020204030204" pitchFamily="49" charset="0"/>
              </a:rPr>
              <a:t>immutableStrings</a:t>
            </a:r>
            <a:r>
              <a:rPr lang="en-US" altLang="ja-JP" sz="2200" dirty="0" smtClean="0">
                <a:latin typeface="Consolas" panose="020B0609020204030204" pitchFamily="49" charset="0"/>
              </a:rPr>
              <a:t>.py</a:t>
            </a:r>
          </a:p>
          <a:p>
            <a:pPr lvl="1"/>
            <a:r>
              <a:rPr lang="en-US" altLang="ja-JP" sz="1800" dirty="0" smtClean="0"/>
              <a:t>Learning: strings are immutable:</a:t>
            </a:r>
          </a:p>
          <a:p>
            <a:pPr lvl="2"/>
            <a:r>
              <a:rPr lang="en-US" altLang="ja-JP" sz="1600" dirty="0" smtClean="0"/>
              <a:t>Using the assignment operator in conjunction with the name of the whole string produces a new string (string variable refers to a new string not the original string).</a:t>
            </a:r>
          </a:p>
          <a:p>
            <a:pPr lvl="2"/>
            <a:r>
              <a:rPr lang="en-US" altLang="ja-JP" sz="1600" dirty="0" smtClean="0"/>
              <a:t>Attempting to modify a string produces an error.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"  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2318359" y="4442619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2280259" y="5245779"/>
            <a:ext cx="647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6074340"/>
            <a:ext cx="4838700" cy="8191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924800" y="4114800"/>
            <a:ext cx="1905000" cy="914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</a:t>
            </a:r>
            <a:r>
              <a:rPr lang="en-US" dirty="0" err="1" smtClean="0">
                <a:solidFill>
                  <a:schemeClr val="tx1"/>
                </a:solidFill>
              </a:rPr>
              <a:t>list</a:t>
            </a:r>
            <a:r>
              <a:rPr lang="en-US" dirty="0" smtClean="0">
                <a:solidFill>
                  <a:schemeClr val="tx1"/>
                </a:solidFill>
              </a:rPr>
              <a:t> = [1,2]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aList</a:t>
            </a:r>
            <a:r>
              <a:rPr lang="en-US" dirty="0" smtClean="0">
                <a:solidFill>
                  <a:schemeClr val="tx1"/>
                </a:solidFill>
              </a:rPr>
              <a:t> = [3,2]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aList</a:t>
            </a:r>
            <a:r>
              <a:rPr lang="en-US" dirty="0" smtClean="0">
                <a:solidFill>
                  <a:schemeClr val="tx1"/>
                </a:solidFill>
              </a:rPr>
              <a:t>[1] = 2</a:t>
            </a:r>
            <a:endParaRPr lang="en-CA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86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Sometimes you may wish to extract out a portion of a string.</a:t>
            </a:r>
          </a:p>
          <a:p>
            <a:pPr lvl="1"/>
            <a:r>
              <a:rPr lang="en-US" altLang="en-US" sz="2000" dirty="0" smtClean="0"/>
              <a:t>E.g., Extract first name “James” from a full name “James T. Kirk, Captain”</a:t>
            </a:r>
          </a:p>
          <a:p>
            <a:r>
              <a:rPr lang="en-US" altLang="en-US" sz="2400" dirty="0" smtClean="0"/>
              <a:t>This operation is referred to as a ‘substring’ operation in many programming languages.</a:t>
            </a:r>
          </a:p>
          <a:p>
            <a:r>
              <a:rPr lang="en-US" altLang="en-US" sz="2400" dirty="0" smtClean="0"/>
              <a:t>There are two implementations of the substring operation in Python:</a:t>
            </a:r>
          </a:p>
          <a:p>
            <a:pPr lvl="1"/>
            <a:r>
              <a:rPr lang="en-US" altLang="en-US" sz="2000" dirty="0" smtClean="0"/>
              <a:t>String slicing</a:t>
            </a:r>
          </a:p>
          <a:p>
            <a:pPr lvl="1"/>
            <a:r>
              <a:rPr lang="en-US" altLang="en-US" sz="2000" dirty="0" smtClean="0"/>
              <a:t>String splitting</a:t>
            </a:r>
          </a:p>
          <a:p>
            <a:pPr lvl="1"/>
            <a:endParaRPr lang="en-US" altLang="en-US" sz="24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dirty="0"/>
              <a:t>1 The name James T. Kirk is </a:t>
            </a:r>
            <a:r>
              <a:rPr lang="en-US" altLang="en-US" sz="1600" dirty="0">
                <a:sym typeface="Symbol" panose="05050102010706020507" pitchFamily="18" charset="2"/>
              </a:rPr>
              <a:t></a:t>
            </a:r>
            <a:r>
              <a:rPr lang="en-US" altLang="en-US" sz="1600" dirty="0"/>
              <a:t>  CBS</a:t>
            </a:r>
          </a:p>
        </p:txBody>
      </p:sp>
    </p:spTree>
    <p:extLst>
      <p:ext uri="{BB962C8B-B14F-4D97-AF65-F5344CB8AC3E}">
        <p14:creationId xmlns:p14="http://schemas.microsoft.com/office/powerpoint/2010/main" val="96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altLang="en-US" sz="2000" dirty="0" smtClean="0"/>
              <a:t>Slicing a string will return a portion of a string based on the indices provided</a:t>
            </a:r>
          </a:p>
          <a:p>
            <a:pPr lvl="1"/>
            <a:r>
              <a:rPr lang="en-US" altLang="en-US" sz="2000" dirty="0" smtClean="0"/>
              <a:t>The index can indicate the start (include) and end point (exclude) of the substring.</a:t>
            </a:r>
          </a:p>
          <a:p>
            <a:pPr lvl="1"/>
            <a:r>
              <a:rPr lang="en-US" altLang="en-US" sz="2000" b="1" dirty="0" smtClean="0"/>
              <a:t>Format</a:t>
            </a:r>
            <a:r>
              <a:rPr lang="en-US" altLang="en-US" sz="2000" dirty="0" smtClean="0"/>
              <a:t>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 [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start_index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 : 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end_index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]</a:t>
            </a:r>
            <a:endParaRPr lang="en-US" altLang="en-US" sz="2000" dirty="0" smtClean="0"/>
          </a:p>
          <a:p>
            <a:pPr lvl="1"/>
            <a:r>
              <a:rPr lang="en-US" altLang="en-US" sz="2000" b="1" dirty="0" smtClean="0"/>
              <a:t>Name of example</a:t>
            </a:r>
            <a:r>
              <a:rPr lang="en-US" altLang="en-US" sz="2000" dirty="0" smtClean="0"/>
              <a:t>: </a:t>
            </a:r>
            <a:r>
              <a:rPr lang="en-US" altLang="en-US" sz="1600" dirty="0">
                <a:latin typeface="Consolas" panose="020B0609020204030204" pitchFamily="49" charset="0"/>
              </a:rPr>
              <a:t>5</a:t>
            </a:r>
            <a:r>
              <a:rPr lang="en-US" altLang="en-US" sz="1600" dirty="0" smtClean="0">
                <a:latin typeface="Consolas" panose="020B0609020204030204" pitchFamily="49" charset="0"/>
              </a:rPr>
              <a:t>stringSlicing.py </a:t>
            </a:r>
          </a:p>
          <a:p>
            <a:pPr lvl="2"/>
            <a:r>
              <a:rPr lang="en-US" altLang="en-US" sz="1600" dirty="0" smtClean="0"/>
              <a:t>Learning: how the slicing operator works</a:t>
            </a:r>
          </a:p>
          <a:p>
            <a:pPr marL="34290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dirty="0" smtClean="0">
                <a:latin typeface="Consolas" panose="020B0609020204030204" pitchFamily="49" charset="0"/>
              </a:rPr>
              <a:t>aString = "abcdefghij"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print(aString)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aString</a:t>
            </a:r>
            <a:r>
              <a:rPr lang="en-US" altLang="en-US" sz="1400" dirty="0" smtClean="0">
                <a:latin typeface="Consolas" panose="020B0609020204030204" pitchFamily="49" charset="0"/>
              </a:rPr>
              <a:t>[2:5]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aString</a:t>
            </a:r>
            <a:r>
              <a:rPr lang="en-US" altLang="en-US" sz="1400" dirty="0" smtClean="0">
                <a:latin typeface="Consolas" panose="020B0609020204030204" pitchFamily="49" charset="0"/>
              </a:rPr>
              <a:t>[:5]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aString</a:t>
            </a:r>
            <a:r>
              <a:rPr lang="en-US" altLang="en-US" sz="1400" dirty="0" smtClean="0">
                <a:latin typeface="Consolas" panose="020B0609020204030204" pitchFamily="49" charset="0"/>
              </a:rPr>
              <a:t>[7:]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412253" y="43148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412253" y="4726903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369656" y="52749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347887" y="5867641"/>
            <a:ext cx="186921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63567" y="3161864"/>
            <a:ext cx="3226424" cy="636003"/>
            <a:chOff x="5763567" y="3161864"/>
            <a:chExt cx="3226424" cy="636003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6" b="76509"/>
            <a:stretch/>
          </p:blipFill>
          <p:spPr bwMode="auto">
            <a:xfrm>
              <a:off x="5791200" y="3352800"/>
              <a:ext cx="3198791" cy="445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763567" y="3161864"/>
              <a:ext cx="2885552" cy="3508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tabLst>
                  <a:tab pos="90488" algn="l"/>
                  <a:tab pos="361950" algn="l"/>
                  <a:tab pos="712788" algn="l"/>
                  <a:tab pos="984250" algn="l"/>
                  <a:tab pos="1255713" algn="l"/>
                  <a:tab pos="1527175" algn="l"/>
                  <a:tab pos="1798638" algn="l"/>
                  <a:tab pos="2060575" algn="l"/>
                  <a:tab pos="2330450" algn="l"/>
                  <a:tab pos="2601913" algn="l"/>
                </a:tabLst>
              </a:pPr>
              <a:r>
                <a:rPr lang="en-US" sz="1200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	0	1	2	3	4	5	6	7	8	9</a:t>
              </a:r>
              <a:endPara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220200" y="2209800"/>
            <a:ext cx="1828800" cy="121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A3n-3b3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6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Where characters at fixed positions must be extracted.</a:t>
            </a:r>
          </a:p>
          <a:p>
            <a:r>
              <a:rPr lang="en-US" altLang="en-US" dirty="0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dirty="0" smtClean="0">
                <a:latin typeface="Consolas" panose="020B0609020204030204" pitchFamily="49" charset="0"/>
              </a:rPr>
              <a:t>The </a:t>
            </a: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r>
              <a:rPr lang="en-US" altLang="ja-JP" sz="1800" dirty="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7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dirty="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Each word could then be individually passed to a spell checker.</a:t>
            </a:r>
          </a:p>
        </p:txBody>
      </p:sp>
    </p:spTree>
    <p:extLst>
      <p:ext uri="{BB962C8B-B14F-4D97-AF65-F5344CB8AC3E}">
        <p14:creationId xmlns:p14="http://schemas.microsoft.com/office/powerpoint/2010/main" val="253032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dirty="0" smtClean="0">
                <a:latin typeface="Consolas" panose="020B0609020204030204" pitchFamily="49" charset="0"/>
              </a:rPr>
              <a:t>string_name.split (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Online example</a:t>
            </a:r>
            <a:r>
              <a:rPr lang="en-US" altLang="en-US" dirty="0" smtClean="0"/>
              <a:t>: </a:t>
            </a:r>
            <a:r>
              <a:rPr lang="en-US" altLang="en-US" sz="2000" dirty="0">
                <a:latin typeface="Consolas" panose="020B0609020204030204" pitchFamily="49" charset="0"/>
              </a:rPr>
              <a:t>6</a:t>
            </a:r>
            <a:r>
              <a:rPr lang="en-US" altLang="en-US" sz="2000" dirty="0" smtClean="0">
                <a:latin typeface="Consolas" panose="020B0609020204030204" pitchFamily="49" charset="0"/>
              </a:rPr>
              <a:t>stringSpliting.py</a:t>
            </a:r>
          </a:p>
          <a:p>
            <a:pPr>
              <a:lnSpc>
                <a:spcPct val="80000"/>
              </a:lnSpc>
            </a:pPr>
            <a:r>
              <a:rPr lang="en-US" altLang="en-US" sz="1800" dirty="0" smtClean="0">
                <a:latin typeface="Consolas" panose="020B0609020204030204" pitchFamily="49" charset="0"/>
              </a:rPr>
              <a:t>aString = "man who </a:t>
            </a:r>
            <a:r>
              <a:rPr lang="en-US" altLang="en-US" sz="1800" dirty="0">
                <a:latin typeface="Consolas" panose="020B0609020204030204" pitchFamily="49" charset="0"/>
              </a:rPr>
              <a:t>smiles"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first, last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aString.split</a:t>
            </a:r>
            <a:r>
              <a:rPr lang="en-US" altLang="en-US" sz="1800" dirty="0" smtClean="0">
                <a:latin typeface="Consolas" panose="020B0609020204030204" pitchFamily="49" charset="0"/>
              </a:rPr>
              <a:t>(",")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dirty="0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3581400" y="35814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581400" y="5562600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458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Testing Functions</a:t>
            </a:r>
            <a:r>
              <a:rPr lang="en-US" altLang="en-US" sz="3200" baseline="30000" dirty="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dirty="0" smtClean="0"/>
              <a:t>These functions test a string to see if a given condition has been met and return either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True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or </a:t>
            </a:r>
            <a:r>
              <a:rPr lang="en-US" altLang="en-US" sz="2400" dirty="0" smtClean="0"/>
              <a:t>“</a:t>
            </a:r>
            <a:r>
              <a:rPr lang="en-US" altLang="ja-JP" sz="2000" dirty="0" smtClean="0">
                <a:latin typeface="Consolas" panose="020B0609020204030204" pitchFamily="49" charset="0"/>
              </a:rPr>
              <a:t>False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(Boolean).</a:t>
            </a:r>
          </a:p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  <p:extLst>
      <p:ext uri="{BB962C8B-B14F-4D97-AF65-F5344CB8AC3E}">
        <p14:creationId xmlns:p14="http://schemas.microsoft.com/office/powerpoint/2010/main" val="31538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  <a:r>
              <a:rPr lang="en-US" altLang="en-US" sz="3200" baseline="30000" dirty="0" smtClean="0">
                <a:latin typeface="+mn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61778229"/>
              </p:ext>
            </p:extLst>
          </p:nvPr>
        </p:nvGraphicFramePr>
        <p:xfrm>
          <a:off x="482600" y="977954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" y="6488196"/>
            <a:ext cx="8839200" cy="3698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1 Each one of this functions (‘method’) must be preceded by a string variable and a dot e.g. </a:t>
            </a:r>
            <a:r>
              <a:rPr lang="en-US" sz="1200" dirty="0" err="1" smtClean="0">
                <a:latin typeface="Consolas" panose="020B0609020204030204" pitchFamily="49" charset="0"/>
              </a:rPr>
              <a:t>aStr.isalpha</a:t>
            </a:r>
            <a:r>
              <a:rPr lang="en-US" sz="1200" dirty="0" smtClean="0">
                <a:latin typeface="Consolas" panose="020B0609020204030204" pitchFamily="49" charset="0"/>
              </a:rPr>
              <a:t>()  #where </a:t>
            </a:r>
            <a:r>
              <a:rPr lang="en-US" sz="1200" dirty="0" err="1" smtClean="0">
                <a:latin typeface="Consolas" panose="020B0609020204030204" pitchFamily="49" charset="0"/>
              </a:rPr>
              <a:t>aStr</a:t>
            </a:r>
            <a:r>
              <a:rPr lang="en-US" sz="1200" dirty="0" smtClean="0">
                <a:latin typeface="Consolas" panose="020B0609020204030204" pitchFamily="49" charset="0"/>
              </a:rPr>
              <a:t> refers to a string </a:t>
            </a:r>
            <a:endParaRPr lang="en-CA" sz="12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49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cs typeface="Times New Roman" panose="02020603050405020304" pitchFamily="18" charset="0"/>
              </a:rPr>
              <a:t>7</a:t>
            </a:r>
            <a:r>
              <a:rPr lang="en-US" altLang="en-US" sz="2400" dirty="0" smtClean="0"/>
              <a:t>stringTestFunctions.py</a:t>
            </a:r>
          </a:p>
          <a:p>
            <a:pPr defTabSz="622300">
              <a:tabLst>
                <a:tab pos="271463" algn="l"/>
              </a:tabLst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using the </a:t>
            </a:r>
            <a:r>
              <a:rPr lang="en-US" altLang="en-US" sz="2000" dirty="0" smtClean="0">
                <a:latin typeface="Consolas" panose="020B0609020204030204" pitchFamily="49" charset="0"/>
              </a:rPr>
              <a:t>isdigit()</a:t>
            </a:r>
            <a:r>
              <a:rPr lang="en-US" altLang="en-US" sz="2000" dirty="0" smtClean="0"/>
              <a:t> function to check for invalid types (float instead of integer)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while(ok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</a:rPr>
              <a:t>(temp)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4419600" y="3660469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3400" y="4114799"/>
            <a:ext cx="3886200" cy="2492777"/>
            <a:chOff x="533400" y="4115881"/>
            <a:chExt cx="3886200" cy="2490756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533400" y="5683307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276475" y="4115881"/>
              <a:ext cx="2143125" cy="175691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2276475" y="5435611"/>
              <a:ext cx="2143125" cy="42162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001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515" y="103598"/>
            <a:ext cx="8229600" cy="1143000"/>
          </a:xfrm>
        </p:spPr>
        <p:txBody>
          <a:bodyPr/>
          <a:lstStyle/>
          <a:p>
            <a:r>
              <a:rPr lang="en-US" altLang="en-US" sz="2800" dirty="0" smtClean="0"/>
              <a:t>Functions That Return Modified Copies Of Strings (IF There Is Time)</a:t>
            </a:r>
            <a:r>
              <a:rPr lang="en-US" altLang="en-US" sz="2800" baseline="30000" dirty="0" smtClean="0"/>
              <a:t>1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1800" dirty="0" smtClean="0"/>
              <a:t>These functions return a modified version of an existing string (leaves the original string intact).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75056230"/>
              </p:ext>
            </p:extLst>
          </p:nvPr>
        </p:nvGraphicFramePr>
        <p:xfrm>
          <a:off x="666750" y="1926063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2057400" y="153395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</a:rPr>
              <a:t>Common whitespace characters = sp, tab, enter</a:t>
            </a:r>
          </a:p>
        </p:txBody>
      </p:sp>
      <p:sp>
        <p:nvSpPr>
          <p:cNvPr id="2" name="Rectangle 1"/>
          <p:cNvSpPr/>
          <p:nvPr/>
        </p:nvSpPr>
        <p:spPr>
          <a:xfrm>
            <a:off x="-43023" y="6518276"/>
            <a:ext cx="9163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1 Each one of this functions (‘method’) must be preceded by a string variable and a dot e.g. </a:t>
            </a:r>
            <a:r>
              <a:rPr lang="en-US" sz="1200" dirty="0" err="1" smtClean="0">
                <a:latin typeface="Consolas" panose="020B0609020204030204" pitchFamily="49" charset="0"/>
              </a:rPr>
              <a:t>aStr.lower</a:t>
            </a:r>
            <a:r>
              <a:rPr lang="en-US" sz="1200" dirty="0" smtClean="0">
                <a:latin typeface="Consolas" panose="020B0609020204030204" pitchFamily="49" charset="0"/>
              </a:rPr>
              <a:t>()  </a:t>
            </a:r>
            <a:r>
              <a:rPr lang="en-US" sz="1200" dirty="0">
                <a:latin typeface="Consolas" panose="020B0609020204030204" pitchFamily="49" charset="0"/>
              </a:rPr>
              <a:t>#where </a:t>
            </a:r>
            <a:r>
              <a:rPr lang="en-US" sz="1200" dirty="0" err="1">
                <a:latin typeface="Consolas" panose="020B0609020204030204" pitchFamily="49" charset="0"/>
              </a:rPr>
              <a:t>aStr</a:t>
            </a:r>
            <a:r>
              <a:rPr lang="en-US" sz="1200" dirty="0">
                <a:latin typeface="Consolas" panose="020B0609020204030204" pitchFamily="49" charset="0"/>
              </a:rPr>
              <a:t> refers to a string </a:t>
            </a:r>
            <a:endParaRPr lang="en-CA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Examples: Functions That Return Modified </a:t>
            </a:r>
            <a:r>
              <a:rPr lang="en-US" altLang="en-US" sz="3200" dirty="0"/>
              <a:t>Copies  (IF There Is Time)</a:t>
            </a:r>
            <a:endParaRPr lang="en-US" altLang="en-US" sz="3200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 program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1800" dirty="0">
                <a:latin typeface="Consolas" panose="020B0609020204030204" pitchFamily="49" charset="0"/>
                <a:cs typeface="Times New Roman" panose="02020603050405020304" pitchFamily="18" charset="0"/>
              </a:rPr>
              <a:t>8</a:t>
            </a:r>
            <a:r>
              <a:rPr lang="en-US" altLang="en-US" sz="1800" dirty="0" smtClean="0">
                <a:latin typeface="Consolas" panose="020B0609020204030204" pitchFamily="49" charset="0"/>
              </a:rPr>
              <a:t>stringModificationFunctions.py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	</a:t>
            </a:r>
            <a:r>
              <a:rPr lang="en-US" altLang="en-US" sz="1800" dirty="0" smtClean="0">
                <a:latin typeface="Consolas" panose="020B0609020204030204" pitchFamily="49" charset="0"/>
              </a:rPr>
              <a:t>Learning: learning how common string functions operate</a:t>
            </a: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"talk1! </a:t>
            </a:r>
            <a:r>
              <a:rPr lang="en-US" altLang="en-US" sz="1800" dirty="0" err="1">
                <a:latin typeface="Consolas" panose="020B0609020204030204" pitchFamily="49" charset="0"/>
              </a:rPr>
              <a:t>AbouT</a:t>
            </a:r>
            <a:r>
              <a:rPr lang="en-US" altLang="en-US" sz="1800" dirty="0">
                <a:latin typeface="Consolas" panose="020B0609020204030204" pitchFamily="49" charset="0"/>
              </a:rPr>
              <a:t>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aString.upper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</a:t>
            </a:r>
            <a:r>
              <a:rPr lang="en-US" altLang="en-US" sz="1800" dirty="0" err="1">
                <a:latin typeface="Consolas" panose="020B0609020204030204" pitchFamily="49" charset="0"/>
              </a:rPr>
              <a:t>xxhelxlo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therex</a:t>
            </a:r>
            <a:r>
              <a:rPr lang="en-US" altLang="en-US" sz="1800" dirty="0">
                <a:latin typeface="Consolas" panose="020B0609020204030204" pitchFamily="49" charset="0"/>
              </a:rPr>
              <a:t>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aString.lstrip</a:t>
            </a:r>
            <a:r>
              <a:rPr lang="en-US" altLang="en-US" sz="1800" dirty="0" smtClean="0">
                <a:latin typeface="Consolas" panose="020B0609020204030204" pitchFamily="49" charset="0"/>
              </a:rPr>
              <a:t>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</a:t>
            </a:r>
            <a:r>
              <a:rPr lang="en-US" altLang="en-US" sz="1800" dirty="0" err="1">
                <a:latin typeface="Consolas" panose="020B0609020204030204" pitchFamily="49" charset="0"/>
              </a:rPr>
              <a:t>xxhellx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thxrx</a:t>
            </a:r>
            <a:r>
              <a:rPr lang="en-US" altLang="en-US" sz="1800" dirty="0">
                <a:latin typeface="Consolas" panose="020B0609020204030204" pitchFamily="49" charset="0"/>
              </a:rPr>
              <a:t>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aString.rstrip</a:t>
            </a:r>
            <a:r>
              <a:rPr lang="en-US" altLang="en-US" sz="1800" dirty="0" smtClean="0">
                <a:latin typeface="Consolas" panose="020B0609020204030204" pitchFamily="49" charset="0"/>
              </a:rPr>
              <a:t>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8670"/>
          <a:stretch/>
        </p:blipFill>
        <p:spPr>
          <a:xfrm>
            <a:off x="4568751" y="3047286"/>
            <a:ext cx="2008262" cy="3182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2660" b="62021"/>
          <a:stretch/>
        </p:blipFill>
        <p:spPr>
          <a:xfrm>
            <a:off x="4544311" y="3692604"/>
            <a:ext cx="2324471" cy="264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1985" b="39739"/>
          <a:stretch/>
        </p:blipFill>
        <p:spPr>
          <a:xfrm>
            <a:off x="4434558" y="4663048"/>
            <a:ext cx="2558966" cy="3475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6781" b="24943"/>
          <a:stretch/>
        </p:blipFill>
        <p:spPr>
          <a:xfrm>
            <a:off x="4434558" y="5393459"/>
            <a:ext cx="2244508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807" y="6078857"/>
            <a:ext cx="17526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3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Tuples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62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Much like a list, a tuple is a composite type whose elements can consist of any other type.</a:t>
            </a:r>
          </a:p>
          <a:p>
            <a:r>
              <a:rPr lang="en-US" altLang="en-US" sz="2400" dirty="0" smtClean="0"/>
              <a:t>Tuples support many of the same operators as lists such as indexing.</a:t>
            </a:r>
          </a:p>
          <a:p>
            <a:r>
              <a:rPr lang="en-US" altLang="en-US" sz="2400" dirty="0" smtClean="0"/>
              <a:t>However tuples are immutable.</a:t>
            </a:r>
          </a:p>
          <a:p>
            <a:r>
              <a:rPr lang="en-US" altLang="en-US" sz="2400" dirty="0" smtClean="0"/>
              <a:t>Like lists each element of a tuple is not confined to characters (string of length 1). </a:t>
            </a:r>
          </a:p>
          <a:p>
            <a:r>
              <a:rPr lang="en-US" altLang="en-US" sz="2400" dirty="0" smtClean="0"/>
              <a:t>But unlike a list a tuple is immutable.</a:t>
            </a:r>
          </a:p>
          <a:p>
            <a:pPr lvl="1"/>
            <a:r>
              <a:rPr lang="en-US" altLang="en-US" sz="2000" dirty="0" smtClean="0"/>
              <a:t>It stores data that </a:t>
            </a:r>
            <a:r>
              <a:rPr lang="en-US" altLang="en-US" sz="2000" b="1" dirty="0" smtClean="0"/>
              <a:t>should not change</a:t>
            </a:r>
            <a:r>
              <a:rPr lang="en-US" altLang="en-US" sz="2000" dirty="0" smtClean="0"/>
              <a:t>.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tuple_name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(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1</a:t>
            </a:r>
            <a:r>
              <a:rPr lang="en-US" altLang="en-US" sz="2000" dirty="0" smtClean="0">
                <a:latin typeface="Consolas" panose="020B0609020204030204" pitchFamily="49" charset="0"/>
              </a:rPr>
              <a:t>, 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2</a:t>
            </a: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n</a:t>
            </a:r>
            <a:r>
              <a:rPr lang="en-US" altLang="en-US" sz="2000" dirty="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dirty="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b="1" dirty="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dirty="0" smtClean="0"/>
              <a:t>:</a:t>
            </a:r>
            <a:r>
              <a:rPr lang="en-CA" altLang="en-US" sz="2000" dirty="0" smtClean="0"/>
              <a:t> </a:t>
            </a:r>
            <a:r>
              <a:rPr lang="en-US" altLang="en-US" sz="2400">
                <a:latin typeface="Consolas" panose="020B0609020204030204" pitchFamily="49" charset="0"/>
              </a:rPr>
              <a:t>9simpleTupleExample.py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print(tup[2])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sz="2000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0" y="3200400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CC33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 dirty="0">
                  <a:solidFill>
                    <a:srgbClr val="CC33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657600" y="24384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dirty="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dirty="0" smtClean="0"/>
              <a:t>Functions can either return zero or </a:t>
            </a:r>
            <a:r>
              <a:rPr lang="en-US" altLang="en-US" sz="2000" i="1" dirty="0" smtClean="0"/>
              <a:t>exactly one value</a:t>
            </a:r>
            <a:r>
              <a:rPr lang="en-US" altLang="en-US" sz="2000" dirty="0" smtClean="0"/>
              <a:t> only.</a:t>
            </a:r>
          </a:p>
          <a:p>
            <a:r>
              <a:rPr lang="en-US" altLang="en-US" sz="2000" dirty="0" smtClean="0"/>
              <a:t>Specifying the return value with brackets merely returns one tuple back to the caller.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pos</a:t>
            </a:r>
            <a:r>
              <a:rPr lang="en-US" altLang="en-US" sz="1800" dirty="0" smtClean="0"/>
              <a:t> "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neg</a:t>
            </a:r>
            <a:r>
              <a:rPr lang="en-US" altLang="en-US" sz="1800" dirty="0" smtClean="0"/>
              <a:t>")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562665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667000" y="5141119"/>
            <a:ext cx="5969000" cy="1187560"/>
            <a:chOff x="2590800" y="5629275"/>
            <a:chExt cx="5969000" cy="118756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Nothing is returned back to the </a:t>
              </a: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caller (empty tuple)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7"/>
              <a:ext cx="1663700" cy="958958"/>
              <a:chOff x="1824" y="3536"/>
              <a:chExt cx="1048" cy="540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54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dirty="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dirty="0" smtClean="0"/>
              <a:t>Multiple parameters can be passed by reference.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Len()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Python the length function, </a:t>
            </a:r>
            <a:r>
              <a:rPr lang="en-US" dirty="0" smtClean="0">
                <a:latin typeface="Consolas" panose="020B0609020204030204" pitchFamily="49" charset="0"/>
              </a:rPr>
              <a:t>len()</a:t>
            </a:r>
            <a:r>
              <a:rPr lang="en-US" dirty="0" smtClean="0"/>
              <a:t>, can be used to determine the length of: lists, strings, tuples.</a:t>
            </a:r>
          </a:p>
          <a:p>
            <a:r>
              <a:rPr lang="en-US" b="1" dirty="0" smtClean="0"/>
              <a:t>Name of </a:t>
            </a:r>
            <a:r>
              <a:rPr lang="en-US" b="1" dirty="0"/>
              <a:t>example program</a:t>
            </a:r>
            <a:r>
              <a:rPr lang="en-US"/>
              <a:t>: </a:t>
            </a:r>
            <a:r>
              <a:rPr lang="en-US" sz="2000" smtClean="0">
                <a:latin typeface="Consolas" panose="020B0609020204030204" pitchFamily="49" charset="0"/>
              </a:rPr>
              <a:t>10lengthListsStringsTuples.py</a:t>
            </a:r>
            <a:endParaRPr lang="en-US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Learning: how the length function can be used to determine the current length of composite types in Python.</a:t>
            </a:r>
          </a:p>
          <a:p>
            <a:pPr lvl="1"/>
            <a:endParaRPr lang="en-US" dirty="0" smtClean="0"/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 </a:t>
            </a:r>
            <a:r>
              <a:rPr lang="en-US" dirty="0">
                <a:latin typeface="Consolas" panose="020B0609020204030204" pitchFamily="49" charset="0"/>
              </a:rPr>
              <a:t>= [1,2,3,4]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aString = "hi-hi!"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aTuple = ("James","Tam")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print(len(aList))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print(len(aString))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print(len(aTuple))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9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 numerical list: implement some common mathematical functions (e.g., average, min, max, mode – last one is challenging).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element).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The difference between a simple vs. a composite type</a:t>
            </a:r>
          </a:p>
          <a:p>
            <a:r>
              <a:rPr lang="en-US" altLang="en-US" sz="2400" dirty="0" smtClean="0"/>
              <a:t>What is the difference between a mutable and an immutable type</a:t>
            </a:r>
          </a:p>
          <a:p>
            <a:r>
              <a:rPr lang="en-US" altLang="en-US" sz="2400" dirty="0" smtClean="0"/>
              <a:t>How strings are actually a composite type</a:t>
            </a:r>
          </a:p>
          <a:p>
            <a:r>
              <a:rPr lang="en-US" altLang="en-US" sz="2400" dirty="0" smtClean="0"/>
              <a:t>Common string functions and operations</a:t>
            </a:r>
          </a:p>
          <a:p>
            <a:r>
              <a:rPr lang="en-US" altLang="en-US" sz="2400" dirty="0" smtClean="0"/>
              <a:t>Why and when a list should be used</a:t>
            </a:r>
          </a:p>
          <a:p>
            <a:r>
              <a:rPr lang="en-US" altLang="en-US" sz="2400" dirty="0" smtClean="0"/>
              <a:t>How to create and initialize a list (fixed and dynamic size)</a:t>
            </a:r>
          </a:p>
          <a:p>
            <a:r>
              <a:rPr lang="en-US" altLang="en-US" sz="2400" dirty="0" smtClean="0"/>
              <a:t>How to access or change the elements of a list</a:t>
            </a:r>
          </a:p>
          <a:p>
            <a:r>
              <a:rPr lang="en-US" altLang="en-US" sz="2400" dirty="0" smtClean="0"/>
              <a:t>How to search a list for matches</a:t>
            </a:r>
          </a:p>
          <a:p>
            <a:r>
              <a:rPr lang="en-US" altLang="en-US" sz="2400" dirty="0" smtClean="0"/>
              <a:t>Copying lists: How does it work/How to do it properly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functions return zero or one item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What is a reference and how it differs from a regular variable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Why references are used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The two parameter passing mechanisms: pass-by-value and pass-by-reference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40664</TotalTime>
  <Words>2210</Words>
  <Application>Microsoft Office PowerPoint</Application>
  <PresentationFormat>On-screen Show (4:3)</PresentationFormat>
  <Paragraphs>317</Paragraphs>
  <Slides>29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Office Theme</vt:lpstr>
      <vt:lpstr>Composite Types</vt:lpstr>
      <vt:lpstr>Types Of Variables</vt:lpstr>
      <vt:lpstr>Strings</vt:lpstr>
      <vt:lpstr>ASCII Values (IF There Is Time)</vt:lpstr>
      <vt:lpstr>String: Composite</vt:lpstr>
      <vt:lpstr>Passing Strings As Parameters</vt:lpstr>
      <vt:lpstr>Mutable, Constant, Immutable, </vt:lpstr>
      <vt:lpstr>Lists Are Mutable</vt:lpstr>
      <vt:lpstr>Strings Are Immutable</vt:lpstr>
      <vt:lpstr>Substring Operations</vt:lpstr>
      <vt:lpstr>String Slicing</vt:lpstr>
      <vt:lpstr>Example Use: String Slicing</vt:lpstr>
      <vt:lpstr>String Splitting</vt:lpstr>
      <vt:lpstr>String Splitting (2)</vt:lpstr>
      <vt:lpstr>String Testing Functions1</vt:lpstr>
      <vt:lpstr>String Testing Functions (2)1</vt:lpstr>
      <vt:lpstr>Applying A String Testing Function</vt:lpstr>
      <vt:lpstr>Functions That Return Modified Copies Of Strings (IF There Is Time)1</vt:lpstr>
      <vt:lpstr>Examples: Functions That Return Modified Copies  (IF There Is Time)</vt:lpstr>
      <vt:lpstr>Tuples</vt:lpstr>
      <vt:lpstr>Tuples</vt:lpstr>
      <vt:lpstr>Creating Tuples</vt:lpstr>
      <vt:lpstr>A Small Example Using Tuples</vt:lpstr>
      <vt:lpstr>Function Return Values</vt:lpstr>
      <vt:lpstr>Functions Changing Multiple Items</vt:lpstr>
      <vt:lpstr>The Len() Function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strings, lists, tuples</dc:title>
  <dc:creator>James Tam</dc:creator>
  <cp:lastModifiedBy>James Tam</cp:lastModifiedBy>
  <cp:revision>992</cp:revision>
  <dcterms:created xsi:type="dcterms:W3CDTF">2013-08-26T22:54:00Z</dcterms:created>
  <dcterms:modified xsi:type="dcterms:W3CDTF">2021-06-09T00:47:59Z</dcterms:modified>
</cp:coreProperties>
</file>