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27"/>
  </p:notesMasterIdLst>
  <p:handoutMasterIdLst>
    <p:handoutMasterId r:id="rId28"/>
  </p:handoutMasterIdLst>
  <p:sldIdLst>
    <p:sldId id="943" r:id="rId2"/>
    <p:sldId id="944" r:id="rId3"/>
    <p:sldId id="1021" r:id="rId4"/>
    <p:sldId id="945" r:id="rId5"/>
    <p:sldId id="946" r:id="rId6"/>
    <p:sldId id="947" r:id="rId7"/>
    <p:sldId id="949" r:id="rId8"/>
    <p:sldId id="950" r:id="rId9"/>
    <p:sldId id="1039" r:id="rId10"/>
    <p:sldId id="953" r:id="rId11"/>
    <p:sldId id="954" r:id="rId12"/>
    <p:sldId id="955" r:id="rId13"/>
    <p:sldId id="957" r:id="rId14"/>
    <p:sldId id="959" r:id="rId15"/>
    <p:sldId id="960" r:id="rId16"/>
    <p:sldId id="961" r:id="rId17"/>
    <p:sldId id="964" r:id="rId18"/>
    <p:sldId id="966" r:id="rId19"/>
    <p:sldId id="967" r:id="rId20"/>
    <p:sldId id="968" r:id="rId21"/>
    <p:sldId id="969" r:id="rId22"/>
    <p:sldId id="970" r:id="rId23"/>
    <p:sldId id="971" r:id="rId24"/>
    <p:sldId id="1015" r:id="rId25"/>
    <p:sldId id="1019" r:id="rId26"/>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0066FF"/>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17" autoAdjust="0"/>
  </p:normalViewPr>
  <p:slideViewPr>
    <p:cSldViewPr snapToGrid="0">
      <p:cViewPr varScale="1">
        <p:scale>
          <a:sx n="101" d="100"/>
          <a:sy n="101" d="100"/>
        </p:scale>
        <p:origin x="189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954" y="-1056"/>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ea typeface="+mn-ea"/>
                <a:cs typeface="+mn-cs"/>
              </a:defRPr>
            </a:lvl1pPr>
          </a:lstStyle>
          <a:p>
            <a:pPr>
              <a:defRPr/>
            </a:pPr>
            <a:r>
              <a:rPr lang="en-US"/>
              <a:t>Repetition using loops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vl1pPr>
          </a:lstStyle>
          <a:p>
            <a:pPr>
              <a:defRPr/>
            </a:pPr>
            <a:fld id="{95A3D742-7EE9-4290-A6D5-BD971DF0ABCD}" type="slidenum">
              <a:rPr lang="en-US" altLang="en-US"/>
              <a:pPr>
                <a:defRPr/>
              </a:pPr>
              <a:t>‹#›</a:t>
            </a:fld>
            <a:endParaRPr lang="en-US" altLang="en-US"/>
          </a:p>
        </p:txBody>
      </p:sp>
    </p:spTree>
    <p:extLst>
      <p:ext uri="{BB962C8B-B14F-4D97-AF65-F5344CB8AC3E}">
        <p14:creationId xmlns:p14="http://schemas.microsoft.com/office/powerpoint/2010/main" val="37293622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smtClean="0">
                <a:latin typeface="Times New Roman" panose="02020603050405020304" pitchFamily="18" charset="0"/>
              </a:defRPr>
            </a:lvl1pPr>
          </a:lstStyle>
          <a:p>
            <a:pPr>
              <a:defRPr/>
            </a:pPr>
            <a:fld id="{717F9DD0-A33D-4EC9-BC07-AD331AF6DA03}" type="slidenum">
              <a:rPr lang="en-US" altLang="en-US"/>
              <a:pPr>
                <a:defRPr/>
              </a:pPr>
              <a:t>‹#›</a:t>
            </a:fld>
            <a:endParaRPr lang="en-US" altLang="en-US"/>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defRPr/>
            </a:pPr>
            <a:r>
              <a:rPr lang="en-US" altLang="en-US" sz="1200" smtClean="0"/>
              <a:t>Page </a:t>
            </a:r>
            <a:fld id="{56E4AA6A-EFEE-443D-B7BA-D4E1D6797BC8}"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3939900732"/>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xfrm>
            <a:off x="1190625" y="701675"/>
            <a:ext cx="4630738" cy="3473450"/>
          </a:xfrm>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39954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ChangeArrowheads="1" noTextEdit="1"/>
          </p:cNvSpPr>
          <p:nvPr>
            <p:ph type="sldImg"/>
          </p:nvPr>
        </p:nvSpPr>
        <p:spPr>
          <a:xfrm>
            <a:off x="1190625" y="701675"/>
            <a:ext cx="4630738" cy="3473450"/>
          </a:xfrm>
          <a:ln/>
        </p:spPr>
      </p:sp>
      <p:sp>
        <p:nvSpPr>
          <p:cNvPr id="112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5240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15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0D53E4C-257C-4303-B8D6-394C8EAA8AA3}"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26653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xfrm>
            <a:off x="1190625" y="701675"/>
            <a:ext cx="4630738" cy="3473450"/>
          </a:xfrm>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29322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xfrm>
            <a:off x="1190625" y="701675"/>
            <a:ext cx="4630738" cy="3473450"/>
          </a:xfrm>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742928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TextEdit="1"/>
          </p:cNvSpPr>
          <p:nvPr>
            <p:ph type="sldImg"/>
          </p:nvPr>
        </p:nvSpPr>
        <p:spPr>
          <a:ln/>
        </p:spPr>
      </p:sp>
      <p:sp>
        <p:nvSpPr>
          <p:cNvPr id="266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37192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Calibri" panose="020F0502020204030204" pitchFamily="34" charset="0"/>
              <a:ea typeface="ＭＳ Ｐゴシック" panose="020B0600070205080204"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6034A13B-E2EB-4003-9E58-3496FA088B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14</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213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spect="1" noTextEdit="1"/>
          </p:cNvSpPr>
          <p:nvPr>
            <p:ph type="sldImg"/>
          </p:nvPr>
        </p:nvSpPr>
        <p:spPr>
          <a:ln/>
        </p:spPr>
      </p:sp>
      <p:sp>
        <p:nvSpPr>
          <p:cNvPr id="327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CA" altLang="en-US" dirty="0" smtClean="0">
                <a:latin typeface="Arial" panose="020B0604020202020204" pitchFamily="34" charset="0"/>
                <a:ea typeface="ＭＳ Ｐゴシック" panose="020B0600070205080204" pitchFamily="34" charset="-128"/>
              </a:rPr>
              <a:t>age = -1</a:t>
            </a:r>
          </a:p>
          <a:p>
            <a:r>
              <a:rPr lang="en-CA" altLang="en-US" dirty="0" smtClean="0">
                <a:latin typeface="Arial" panose="020B0604020202020204" pitchFamily="34" charset="0"/>
                <a:ea typeface="ＭＳ Ｐゴシック" panose="020B0600070205080204" pitchFamily="34" charset="-128"/>
              </a:rPr>
              <a:t>while (age &lt; 0):</a:t>
            </a:r>
          </a:p>
          <a:p>
            <a:r>
              <a:rPr lang="en-CA" altLang="en-US" dirty="0" smtClean="0">
                <a:latin typeface="Arial" panose="020B0604020202020204" pitchFamily="34" charset="0"/>
                <a:ea typeface="ＭＳ Ｐゴシック" panose="020B0600070205080204" pitchFamily="34" charset="-128"/>
              </a:rPr>
              <a:t>    age = int(input("Age: "))</a:t>
            </a:r>
          </a:p>
          <a:p>
            <a:r>
              <a:rPr lang="en-CA" altLang="en-US" dirty="0" smtClean="0">
                <a:latin typeface="Arial" panose="020B0604020202020204" pitchFamily="34" charset="0"/>
                <a:ea typeface="ＭＳ Ｐゴシック" panose="020B0600070205080204" pitchFamily="34" charset="-128"/>
              </a:rPr>
              <a:t>print(age)</a:t>
            </a:r>
          </a:p>
          <a:p>
            <a:endParaRPr lang="en-CA" altLang="en-US" dirty="0" smtClean="0">
              <a:latin typeface="Arial" panose="020B0604020202020204" pitchFamily="34" charset="0"/>
              <a:ea typeface="ＭＳ Ｐゴシック" panose="020B0600070205080204" pitchFamily="34" charset="-128"/>
            </a:endParaRPr>
          </a:p>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007085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spect="1" noChangeArrowheads="1" noTextEdit="1"/>
          </p:cNvSpPr>
          <p:nvPr>
            <p:ph type="sldImg"/>
          </p:nvPr>
        </p:nvSpPr>
        <p:spPr>
          <a:xfrm>
            <a:off x="1190625" y="701675"/>
            <a:ext cx="4630738" cy="3473450"/>
          </a:xfrm>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v-SE"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65515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TextEdit="1"/>
          </p:cNvSpPr>
          <p:nvPr>
            <p:ph type="sldImg"/>
          </p:nvPr>
        </p:nvSpPr>
        <p:spPr>
          <a:ln/>
        </p:spPr>
      </p:sp>
      <p:sp>
        <p:nvSpPr>
          <p:cNvPr id="409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dirty="0" smtClean="0">
              <a:latin typeface="Arial" panose="020B0604020202020204" pitchFamily="34" charset="0"/>
              <a:ea typeface="ＭＳ Ｐゴシック" panose="020B0600070205080204" pitchFamily="34" charset="-128"/>
            </a:endParaRPr>
          </a:p>
          <a:p>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07315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ChangeArrowheads="1" noTextEdit="1"/>
          </p:cNvSpPr>
          <p:nvPr>
            <p:ph type="sldImg"/>
          </p:nvPr>
        </p:nvSpPr>
        <p:spPr>
          <a:xfrm>
            <a:off x="1190625" y="701675"/>
            <a:ext cx="4630738" cy="3473450"/>
          </a:xfrm>
          <a:ln/>
        </p:spPr>
      </p:sp>
      <p:sp>
        <p:nvSpPr>
          <p:cNvPr id="460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48152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90625" y="701675"/>
            <a:ext cx="4630738" cy="3473450"/>
          </a:xfrm>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901189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90625" y="701675"/>
            <a:ext cx="4630738" cy="3473450"/>
          </a:xfrm>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60270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90625" y="701675"/>
            <a:ext cx="4630738" cy="3473450"/>
          </a:xfrm>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367548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1190625" y="701675"/>
            <a:ext cx="4630738" cy="3473450"/>
          </a:xfrm>
          <a:ln/>
        </p:spPr>
      </p:sp>
      <p:sp>
        <p:nvSpPr>
          <p:cNvPr id="1157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50446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939594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1102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2172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35123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557826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69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783775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4087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1902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919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39585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711" r:id="rId1"/>
    <p:sldLayoutId id="2147484701" r:id="rId2"/>
    <p:sldLayoutId id="2147484702" r:id="rId3"/>
    <p:sldLayoutId id="2147484703" r:id="rId4"/>
    <p:sldLayoutId id="2147484704" r:id="rId5"/>
    <p:sldLayoutId id="2147484705" r:id="rId6"/>
    <p:sldLayoutId id="2147484706" r:id="rId7"/>
    <p:sldLayoutId id="2147484707" r:id="rId8"/>
    <p:sldLayoutId id="2147484708" r:id="rId9"/>
    <p:sldLayoutId id="2147484709" r:id="rId10"/>
    <p:sldLayoutId id="2147484710"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idx="4294967295"/>
          </p:nvPr>
        </p:nvSpPr>
        <p:spPr>
          <a:xfrm>
            <a:off x="685800" y="2130425"/>
            <a:ext cx="7772400" cy="1470025"/>
          </a:xfrm>
        </p:spPr>
        <p:txBody>
          <a:bodyPr/>
          <a:lstStyle/>
          <a:p>
            <a:r>
              <a:rPr lang="en-US" altLang="en-US" sz="4800" smtClean="0">
                <a:ea typeface="ＭＳ Ｐゴシック" panose="020B0600070205080204" pitchFamily="34" charset="-128"/>
              </a:rPr>
              <a:t>Loops </a:t>
            </a:r>
            <a:r>
              <a:rPr lang="en-US" altLang="en-US" sz="4800" dirty="0" smtClean="0">
                <a:ea typeface="ＭＳ Ｐゴシック" panose="020B0600070205080204" pitchFamily="34" charset="-128"/>
              </a:rPr>
              <a:t>In Python: Part 1</a:t>
            </a:r>
          </a:p>
        </p:txBody>
      </p:sp>
      <p:sp>
        <p:nvSpPr>
          <p:cNvPr id="5123" name="Text Box 3"/>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endParaRPr lang="en-CA" altLang="en-US" sz="1800" baseline="30000">
              <a:latin typeface="Arial" panose="020B0604020202020204" pitchFamily="34" charset="0"/>
            </a:endParaRPr>
          </a:p>
        </p:txBody>
      </p:sp>
      <p:sp>
        <p:nvSpPr>
          <p:cNvPr id="4100" name="Text Box 4"/>
          <p:cNvSpPr txBox="1">
            <a:spLocks noChangeArrowheads="1"/>
          </p:cNvSpPr>
          <p:nvPr/>
        </p:nvSpPr>
        <p:spPr bwMode="auto">
          <a:xfrm>
            <a:off x="1169988" y="3589338"/>
            <a:ext cx="7351712" cy="1754187"/>
          </a:xfrm>
          <a:prstGeom prst="rect">
            <a:avLst/>
          </a:prstGeom>
          <a:noFill/>
          <a:ln>
            <a:noFill/>
          </a:ln>
          <a:extLst/>
        </p:spPr>
        <p:txBody>
          <a:bodyPr lIns="92075" tIns="46038" rIns="92075" bIns="46038">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spcBef>
                <a:spcPct val="50000"/>
              </a:spcBef>
              <a:defRPr/>
            </a:pPr>
            <a:r>
              <a:rPr lang="en-US" altLang="en-US" sz="3600" dirty="0" smtClean="0">
                <a:ea typeface="+mn-ea"/>
              </a:rPr>
              <a:t>In this section of notes you will learn how to rerun parts of your program without duplicating instructions.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p:txBody>
          <a:bodyPr/>
          <a:lstStyle/>
          <a:p>
            <a:r>
              <a:rPr lang="en-CA" altLang="en-US" smtClean="0">
                <a:ea typeface="ＭＳ Ｐゴシック" panose="020B0600070205080204" pitchFamily="34" charset="-128"/>
              </a:rPr>
              <a:t>Repetition: Computer View</a:t>
            </a:r>
          </a:p>
        </p:txBody>
      </p:sp>
      <p:sp>
        <p:nvSpPr>
          <p:cNvPr id="7171" name="Rectangle 3"/>
          <p:cNvSpPr>
            <a:spLocks noGrp="1"/>
          </p:cNvSpPr>
          <p:nvPr>
            <p:ph idx="1"/>
          </p:nvPr>
        </p:nvSpPr>
        <p:spPr/>
        <p:txBody>
          <a:bodyPr/>
          <a:lstStyle/>
          <a:p>
            <a:r>
              <a:rPr lang="en-CA" altLang="en-US" smtClean="0">
                <a:ea typeface="ＭＳ Ｐゴシック" panose="020B0600070205080204" pitchFamily="34" charset="-128"/>
              </a:rPr>
              <a:t>Continuing a process as long as a certain condition has been met.</a:t>
            </a:r>
          </a:p>
        </p:txBody>
      </p:sp>
      <p:pic>
        <p:nvPicPr>
          <p:cNvPr id="108548" name="Picture 4" descr="MM900282748[1]"/>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179763"/>
            <a:ext cx="2057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50" name="Picture 6" descr="MC900156053[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3833813"/>
            <a:ext cx="1522413"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Text Box 7"/>
          <p:cNvSpPr txBox="1">
            <a:spLocks noChangeArrowheads="1"/>
          </p:cNvSpPr>
          <p:nvPr/>
        </p:nvSpPr>
        <p:spPr bwMode="auto">
          <a:xfrm>
            <a:off x="685800" y="2005013"/>
            <a:ext cx="6781800" cy="709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b="1"/>
              <a:t>Ask for age as long as the answer is negative (outside allowable range)</a:t>
            </a:r>
          </a:p>
        </p:txBody>
      </p:sp>
      <p:grpSp>
        <p:nvGrpSpPr>
          <p:cNvPr id="2" name="Group 12"/>
          <p:cNvGrpSpPr>
            <a:grpSpLocks/>
          </p:cNvGrpSpPr>
          <p:nvPr/>
        </p:nvGrpSpPr>
        <p:grpSpPr bwMode="auto">
          <a:xfrm>
            <a:off x="2209800" y="2690813"/>
            <a:ext cx="2819400" cy="1600200"/>
            <a:chOff x="1392" y="2112"/>
            <a:chExt cx="1776" cy="1008"/>
          </a:xfrm>
        </p:grpSpPr>
        <p:sp>
          <p:nvSpPr>
            <p:cNvPr id="7185" name="Freeform 8"/>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6" name="Text Box 9"/>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3" name="Group 13"/>
          <p:cNvGrpSpPr>
            <a:grpSpLocks/>
          </p:cNvGrpSpPr>
          <p:nvPr/>
        </p:nvGrpSpPr>
        <p:grpSpPr bwMode="auto">
          <a:xfrm>
            <a:off x="1676400" y="5205413"/>
            <a:ext cx="3086100" cy="850900"/>
            <a:chOff x="1056" y="3696"/>
            <a:chExt cx="1944" cy="536"/>
          </a:xfrm>
        </p:grpSpPr>
        <p:sp>
          <p:nvSpPr>
            <p:cNvPr id="7183" name="Freeform 10"/>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4" name="Text Box 11"/>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grpSp>
        <p:nvGrpSpPr>
          <p:cNvPr id="4" name="Group 14"/>
          <p:cNvGrpSpPr>
            <a:grpSpLocks/>
          </p:cNvGrpSpPr>
          <p:nvPr/>
        </p:nvGrpSpPr>
        <p:grpSpPr bwMode="auto">
          <a:xfrm>
            <a:off x="2209800" y="2690813"/>
            <a:ext cx="2819400" cy="1600200"/>
            <a:chOff x="1392" y="2112"/>
            <a:chExt cx="1776" cy="1008"/>
          </a:xfrm>
        </p:grpSpPr>
        <p:sp>
          <p:nvSpPr>
            <p:cNvPr id="7181" name="Freeform 15"/>
            <p:cNvSpPr>
              <a:spLocks/>
            </p:cNvSpPr>
            <p:nvPr/>
          </p:nvSpPr>
          <p:spPr bwMode="auto">
            <a:xfrm>
              <a:off x="1392" y="2328"/>
              <a:ext cx="1776" cy="792"/>
            </a:xfrm>
            <a:custGeom>
              <a:avLst/>
              <a:gdLst>
                <a:gd name="T0" fmla="*/ 0 w 1776"/>
                <a:gd name="T1" fmla="*/ 216 h 792"/>
                <a:gd name="T2" fmla="*/ 240 w 1776"/>
                <a:gd name="T3" fmla="*/ 72 h 792"/>
                <a:gd name="T4" fmla="*/ 432 w 1776"/>
                <a:gd name="T5" fmla="*/ 24 h 792"/>
                <a:gd name="T6" fmla="*/ 672 w 1776"/>
                <a:gd name="T7" fmla="*/ 24 h 792"/>
                <a:gd name="T8" fmla="*/ 1104 w 1776"/>
                <a:gd name="T9" fmla="*/ 24 h 792"/>
                <a:gd name="T10" fmla="*/ 1344 w 1776"/>
                <a:gd name="T11" fmla="*/ 168 h 792"/>
                <a:gd name="T12" fmla="*/ 1584 w 1776"/>
                <a:gd name="T13" fmla="*/ 408 h 792"/>
                <a:gd name="T14" fmla="*/ 1728 w 1776"/>
                <a:gd name="T15" fmla="*/ 648 h 792"/>
                <a:gd name="T16" fmla="*/ 1776 w 1776"/>
                <a:gd name="T17" fmla="*/ 792 h 7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776"/>
                <a:gd name="T28" fmla="*/ 0 h 792"/>
                <a:gd name="T29" fmla="*/ 1776 w 1776"/>
                <a:gd name="T30" fmla="*/ 792 h 7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776" h="792">
                  <a:moveTo>
                    <a:pt x="0" y="216"/>
                  </a:moveTo>
                  <a:cubicBezTo>
                    <a:pt x="84" y="160"/>
                    <a:pt x="168" y="104"/>
                    <a:pt x="240" y="72"/>
                  </a:cubicBezTo>
                  <a:cubicBezTo>
                    <a:pt x="312" y="40"/>
                    <a:pt x="360" y="32"/>
                    <a:pt x="432" y="24"/>
                  </a:cubicBezTo>
                  <a:cubicBezTo>
                    <a:pt x="504" y="16"/>
                    <a:pt x="560" y="24"/>
                    <a:pt x="672" y="24"/>
                  </a:cubicBezTo>
                  <a:cubicBezTo>
                    <a:pt x="784" y="24"/>
                    <a:pt x="992" y="0"/>
                    <a:pt x="1104" y="24"/>
                  </a:cubicBezTo>
                  <a:cubicBezTo>
                    <a:pt x="1216" y="48"/>
                    <a:pt x="1264" y="104"/>
                    <a:pt x="1344" y="168"/>
                  </a:cubicBezTo>
                  <a:cubicBezTo>
                    <a:pt x="1424" y="232"/>
                    <a:pt x="1520" y="328"/>
                    <a:pt x="1584" y="408"/>
                  </a:cubicBezTo>
                  <a:cubicBezTo>
                    <a:pt x="1648" y="488"/>
                    <a:pt x="1696" y="584"/>
                    <a:pt x="1728" y="648"/>
                  </a:cubicBezTo>
                  <a:cubicBezTo>
                    <a:pt x="1760" y="712"/>
                    <a:pt x="1768" y="752"/>
                    <a:pt x="1776" y="792"/>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2" name="Text Box 16"/>
            <p:cNvSpPr txBox="1">
              <a:spLocks noChangeArrowheads="1"/>
            </p:cNvSpPr>
            <p:nvPr/>
          </p:nvSpPr>
          <p:spPr bwMode="auto">
            <a:xfrm>
              <a:off x="1680" y="2112"/>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How old are?</a:t>
              </a:r>
            </a:p>
          </p:txBody>
        </p:sp>
      </p:grpSp>
      <p:grpSp>
        <p:nvGrpSpPr>
          <p:cNvPr id="5" name="Group 17"/>
          <p:cNvGrpSpPr>
            <a:grpSpLocks/>
          </p:cNvGrpSpPr>
          <p:nvPr/>
        </p:nvGrpSpPr>
        <p:grpSpPr bwMode="auto">
          <a:xfrm>
            <a:off x="1676400" y="5205413"/>
            <a:ext cx="3086100" cy="850900"/>
            <a:chOff x="1056" y="3696"/>
            <a:chExt cx="1944" cy="536"/>
          </a:xfrm>
        </p:grpSpPr>
        <p:sp>
          <p:nvSpPr>
            <p:cNvPr id="7179" name="Freeform 18"/>
            <p:cNvSpPr>
              <a:spLocks/>
            </p:cNvSpPr>
            <p:nvPr/>
          </p:nvSpPr>
          <p:spPr bwMode="auto">
            <a:xfrm>
              <a:off x="1056" y="3696"/>
              <a:ext cx="1944" cy="536"/>
            </a:xfrm>
            <a:custGeom>
              <a:avLst/>
              <a:gdLst>
                <a:gd name="T0" fmla="*/ 1920 w 1944"/>
                <a:gd name="T1" fmla="*/ 240 h 536"/>
                <a:gd name="T2" fmla="*/ 1824 w 1944"/>
                <a:gd name="T3" fmla="*/ 480 h 536"/>
                <a:gd name="T4" fmla="*/ 1200 w 1944"/>
                <a:gd name="T5" fmla="*/ 528 h 536"/>
                <a:gd name="T6" fmla="*/ 288 w 1944"/>
                <a:gd name="T7" fmla="*/ 480 h 536"/>
                <a:gd name="T8" fmla="*/ 48 w 1944"/>
                <a:gd name="T9" fmla="*/ 192 h 536"/>
                <a:gd name="T10" fmla="*/ 0 w 1944"/>
                <a:gd name="T11" fmla="*/ 0 h 536"/>
                <a:gd name="T12" fmla="*/ 0 60000 65536"/>
                <a:gd name="T13" fmla="*/ 0 60000 65536"/>
                <a:gd name="T14" fmla="*/ 0 60000 65536"/>
                <a:gd name="T15" fmla="*/ 0 60000 65536"/>
                <a:gd name="T16" fmla="*/ 0 60000 65536"/>
                <a:gd name="T17" fmla="*/ 0 60000 65536"/>
                <a:gd name="T18" fmla="*/ 0 w 1944"/>
                <a:gd name="T19" fmla="*/ 0 h 536"/>
                <a:gd name="T20" fmla="*/ 1944 w 1944"/>
                <a:gd name="T21" fmla="*/ 536 h 536"/>
              </a:gdLst>
              <a:ahLst/>
              <a:cxnLst>
                <a:cxn ang="T12">
                  <a:pos x="T0" y="T1"/>
                </a:cxn>
                <a:cxn ang="T13">
                  <a:pos x="T2" y="T3"/>
                </a:cxn>
                <a:cxn ang="T14">
                  <a:pos x="T4" y="T5"/>
                </a:cxn>
                <a:cxn ang="T15">
                  <a:pos x="T6" y="T7"/>
                </a:cxn>
                <a:cxn ang="T16">
                  <a:pos x="T8" y="T9"/>
                </a:cxn>
                <a:cxn ang="T17">
                  <a:pos x="T10" y="T11"/>
                </a:cxn>
              </a:cxnLst>
              <a:rect l="T18" t="T19" r="T20" b="T21"/>
              <a:pathLst>
                <a:path w="1944" h="536">
                  <a:moveTo>
                    <a:pt x="1920" y="240"/>
                  </a:moveTo>
                  <a:cubicBezTo>
                    <a:pt x="1932" y="336"/>
                    <a:pt x="1944" y="432"/>
                    <a:pt x="1824" y="480"/>
                  </a:cubicBezTo>
                  <a:cubicBezTo>
                    <a:pt x="1704" y="528"/>
                    <a:pt x="1456" y="528"/>
                    <a:pt x="1200" y="528"/>
                  </a:cubicBezTo>
                  <a:cubicBezTo>
                    <a:pt x="944" y="528"/>
                    <a:pt x="480" y="536"/>
                    <a:pt x="288" y="480"/>
                  </a:cubicBezTo>
                  <a:cubicBezTo>
                    <a:pt x="96" y="424"/>
                    <a:pt x="96" y="272"/>
                    <a:pt x="48" y="192"/>
                  </a:cubicBezTo>
                  <a:cubicBezTo>
                    <a:pt x="0" y="112"/>
                    <a:pt x="0" y="56"/>
                    <a:pt x="0" y="0"/>
                  </a:cubicBezTo>
                </a:path>
              </a:pathLst>
            </a:custGeom>
            <a:noFill/>
            <a:ln w="38100" cap="flat" cmpd="sng">
              <a:solidFill>
                <a:srgbClr val="FF0000"/>
              </a:solidFill>
              <a:prstDash val="dash"/>
              <a:round/>
              <a:headEnd/>
              <a:tailEnd type="triangle" w="med" len="me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p>
              <a:endParaRPr lang="en-CA"/>
            </a:p>
          </p:txBody>
        </p:sp>
        <p:sp>
          <p:nvSpPr>
            <p:cNvPr id="7180" name="Text Box 19"/>
            <p:cNvSpPr txBox="1">
              <a:spLocks noChangeArrowheads="1"/>
            </p:cNvSpPr>
            <p:nvPr/>
          </p:nvSpPr>
          <p:spPr bwMode="auto">
            <a:xfrm>
              <a:off x="1632" y="3984"/>
              <a:ext cx="9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b="1">
                  <a:solidFill>
                    <a:srgbClr val="CC0000"/>
                  </a:solidFill>
                </a:rPr>
                <a:t>Minus 21!</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85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108548"/>
                                        </p:tgtEl>
                                        <p:attrNameLst>
                                          <p:attrName>style.visibility</p:attrName>
                                        </p:attrNameLst>
                                      </p:cBhvr>
                                      <p:to>
                                        <p:strVal val="visible"/>
                                      </p:to>
                                    </p:set>
                                    <p:animEffect transition="in" filter="blinds(horizontal)">
                                      <p:cBhvr>
                                        <p:cTn id="11" dur="500"/>
                                        <p:tgtEl>
                                          <p:spTgt spid="10854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108550"/>
                                        </p:tgtEl>
                                        <p:attrNameLst>
                                          <p:attrName>style.visibility</p:attrName>
                                        </p:attrNameLst>
                                      </p:cBhvr>
                                      <p:to>
                                        <p:strVal val="visible"/>
                                      </p:to>
                                    </p:set>
                                    <p:animEffect transition="in" filter="blinds(horizontal)">
                                      <p:cBhvr>
                                        <p:cTn id="21" dur="500"/>
                                        <p:tgtEl>
                                          <p:spTgt spid="10855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2"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right)">
                                      <p:cBhvr>
                                        <p:cTn id="26"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2"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right)">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2827186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a:t>
            </a:r>
          </a:p>
        </p:txBody>
      </p:sp>
      <p:sp>
        <p:nvSpPr>
          <p:cNvPr id="3" name="Content Placeholder 2"/>
          <p:cNvSpPr>
            <a:spLocks noGrp="1"/>
          </p:cNvSpPr>
          <p:nvPr>
            <p:ph idx="1"/>
          </p:nvPr>
        </p:nvSpPr>
        <p:spPr/>
        <p:txBody>
          <a:bodyPr/>
          <a:lstStyle/>
          <a:p>
            <a:r>
              <a:rPr lang="en-US" altLang="en-US" smtClean="0">
                <a:ea typeface="ＭＳ Ｐゴシック" panose="020B0600070205080204" pitchFamily="34" charset="-128"/>
                <a:cs typeface="Times New Roman" panose="02020603050405020304" pitchFamily="18" charset="0"/>
              </a:rPr>
              <a:t>Something needs to occur multiple times (generally it will repeat itself as long as some condition has been met).</a:t>
            </a:r>
          </a:p>
          <a:p>
            <a:r>
              <a:rPr lang="en-US" altLang="en-US" smtClean="0">
                <a:ea typeface="ＭＳ Ｐゴシック" panose="020B0600070205080204" pitchFamily="34" charset="-128"/>
                <a:cs typeface="Times New Roman" panose="02020603050405020304" pitchFamily="18" charset="0"/>
              </a:rPr>
              <a:t>Example 1:</a:t>
            </a:r>
          </a:p>
        </p:txBody>
      </p:sp>
      <p:grpSp>
        <p:nvGrpSpPr>
          <p:cNvPr id="2" name="Group 25"/>
          <p:cNvGrpSpPr>
            <a:grpSpLocks/>
          </p:cNvGrpSpPr>
          <p:nvPr/>
        </p:nvGrpSpPr>
        <p:grpSpPr bwMode="auto">
          <a:xfrm>
            <a:off x="609600" y="2438400"/>
            <a:ext cx="2687638" cy="2971800"/>
            <a:chOff x="1174" y="2892"/>
            <a:chExt cx="2210" cy="2259"/>
          </a:xfrm>
        </p:grpSpPr>
        <p:grpSp>
          <p:nvGrpSpPr>
            <p:cNvPr id="8215" name="Group 23"/>
            <p:cNvGrpSpPr>
              <a:grpSpLocks/>
            </p:cNvGrpSpPr>
            <p:nvPr/>
          </p:nvGrpSpPr>
          <p:grpSpPr bwMode="auto">
            <a:xfrm>
              <a:off x="1174" y="2892"/>
              <a:ext cx="2210" cy="2259"/>
              <a:chOff x="182" y="1004"/>
              <a:chExt cx="2210" cy="2259"/>
            </a:xfrm>
          </p:grpSpPr>
          <p:pic>
            <p:nvPicPr>
              <p:cNvPr id="8217" name="Picture 14" descr="MC900083017[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2" y="1004"/>
                <a:ext cx="1693" cy="2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8" name="Text Box 19"/>
              <p:cNvSpPr txBox="1">
                <a:spLocks noChangeArrowheads="1"/>
              </p:cNvSpPr>
              <p:nvPr/>
            </p:nvSpPr>
            <p:spPr bwMode="auto">
              <a:xfrm>
                <a:off x="200" y="3032"/>
                <a:ext cx="2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Re-running the entire program</a:t>
                </a:r>
              </a:p>
            </p:txBody>
          </p:sp>
        </p:grpSp>
        <p:sp>
          <p:nvSpPr>
            <p:cNvPr id="8216" name="Text Box 15"/>
            <p:cNvSpPr txBox="1">
              <a:spLocks noChangeArrowheads="1"/>
            </p:cNvSpPr>
            <p:nvPr/>
          </p:nvSpPr>
          <p:spPr bwMode="auto">
            <a:xfrm rot="-648256">
              <a:off x="1767" y="3357"/>
              <a:ext cx="433" cy="4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lnSpc>
                  <a:spcPct val="70000"/>
                </a:lnSpc>
                <a:spcBef>
                  <a:spcPct val="50000"/>
                </a:spcBef>
                <a:buFontTx/>
                <a:buNone/>
              </a:pPr>
              <a:r>
                <a:rPr lang="en-US" altLang="en-US" sz="1800" b="1">
                  <a:solidFill>
                    <a:srgbClr val="996600"/>
                  </a:solidFill>
                  <a:latin typeface="Chiller" panose="04020404031007020602" pitchFamily="82" charset="0"/>
                </a:rPr>
                <a:t>Play again?</a:t>
              </a:r>
            </a:p>
          </p:txBody>
        </p:sp>
      </p:grpSp>
      <p:sp>
        <p:nvSpPr>
          <p:cNvPr id="105492" name="Text Box 20"/>
          <p:cNvSpPr txBox="1">
            <a:spLocks noChangeArrowheads="1"/>
          </p:cNvSpPr>
          <p:nvPr/>
        </p:nvSpPr>
        <p:spPr bwMode="auto">
          <a:xfrm>
            <a:off x="4171950" y="6024563"/>
            <a:ext cx="398145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the player wants to play</a:t>
            </a:r>
          </a:p>
          <a:p>
            <a:pPr eaLnBrk="1" hangingPunct="1">
              <a:spcBef>
                <a:spcPct val="50000"/>
              </a:spcBef>
              <a:buFontTx/>
              <a:buNone/>
            </a:pPr>
            <a:r>
              <a:rPr lang="en-CA" altLang="en-US" sz="1800">
                <a:latin typeface="Comic Sans MS" panose="030F0702030302020204" pitchFamily="66" charset="0"/>
              </a:rPr>
              <a:t>     Run the game again</a:t>
            </a:r>
          </a:p>
        </p:txBody>
      </p:sp>
      <p:sp>
        <p:nvSpPr>
          <p:cNvPr id="105493" name="AutoShape 21"/>
          <p:cNvSpPr>
            <a:spLocks noChangeArrowheads="1"/>
          </p:cNvSpPr>
          <p:nvPr/>
        </p:nvSpPr>
        <p:spPr bwMode="auto">
          <a:xfrm>
            <a:off x="4743450" y="2528888"/>
            <a:ext cx="2360613"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Play again?</a:t>
            </a:r>
          </a:p>
        </p:txBody>
      </p:sp>
      <p:sp>
        <p:nvSpPr>
          <p:cNvPr id="105494" name="Rectangle 22"/>
          <p:cNvSpPr>
            <a:spLocks noChangeArrowheads="1"/>
          </p:cNvSpPr>
          <p:nvPr/>
        </p:nvSpPr>
        <p:spPr bwMode="auto">
          <a:xfrm>
            <a:off x="4857750" y="3756025"/>
            <a:ext cx="21336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Run game again</a:t>
            </a:r>
          </a:p>
        </p:txBody>
      </p:sp>
      <p:grpSp>
        <p:nvGrpSpPr>
          <p:cNvPr id="5" name="Group 4"/>
          <p:cNvGrpSpPr>
            <a:grpSpLocks/>
          </p:cNvGrpSpPr>
          <p:nvPr/>
        </p:nvGrpSpPr>
        <p:grpSpPr bwMode="auto">
          <a:xfrm>
            <a:off x="5656263" y="3387725"/>
            <a:ext cx="306387" cy="368300"/>
            <a:chOff x="5656386" y="3387725"/>
            <a:chExt cx="306264" cy="368665"/>
          </a:xfrm>
        </p:grpSpPr>
        <p:cxnSp>
          <p:nvCxnSpPr>
            <p:cNvPr id="8213" name="AutoShape 23"/>
            <p:cNvCxnSpPr>
              <a:cxnSpLocks noChangeShapeType="1"/>
              <a:stCxn id="105493" idx="2"/>
              <a:endCxn id="105494" idx="0"/>
            </p:cNvCxnSpPr>
            <p:nvPr/>
          </p:nvCxnSpPr>
          <p:spPr bwMode="auto">
            <a:xfrm>
              <a:off x="5923757" y="3443288"/>
              <a:ext cx="793" cy="313102"/>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8214" name="Text Box 26"/>
            <p:cNvSpPr txBox="1">
              <a:spLocks noChangeArrowheads="1"/>
            </p:cNvSpPr>
            <p:nvPr/>
          </p:nvSpPr>
          <p:spPr bwMode="auto">
            <a:xfrm>
              <a:off x="5656386" y="3387725"/>
              <a:ext cx="306264"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3"/>
          <p:cNvGrpSpPr>
            <a:grpSpLocks/>
          </p:cNvGrpSpPr>
          <p:nvPr/>
        </p:nvGrpSpPr>
        <p:grpSpPr bwMode="auto">
          <a:xfrm>
            <a:off x="4057650" y="2971800"/>
            <a:ext cx="800100" cy="990600"/>
            <a:chOff x="4057244" y="2971801"/>
            <a:chExt cx="800505" cy="990600"/>
          </a:xfrm>
        </p:grpSpPr>
        <p:sp>
          <p:nvSpPr>
            <p:cNvPr id="8210"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1"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12" name="Line 29"/>
            <p:cNvSpPr>
              <a:spLocks noChangeShapeType="1"/>
            </p:cNvSpPr>
            <p:nvPr/>
          </p:nvSpPr>
          <p:spPr bwMode="auto">
            <a:xfrm>
              <a:off x="4057245" y="2971801"/>
              <a:ext cx="6858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9" name="Group 8"/>
          <p:cNvGrpSpPr>
            <a:grpSpLocks/>
          </p:cNvGrpSpPr>
          <p:nvPr/>
        </p:nvGrpSpPr>
        <p:grpSpPr bwMode="auto">
          <a:xfrm>
            <a:off x="4972050" y="2652713"/>
            <a:ext cx="3048000" cy="2466975"/>
            <a:chOff x="4972050" y="2652186"/>
            <a:chExt cx="3048000" cy="2467502"/>
          </a:xfrm>
        </p:grpSpPr>
        <p:sp>
          <p:nvSpPr>
            <p:cNvPr id="8205" name="Oval 25"/>
            <p:cNvSpPr>
              <a:spLocks noChangeArrowheads="1"/>
            </p:cNvSpPr>
            <p:nvPr/>
          </p:nvSpPr>
          <p:spPr bwMode="auto">
            <a:xfrm>
              <a:off x="4972050" y="4662488"/>
              <a:ext cx="1905000"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END GAME</a:t>
              </a:r>
            </a:p>
          </p:txBody>
        </p:sp>
        <p:sp>
          <p:nvSpPr>
            <p:cNvPr id="8206" name="Text Box 30"/>
            <p:cNvSpPr txBox="1">
              <a:spLocks noChangeArrowheads="1"/>
            </p:cNvSpPr>
            <p:nvPr/>
          </p:nvSpPr>
          <p:spPr bwMode="auto">
            <a:xfrm>
              <a:off x="7181850" y="2652186"/>
              <a:ext cx="533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8207" name="Line 31"/>
            <p:cNvSpPr>
              <a:spLocks noChangeShapeType="1"/>
            </p:cNvSpPr>
            <p:nvPr/>
          </p:nvSpPr>
          <p:spPr bwMode="auto">
            <a:xfrm>
              <a:off x="7164016" y="2971802"/>
              <a:ext cx="856034"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8" name="Line 32"/>
            <p:cNvSpPr>
              <a:spLocks noChangeShapeType="1"/>
            </p:cNvSpPr>
            <p:nvPr/>
          </p:nvSpPr>
          <p:spPr bwMode="auto">
            <a:xfrm>
              <a:off x="8020050" y="2986088"/>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8209" name="Line 33"/>
            <p:cNvSpPr>
              <a:spLocks noChangeShapeType="1"/>
            </p:cNvSpPr>
            <p:nvPr/>
          </p:nvSpPr>
          <p:spPr bwMode="auto">
            <a:xfrm flipH="1">
              <a:off x="6877050" y="4891088"/>
              <a:ext cx="114300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sp>
        <p:nvSpPr>
          <p:cNvPr id="8" name="TextBox 7"/>
          <p:cNvSpPr txBox="1">
            <a:spLocks noChangeArrowheads="1"/>
          </p:cNvSpPr>
          <p:nvPr/>
        </p:nvSpPr>
        <p:spPr bwMode="auto">
          <a:xfrm>
            <a:off x="4019550" y="2128838"/>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9" name="TextBox 28"/>
          <p:cNvSpPr txBox="1">
            <a:spLocks noChangeArrowheads="1"/>
          </p:cNvSpPr>
          <p:nvPr/>
        </p:nvSpPr>
        <p:spPr bwMode="auto">
          <a:xfrm>
            <a:off x="4176713" y="5624513"/>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549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1"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childTnLst>
                                </p:cTn>
                              </p:par>
                              <p:par>
                                <p:cTn id="32" presetID="1" presetClass="entr" presetSubtype="0" fill="hold" grpId="1" nodeType="withEffect">
                                  <p:stCondLst>
                                    <p:cond delay="0"/>
                                  </p:stCondLst>
                                  <p:childTnLst>
                                    <p:set>
                                      <p:cBhvr>
                                        <p:cTn id="3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10549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1" fill="hold" nodeType="click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up)">
                                      <p:cBhvr>
                                        <p:cTn id="47" dur="500"/>
                                        <p:tgtEl>
                                          <p:spTgt spid="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054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3" grpId="1" build="allAtOnce"/>
      <p:bldP spid="105492" grpId="0"/>
      <p:bldP spid="105493" grpId="0" animBg="1"/>
      <p:bldP spid="105494" grpId="0" animBg="1"/>
      <p:bldP spid="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p:nvPr>
        </p:nvSpPr>
        <p:spPr/>
        <p:txBody>
          <a:bodyPr/>
          <a:lstStyle/>
          <a:p>
            <a:r>
              <a:rPr lang="en-US" altLang="en-US" smtClean="0">
                <a:ea typeface="ＭＳ Ｐゴシック" panose="020B0600070205080204" pitchFamily="34" charset="-128"/>
                <a:cs typeface="Times New Roman" panose="02020603050405020304" pitchFamily="18" charset="0"/>
              </a:rPr>
              <a:t>How To Determine If Loops Can Be Applied (2)</a:t>
            </a:r>
            <a:endParaRPr lang="en-CA" altLang="en-US" smtClean="0">
              <a:ea typeface="ＭＳ Ｐゴシック" panose="020B0600070205080204" pitchFamily="34" charset="-128"/>
              <a:cs typeface="Times New Roman" panose="02020603050405020304" pitchFamily="18" charset="0"/>
            </a:endParaRPr>
          </a:p>
        </p:txBody>
      </p:sp>
      <p:sp>
        <p:nvSpPr>
          <p:cNvPr id="9219" name="Rectangle 3"/>
          <p:cNvSpPr>
            <a:spLocks noGrp="1"/>
          </p:cNvSpPr>
          <p:nvPr>
            <p:ph idx="1"/>
          </p:nvPr>
        </p:nvSpPr>
        <p:spPr>
          <a:xfrm>
            <a:off x="465138" y="1100138"/>
            <a:ext cx="8178800" cy="474662"/>
          </a:xfrm>
        </p:spPr>
        <p:txBody>
          <a:bodyPr/>
          <a:lstStyle/>
          <a:p>
            <a:r>
              <a:rPr lang="en-US" altLang="en-US" dirty="0" smtClean="0">
                <a:ea typeface="ＭＳ Ｐゴシック" panose="020B0600070205080204" pitchFamily="34" charset="-128"/>
                <a:cs typeface="Times New Roman" panose="02020603050405020304" pitchFamily="18" charset="0"/>
              </a:rPr>
              <a:t>Example 2:</a:t>
            </a:r>
            <a:endParaRPr lang="en-CA" altLang="en-US" dirty="0" smtClean="0">
              <a:ea typeface="ＭＳ Ｐゴシック" panose="020B0600070205080204" pitchFamily="34" charset="-128"/>
              <a:cs typeface="Times New Roman" panose="02020603050405020304" pitchFamily="18" charset="0"/>
            </a:endParaRPr>
          </a:p>
        </p:txBody>
      </p:sp>
      <p:sp>
        <p:nvSpPr>
          <p:cNvPr id="106503" name="AutoShape 7"/>
          <p:cNvSpPr>
            <a:spLocks noChangeArrowheads="1"/>
          </p:cNvSpPr>
          <p:nvPr/>
        </p:nvSpPr>
        <p:spPr bwMode="auto">
          <a:xfrm>
            <a:off x="1373188" y="3706813"/>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Invalid input?</a:t>
            </a:r>
          </a:p>
        </p:txBody>
      </p:sp>
      <p:sp>
        <p:nvSpPr>
          <p:cNvPr id="106504" name="Rectangle 8"/>
          <p:cNvSpPr>
            <a:spLocks noChangeArrowheads="1"/>
          </p:cNvSpPr>
          <p:nvPr/>
        </p:nvSpPr>
        <p:spPr bwMode="auto">
          <a:xfrm>
            <a:off x="1449388" y="4926013"/>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CA" altLang="en-US" sz="2000">
                <a:latin typeface="Arial" panose="020B0604020202020204" pitchFamily="34" charset="0"/>
              </a:rPr>
              <a:t>Ask for input again</a:t>
            </a:r>
          </a:p>
        </p:txBody>
      </p:sp>
      <p:grpSp>
        <p:nvGrpSpPr>
          <p:cNvPr id="3" name="Group 2"/>
          <p:cNvGrpSpPr>
            <a:grpSpLocks/>
          </p:cNvGrpSpPr>
          <p:nvPr/>
        </p:nvGrpSpPr>
        <p:grpSpPr bwMode="auto">
          <a:xfrm>
            <a:off x="2235200" y="4589463"/>
            <a:ext cx="317500" cy="365125"/>
            <a:chOff x="2386806" y="4739480"/>
            <a:chExt cx="317500" cy="366713"/>
          </a:xfrm>
        </p:grpSpPr>
        <p:cxnSp>
          <p:nvCxnSpPr>
            <p:cNvPr id="9237"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9238"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Y</a:t>
              </a:r>
            </a:p>
          </p:txBody>
        </p:sp>
      </p:grpSp>
      <p:grpSp>
        <p:nvGrpSpPr>
          <p:cNvPr id="4" name="Group 12"/>
          <p:cNvGrpSpPr>
            <a:grpSpLocks/>
          </p:cNvGrpSpPr>
          <p:nvPr/>
        </p:nvGrpSpPr>
        <p:grpSpPr bwMode="auto">
          <a:xfrm>
            <a:off x="763588" y="4164013"/>
            <a:ext cx="685800" cy="990600"/>
            <a:chOff x="2640" y="1728"/>
            <a:chExt cx="432" cy="624"/>
          </a:xfrm>
        </p:grpSpPr>
        <p:sp>
          <p:nvSpPr>
            <p:cNvPr id="923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grpSp>
      <p:grpSp>
        <p:nvGrpSpPr>
          <p:cNvPr id="5" name="Group 25"/>
          <p:cNvGrpSpPr>
            <a:grpSpLocks/>
          </p:cNvGrpSpPr>
          <p:nvPr/>
        </p:nvGrpSpPr>
        <p:grpSpPr bwMode="auto">
          <a:xfrm>
            <a:off x="2058988" y="3783013"/>
            <a:ext cx="2590800" cy="2759075"/>
            <a:chOff x="1392" y="2256"/>
            <a:chExt cx="1632" cy="1738"/>
          </a:xfrm>
        </p:grpSpPr>
        <p:sp>
          <p:nvSpPr>
            <p:cNvPr id="9229"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t>N</a:t>
              </a:r>
            </a:p>
          </p:txBody>
        </p:sp>
        <p:sp>
          <p:nvSpPr>
            <p:cNvPr id="9230"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1"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2"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a:p>
          </p:txBody>
        </p:sp>
        <p:sp>
          <p:nvSpPr>
            <p:cNvPr id="9233"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2000">
                  <a:latin typeface="Arial" panose="020B0604020202020204" pitchFamily="34" charset="0"/>
                </a:rPr>
                <a:t>…rest of program</a:t>
              </a:r>
            </a:p>
          </p:txBody>
        </p:sp>
      </p:grpSp>
      <p:sp>
        <p:nvSpPr>
          <p:cNvPr id="106522" name="Text Box 26"/>
          <p:cNvSpPr txBox="1">
            <a:spLocks noChangeArrowheads="1"/>
          </p:cNvSpPr>
          <p:nvPr/>
        </p:nvSpPr>
        <p:spPr bwMode="auto">
          <a:xfrm>
            <a:off x="5372100" y="3706813"/>
            <a:ext cx="3581400"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CA" altLang="en-US" sz="1800">
                <a:latin typeface="Comic Sans MS" panose="030F0702030302020204" pitchFamily="66" charset="0"/>
              </a:rPr>
              <a:t>While input is invalid</a:t>
            </a:r>
          </a:p>
          <a:p>
            <a:pPr eaLnBrk="1" hangingPunct="1">
              <a:spcBef>
                <a:spcPct val="50000"/>
              </a:spcBef>
              <a:buFontTx/>
              <a:buNone/>
            </a:pPr>
            <a:r>
              <a:rPr lang="en-CA" altLang="en-US" sz="1800">
                <a:latin typeface="Comic Sans MS" panose="030F0702030302020204" pitchFamily="66" charset="0"/>
              </a:rPr>
              <a:t>     Prompt user for input</a:t>
            </a:r>
          </a:p>
        </p:txBody>
      </p:sp>
      <p:sp>
        <p:nvSpPr>
          <p:cNvPr id="23" name="TextBox 22"/>
          <p:cNvSpPr txBox="1">
            <a:spLocks noChangeArrowheads="1"/>
          </p:cNvSpPr>
          <p:nvPr/>
        </p:nvSpPr>
        <p:spPr bwMode="auto">
          <a:xfrm>
            <a:off x="723900" y="3197225"/>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Flowchart</a:t>
            </a:r>
          </a:p>
        </p:txBody>
      </p:sp>
      <p:sp>
        <p:nvSpPr>
          <p:cNvPr id="24" name="TextBox 23"/>
          <p:cNvSpPr txBox="1">
            <a:spLocks noChangeArrowheads="1"/>
          </p:cNvSpPr>
          <p:nvPr/>
        </p:nvSpPr>
        <p:spPr bwMode="auto">
          <a:xfrm>
            <a:off x="5219700" y="3197225"/>
            <a:ext cx="1638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a:t>Pseudo code</a:t>
            </a:r>
          </a:p>
        </p:txBody>
      </p:sp>
      <p:grpSp>
        <p:nvGrpSpPr>
          <p:cNvPr id="7" name="Group 6"/>
          <p:cNvGrpSpPr/>
          <p:nvPr/>
        </p:nvGrpSpPr>
        <p:grpSpPr>
          <a:xfrm>
            <a:off x="692200" y="1541518"/>
            <a:ext cx="6165800" cy="1235023"/>
            <a:chOff x="692200" y="1541518"/>
            <a:chExt cx="6165800" cy="1235023"/>
          </a:xfrm>
        </p:grpSpPr>
        <p:sp>
          <p:nvSpPr>
            <p:cNvPr id="9240" name="Text Box 22"/>
            <p:cNvSpPr txBox="1">
              <a:spLocks noChangeArrowheads="1"/>
            </p:cNvSpPr>
            <p:nvPr/>
          </p:nvSpPr>
          <p:spPr bwMode="auto">
            <a:xfrm>
              <a:off x="723900" y="2409828"/>
              <a:ext cx="4305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latin typeface="Arial" panose="020B0604020202020204" pitchFamily="34" charset="0"/>
                </a:rPr>
                <a:t>Re-running specific parts of the program</a:t>
              </a:r>
            </a:p>
          </p:txBody>
        </p:sp>
        <p:pic>
          <p:nvPicPr>
            <p:cNvPr id="6" name="Picture 5"/>
            <p:cNvPicPr>
              <a:picLocks noChangeAspect="1"/>
            </p:cNvPicPr>
            <p:nvPr/>
          </p:nvPicPr>
          <p:blipFill>
            <a:blip r:embed="rId2"/>
            <a:stretch>
              <a:fillRect/>
            </a:stretch>
          </p:blipFill>
          <p:spPr>
            <a:xfrm>
              <a:off x="692200" y="1541518"/>
              <a:ext cx="6165800" cy="912814"/>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5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1"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06504"/>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1"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up)">
                                      <p:cBhvr>
                                        <p:cTn id="33" dur="500"/>
                                        <p:tgtEl>
                                          <p:spTgt spid="5"/>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4"/>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06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3" grpId="0" animBg="1"/>
      <p:bldP spid="106504" grpId="0" animBg="1"/>
      <p:bldP spid="106522" grpId="0"/>
      <p:bldP spid="23"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CA" altLang="en-US" smtClean="0">
                <a:ea typeface="ＭＳ Ｐゴシック" panose="020B0600070205080204" pitchFamily="34" charset="-128"/>
              </a:rPr>
              <a:t>Basic Structure Of Loops</a:t>
            </a:r>
          </a:p>
        </p:txBody>
      </p:sp>
      <p:sp>
        <p:nvSpPr>
          <p:cNvPr id="390147" name="Rectangle 3"/>
          <p:cNvSpPr>
            <a:spLocks noGrp="1" noChangeArrowheads="1"/>
          </p:cNvSpPr>
          <p:nvPr>
            <p:ph idx="1"/>
          </p:nvPr>
        </p:nvSpPr>
        <p:spPr/>
        <p:txBody>
          <a:bodyPr/>
          <a:lstStyle/>
          <a:p>
            <a:pPr marL="0" indent="0">
              <a:buFontTx/>
              <a:buNone/>
              <a:tabLst>
                <a:tab pos="571500" algn="l"/>
              </a:tabLst>
            </a:pPr>
            <a:r>
              <a:rPr lang="en-CA" altLang="en-US" dirty="0" smtClean="0">
                <a:ea typeface="ＭＳ Ｐゴシック" panose="020B0600070205080204" pitchFamily="34" charset="-128"/>
              </a:rPr>
              <a:t>Whether or not a part of a program repeats is determined by a loop control (typically the control is just a variable).</a:t>
            </a:r>
          </a:p>
          <a:p>
            <a:pPr lvl="1" indent="-342900">
              <a:buFontTx/>
              <a:buChar char="•"/>
              <a:tabLst>
                <a:tab pos="571500" algn="l"/>
              </a:tabLst>
            </a:pPr>
            <a:r>
              <a:rPr lang="en-CA" altLang="en-US" dirty="0" smtClean="0">
                <a:ea typeface="ＭＳ Ｐゴシック" panose="020B0600070205080204" pitchFamily="34" charset="-128"/>
              </a:rPr>
              <a:t>Initialize the control to the starting value</a:t>
            </a:r>
          </a:p>
          <a:p>
            <a:pPr lvl="1" indent="-342900">
              <a:buFontTx/>
              <a:buChar char="•"/>
              <a:tabLst>
                <a:tab pos="571500" algn="l"/>
              </a:tabLst>
            </a:pPr>
            <a:r>
              <a:rPr lang="en-CA" altLang="en-US" dirty="0" smtClean="0">
                <a:ea typeface="ＭＳ Ｐゴシック" panose="020B0600070205080204" pitchFamily="34" charset="-128"/>
              </a:rPr>
              <a:t>Executing the body of the loop (the part to be repeated)</a:t>
            </a:r>
          </a:p>
          <a:p>
            <a:pPr lvl="1" indent="-342900">
              <a:buFontTx/>
              <a:buChar char="•"/>
              <a:tabLst>
                <a:tab pos="571500" algn="l"/>
              </a:tabLst>
            </a:pPr>
            <a:r>
              <a:rPr lang="en-CA" altLang="en-US" dirty="0" smtClean="0">
                <a:ea typeface="ＭＳ Ｐゴシック" panose="020B0600070205080204" pitchFamily="34" charset="-128"/>
              </a:rPr>
              <a:t>Update the value of the control</a:t>
            </a:r>
          </a:p>
          <a:p>
            <a:pPr lvl="1" indent="-342900">
              <a:buFontTx/>
              <a:buChar char="•"/>
              <a:tabLst>
                <a:tab pos="571500" algn="l"/>
              </a:tabLst>
            </a:pPr>
            <a:endParaRPr lang="en-CA" altLang="en-US" dirty="0">
              <a:ea typeface="ＭＳ Ｐゴシック" panose="020B0600070205080204" pitchFamily="34" charset="-128"/>
            </a:endParaRPr>
          </a:p>
          <a:p>
            <a:pPr lvl="1" indent="-342900">
              <a:buFontTx/>
              <a:buChar char="•"/>
              <a:tabLst>
                <a:tab pos="571500" algn="l"/>
              </a:tabLst>
            </a:pPr>
            <a:r>
              <a:rPr lang="en-CA" altLang="en-US" dirty="0">
                <a:ea typeface="ＭＳ Ｐゴシック" panose="020B0600070205080204" pitchFamily="34" charset="-128"/>
              </a:rPr>
              <a:t>Somewhere: Testing the control against a stopping condition (Boolean expression</a:t>
            </a:r>
            <a:r>
              <a:rPr lang="en-CA" altLang="en-US" dirty="0" smtClean="0">
                <a:ea typeface="ＭＳ Ｐゴシック" panose="020B0600070205080204" pitchFamily="34" charset="-128"/>
              </a:rPr>
              <a:t>)</a:t>
            </a:r>
          </a:p>
          <a:p>
            <a:pPr lvl="2" indent="-342900">
              <a:tabLst>
                <a:tab pos="571500" algn="l"/>
              </a:tabLst>
            </a:pPr>
            <a:r>
              <a:rPr lang="en-CA" altLang="en-US" dirty="0" smtClean="0">
                <a:ea typeface="ＭＳ Ｐゴシック" panose="020B0600070205080204" pitchFamily="34" charset="-128"/>
              </a:rPr>
              <a:t>Without this test the loop will never end (endless loop)</a:t>
            </a:r>
            <a:endParaRPr lang="en-CA" altLang="en-US" dirty="0">
              <a:ea typeface="ＭＳ Ｐゴシック" panose="020B0600070205080204" pitchFamily="34" charset="-128"/>
            </a:endParaRPr>
          </a:p>
          <a:p>
            <a:pPr lvl="1" indent="-342900">
              <a:buFontTx/>
              <a:buChar char="•"/>
              <a:tabLst>
                <a:tab pos="571500" algn="l"/>
              </a:tabLst>
            </a:pPr>
            <a:endParaRPr lang="en-CA" altLang="en-US" dirty="0" smtClean="0">
              <a:ea typeface="ＭＳ Ｐゴシック" panose="020B0600070205080204" pitchFamily="34" charset="-128"/>
            </a:endParaRPr>
          </a:p>
          <a:p>
            <a:pPr marL="0" indent="0">
              <a:tabLst>
                <a:tab pos="571500" algn="l"/>
              </a:tabLst>
            </a:pP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90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90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90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9014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90147">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9014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47"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Pre-Test Loops</a:t>
            </a:r>
          </a:p>
        </p:txBody>
      </p:sp>
      <p:sp>
        <p:nvSpPr>
          <p:cNvPr id="393219" name="Rectangle 3"/>
          <p:cNvSpPr>
            <a:spLocks noGrp="1" noChangeArrowheads="1"/>
          </p:cNvSpPr>
          <p:nvPr>
            <p:ph idx="1"/>
          </p:nvPr>
        </p:nvSpPr>
        <p:spPr>
          <a:xfrm>
            <a:off x="384175" y="1092200"/>
            <a:ext cx="4633913" cy="5368925"/>
          </a:xfrm>
        </p:spPr>
        <p:txBody>
          <a:bodyPr/>
          <a:lstStyle/>
          <a:p>
            <a:pPr marL="0" indent="0">
              <a:buNone/>
              <a:tabLst>
                <a:tab pos="228600" algn="l"/>
              </a:tabLst>
            </a:pPr>
            <a:r>
              <a:rPr lang="en-US" altLang="en-US" dirty="0">
                <a:ea typeface="ＭＳ Ｐゴシック" panose="020B0600070205080204" pitchFamily="34" charset="-128"/>
              </a:rPr>
              <a:t>Pre-test loops</a:t>
            </a:r>
          </a:p>
          <a:p>
            <a:pPr marL="685800" lvl="1">
              <a:tabLst>
                <a:tab pos="228600" algn="l"/>
              </a:tabLst>
            </a:pPr>
            <a:r>
              <a:rPr lang="en-US" altLang="en-US" dirty="0">
                <a:ea typeface="ＭＳ Ｐゴシック" panose="020B0600070205080204" pitchFamily="34" charset="-128"/>
              </a:rPr>
              <a:t>Check the stopping condition </a:t>
            </a:r>
            <a:r>
              <a:rPr lang="en-US" altLang="en-US" i="1" dirty="0">
                <a:ea typeface="ＭＳ Ｐゴシック" panose="020B0600070205080204" pitchFamily="34" charset="-128"/>
              </a:rPr>
              <a:t>before</a:t>
            </a:r>
            <a:r>
              <a:rPr lang="en-US" altLang="en-US" dirty="0">
                <a:ea typeface="ＭＳ Ｐゴシック" panose="020B0600070205080204" pitchFamily="34" charset="-128"/>
              </a:rPr>
              <a:t> executing the body of the loop.</a:t>
            </a:r>
          </a:p>
          <a:p>
            <a:pPr marL="685800" lvl="1">
              <a:tabLst>
                <a:tab pos="228600" algn="l"/>
              </a:tabLst>
            </a:pPr>
            <a:r>
              <a:rPr lang="en-US" altLang="en-US" dirty="0">
                <a:ea typeface="ＭＳ Ｐゴシック" panose="020B0600070205080204" pitchFamily="34" charset="-128"/>
              </a:rPr>
              <a:t>The loop executes </a:t>
            </a:r>
            <a:r>
              <a:rPr lang="en-US" altLang="en-US" i="1" dirty="0">
                <a:ea typeface="ＭＳ Ｐゴシック" panose="020B0600070205080204" pitchFamily="34" charset="-128"/>
              </a:rPr>
              <a:t>zero or more</a:t>
            </a:r>
            <a:r>
              <a:rPr lang="en-US" altLang="en-US" dirty="0">
                <a:ea typeface="ＭＳ Ｐゴシック" panose="020B0600070205080204" pitchFamily="34" charset="-128"/>
              </a:rPr>
              <a:t> times</a:t>
            </a:r>
            <a:r>
              <a:rPr lang="en-US" altLang="en-US" dirty="0" smtClean="0">
                <a:ea typeface="ＭＳ Ｐゴシック" panose="020B0600070205080204" pitchFamily="34" charset="-128"/>
              </a:rPr>
              <a:t>.</a:t>
            </a:r>
            <a:endParaRPr lang="en-US" altLang="en-US" dirty="0">
              <a:ea typeface="ＭＳ Ｐゴシック" panose="020B0600070205080204" pitchFamily="34" charset="-128"/>
            </a:endParaRPr>
          </a:p>
          <a:p>
            <a:pPr marL="457200" indent="-457200">
              <a:buFontTx/>
              <a:buAutoNum type="arabicPeriod"/>
              <a:tabLst>
                <a:tab pos="685800" algn="l"/>
              </a:tabLst>
            </a:pPr>
            <a:r>
              <a:rPr lang="en-US" altLang="en-US" dirty="0" smtClean="0">
                <a:ea typeface="ＭＳ Ｐゴシック" panose="020B0600070205080204" pitchFamily="34" charset="-128"/>
              </a:rPr>
              <a:t>Initialize loop control</a:t>
            </a:r>
          </a:p>
          <a:p>
            <a:pPr marL="457200" indent="-457200">
              <a:buFontTx/>
              <a:buAutoNum type="arabicPeriod"/>
              <a:tabLst>
                <a:tab pos="685800" algn="l"/>
              </a:tabLst>
            </a:pPr>
            <a:r>
              <a:rPr lang="en-US" altLang="en-US" dirty="0" smtClean="0">
                <a:ea typeface="ＭＳ Ｐゴシック" panose="020B0600070205080204" pitchFamily="34" charset="-128"/>
              </a:rPr>
              <a:t>Check if the repeating condition has been met</a:t>
            </a:r>
          </a:p>
          <a:p>
            <a:pPr marL="838200" lvl="1" indent="-381000">
              <a:buFontTx/>
              <a:buAutoNum type="alphaLcPeriod"/>
              <a:tabLst>
                <a:tab pos="685800" algn="l"/>
              </a:tabLst>
            </a:pPr>
            <a:r>
              <a:rPr lang="en-US" altLang="en-US" dirty="0" smtClean="0">
                <a:ea typeface="ＭＳ Ｐゴシック" panose="020B0600070205080204" pitchFamily="34" charset="-128"/>
              </a:rPr>
              <a:t>If it’s been met then go to Step 3</a:t>
            </a:r>
          </a:p>
          <a:p>
            <a:pPr marL="838200" lvl="1" indent="-381000">
              <a:buFontTx/>
              <a:buAutoNum type="alphaLcPeriod"/>
              <a:tabLst>
                <a:tab pos="685800" algn="l"/>
              </a:tabLst>
            </a:pPr>
            <a:r>
              <a:rPr lang="en-US" altLang="en-US" dirty="0" smtClean="0">
                <a:ea typeface="ＭＳ Ｐゴシック" panose="020B0600070205080204" pitchFamily="34" charset="-128"/>
              </a:rPr>
              <a:t>If it hasn’t been met then the loop ends </a:t>
            </a:r>
          </a:p>
          <a:p>
            <a:pPr marL="457200" indent="-457200">
              <a:buFontTx/>
              <a:buAutoNum type="arabicPeriod"/>
              <a:tabLst>
                <a:tab pos="685800" algn="l"/>
              </a:tabLst>
            </a:pPr>
            <a:r>
              <a:rPr lang="en-US" altLang="en-US" dirty="0" smtClean="0">
                <a:ea typeface="ＭＳ Ｐゴシック" panose="020B0600070205080204" pitchFamily="34" charset="-128"/>
              </a:rPr>
              <a:t>Execute the body of the loop (the part to be repeated)</a:t>
            </a:r>
          </a:p>
          <a:p>
            <a:pPr marL="457200" indent="-457200">
              <a:buFontTx/>
              <a:buAutoNum type="arabicPeriod"/>
              <a:tabLst>
                <a:tab pos="685800" algn="l"/>
              </a:tabLst>
            </a:pPr>
            <a:r>
              <a:rPr lang="en-US" altLang="en-US" dirty="0" smtClean="0">
                <a:ea typeface="ＭＳ Ｐゴシック" panose="020B0600070205080204" pitchFamily="34" charset="-128"/>
              </a:rPr>
              <a:t>Update the loop control</a:t>
            </a:r>
          </a:p>
          <a:p>
            <a:pPr marL="457200" indent="-457200">
              <a:buFontTx/>
              <a:buAutoNum type="arabicPeriod"/>
              <a:tabLst>
                <a:tab pos="685800" algn="l"/>
              </a:tabLst>
            </a:pPr>
            <a:r>
              <a:rPr lang="en-US" altLang="en-US" dirty="0" smtClean="0">
                <a:ea typeface="ＭＳ Ｐゴシック" panose="020B0600070205080204" pitchFamily="34" charset="-128"/>
              </a:rPr>
              <a:t>Go to step 2</a:t>
            </a:r>
          </a:p>
          <a:p>
            <a:pPr marL="457200" indent="-457200">
              <a:buFontTx/>
              <a:buAutoNum type="arabicPeriod"/>
              <a:tabLst>
                <a:tab pos="685800" algn="l"/>
              </a:tabLst>
            </a:pPr>
            <a:endParaRPr lang="en-US" altLang="en-US" dirty="0" smtClean="0">
              <a:ea typeface="ＭＳ Ｐゴシック" panose="020B0600070205080204" pitchFamily="34" charset="-128"/>
            </a:endParaRPr>
          </a:p>
        </p:txBody>
      </p:sp>
      <p:sp>
        <p:nvSpPr>
          <p:cNvPr id="393220" name="Rectangle 4"/>
          <p:cNvSpPr>
            <a:spLocks noChangeArrowheads="1"/>
          </p:cNvSpPr>
          <p:nvPr/>
        </p:nvSpPr>
        <p:spPr bwMode="auto">
          <a:xfrm>
            <a:off x="5832475" y="1265177"/>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sp>
        <p:nvSpPr>
          <p:cNvPr id="393221" name="Rectangle 5"/>
          <p:cNvSpPr>
            <a:spLocks noChangeArrowheads="1"/>
          </p:cNvSpPr>
          <p:nvPr/>
        </p:nvSpPr>
        <p:spPr bwMode="auto">
          <a:xfrm>
            <a:off x="6221413" y="4117975"/>
            <a:ext cx="1455737"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grpSp>
        <p:nvGrpSpPr>
          <p:cNvPr id="2" name="Group 6"/>
          <p:cNvGrpSpPr>
            <a:grpSpLocks/>
          </p:cNvGrpSpPr>
          <p:nvPr/>
        </p:nvGrpSpPr>
        <p:grpSpPr bwMode="auto">
          <a:xfrm>
            <a:off x="5759450" y="1639887"/>
            <a:ext cx="2241550" cy="1776413"/>
            <a:chOff x="3672" y="1049"/>
            <a:chExt cx="1278" cy="1119"/>
          </a:xfrm>
          <a:solidFill>
            <a:schemeClr val="bg2">
              <a:lumMod val="50000"/>
            </a:schemeClr>
          </a:solidFill>
        </p:grpSpPr>
        <p:sp>
          <p:nvSpPr>
            <p:cNvPr id="13335" name="AutoShape 7"/>
            <p:cNvSpPr>
              <a:spLocks noChangeArrowheads="1"/>
            </p:cNvSpPr>
            <p:nvPr/>
          </p:nvSpPr>
          <p:spPr bwMode="auto">
            <a:xfrm>
              <a:off x="3672" y="1434"/>
              <a:ext cx="1278" cy="734"/>
            </a:xfrm>
            <a:prstGeom prst="diamond">
              <a:avLst/>
            </a:prstGeom>
            <a:grpFill/>
            <a:ln w="38100">
              <a:solidFill>
                <a:schemeClr val="tx1"/>
              </a:solidFill>
              <a:miter lim="800000"/>
              <a:headEnd type="none" w="sm" len="sm"/>
              <a:tailEnd type="none" w="sm" len="sm"/>
            </a:ln>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3336" name="AutoShape 8"/>
            <p:cNvCxnSpPr>
              <a:cxnSpLocks noChangeShapeType="1"/>
              <a:stCxn id="393220" idx="2"/>
              <a:endCxn id="13335" idx="0"/>
            </p:cNvCxnSpPr>
            <p:nvPr/>
          </p:nvCxnSpPr>
          <p:spPr bwMode="auto">
            <a:xfrm>
              <a:off x="4302" y="1049"/>
              <a:ext cx="9" cy="385"/>
            </a:xfrm>
            <a:prstGeom prst="straightConnector1">
              <a:avLst/>
            </a:prstGeom>
            <a:grpFill/>
            <a:ln w="38100">
              <a:solidFill>
                <a:schemeClr val="tx1"/>
              </a:solidFill>
              <a:round/>
              <a:headEnd type="none" w="sm" len="sm"/>
              <a:tailEnd type="triangle" w="sm" len="sm"/>
            </a:ln>
            <a:extLst/>
          </p:spPr>
        </p:cxnSp>
      </p:grpSp>
      <p:grpSp>
        <p:nvGrpSpPr>
          <p:cNvPr id="11" name="Group 10"/>
          <p:cNvGrpSpPr>
            <a:grpSpLocks/>
          </p:cNvGrpSpPr>
          <p:nvPr/>
        </p:nvGrpSpPr>
        <p:grpSpPr bwMode="auto">
          <a:xfrm>
            <a:off x="6176963" y="4492625"/>
            <a:ext cx="1546225" cy="869950"/>
            <a:chOff x="6176962" y="4492625"/>
            <a:chExt cx="1546225" cy="869950"/>
          </a:xfrm>
        </p:grpSpPr>
        <p:sp>
          <p:nvSpPr>
            <p:cNvPr id="13333" name="Rectangle 10"/>
            <p:cNvSpPr>
              <a:spLocks noChangeArrowheads="1"/>
            </p:cNvSpPr>
            <p:nvPr/>
          </p:nvSpPr>
          <p:spPr bwMode="auto">
            <a:xfrm>
              <a:off x="6176962" y="498792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3334" name="AutoShape 11"/>
            <p:cNvCxnSpPr>
              <a:cxnSpLocks noChangeShapeType="1"/>
              <a:stCxn id="393221" idx="2"/>
              <a:endCxn id="13333" idx="0"/>
            </p:cNvCxnSpPr>
            <p:nvPr/>
          </p:nvCxnSpPr>
          <p:spPr bwMode="auto">
            <a:xfrm>
              <a:off x="6950075" y="4492625"/>
              <a:ext cx="0" cy="49530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2"/>
          <p:cNvGrpSpPr>
            <a:grpSpLocks/>
          </p:cNvGrpSpPr>
          <p:nvPr/>
        </p:nvGrpSpPr>
        <p:grpSpPr bwMode="auto">
          <a:xfrm>
            <a:off x="6054725" y="2597150"/>
            <a:ext cx="2782888" cy="4241800"/>
            <a:chOff x="3683" y="1636"/>
            <a:chExt cx="1753" cy="2672"/>
          </a:xfrm>
        </p:grpSpPr>
        <p:sp>
          <p:nvSpPr>
            <p:cNvPr id="13328" name="Oval 13"/>
            <p:cNvSpPr>
              <a:spLocks noChangeArrowheads="1"/>
            </p:cNvSpPr>
            <p:nvPr/>
          </p:nvSpPr>
          <p:spPr bwMode="auto">
            <a:xfrm>
              <a:off x="3683" y="3790"/>
              <a:ext cx="1419" cy="518"/>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sp>
          <p:nvSpPr>
            <p:cNvPr id="13329" name="Line 14"/>
            <p:cNvSpPr>
              <a:spLocks noChangeShapeType="1"/>
            </p:cNvSpPr>
            <p:nvPr/>
          </p:nvSpPr>
          <p:spPr bwMode="auto">
            <a:xfrm>
              <a:off x="4940" y="1808"/>
              <a:ext cx="488" cy="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0" name="Line 15"/>
            <p:cNvSpPr>
              <a:spLocks noChangeShapeType="1"/>
            </p:cNvSpPr>
            <p:nvPr/>
          </p:nvSpPr>
          <p:spPr bwMode="auto">
            <a:xfrm>
              <a:off x="5432" y="1800"/>
              <a:ext cx="0" cy="2184"/>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1" name="Line 16"/>
            <p:cNvSpPr>
              <a:spLocks noChangeShapeType="1"/>
            </p:cNvSpPr>
            <p:nvPr/>
          </p:nvSpPr>
          <p:spPr bwMode="auto">
            <a:xfrm flipH="1">
              <a:off x="5084" y="3980"/>
              <a:ext cx="352"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32" name="Text Box 17"/>
            <p:cNvSpPr txBox="1">
              <a:spLocks noChangeArrowheads="1"/>
            </p:cNvSpPr>
            <p:nvPr/>
          </p:nvSpPr>
          <p:spPr bwMode="auto">
            <a:xfrm>
              <a:off x="5032" y="1636"/>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grpSp>
      <p:grpSp>
        <p:nvGrpSpPr>
          <p:cNvPr id="5" name="Group 18"/>
          <p:cNvGrpSpPr>
            <a:grpSpLocks/>
          </p:cNvGrpSpPr>
          <p:nvPr/>
        </p:nvGrpSpPr>
        <p:grpSpPr bwMode="auto">
          <a:xfrm>
            <a:off x="6864350" y="3416300"/>
            <a:ext cx="571500" cy="701675"/>
            <a:chOff x="4324" y="2152"/>
            <a:chExt cx="360" cy="442"/>
          </a:xfrm>
        </p:grpSpPr>
        <p:cxnSp>
          <p:nvCxnSpPr>
            <p:cNvPr id="13326" name="AutoShape 19"/>
            <p:cNvCxnSpPr>
              <a:cxnSpLocks noChangeShapeType="1"/>
              <a:stCxn id="13335" idx="2"/>
              <a:endCxn id="393221" idx="0"/>
            </p:cNvCxnSpPr>
            <p:nvPr/>
          </p:nvCxnSpPr>
          <p:spPr bwMode="auto">
            <a:xfrm>
              <a:off x="4334" y="2152"/>
              <a:ext cx="44" cy="442"/>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sp>
          <p:nvSpPr>
            <p:cNvPr id="13327" name="Text Box 20"/>
            <p:cNvSpPr txBox="1">
              <a:spLocks noChangeArrowheads="1"/>
            </p:cNvSpPr>
            <p:nvPr/>
          </p:nvSpPr>
          <p:spPr bwMode="auto">
            <a:xfrm>
              <a:off x="4324" y="2232"/>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grpSp>
      <p:grpSp>
        <p:nvGrpSpPr>
          <p:cNvPr id="6" name="Group 21"/>
          <p:cNvGrpSpPr>
            <a:grpSpLocks/>
          </p:cNvGrpSpPr>
          <p:nvPr/>
        </p:nvGrpSpPr>
        <p:grpSpPr bwMode="auto">
          <a:xfrm>
            <a:off x="5091113" y="2852738"/>
            <a:ext cx="954087" cy="2354262"/>
            <a:chOff x="3207" y="1797"/>
            <a:chExt cx="601" cy="1483"/>
          </a:xfrm>
        </p:grpSpPr>
        <p:sp>
          <p:nvSpPr>
            <p:cNvPr id="13323" name="Line 22"/>
            <p:cNvSpPr>
              <a:spLocks noChangeShapeType="1"/>
            </p:cNvSpPr>
            <p:nvPr/>
          </p:nvSpPr>
          <p:spPr bwMode="auto">
            <a:xfrm flipH="1" flipV="1">
              <a:off x="3211" y="327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4" name="Line 23"/>
            <p:cNvSpPr>
              <a:spLocks noChangeShapeType="1"/>
            </p:cNvSpPr>
            <p:nvPr/>
          </p:nvSpPr>
          <p:spPr bwMode="auto">
            <a:xfrm flipH="1" flipV="1">
              <a:off x="3217" y="1802"/>
              <a:ext cx="0" cy="1478"/>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3325" name="Line 24"/>
            <p:cNvSpPr>
              <a:spLocks noChangeShapeType="1"/>
            </p:cNvSpPr>
            <p:nvPr/>
          </p:nvSpPr>
          <p:spPr bwMode="auto">
            <a:xfrm>
              <a:off x="3207" y="1797"/>
              <a:ext cx="444" cy="0"/>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32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3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32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322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3219">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3219">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3219">
                                            <p:txEl>
                                              <p:pRg st="6" end="6"/>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3219">
                                            <p:txEl>
                                              <p:pRg st="7" end="7"/>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322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3219">
                                            <p:txEl>
                                              <p:pRg st="8" end="8"/>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93219">
                                            <p:txEl>
                                              <p:pRg st="9" end="9"/>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19" grpId="0" build="p" bldLvl="2"/>
      <p:bldP spid="393220" grpId="0" animBg="1"/>
      <p:bldP spid="39322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ea typeface="ＭＳ Ｐゴシック" panose="020B0600070205080204" pitchFamily="34" charset="-128"/>
              </a:rPr>
              <a:t>Post-Test Loops (Not Implemented In Python)</a:t>
            </a:r>
          </a:p>
        </p:txBody>
      </p:sp>
      <p:sp>
        <p:nvSpPr>
          <p:cNvPr id="394243" name="Rectangle 3"/>
          <p:cNvSpPr>
            <a:spLocks noGrp="1" noChangeArrowheads="1"/>
          </p:cNvSpPr>
          <p:nvPr>
            <p:ph idx="1"/>
          </p:nvPr>
        </p:nvSpPr>
        <p:spPr>
          <a:xfrm>
            <a:off x="465138" y="1100138"/>
            <a:ext cx="4565650" cy="5368925"/>
          </a:xfrm>
        </p:spPr>
        <p:txBody>
          <a:bodyPr/>
          <a:lstStyle/>
          <a:p>
            <a:pPr marL="0" indent="0">
              <a:buNone/>
              <a:tabLst>
                <a:tab pos="228600" algn="l"/>
              </a:tabLst>
            </a:pPr>
            <a:r>
              <a:rPr lang="en-US" altLang="en-US" sz="2000" dirty="0">
                <a:ea typeface="ＭＳ Ｐゴシック" panose="020B0600070205080204" pitchFamily="34" charset="-128"/>
              </a:rPr>
              <a:t>Post-test loops</a:t>
            </a:r>
          </a:p>
          <a:p>
            <a:pPr marL="685800" lvl="1">
              <a:tabLst>
                <a:tab pos="228600" algn="l"/>
              </a:tabLst>
            </a:pPr>
            <a:r>
              <a:rPr lang="en-US" altLang="en-US" sz="1800" dirty="0">
                <a:ea typeface="ＭＳ Ｐゴシック" panose="020B0600070205080204" pitchFamily="34" charset="-128"/>
              </a:rPr>
              <a:t>Checking the stopping condition </a:t>
            </a:r>
            <a:r>
              <a:rPr lang="en-US" altLang="en-US" sz="1800" i="1" dirty="0">
                <a:ea typeface="ＭＳ Ｐゴシック" panose="020B0600070205080204" pitchFamily="34" charset="-128"/>
              </a:rPr>
              <a:t>after</a:t>
            </a:r>
            <a:r>
              <a:rPr lang="en-US" altLang="en-US" sz="1800" dirty="0">
                <a:ea typeface="ＭＳ Ｐゴシック" panose="020B0600070205080204" pitchFamily="34" charset="-128"/>
              </a:rPr>
              <a:t> executing the body of the loop.</a:t>
            </a:r>
          </a:p>
          <a:p>
            <a:pPr marL="685800" lvl="1">
              <a:tabLst>
                <a:tab pos="228600" algn="l"/>
              </a:tabLst>
            </a:pPr>
            <a:r>
              <a:rPr lang="en-US" altLang="en-US" sz="1800" dirty="0">
                <a:ea typeface="ＭＳ Ｐゴシック" panose="020B0600070205080204" pitchFamily="34" charset="-128"/>
              </a:rPr>
              <a:t>The loop executes </a:t>
            </a:r>
            <a:r>
              <a:rPr lang="en-US" altLang="en-US" sz="1800" i="1" dirty="0">
                <a:ea typeface="ＭＳ Ｐゴシック" panose="020B0600070205080204" pitchFamily="34" charset="-128"/>
              </a:rPr>
              <a:t>one or more</a:t>
            </a:r>
            <a:r>
              <a:rPr lang="en-US" altLang="en-US" sz="1800" dirty="0">
                <a:ea typeface="ＭＳ Ｐゴシック" panose="020B0600070205080204" pitchFamily="34" charset="-128"/>
              </a:rPr>
              <a:t> times</a:t>
            </a:r>
            <a:r>
              <a:rPr lang="en-US" altLang="en-US" sz="1800" dirty="0" smtClean="0">
                <a:ea typeface="ＭＳ Ｐゴシック" panose="020B0600070205080204" pitchFamily="34" charset="-128"/>
              </a:rPr>
              <a:t>.</a:t>
            </a:r>
          </a:p>
          <a:p>
            <a:pPr marL="685800" lvl="1">
              <a:tabLst>
                <a:tab pos="228600" algn="l"/>
              </a:tabLst>
            </a:pPr>
            <a:endParaRPr lang="en-US" altLang="en-US" sz="1800" dirty="0" smtClean="0">
              <a:ea typeface="ＭＳ Ｐゴシック" panose="020B0600070205080204" pitchFamily="34" charset="-128"/>
            </a:endParaRP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Initialize loop control (sometimes not needed because initialization occurs when the control is updated)</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Execute the body of the loop (the part to be repeated)</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Update the loop control</a:t>
            </a:r>
          </a:p>
          <a:p>
            <a:pPr marL="457200" indent="-457200">
              <a:lnSpc>
                <a:spcPct val="80000"/>
              </a:lnSpc>
              <a:buFontTx/>
              <a:buAutoNum type="arabicPeriod"/>
              <a:tabLst>
                <a:tab pos="685800" algn="l"/>
              </a:tabLst>
            </a:pPr>
            <a:r>
              <a:rPr lang="en-US" altLang="en-US" sz="2000" dirty="0" smtClean="0">
                <a:ea typeface="ＭＳ Ｐゴシック" panose="020B0600070205080204" pitchFamily="34" charset="-128"/>
              </a:rPr>
              <a:t>Check if the repetition condition has been met</a:t>
            </a:r>
          </a:p>
          <a:p>
            <a:pPr marL="838200" lvl="1" indent="-381000">
              <a:lnSpc>
                <a:spcPct val="90000"/>
              </a:lnSpc>
              <a:buFontTx/>
              <a:buAutoNum type="alphaLcPeriod"/>
              <a:tabLst>
                <a:tab pos="685800" algn="l"/>
              </a:tabLst>
            </a:pPr>
            <a:r>
              <a:rPr lang="en-US" altLang="en-US" sz="1800" dirty="0" smtClean="0">
                <a:ea typeface="ＭＳ Ｐゴシック" panose="020B0600070205080204" pitchFamily="34" charset="-128"/>
              </a:rPr>
              <a:t>If the condition has been met then go through the loop again (go to Step 2)</a:t>
            </a:r>
          </a:p>
          <a:p>
            <a:pPr marL="838200" lvl="1" indent="-381000">
              <a:lnSpc>
                <a:spcPct val="90000"/>
              </a:lnSpc>
              <a:buFontTx/>
              <a:buAutoNum type="alphaLcPeriod"/>
              <a:tabLst>
                <a:tab pos="685800" algn="l"/>
              </a:tabLst>
            </a:pPr>
            <a:r>
              <a:rPr lang="en-US" altLang="en-US" sz="1800" dirty="0" smtClean="0">
                <a:ea typeface="ＭＳ Ｐゴシック" panose="020B0600070205080204" pitchFamily="34" charset="-128"/>
              </a:rPr>
              <a:t>If the condition hasn’t been met then the loop ends.</a:t>
            </a:r>
          </a:p>
          <a:p>
            <a:pPr marL="838200" lvl="1" indent="-381000">
              <a:lnSpc>
                <a:spcPct val="90000"/>
              </a:lnSpc>
              <a:buFontTx/>
              <a:buAutoNum type="alphaLcPeriod"/>
              <a:tabLst>
                <a:tab pos="685800" algn="l"/>
              </a:tabLst>
            </a:pPr>
            <a:endParaRPr lang="en-US" altLang="en-US" sz="1800" dirty="0" smtClean="0">
              <a:ea typeface="ＭＳ Ｐゴシック" panose="020B0600070205080204" pitchFamily="34" charset="-128"/>
            </a:endParaRPr>
          </a:p>
        </p:txBody>
      </p:sp>
      <p:sp>
        <p:nvSpPr>
          <p:cNvPr id="394244" name="Rectangle 4"/>
          <p:cNvSpPr>
            <a:spLocks noChangeArrowheads="1"/>
          </p:cNvSpPr>
          <p:nvPr/>
        </p:nvSpPr>
        <p:spPr bwMode="auto">
          <a:xfrm>
            <a:off x="6026150" y="1122363"/>
            <a:ext cx="2063750"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Initialize loop control</a:t>
            </a:r>
          </a:p>
        </p:txBody>
      </p:sp>
      <p:grpSp>
        <p:nvGrpSpPr>
          <p:cNvPr id="2" name="Group 5"/>
          <p:cNvGrpSpPr>
            <a:grpSpLocks/>
          </p:cNvGrpSpPr>
          <p:nvPr/>
        </p:nvGrpSpPr>
        <p:grpSpPr bwMode="auto">
          <a:xfrm>
            <a:off x="6338888" y="1490663"/>
            <a:ext cx="1455737" cy="1358900"/>
            <a:chOff x="3831" y="1054"/>
            <a:chExt cx="917" cy="856"/>
          </a:xfrm>
        </p:grpSpPr>
        <p:sp>
          <p:nvSpPr>
            <p:cNvPr id="14358" name="Rectangle 6"/>
            <p:cNvSpPr>
              <a:spLocks noChangeArrowheads="1"/>
            </p:cNvSpPr>
            <p:nvPr/>
          </p:nvSpPr>
          <p:spPr bwMode="auto">
            <a:xfrm>
              <a:off x="3831" y="1674"/>
              <a:ext cx="917" cy="236"/>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Execute body</a:t>
              </a:r>
            </a:p>
          </p:txBody>
        </p:sp>
        <p:cxnSp>
          <p:nvCxnSpPr>
            <p:cNvPr id="14359" name="AutoShape 7"/>
            <p:cNvCxnSpPr>
              <a:cxnSpLocks noChangeShapeType="1"/>
              <a:stCxn id="394244" idx="2"/>
              <a:endCxn id="14358" idx="0"/>
            </p:cNvCxnSpPr>
            <p:nvPr/>
          </p:nvCxnSpPr>
          <p:spPr bwMode="auto">
            <a:xfrm>
              <a:off x="4284" y="1054"/>
              <a:ext cx="6" cy="620"/>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3" name="Group 7"/>
          <p:cNvGrpSpPr>
            <a:grpSpLocks/>
          </p:cNvGrpSpPr>
          <p:nvPr/>
        </p:nvGrpSpPr>
        <p:grpSpPr bwMode="auto">
          <a:xfrm>
            <a:off x="6375399" y="2843213"/>
            <a:ext cx="1546225" cy="915988"/>
            <a:chOff x="6286500" y="3044197"/>
            <a:chExt cx="1546225" cy="915028"/>
          </a:xfrm>
        </p:grpSpPr>
        <p:sp>
          <p:nvSpPr>
            <p:cNvPr id="14356" name="Rectangle 9"/>
            <p:cNvSpPr>
              <a:spLocks noChangeArrowheads="1"/>
            </p:cNvSpPr>
            <p:nvPr/>
          </p:nvSpPr>
          <p:spPr bwMode="auto">
            <a:xfrm>
              <a:off x="6286500" y="3584575"/>
              <a:ext cx="1546225" cy="3746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Update control</a:t>
              </a:r>
            </a:p>
          </p:txBody>
        </p:sp>
        <p:cxnSp>
          <p:nvCxnSpPr>
            <p:cNvPr id="14357" name="AutoShape 10"/>
            <p:cNvCxnSpPr>
              <a:cxnSpLocks noChangeShapeType="1"/>
              <a:stCxn id="14358" idx="2"/>
              <a:endCxn id="14356" idx="0"/>
            </p:cNvCxnSpPr>
            <p:nvPr/>
          </p:nvCxnSpPr>
          <p:spPr bwMode="auto">
            <a:xfrm flipH="1">
              <a:off x="7059613" y="3044197"/>
              <a:ext cx="7144" cy="54037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nvGrpSpPr>
          <p:cNvPr id="4" name="Group 11"/>
          <p:cNvGrpSpPr>
            <a:grpSpLocks/>
          </p:cNvGrpSpPr>
          <p:nvPr/>
        </p:nvGrpSpPr>
        <p:grpSpPr bwMode="auto">
          <a:xfrm>
            <a:off x="5145088" y="2644775"/>
            <a:ext cx="1193800" cy="2138363"/>
            <a:chOff x="3079" y="1781"/>
            <a:chExt cx="752" cy="1347"/>
          </a:xfrm>
        </p:grpSpPr>
        <p:sp>
          <p:nvSpPr>
            <p:cNvPr id="14352" name="Text Box 12"/>
            <p:cNvSpPr txBox="1">
              <a:spLocks noChangeArrowheads="1"/>
            </p:cNvSpPr>
            <p:nvPr/>
          </p:nvSpPr>
          <p:spPr bwMode="auto">
            <a:xfrm>
              <a:off x="3152" y="2928"/>
              <a:ext cx="360" cy="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Yes</a:t>
              </a:r>
            </a:p>
          </p:txBody>
        </p:sp>
        <p:sp>
          <p:nvSpPr>
            <p:cNvPr id="14353" name="Line 13"/>
            <p:cNvSpPr>
              <a:spLocks noChangeShapeType="1"/>
            </p:cNvSpPr>
            <p:nvPr/>
          </p:nvSpPr>
          <p:spPr bwMode="auto">
            <a:xfrm flipH="1" flipV="1">
              <a:off x="3079" y="3118"/>
              <a:ext cx="597" cy="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4" name="Line 14"/>
            <p:cNvSpPr>
              <a:spLocks noChangeShapeType="1"/>
            </p:cNvSpPr>
            <p:nvPr/>
          </p:nvSpPr>
          <p:spPr bwMode="auto">
            <a:xfrm flipH="1" flipV="1">
              <a:off x="3085" y="1786"/>
              <a:ext cx="8" cy="1342"/>
            </a:xfrm>
            <a:prstGeom prst="line">
              <a:avLst/>
            </a:prstGeom>
            <a:noFill/>
            <a:ln w="381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4355" name="Line 15"/>
            <p:cNvSpPr>
              <a:spLocks noChangeShapeType="1"/>
            </p:cNvSpPr>
            <p:nvPr/>
          </p:nvSpPr>
          <p:spPr bwMode="auto">
            <a:xfrm>
              <a:off x="3079" y="1781"/>
              <a:ext cx="752" cy="8"/>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5" name="Group 16"/>
          <p:cNvGrpSpPr>
            <a:grpSpLocks/>
          </p:cNvGrpSpPr>
          <p:nvPr/>
        </p:nvGrpSpPr>
        <p:grpSpPr bwMode="auto">
          <a:xfrm>
            <a:off x="6026150" y="3758807"/>
            <a:ext cx="2244725" cy="1593850"/>
            <a:chOff x="3656" y="2484"/>
            <a:chExt cx="1278" cy="1004"/>
          </a:xfrm>
          <a:solidFill>
            <a:schemeClr val="bg2">
              <a:lumMod val="50000"/>
            </a:schemeClr>
          </a:solidFill>
        </p:grpSpPr>
        <p:sp>
          <p:nvSpPr>
            <p:cNvPr id="14350" name="AutoShape 17"/>
            <p:cNvSpPr>
              <a:spLocks noChangeArrowheads="1"/>
            </p:cNvSpPr>
            <p:nvPr/>
          </p:nvSpPr>
          <p:spPr bwMode="auto">
            <a:xfrm>
              <a:off x="3656" y="2754"/>
              <a:ext cx="1278" cy="734"/>
            </a:xfrm>
            <a:prstGeom prst="diamond">
              <a:avLst/>
            </a:prstGeom>
            <a:grpFill/>
            <a:ln w="38100">
              <a:solidFill>
                <a:schemeClr val="tx1"/>
              </a:solidFill>
              <a:miter lim="800000"/>
              <a:headEnd type="none" w="sm" len="sm"/>
              <a:tailEnd type="none" w="sm" len="sm"/>
            </a:ln>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dirty="0">
                  <a:solidFill>
                    <a:srgbClr val="FFFFFF"/>
                  </a:solidFill>
                  <a:latin typeface="Arial" panose="020B0604020202020204" pitchFamily="34" charset="0"/>
                </a:rPr>
                <a:t>Condition met?</a:t>
              </a:r>
            </a:p>
          </p:txBody>
        </p:sp>
        <p:cxnSp>
          <p:nvCxnSpPr>
            <p:cNvPr id="14351" name="AutoShape 18"/>
            <p:cNvCxnSpPr>
              <a:cxnSpLocks noChangeShapeType="1"/>
              <a:stCxn id="14356" idx="2"/>
              <a:endCxn id="14350" idx="0"/>
            </p:cNvCxnSpPr>
            <p:nvPr/>
          </p:nvCxnSpPr>
          <p:spPr bwMode="auto">
            <a:xfrm>
              <a:off x="4295" y="2484"/>
              <a:ext cx="0" cy="270"/>
            </a:xfrm>
            <a:prstGeom prst="straightConnector1">
              <a:avLst/>
            </a:prstGeom>
            <a:grpFill/>
            <a:ln w="38100">
              <a:solidFill>
                <a:schemeClr val="tx1"/>
              </a:solidFill>
              <a:round/>
              <a:headEnd type="none" w="sm" len="sm"/>
              <a:tailEnd type="triangle" w="sm" len="sm"/>
            </a:ln>
            <a:extLst/>
          </p:spPr>
        </p:cxnSp>
      </p:grpSp>
      <p:grpSp>
        <p:nvGrpSpPr>
          <p:cNvPr id="10" name="Group 9"/>
          <p:cNvGrpSpPr>
            <a:grpSpLocks/>
          </p:cNvGrpSpPr>
          <p:nvPr/>
        </p:nvGrpSpPr>
        <p:grpSpPr bwMode="auto">
          <a:xfrm>
            <a:off x="6026150" y="5352655"/>
            <a:ext cx="2252663" cy="1322783"/>
            <a:chOff x="6026150" y="5352663"/>
            <a:chExt cx="2252662" cy="1323180"/>
          </a:xfrm>
        </p:grpSpPr>
        <p:sp>
          <p:nvSpPr>
            <p:cNvPr id="14346" name="Oval 20"/>
            <p:cNvSpPr>
              <a:spLocks noChangeArrowheads="1"/>
            </p:cNvSpPr>
            <p:nvPr/>
          </p:nvSpPr>
          <p:spPr bwMode="auto">
            <a:xfrm>
              <a:off x="6026150" y="5853261"/>
              <a:ext cx="2252662" cy="822582"/>
            </a:xfrm>
            <a:prstGeom prst="ellipse">
              <a:avLst/>
            </a:prstGeom>
            <a:noFill/>
            <a:ln w="381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US" altLang="en-US" sz="1600">
                  <a:latin typeface="Arial" panose="020B0604020202020204" pitchFamily="34" charset="0"/>
                </a:rPr>
                <a:t>After the loop (done looping)</a:t>
              </a:r>
            </a:p>
          </p:txBody>
        </p:sp>
        <p:grpSp>
          <p:nvGrpSpPr>
            <p:cNvPr id="14347" name="Group 8"/>
            <p:cNvGrpSpPr>
              <a:grpSpLocks/>
            </p:cNvGrpSpPr>
            <p:nvPr/>
          </p:nvGrpSpPr>
          <p:grpSpPr bwMode="auto">
            <a:xfrm>
              <a:off x="7148512" y="5352663"/>
              <a:ext cx="607389" cy="500598"/>
              <a:chOff x="7148512" y="5352663"/>
              <a:chExt cx="607389" cy="500598"/>
            </a:xfrm>
          </p:grpSpPr>
          <p:sp>
            <p:nvSpPr>
              <p:cNvPr id="14348" name="Text Box 21"/>
              <p:cNvSpPr txBox="1">
                <a:spLocks noChangeArrowheads="1"/>
              </p:cNvSpPr>
              <p:nvPr/>
            </p:nvSpPr>
            <p:spPr bwMode="auto">
              <a:xfrm>
                <a:off x="7184401" y="5413560"/>
                <a:ext cx="571500" cy="288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a:latin typeface="Arial" panose="020B0604020202020204" pitchFamily="34" charset="0"/>
                  </a:rPr>
                  <a:t>No</a:t>
                </a:r>
              </a:p>
            </p:txBody>
          </p:sp>
          <p:cxnSp>
            <p:nvCxnSpPr>
              <p:cNvPr id="14349" name="AutoShape 22"/>
              <p:cNvCxnSpPr>
                <a:cxnSpLocks noChangeShapeType="1"/>
                <a:stCxn id="14350" idx="2"/>
                <a:endCxn id="14346" idx="0"/>
              </p:cNvCxnSpPr>
              <p:nvPr/>
            </p:nvCxnSpPr>
            <p:spPr bwMode="auto">
              <a:xfrm>
                <a:off x="7148512" y="5352663"/>
                <a:ext cx="3969" cy="500598"/>
              </a:xfrm>
              <a:prstGeom prst="straightConnector1">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42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4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424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424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942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94243">
                                            <p:txEl>
                                              <p:pRg st="6" end="6"/>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4243">
                                            <p:txEl>
                                              <p:pRg st="7" end="7"/>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94243">
                                            <p:txEl>
                                              <p:pRg st="8" end="8"/>
                                            </p:txEl>
                                          </p:spTgt>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94243">
                                            <p:txEl>
                                              <p:pRg st="9" end="9"/>
                                            </p:txEl>
                                          </p:spTgt>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nodeType="withGroup">
                            <p:stCondLst>
                              <p:cond delay="0"/>
                            </p:stCondLst>
                            <p:childTnLst>
                              <p:par>
                                <p:cTn id="61" presetID="1" presetClass="entr" presetSubtype="0" fill="hold" nodeType="clickEffect">
                                  <p:stCondLst>
                                    <p:cond delay="0"/>
                                  </p:stCondLst>
                                  <p:childTnLst>
                                    <p:set>
                                      <p:cBhvr>
                                        <p:cTn id="6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3" grpId="0" build="p" bldLvl="2"/>
      <p:bldP spid="39424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Loops In Python</a:t>
            </a:r>
            <a:endParaRPr lang="en-US" dirty="0"/>
          </a:p>
        </p:txBody>
      </p:sp>
      <p:sp>
        <p:nvSpPr>
          <p:cNvPr id="3" name="Content Placeholder 2"/>
          <p:cNvSpPr>
            <a:spLocks noGrp="1"/>
          </p:cNvSpPr>
          <p:nvPr>
            <p:ph idx="1"/>
          </p:nvPr>
        </p:nvSpPr>
        <p:spPr/>
        <p:txBody>
          <a:bodyPr/>
          <a:lstStyle/>
          <a:p>
            <a:r>
              <a:rPr lang="en-US" dirty="0" smtClean="0"/>
              <a:t>Pre-test: </a:t>
            </a:r>
            <a:r>
              <a:rPr lang="en-US" dirty="0" smtClean="0">
                <a:latin typeface="Consolas" panose="020B0609020204030204" pitchFamily="49" charset="0"/>
              </a:rPr>
              <a:t>for,</a:t>
            </a:r>
            <a:r>
              <a:rPr lang="en-US" dirty="0" smtClean="0"/>
              <a:t> </a:t>
            </a:r>
            <a:r>
              <a:rPr lang="en-US" dirty="0" smtClean="0">
                <a:latin typeface="Consolas" panose="020B0609020204030204" pitchFamily="49" charset="0"/>
              </a:rPr>
              <a:t>while</a:t>
            </a:r>
          </a:p>
          <a:p>
            <a:r>
              <a:rPr lang="en-US" dirty="0" smtClean="0"/>
              <a:t>Post-test: none</a:t>
            </a:r>
            <a:endParaRPr lang="en-US" dirty="0"/>
          </a:p>
        </p:txBody>
      </p:sp>
    </p:spTree>
    <p:extLst>
      <p:ext uri="{BB962C8B-B14F-4D97-AF65-F5344CB8AC3E}">
        <p14:creationId xmlns:p14="http://schemas.microsoft.com/office/powerpoint/2010/main" val="1704702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a:t>
            </a:r>
          </a:p>
        </p:txBody>
      </p:sp>
      <p:sp>
        <p:nvSpPr>
          <p:cNvPr id="18435" name="Rectangle 3"/>
          <p:cNvSpPr>
            <a:spLocks noGrp="1" noChangeArrowheads="1"/>
          </p:cNvSpPr>
          <p:nvPr>
            <p:ph idx="1"/>
          </p:nvPr>
        </p:nvSpPr>
        <p:spPr>
          <a:xfrm>
            <a:off x="465137" y="1100138"/>
            <a:ext cx="8390763" cy="5368925"/>
          </a:xfrm>
        </p:spPr>
        <p:txBody>
          <a:bodyPr/>
          <a:lstStyle/>
          <a:p>
            <a:r>
              <a:rPr lang="en-US" altLang="en-US" dirty="0" smtClean="0">
                <a:ea typeface="ＭＳ Ｐゴシック" panose="020B0600070205080204" pitchFamily="34" charset="-128"/>
              </a:rPr>
              <a:t>This type of loop can be used if it’s </a:t>
            </a:r>
            <a:r>
              <a:rPr lang="en-US" altLang="en-US" i="1" dirty="0" smtClean="0">
                <a:ea typeface="ＭＳ Ｐゴシック" panose="020B0600070205080204" pitchFamily="34" charset="-128"/>
              </a:rPr>
              <a:t>not known</a:t>
            </a:r>
            <a:r>
              <a:rPr lang="en-US" altLang="en-US" dirty="0" smtClean="0">
                <a:ea typeface="ＭＳ Ｐゴシック" panose="020B0600070205080204" pitchFamily="34" charset="-128"/>
              </a:rPr>
              <a:t> in advance how many times that the loop will repeat (most powerful type of loop, any other type of loop can be simulated with a while loop).</a:t>
            </a:r>
          </a:p>
          <a:p>
            <a:pPr lvl="1"/>
            <a:r>
              <a:rPr lang="en-US" altLang="en-US" dirty="0" smtClean="0">
                <a:ea typeface="ＭＳ Ｐゴシック" panose="020B0600070205080204" pitchFamily="34" charset="-128"/>
              </a:rPr>
              <a:t>It can repeat so long as some arbitrary condition holds true.</a:t>
            </a:r>
          </a:p>
          <a:p>
            <a:r>
              <a:rPr lang="en-US" altLang="en-US" b="1" dirty="0" smtClean="0">
                <a:ea typeface="ＭＳ Ｐゴシック" panose="020B0600070205080204" pitchFamily="34" charset="-128"/>
              </a:rPr>
              <a:t>Format:</a:t>
            </a:r>
          </a:p>
          <a:p>
            <a:pPr>
              <a:buFontTx/>
              <a:buNone/>
            </a:pPr>
            <a:r>
              <a:rPr lang="en-US" altLang="en-US" sz="1800" dirty="0" smtClean="0">
                <a:ea typeface="ＭＳ Ｐゴシック" panose="020B0600070205080204" pitchFamily="34" charset="-128"/>
              </a:rPr>
              <a:t>        (Simple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 </a:t>
            </a:r>
          </a:p>
          <a:p>
            <a:pPr lvl="1">
              <a:buFont typeface="Times New Roman" panose="02020603050405020304" pitchFamily="18" charset="0"/>
              <a:buNone/>
            </a:pPr>
            <a:endParaRPr lang="en-US" altLang="en-US" sz="1800" i="1" dirty="0" smtClean="0">
              <a:ea typeface="ＭＳ Ｐゴシック" panose="020B0600070205080204" pitchFamily="34" charset="-128"/>
            </a:endParaRPr>
          </a:p>
          <a:p>
            <a:pPr lvl="1">
              <a:buFont typeface="Times New Roman" panose="02020603050405020304" pitchFamily="18" charset="0"/>
              <a:buNone/>
            </a:pPr>
            <a:r>
              <a:rPr lang="en-US" altLang="en-US" sz="1800" dirty="0" smtClean="0">
                <a:ea typeface="ＭＳ Ｐゴシック" panose="020B0600070205080204" pitchFamily="34" charset="-128"/>
              </a:rPr>
              <a:t>   (Compound condition)</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operator</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Boolean expression</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p>
          <a:p>
            <a:pPr lvl="1">
              <a:buFont typeface="Times New Roman" panose="02020603050405020304" pitchFamily="18" charset="0"/>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19459" name="Rectangle 3"/>
          <p:cNvSpPr>
            <a:spLocks noGrp="1" noChangeArrowheads="1"/>
          </p:cNvSpPr>
          <p:nvPr>
            <p:ph idx="1"/>
          </p:nvPr>
        </p:nvSpPr>
        <p:spPr/>
        <p:txBody>
          <a:bodyPr/>
          <a:lstStyle/>
          <a:p>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rPr>
              <a:t>1</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while1.py</a:t>
            </a:r>
          </a:p>
          <a:p>
            <a:r>
              <a:rPr lang="en-US" altLang="en-US" sz="2000" dirty="0">
                <a:ea typeface="ＭＳ Ｐゴシック" panose="020B0600070205080204" pitchFamily="34" charset="-128"/>
                <a:cs typeface="Calibri" panose="020F0502020204030204" pitchFamily="34" charset="0"/>
              </a:rPr>
              <a:t>Learning </a:t>
            </a:r>
            <a:r>
              <a:rPr lang="en-US" altLang="en-US" sz="2000" dirty="0" smtClean="0">
                <a:ea typeface="ＭＳ Ｐゴシック" panose="020B0600070205080204" pitchFamily="34" charset="-128"/>
                <a:cs typeface="Calibri" panose="020F0502020204030204" pitchFamily="34" charset="0"/>
              </a:rPr>
              <a:t>objective: a simple counting loop stepping through a sequence (1 - 3) </a:t>
            </a:r>
            <a:endParaRPr lang="en-US" altLang="en-US" sz="2000" dirty="0">
              <a:ea typeface="ＭＳ Ｐゴシック" panose="020B0600070205080204" pitchFamily="34" charset="-128"/>
              <a:cs typeface="Calibri" panose="020F0502020204030204" pitchFamily="34" charset="0"/>
            </a:endParaRPr>
          </a:p>
          <a:p>
            <a:endPar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dirty="0" smtClean="0">
              <a:latin typeface="Arial" panose="020B0604020202020204" pitchFamily="34" charset="0"/>
              <a:ea typeface="ＭＳ Ｐゴシック" panose="020B0600070205080204" pitchFamily="34" charset="-128"/>
            </a:endParaRP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3):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dirty="0" smtClean="0">
              <a:latin typeface="Arial" panose="020B0604020202020204" pitchFamily="34" charset="0"/>
              <a:ea typeface="ＭＳ Ｐゴシック" panose="020B0600070205080204" pitchFamily="34" charset="-128"/>
            </a:endParaRPr>
          </a:p>
        </p:txBody>
      </p:sp>
      <p:grpSp>
        <p:nvGrpSpPr>
          <p:cNvPr id="2" name="Group 5"/>
          <p:cNvGrpSpPr>
            <a:grpSpLocks/>
          </p:cNvGrpSpPr>
          <p:nvPr/>
        </p:nvGrpSpPr>
        <p:grpSpPr bwMode="auto">
          <a:xfrm>
            <a:off x="1724060" y="3177880"/>
            <a:ext cx="4694873" cy="246062"/>
            <a:chOff x="1344762" y="2486626"/>
            <a:chExt cx="4695048" cy="246221"/>
          </a:xfrm>
        </p:grpSpPr>
        <p:sp>
          <p:nvSpPr>
            <p:cNvPr id="19471" name="Line 5"/>
            <p:cNvSpPr>
              <a:spLocks noChangeShapeType="1"/>
            </p:cNvSpPr>
            <p:nvPr/>
          </p:nvSpPr>
          <p:spPr bwMode="auto">
            <a:xfrm flipH="1" flipV="1">
              <a:off x="1344762" y="2609739"/>
              <a:ext cx="2788295" cy="865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a:p>
          </p:txBody>
        </p:sp>
        <p:sp>
          <p:nvSpPr>
            <p:cNvPr id="19472" name="Text Box 6"/>
            <p:cNvSpPr txBox="1">
              <a:spLocks noChangeArrowheads="1"/>
            </p:cNvSpPr>
            <p:nvPr/>
          </p:nvSpPr>
          <p:spPr bwMode="auto">
            <a:xfrm>
              <a:off x="4120522" y="2486626"/>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6"/>
          <p:cNvGrpSpPr>
            <a:grpSpLocks/>
          </p:cNvGrpSpPr>
          <p:nvPr/>
        </p:nvGrpSpPr>
        <p:grpSpPr bwMode="auto">
          <a:xfrm>
            <a:off x="2977550" y="3617777"/>
            <a:ext cx="5041583" cy="246062"/>
            <a:chOff x="2132330" y="2918427"/>
            <a:chExt cx="5041583" cy="246221"/>
          </a:xfrm>
        </p:grpSpPr>
        <p:sp>
          <p:nvSpPr>
            <p:cNvPr id="19469" name="Line 8"/>
            <p:cNvSpPr>
              <a:spLocks noChangeShapeType="1"/>
            </p:cNvSpPr>
            <p:nvPr/>
          </p:nvSpPr>
          <p:spPr bwMode="auto">
            <a:xfrm flipH="1" flipV="1">
              <a:off x="2132330" y="2941460"/>
              <a:ext cx="3149283" cy="10396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a:p>
          </p:txBody>
        </p:sp>
        <p:sp>
          <p:nvSpPr>
            <p:cNvPr id="19470" name="Text Box 9"/>
            <p:cNvSpPr txBox="1">
              <a:spLocks noChangeArrowheads="1"/>
            </p:cNvSpPr>
            <p:nvPr/>
          </p:nvSpPr>
          <p:spPr bwMode="auto">
            <a:xfrm>
              <a:off x="5268913" y="2918427"/>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7"/>
          <p:cNvGrpSpPr>
            <a:grpSpLocks/>
          </p:cNvGrpSpPr>
          <p:nvPr/>
        </p:nvGrpSpPr>
        <p:grpSpPr bwMode="auto">
          <a:xfrm>
            <a:off x="3664620" y="3916673"/>
            <a:ext cx="4354513" cy="423863"/>
            <a:chOff x="2667000" y="3164649"/>
            <a:chExt cx="4354513" cy="423704"/>
          </a:xfrm>
        </p:grpSpPr>
        <p:sp>
          <p:nvSpPr>
            <p:cNvPr id="19466" name="AutoShape 11"/>
            <p:cNvSpPr>
              <a:spLocks/>
            </p:cNvSpPr>
            <p:nvPr/>
          </p:nvSpPr>
          <p:spPr bwMode="auto">
            <a:xfrm>
              <a:off x="2667000" y="3164649"/>
              <a:ext cx="266701" cy="423704"/>
            </a:xfrm>
            <a:prstGeom prst="rightBrace">
              <a:avLst>
                <a:gd name="adj1" fmla="val 17924"/>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a:latin typeface="Arial" panose="020B0604020202020204" pitchFamily="34" charset="0"/>
              </a:endParaRPr>
            </a:p>
          </p:txBody>
        </p:sp>
        <p:sp>
          <p:nvSpPr>
            <p:cNvPr id="19467" name="Line 12"/>
            <p:cNvSpPr>
              <a:spLocks noChangeShapeType="1"/>
            </p:cNvSpPr>
            <p:nvPr/>
          </p:nvSpPr>
          <p:spPr bwMode="auto">
            <a:xfrm flipH="1">
              <a:off x="2933701" y="3376501"/>
              <a:ext cx="25273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8" name="Text Box 13"/>
            <p:cNvSpPr txBox="1">
              <a:spLocks noChangeArrowheads="1"/>
            </p:cNvSpPr>
            <p:nvPr/>
          </p:nvSpPr>
          <p:spPr bwMode="auto">
            <a:xfrm>
              <a:off x="5421313" y="3253390"/>
              <a:ext cx="16002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8"/>
          <p:cNvGrpSpPr>
            <a:grpSpLocks/>
          </p:cNvGrpSpPr>
          <p:nvPr/>
        </p:nvGrpSpPr>
        <p:grpSpPr bwMode="auto">
          <a:xfrm>
            <a:off x="2789238" y="4377690"/>
            <a:ext cx="5434012" cy="919163"/>
            <a:chOff x="2057400" y="3588353"/>
            <a:chExt cx="5434013" cy="919320"/>
          </a:xfrm>
        </p:grpSpPr>
        <p:sp>
          <p:nvSpPr>
            <p:cNvPr id="19464" name="Line 15"/>
            <p:cNvSpPr>
              <a:spLocks noChangeShapeType="1"/>
            </p:cNvSpPr>
            <p:nvPr/>
          </p:nvSpPr>
          <p:spPr bwMode="auto">
            <a:xfrm flipH="1" flipV="1">
              <a:off x="2057400" y="3588353"/>
              <a:ext cx="3656013" cy="812799"/>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19465" name="Text Box 16"/>
            <p:cNvSpPr txBox="1">
              <a:spLocks noChangeArrowheads="1"/>
            </p:cNvSpPr>
            <p:nvPr/>
          </p:nvSpPr>
          <p:spPr bwMode="auto">
            <a:xfrm>
              <a:off x="5726113" y="4261452"/>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While</a:t>
            </a:r>
            <a:r>
              <a:rPr lang="en-US" altLang="en-US" smtClean="0">
                <a:ea typeface="ＭＳ Ｐゴシック" panose="020B0600070205080204" pitchFamily="34" charset="-128"/>
              </a:rPr>
              <a:t> Loop (2)</a:t>
            </a:r>
          </a:p>
        </p:txBody>
      </p:sp>
      <p:sp>
        <p:nvSpPr>
          <p:cNvPr id="215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1while1.py</a:t>
            </a:r>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endParaRPr lang="en-US" altLang="en-US" sz="2000" b="1" dirty="0"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3):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p:nvPr>
        </p:nvSpPr>
        <p:spPr/>
        <p:txBody>
          <a:bodyPr/>
          <a:lstStyle/>
          <a:p>
            <a:r>
              <a:rPr lang="en-CA" altLang="en-US" smtClean="0">
                <a:ea typeface="ＭＳ Ｐゴシック" panose="020B0600070205080204" pitchFamily="34" charset="-128"/>
              </a:rPr>
              <a:t>Countdown Loop</a:t>
            </a:r>
          </a:p>
        </p:txBody>
      </p:sp>
      <p:sp>
        <p:nvSpPr>
          <p:cNvPr id="25603" name="Rectangle 3"/>
          <p:cNvSpPr>
            <a:spLocks noGrp="1"/>
          </p:cNvSpPr>
          <p:nvPr>
            <p:ph idx="1"/>
          </p:nvPr>
        </p:nvSpPr>
        <p:spPr/>
        <p:txBody>
          <a:bodyPr/>
          <a:lstStyle/>
          <a:p>
            <a:r>
              <a:rPr lang="en-US" altLang="en-US" b="1" dirty="0" smtClean="0">
                <a:latin typeface="Consolas" panose="020B0609020204030204" pitchFamily="49" charset="0"/>
                <a:ea typeface="ＭＳ Ｐゴシック" panose="020B0600070205080204" pitchFamily="34" charset="-128"/>
                <a:cs typeface="Consolas" panose="020B0609020204030204" pitchFamily="49" charset="0"/>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2while2.py</a:t>
            </a:r>
          </a:p>
          <a:p>
            <a:r>
              <a:rPr lang="en-US" altLang="en-US" sz="2000" dirty="0">
                <a:ea typeface="ＭＳ Ｐゴシック" panose="020B0600070205080204" pitchFamily="34" charset="-128"/>
                <a:cs typeface="Calibri" panose="020F0502020204030204" pitchFamily="34" charset="0"/>
              </a:rPr>
              <a:t>Learning objective: a simple counting loop stepping </a:t>
            </a:r>
            <a:r>
              <a:rPr lang="en-US" altLang="en-US" sz="2000" dirty="0" smtClean="0">
                <a:ea typeface="ＭＳ Ｐゴシック" panose="020B0600070205080204" pitchFamily="34" charset="-128"/>
                <a:cs typeface="Calibri" panose="020F0502020204030204" pitchFamily="34" charset="0"/>
              </a:rPr>
              <a:t>down through </a:t>
            </a:r>
            <a:r>
              <a:rPr lang="en-US" altLang="en-US" sz="2000" dirty="0">
                <a:ea typeface="ＭＳ Ｐゴシック" panose="020B0600070205080204" pitchFamily="34" charset="-128"/>
                <a:cs typeface="Calibri" panose="020F0502020204030204" pitchFamily="34" charset="0"/>
              </a:rPr>
              <a:t>a sequence </a:t>
            </a:r>
            <a:r>
              <a:rPr lang="en-US" altLang="en-US" sz="2000" dirty="0" smtClean="0">
                <a:ea typeface="ＭＳ Ｐゴシック" panose="020B0600070205080204" pitchFamily="34" charset="-128"/>
                <a:cs typeface="Calibri" panose="020F0502020204030204" pitchFamily="34" charset="0"/>
              </a:rPr>
              <a:t>(3 - 1) </a:t>
            </a:r>
            <a:endParaRPr lang="en-US" altLang="en-US" sz="2000" dirty="0">
              <a:latin typeface="Consolas" panose="020B0609020204030204" pitchFamily="49" charset="0"/>
              <a:ea typeface="ＭＳ Ｐゴシック" panose="020B0600070205080204" pitchFamily="34" charset="-128"/>
              <a:cs typeface="Consolas" panose="020B0609020204030204" pitchFamily="49" charset="0"/>
            </a:endParaRPr>
          </a:p>
          <a:p>
            <a:endPar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Arial" panose="020B0604020202020204" pitchFamily="34" charset="0"/>
              <a:buNone/>
            </a:pP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 3</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while (</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&gt;= 1):</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print("Done!")</a:t>
            </a:r>
          </a:p>
          <a:p>
            <a:endParaRPr lang="en-CA"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ea typeface="ＭＳ Ｐゴシック" panose="020B0600070205080204" pitchFamily="34" charset="-128"/>
              </a:rPr>
              <a:t>Common Mistakes: While Loops</a:t>
            </a:r>
          </a:p>
        </p:txBody>
      </p:sp>
      <p:sp>
        <p:nvSpPr>
          <p:cNvPr id="29699" name="Content Placeholder 2"/>
          <p:cNvSpPr>
            <a:spLocks noGrp="1"/>
          </p:cNvSpPr>
          <p:nvPr>
            <p:ph idx="1"/>
          </p:nvPr>
        </p:nvSpPr>
        <p:spPr/>
        <p:txBody>
          <a:bodyPr/>
          <a:lstStyle/>
          <a:p>
            <a:r>
              <a:rPr lang="en-US" altLang="en-US" dirty="0" smtClean="0">
                <a:ea typeface="ＭＳ Ｐゴシック" panose="020B0600070205080204" pitchFamily="34" charset="-128"/>
              </a:rPr>
              <a:t>Forgetting to include the basic parts of a loop.</a:t>
            </a:r>
          </a:p>
          <a:p>
            <a:pPr lvl="1"/>
            <a:r>
              <a:rPr lang="en-US" altLang="en-US" dirty="0" smtClean="0">
                <a:solidFill>
                  <a:srgbClr val="FF0000"/>
                </a:solidFill>
                <a:ea typeface="ＭＳ Ｐゴシック" panose="020B0600070205080204" pitchFamily="34" charset="-128"/>
              </a:rPr>
              <a:t>Updating the control</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4): </a:t>
            </a:r>
          </a:p>
          <a:p>
            <a:pPr lvl="1">
              <a:spcBef>
                <a:spcPct val="30000"/>
              </a:spcBef>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spcBef>
                <a:spcPct val="30000"/>
              </a:spcBef>
              <a:buNone/>
            </a:pPr>
            <a:r>
              <a:rPr lang="en-US" altLang="en-US" sz="1800"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+ 1</a:t>
            </a: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lvl="1">
              <a:spcBef>
                <a:spcPct val="30000"/>
              </a:spcBef>
              <a:buFont typeface="Times New Roman" panose="02020603050405020304" pitchFamily="18"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297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918" y="3784600"/>
            <a:ext cx="150495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p:nvPr>
        </p:nvSpPr>
        <p:spPr/>
        <p:txBody>
          <a:bodyPr/>
          <a:lstStyle/>
          <a:p>
            <a:r>
              <a:rPr lang="en-CA" altLang="en-US" dirty="0" smtClean="0">
                <a:ea typeface="ＭＳ Ｐゴシック" panose="020B0600070205080204" pitchFamily="34" charset="-128"/>
              </a:rPr>
              <a:t>Practice Exercise #1</a:t>
            </a:r>
          </a:p>
        </p:txBody>
      </p:sp>
      <p:sp>
        <p:nvSpPr>
          <p:cNvPr id="31747" name="Rectangle 3"/>
          <p:cNvSpPr>
            <a:spLocks noGrp="1"/>
          </p:cNvSpPr>
          <p:nvPr>
            <p:ph idx="1"/>
          </p:nvPr>
        </p:nvSpPr>
        <p:spPr/>
        <p:txBody>
          <a:bodyPr/>
          <a:lstStyle/>
          <a:p>
            <a:r>
              <a:rPr lang="en-CA" altLang="en-US" dirty="0" smtClean="0">
                <a:ea typeface="ＭＳ Ｐゴシック" panose="020B0600070205080204" pitchFamily="34" charset="-128"/>
              </a:rPr>
              <a:t>The following program that prompts for and displays the  user’s age.</a:t>
            </a:r>
          </a:p>
          <a:p>
            <a:r>
              <a:rPr lang="en-CA" altLang="en-US" dirty="0" smtClean="0">
                <a:ea typeface="ＭＳ Ｐゴシック" panose="020B0600070205080204" pitchFamily="34" charset="-128"/>
              </a:rPr>
              <a:t>Modifications:</a:t>
            </a:r>
          </a:p>
          <a:p>
            <a:pPr lvl="1"/>
            <a:r>
              <a:rPr lang="en-CA" altLang="en-US" dirty="0" smtClean="0">
                <a:ea typeface="ＭＳ Ｐゴシック" panose="020B0600070205080204" pitchFamily="34" charset="-128"/>
              </a:rPr>
              <a:t>As long as the user enters a negative age the program will continue prompting for age.</a:t>
            </a:r>
          </a:p>
          <a:p>
            <a:pPr lvl="1"/>
            <a:r>
              <a:rPr lang="en-CA" altLang="en-US" dirty="0" smtClean="0">
                <a:ea typeface="ＭＳ Ｐゴシック" panose="020B0600070205080204" pitchFamily="34" charset="-128"/>
              </a:rPr>
              <a:t>After a valid age has been entered then stop the prompts and display the age.</a:t>
            </a:r>
          </a:p>
          <a:p>
            <a:endParaRPr lang="en-CA" altLang="en-US" dirty="0" smtClean="0">
              <a:ea typeface="ＭＳ Ｐゴシック" panose="020B0600070205080204" pitchFamily="34" charset="-128"/>
            </a:endParaRPr>
          </a:p>
          <a:p>
            <a:pPr>
              <a:buFontTx/>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age = </a:t>
            </a:r>
            <a:r>
              <a:rPr lang="en-CA"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(input("Age: "))</a:t>
            </a:r>
          </a:p>
          <a:p>
            <a:pPr>
              <a:buFontTx/>
              <a:buNone/>
            </a:pPr>
            <a:r>
              <a:rPr lang="en-CA"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print(age)</a:t>
            </a: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t="15523"/>
          <a:stretch>
            <a:fillRect/>
          </a:stretch>
        </p:blipFill>
        <p:spPr bwMode="auto">
          <a:xfrm>
            <a:off x="5003800" y="4648200"/>
            <a:ext cx="345281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smtClean="0">
                <a:ea typeface="ＭＳ Ｐゴシック" panose="020B0600070205080204" pitchFamily="34" charset="-128"/>
              </a:rPr>
              <a:t>The </a:t>
            </a:r>
            <a:r>
              <a:rPr lang="en-US" altLang="en-US" sz="280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3795" name="Rectangle 3"/>
          <p:cNvSpPr>
            <a:spLocks noGrp="1" noChangeArrowheads="1"/>
          </p:cNvSpPr>
          <p:nvPr>
            <p:ph idx="1"/>
          </p:nvPr>
        </p:nvSpPr>
        <p:spPr/>
        <p:txBody>
          <a:bodyPr/>
          <a:lstStyle/>
          <a:p>
            <a:r>
              <a:rPr lang="en-CA" altLang="en-US" dirty="0" smtClean="0">
                <a:ea typeface="ＭＳ Ｐゴシック" panose="020B0600070205080204" pitchFamily="34" charset="-128"/>
              </a:rPr>
              <a:t>In Python a </a:t>
            </a:r>
            <a:r>
              <a:rPr lang="en-CA" altLang="en-US" sz="2000"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CA" altLang="en-US" dirty="0" smtClean="0">
                <a:ea typeface="ＭＳ Ｐゴシック" panose="020B0600070205080204" pitchFamily="34" charset="-128"/>
              </a:rPr>
              <a:t>-loop is used to step through a sequence e.g., count through a series of numbers or step through the lines in a file.</a:t>
            </a:r>
          </a:p>
          <a:p>
            <a:r>
              <a:rPr lang="en-CA" altLang="en-US" b="1" dirty="0" smtClean="0">
                <a:ea typeface="ＭＳ Ｐゴシック" panose="020B0600070205080204" pitchFamily="34" charset="-128"/>
              </a:rPr>
              <a:t>Syntax:</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for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name of loop control&gt;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in &lt;</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something that can be iterated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&gt;:</a:t>
            </a:r>
          </a:p>
          <a:p>
            <a:pPr marL="800100" lvl="1" indent="-342900">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600" i="1" dirty="0" smtClean="0">
                <a:latin typeface="Consolas" panose="020B0609020204030204" pitchFamily="49" charset="0"/>
                <a:ea typeface="ＭＳ Ｐゴシック" panose="020B0600070205080204" pitchFamily="34" charset="-128"/>
                <a:cs typeface="Consolas" panose="020B0609020204030204" pitchFamily="49" charset="0"/>
              </a:rPr>
              <a:t>body</a:t>
            </a:r>
            <a:endParaRPr lang="en-CA" altLang="en-US" sz="1600" i="1" dirty="0" smtClean="0">
              <a:latin typeface="Consolas" panose="020B0609020204030204" pitchFamily="49" charset="0"/>
              <a:ea typeface="ＭＳ Ｐゴシック" panose="020B0600070205080204" pitchFamily="34" charset="-128"/>
              <a:cs typeface="Consolas" panose="020B0609020204030204" pitchFamily="49" charset="0"/>
            </a:endParaRPr>
          </a:p>
          <a:p>
            <a:r>
              <a:rPr lang="en-CA"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3for1.py</a:t>
            </a:r>
          </a:p>
          <a:p>
            <a:r>
              <a:rPr lang="en-US" altLang="en-US" sz="2000" dirty="0">
                <a:ea typeface="ＭＳ Ｐゴシック" panose="020B0600070205080204" pitchFamily="34" charset="-128"/>
                <a:cs typeface="Calibri" panose="020F0502020204030204" pitchFamily="34" charset="0"/>
              </a:rPr>
              <a:t>Learning objective: a simple </a:t>
            </a:r>
            <a:r>
              <a:rPr lang="en-US" altLang="en-US" sz="2000" dirty="0" smtClean="0">
                <a:ea typeface="ＭＳ Ｐゴシック" panose="020B0600070205080204" pitchFamily="34" charset="-128"/>
                <a:cs typeface="Calibri" panose="020F0502020204030204" pitchFamily="34" charset="0"/>
              </a:rPr>
              <a:t>for counting </a:t>
            </a:r>
            <a:r>
              <a:rPr lang="en-US" altLang="en-US" sz="2000" dirty="0">
                <a:ea typeface="ＭＳ Ｐゴシック" panose="020B0600070205080204" pitchFamily="34" charset="-128"/>
                <a:cs typeface="Calibri" panose="020F0502020204030204" pitchFamily="34" charset="0"/>
              </a:rPr>
              <a:t>loop stepping through a sequence (1 - 3) </a:t>
            </a:r>
          </a:p>
          <a:p>
            <a:endParaRPr lang="en-US" altLang="en-US" sz="2000" dirty="0" smtClean="0">
              <a:latin typeface="Consolas" panose="020B0609020204030204" pitchFamily="49" charset="0"/>
              <a:ea typeface="ＭＳ Ｐゴシック" panose="020B0600070205080204" pitchFamily="34" charset="-128"/>
            </a:endParaRPr>
          </a:p>
          <a:p>
            <a:endParaRPr lang="en-US" altLang="en-US" sz="2000" dirty="0">
              <a:latin typeface="Consolas" panose="020B0609020204030204" pitchFamily="49" charset="0"/>
              <a:ea typeface="ＭＳ Ｐゴシック" panose="020B0600070205080204" pitchFamily="34" charset="-128"/>
            </a:endParaRPr>
          </a:p>
          <a:p>
            <a:pPr marL="0" indent="0">
              <a:buNone/>
            </a:pPr>
            <a:r>
              <a:rPr lang="en-CA" sz="2000" dirty="0">
                <a:latin typeface="Consolas" panose="020B0609020204030204" pitchFamily="49" charset="0"/>
              </a:rPr>
              <a:t>for </a:t>
            </a:r>
            <a:r>
              <a:rPr lang="en-CA" sz="2000" dirty="0" err="1">
                <a:latin typeface="Consolas" panose="020B0609020204030204" pitchFamily="49" charset="0"/>
              </a:rPr>
              <a:t>i</a:t>
            </a:r>
            <a:r>
              <a:rPr lang="en-CA" sz="2000" dirty="0">
                <a:latin typeface="Consolas" panose="020B0609020204030204" pitchFamily="49" charset="0"/>
              </a:rPr>
              <a:t> in range (1, 4, 1):</a:t>
            </a:r>
          </a:p>
          <a:p>
            <a:pPr marL="0" indent="0">
              <a:buNone/>
            </a:pPr>
            <a:r>
              <a:rPr lang="en-US" sz="2000" dirty="0">
                <a:latin typeface="Consolas" panose="020B0609020204030204" pitchFamily="49" charset="0"/>
              </a:rPr>
              <a:t>    print("</a:t>
            </a:r>
            <a:r>
              <a:rPr lang="en-US" sz="2000" dirty="0" err="1">
                <a:latin typeface="Consolas" panose="020B0609020204030204" pitchFamily="49" charset="0"/>
              </a:rPr>
              <a:t>i</a:t>
            </a:r>
            <a:r>
              <a:rPr lang="en-US" sz="2000" dirty="0">
                <a:latin typeface="Consolas" panose="020B0609020204030204" pitchFamily="49" charset="0"/>
              </a:rPr>
              <a:t>=", </a:t>
            </a:r>
            <a:r>
              <a:rPr lang="en-US" sz="2000" dirty="0" err="1">
                <a:latin typeface="Consolas" panose="020B0609020204030204" pitchFamily="49" charset="0"/>
              </a:rPr>
              <a:t>i</a:t>
            </a:r>
            <a:r>
              <a:rPr lang="en-US" sz="2000" dirty="0">
                <a:latin typeface="Consolas" panose="020B0609020204030204" pitchFamily="49" charset="0"/>
              </a:rPr>
              <a:t>)</a:t>
            </a:r>
          </a:p>
          <a:p>
            <a:pPr marL="0" indent="0">
              <a:buNone/>
            </a:pPr>
            <a:r>
              <a:rPr lang="en-US" sz="2000" dirty="0">
                <a:latin typeface="Consolas" panose="020B0609020204030204" pitchFamily="49" charset="0"/>
              </a:rPr>
              <a:t>print("Done!")</a:t>
            </a:r>
          </a:p>
          <a:p>
            <a:endParaRPr lang="en-US" altLang="en-US" sz="1800" dirty="0" smtClean="0">
              <a:latin typeface="Arial" panose="020B0604020202020204" pitchFamily="34" charset="0"/>
              <a:ea typeface="ＭＳ Ｐゴシック" panose="020B0600070205080204" pitchFamily="34" charset="-128"/>
            </a:endParaRPr>
          </a:p>
        </p:txBody>
      </p:sp>
      <p:grpSp>
        <p:nvGrpSpPr>
          <p:cNvPr id="2" name="Group 16"/>
          <p:cNvGrpSpPr>
            <a:grpSpLocks/>
          </p:cNvGrpSpPr>
          <p:nvPr/>
        </p:nvGrpSpPr>
        <p:grpSpPr bwMode="auto">
          <a:xfrm>
            <a:off x="3001035" y="4208983"/>
            <a:ext cx="3107006" cy="1274612"/>
            <a:chOff x="2850826" y="3563672"/>
            <a:chExt cx="3107062" cy="1275939"/>
          </a:xfrm>
        </p:grpSpPr>
        <p:sp>
          <p:nvSpPr>
            <p:cNvPr id="33807" name="Line 5"/>
            <p:cNvSpPr>
              <a:spLocks noChangeShapeType="1"/>
            </p:cNvSpPr>
            <p:nvPr/>
          </p:nvSpPr>
          <p:spPr bwMode="auto">
            <a:xfrm flipH="1">
              <a:off x="2850826" y="3788926"/>
              <a:ext cx="1187772" cy="1050685"/>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wrap="square" lIns="0" tIns="0" rIns="0" bIns="0">
              <a:spAutoFit/>
            </a:bodyPr>
            <a:lstStyle/>
            <a:p>
              <a:endParaRPr lang="en-CA"/>
            </a:p>
          </p:txBody>
        </p:sp>
        <p:sp>
          <p:nvSpPr>
            <p:cNvPr id="33808" name="Text Box 6"/>
            <p:cNvSpPr txBox="1">
              <a:spLocks noChangeArrowheads="1"/>
            </p:cNvSpPr>
            <p:nvPr/>
          </p:nvSpPr>
          <p:spPr bwMode="auto">
            <a:xfrm>
              <a:off x="4038600" y="3563672"/>
              <a:ext cx="1919288"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1) Initialize control</a:t>
              </a:r>
            </a:p>
          </p:txBody>
        </p:sp>
      </p:grpSp>
      <p:grpSp>
        <p:nvGrpSpPr>
          <p:cNvPr id="3" name="Group 17"/>
          <p:cNvGrpSpPr>
            <a:grpSpLocks/>
          </p:cNvGrpSpPr>
          <p:nvPr/>
        </p:nvGrpSpPr>
        <p:grpSpPr bwMode="auto">
          <a:xfrm>
            <a:off x="3390323" y="4696195"/>
            <a:ext cx="3125787" cy="787400"/>
            <a:chOff x="3175081" y="4172130"/>
            <a:chExt cx="3124926" cy="786944"/>
          </a:xfrm>
        </p:grpSpPr>
        <p:sp>
          <p:nvSpPr>
            <p:cNvPr id="33805" name="Line 8"/>
            <p:cNvSpPr>
              <a:spLocks noChangeShapeType="1"/>
            </p:cNvSpPr>
            <p:nvPr/>
          </p:nvSpPr>
          <p:spPr bwMode="auto">
            <a:xfrm flipH="1">
              <a:off x="3175081" y="4310688"/>
              <a:ext cx="1219926" cy="648386"/>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6" name="Text Box 9"/>
            <p:cNvSpPr txBox="1">
              <a:spLocks noChangeArrowheads="1"/>
            </p:cNvSpPr>
            <p:nvPr/>
          </p:nvSpPr>
          <p:spPr bwMode="auto">
            <a:xfrm>
              <a:off x="4395007" y="4172130"/>
              <a:ext cx="19050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a:solidFill>
                    <a:srgbClr val="FF0000"/>
                  </a:solidFill>
                  <a:latin typeface="Arial" panose="020B0604020202020204" pitchFamily="34" charset="0"/>
                </a:rPr>
                <a:t> 2) Check condition</a:t>
              </a:r>
              <a:r>
                <a:rPr lang="en-CA" altLang="en-US" sz="1600">
                  <a:solidFill>
                    <a:schemeClr val="hlink"/>
                  </a:solidFill>
                  <a:latin typeface="Arial" panose="020B0604020202020204" pitchFamily="34" charset="0"/>
                </a:rPr>
                <a:t>      </a:t>
              </a:r>
            </a:p>
          </p:txBody>
        </p:sp>
      </p:grpSp>
      <p:grpSp>
        <p:nvGrpSpPr>
          <p:cNvPr id="4" name="Group 1"/>
          <p:cNvGrpSpPr>
            <a:grpSpLocks/>
          </p:cNvGrpSpPr>
          <p:nvPr/>
        </p:nvGrpSpPr>
        <p:grpSpPr bwMode="auto">
          <a:xfrm>
            <a:off x="3123570" y="5685653"/>
            <a:ext cx="3392488" cy="422275"/>
            <a:chOff x="5142588" y="5395238"/>
            <a:chExt cx="3391811" cy="422275"/>
          </a:xfrm>
        </p:grpSpPr>
        <p:sp>
          <p:nvSpPr>
            <p:cNvPr id="33802" name="AutoShape 11"/>
            <p:cNvSpPr>
              <a:spLocks/>
            </p:cNvSpPr>
            <p:nvPr/>
          </p:nvSpPr>
          <p:spPr bwMode="auto">
            <a:xfrm>
              <a:off x="5142588" y="5395238"/>
              <a:ext cx="266701" cy="422275"/>
            </a:xfrm>
            <a:prstGeom prst="rightBrace">
              <a:avLst>
                <a:gd name="adj1" fmla="val 17922"/>
                <a:gd name="adj2" fmla="val 50000"/>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33803" name="Line 12"/>
            <p:cNvSpPr>
              <a:spLocks noChangeShapeType="1"/>
            </p:cNvSpPr>
            <p:nvPr/>
          </p:nvSpPr>
          <p:spPr bwMode="auto">
            <a:xfrm flipH="1">
              <a:off x="5409288" y="5606375"/>
              <a:ext cx="1524911" cy="1"/>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4" name="Text Box 13"/>
            <p:cNvSpPr txBox="1">
              <a:spLocks noChangeArrowheads="1"/>
            </p:cNvSpPr>
            <p:nvPr/>
          </p:nvSpPr>
          <p:spPr bwMode="auto">
            <a:xfrm>
              <a:off x="6934199" y="5483679"/>
              <a:ext cx="1600200" cy="24539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3) Execute body</a:t>
              </a:r>
            </a:p>
          </p:txBody>
        </p:sp>
      </p:grpSp>
      <p:grpSp>
        <p:nvGrpSpPr>
          <p:cNvPr id="5" name="Group 13"/>
          <p:cNvGrpSpPr>
            <a:grpSpLocks/>
          </p:cNvGrpSpPr>
          <p:nvPr/>
        </p:nvGrpSpPr>
        <p:grpSpPr bwMode="auto">
          <a:xfrm>
            <a:off x="3817357" y="4997471"/>
            <a:ext cx="5054600" cy="508000"/>
            <a:chOff x="2057400" y="3080377"/>
            <a:chExt cx="5054600" cy="507976"/>
          </a:xfrm>
        </p:grpSpPr>
        <p:sp>
          <p:nvSpPr>
            <p:cNvPr id="33800" name="Line 15"/>
            <p:cNvSpPr>
              <a:spLocks noChangeShapeType="1"/>
            </p:cNvSpPr>
            <p:nvPr/>
          </p:nvSpPr>
          <p:spPr bwMode="auto">
            <a:xfrm flipH="1">
              <a:off x="2057400" y="3185381"/>
              <a:ext cx="3289300" cy="402972"/>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3801" name="Text Box 16"/>
            <p:cNvSpPr txBox="1">
              <a:spLocks noChangeArrowheads="1"/>
            </p:cNvSpPr>
            <p:nvPr/>
          </p:nvSpPr>
          <p:spPr bwMode="auto">
            <a:xfrm>
              <a:off x="5346700" y="3080377"/>
              <a:ext cx="1765300" cy="246221"/>
            </a:xfrm>
            <a:prstGeom prst="rect">
              <a:avLst/>
            </a:prstGeom>
            <a:noFill/>
            <a:ln w="254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FontTx/>
                <a:buNone/>
              </a:pPr>
              <a:r>
                <a:rPr lang="en-CA" altLang="en-US" sz="1600" b="1">
                  <a:solidFill>
                    <a:srgbClr val="FF0000"/>
                  </a:solidFill>
                  <a:latin typeface="Arial" panose="020B0604020202020204" pitchFamily="34" charset="0"/>
                </a:rPr>
                <a:t>4) Update control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smtClean="0">
                <a:ea typeface="ＭＳ Ｐゴシック" panose="020B0600070205080204" pitchFamily="34" charset="-128"/>
              </a:rPr>
              <a:t>Counting Down With A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smtClean="0">
                <a:ea typeface="ＭＳ Ｐゴシック" panose="020B0600070205080204" pitchFamily="34" charset="-128"/>
              </a:rPr>
              <a:t> Loop</a:t>
            </a:r>
          </a:p>
        </p:txBody>
      </p:sp>
      <p:sp>
        <p:nvSpPr>
          <p:cNvPr id="39939" name="Rectangle 3"/>
          <p:cNvSpPr>
            <a:spLocks noGrp="1" noChangeArrowheads="1"/>
          </p:cNvSpPr>
          <p:nvPr>
            <p:ph idx="1"/>
          </p:nvPr>
        </p:nvSpPr>
        <p:spPr/>
        <p:txBody>
          <a:bodyPr/>
          <a:lstStyle/>
          <a:p>
            <a:r>
              <a:rPr lang="en-CA" altLang="en-US" b="1" dirty="0" smtClean="0">
                <a:ea typeface="ＭＳ Ｐゴシック" panose="020B0600070205080204" pitchFamily="34" charset="-128"/>
              </a:rPr>
              <a:t>Program name: </a:t>
            </a:r>
            <a:r>
              <a:rPr lang="en-US" altLang="en-US" sz="2000" dirty="0">
                <a:latin typeface="Consolas" panose="020B0609020204030204" pitchFamily="49" charset="0"/>
                <a:ea typeface="ＭＳ Ｐゴシック" panose="020B0600070205080204" pitchFamily="34" charset="-128"/>
              </a:rPr>
              <a:t>4</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for2.py</a:t>
            </a:r>
          </a:p>
          <a:p>
            <a:r>
              <a:rPr lang="en-US" altLang="en-US" sz="2000" dirty="0">
                <a:ea typeface="ＭＳ Ｐゴシック" panose="020B0600070205080204" pitchFamily="34" charset="-128"/>
                <a:cs typeface="Calibri" panose="020F0502020204030204" pitchFamily="34" charset="0"/>
              </a:rPr>
              <a:t>Learning objective: a simple counting loop stepping </a:t>
            </a:r>
            <a:r>
              <a:rPr lang="en-US" altLang="en-US" sz="2000" dirty="0" smtClean="0">
                <a:ea typeface="ＭＳ Ｐゴシック" panose="020B0600070205080204" pitchFamily="34" charset="-128"/>
                <a:cs typeface="Calibri" panose="020F0502020204030204" pitchFamily="34" charset="0"/>
              </a:rPr>
              <a:t>down through </a:t>
            </a:r>
            <a:r>
              <a:rPr lang="en-US" altLang="en-US" sz="2000" dirty="0">
                <a:ea typeface="ＭＳ Ｐゴシック" panose="020B0600070205080204" pitchFamily="34" charset="-128"/>
                <a:cs typeface="Calibri" panose="020F0502020204030204" pitchFamily="34" charset="0"/>
              </a:rPr>
              <a:t>a sequence </a:t>
            </a:r>
            <a:r>
              <a:rPr lang="en-US" altLang="en-US" sz="2000" dirty="0" smtClean="0">
                <a:ea typeface="ＭＳ Ｐゴシック" panose="020B0600070205080204" pitchFamily="34" charset="-128"/>
                <a:cs typeface="Calibri" panose="020F0502020204030204" pitchFamily="34" charset="0"/>
              </a:rPr>
              <a:t>(3 - 1) </a:t>
            </a:r>
            <a:endParaRPr lang="en-US" altLang="en-US" sz="2000" dirty="0">
              <a:latin typeface="Consolas" panose="020B0609020204030204" pitchFamily="49" charset="0"/>
              <a:ea typeface="ＭＳ Ｐゴシック" panose="020B0600070205080204" pitchFamily="34" charset="-128"/>
            </a:endParaRPr>
          </a:p>
          <a:p>
            <a:endParaRPr lang="en-CA" altLang="en-US" sz="2000" dirty="0" smtClean="0">
              <a:latin typeface="Arial" panose="020B0604020202020204" pitchFamily="34" charset="0"/>
              <a:ea typeface="ＭＳ Ｐゴシック" panose="020B0600070205080204" pitchFamily="34" charset="-128"/>
            </a:endParaRPr>
          </a:p>
          <a:p>
            <a:pPr marL="225425" lvl="1" indent="0">
              <a:buNone/>
            </a:pPr>
            <a:r>
              <a:rPr lang="en-CA" dirty="0" smtClean="0">
                <a:latin typeface="Consolas" panose="020B0609020204030204" pitchFamily="49" charset="0"/>
              </a:rPr>
              <a:t>for </a:t>
            </a:r>
            <a:r>
              <a:rPr lang="en-CA" dirty="0" err="1">
                <a:latin typeface="Consolas" panose="020B0609020204030204" pitchFamily="49" charset="0"/>
              </a:rPr>
              <a:t>i</a:t>
            </a:r>
            <a:r>
              <a:rPr lang="en-CA" dirty="0">
                <a:latin typeface="Consolas" panose="020B0609020204030204" pitchFamily="49" charset="0"/>
              </a:rPr>
              <a:t> in range (3, 0, -1):</a:t>
            </a:r>
          </a:p>
          <a:p>
            <a:pPr marL="225425" lvl="1" indent="0">
              <a:buNone/>
            </a:pPr>
            <a:r>
              <a:rPr lang="en-US" dirty="0">
                <a:latin typeface="Consolas" panose="020B0609020204030204" pitchFamily="49" charset="0"/>
              </a:rPr>
              <a:t>    print("</a:t>
            </a:r>
            <a:r>
              <a:rPr lang="en-US" dirty="0" err="1">
                <a:latin typeface="Consolas" panose="020B0609020204030204" pitchFamily="49" charset="0"/>
              </a:rPr>
              <a:t>i</a:t>
            </a:r>
            <a:r>
              <a:rPr lang="en-US" dirty="0">
                <a:latin typeface="Consolas" panose="020B0609020204030204" pitchFamily="49" charset="0"/>
              </a:rPr>
              <a:t> = ", </a:t>
            </a:r>
            <a:r>
              <a:rPr lang="en-US" dirty="0" err="1">
                <a:latin typeface="Consolas" panose="020B0609020204030204" pitchFamily="49" charset="0"/>
              </a:rPr>
              <a:t>i</a:t>
            </a:r>
            <a:r>
              <a:rPr lang="en-US" dirty="0">
                <a:latin typeface="Consolas" panose="020B0609020204030204" pitchFamily="49" charset="0"/>
              </a:rPr>
              <a:t>)</a:t>
            </a:r>
          </a:p>
          <a:p>
            <a:pPr marL="225425" lvl="1" indent="0">
              <a:buNone/>
            </a:pPr>
            <a:r>
              <a:rPr lang="en-US" dirty="0">
                <a:latin typeface="Consolas" panose="020B0609020204030204" pitchFamily="49" charset="0"/>
              </a:rPr>
              <a:t>print("Done!")</a:t>
            </a:r>
          </a:p>
          <a:p>
            <a:endParaRPr lang="en-CA" altLang="en-US" sz="1800" dirty="0" smtClean="0">
              <a:latin typeface="Arial" panose="020B0604020202020204" pitchFamily="34" charset="0"/>
              <a:ea typeface="ＭＳ Ｐゴシック" panose="020B0600070205080204" pitchFamily="34" charset="-128"/>
            </a:endParaRPr>
          </a:p>
          <a:p>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smtClean="0">
                <a:latin typeface="Consolas" panose="020B0609020204030204" pitchFamily="49" charset="0"/>
                <a:ea typeface="+mj-ea"/>
                <a:cs typeface="Consolas" panose="020B0609020204030204" pitchFamily="49" charset="0"/>
              </a:rPr>
              <a:t>For</a:t>
            </a:r>
            <a:r>
              <a:rPr lang="en-US" sz="2800" dirty="0" smtClean="0">
                <a:latin typeface="+mn-lt"/>
                <a:ea typeface="+mj-ea"/>
                <a:cs typeface="Consolas" panose="020B0609020204030204" pitchFamily="49" charset="0"/>
              </a:rPr>
              <a:t> </a:t>
            </a:r>
            <a:r>
              <a:rPr lang="en-US" sz="2800" dirty="0" smtClean="0">
                <a:ea typeface="+mj-ea"/>
                <a:cs typeface="+mj-cs"/>
              </a:rPr>
              <a:t>Loop: Stepping Through A Sequence Of Characters</a:t>
            </a:r>
            <a:endParaRPr lang="en-US" sz="2800" dirty="0">
              <a:ea typeface="+mj-ea"/>
              <a:cs typeface="+mj-cs"/>
            </a:endParaRPr>
          </a:p>
        </p:txBody>
      </p:sp>
      <p:sp>
        <p:nvSpPr>
          <p:cNvPr id="3" name="Content Placeholder 2"/>
          <p:cNvSpPr>
            <a:spLocks noGrp="1"/>
          </p:cNvSpPr>
          <p:nvPr>
            <p:ph idx="1"/>
          </p:nvPr>
        </p:nvSpPr>
        <p:spPr>
          <a:xfrm>
            <a:off x="468313" y="1143000"/>
            <a:ext cx="8229600" cy="5410200"/>
          </a:xfrm>
        </p:spPr>
        <p:txBody>
          <a:bodyPr/>
          <a:lstStyle/>
          <a:p>
            <a:r>
              <a:rPr lang="en-US" altLang="en-US" dirty="0" smtClean="0">
                <a:ea typeface="ＭＳ Ｐゴシック" panose="020B0600070205080204" pitchFamily="34" charset="-128"/>
              </a:rPr>
              <a:t>Recall: A for-loop in Python can step through any </a:t>
            </a:r>
            <a:r>
              <a:rPr lang="en-US" altLang="en-US" dirty="0" err="1" smtClean="0">
                <a:ea typeface="ＭＳ Ｐゴシック" panose="020B0600070205080204" pitchFamily="34" charset="-128"/>
              </a:rPr>
              <a:t>iteratable</a:t>
            </a:r>
            <a:r>
              <a:rPr lang="en-US" altLang="en-US" dirty="0" smtClean="0">
                <a:ea typeface="ＭＳ Ｐゴシック" panose="020B0600070205080204" pitchFamily="34" charset="-128"/>
              </a:rPr>
              <a:t> sequence (number sequence, characters in a string, lines in a file).</a:t>
            </a: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dirty="0">
                <a:latin typeface="Consolas" panose="020B0609020204030204" pitchFamily="49" charset="0"/>
                <a:ea typeface="ＭＳ Ｐゴシック" panose="020B0600070205080204" pitchFamily="34" charset="-128"/>
              </a:rPr>
              <a:t>5</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for3.py</a:t>
            </a:r>
          </a:p>
          <a:p>
            <a:pPr lvl="1"/>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a for loop stepping through a </a:t>
            </a:r>
            <a:r>
              <a:rPr lang="en-US" altLang="en-US" dirty="0">
                <a:ea typeface="ＭＳ Ｐゴシック" panose="020B0600070205080204" pitchFamily="34" charset="-128"/>
                <a:cs typeface="Calibri" panose="020F0502020204030204" pitchFamily="34" charset="0"/>
              </a:rPr>
              <a:t>sequence </a:t>
            </a:r>
            <a:r>
              <a:rPr lang="en-US" altLang="en-US" dirty="0" smtClean="0">
                <a:ea typeface="ＭＳ Ｐゴシック" panose="020B0600070205080204" pitchFamily="34" charset="-128"/>
                <a:cs typeface="Calibri" panose="020F0502020204030204" pitchFamily="34" charset="0"/>
              </a:rPr>
              <a:t>in a string </a:t>
            </a:r>
            <a:endParaRPr lang="en-US" altLang="en-US" dirty="0">
              <a:ea typeface="ＭＳ Ｐゴシック" panose="020B0600070205080204" pitchFamily="34" charset="-128"/>
              <a:cs typeface="Calibri" panose="020F0502020204030204" pitchFamily="34" charset="0"/>
            </a:endParaRPr>
          </a:p>
          <a:p>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activity = input("What are you doing with dog now: ")</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print("We are taking the dog for a '", end="")</a:t>
            </a: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endParaRP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for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ch</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in activity:</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ch</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 end="")</a:t>
            </a:r>
          </a:p>
          <a:p>
            <a:pPr marL="40005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print("'")</a:t>
            </a:r>
          </a:p>
          <a:p>
            <a:endParaRPr lang="en-US" altLang="en-US" dirty="0" smtClean="0">
              <a:latin typeface="Consolas" panose="020B0609020204030204" pitchFamily="49" charset="0"/>
              <a:ea typeface="ＭＳ Ｐゴシック" panose="020B0600070205080204" pitchFamily="34" charset="-128"/>
              <a:cs typeface="Consolas" panose="020B0609020204030204" pitchFamily="49" charset="0"/>
            </a:endParaRPr>
          </a:p>
        </p:txBody>
      </p:sp>
      <p:pic>
        <p:nvPicPr>
          <p:cNvPr id="141314" name="Picture 2"/>
          <p:cNvPicPr>
            <a:picLocks noChangeAspect="1" noChangeArrowheads="1"/>
          </p:cNvPicPr>
          <p:nvPr/>
        </p:nvPicPr>
        <p:blipFill>
          <a:blip r:embed="rId2">
            <a:extLst>
              <a:ext uri="{28A0092B-C50C-407E-A947-70E740481C1C}">
                <a14:useLocalDpi xmlns:a14="http://schemas.microsoft.com/office/drawing/2010/main" val="0"/>
              </a:ext>
            </a:extLst>
          </a:blip>
          <a:srcRect t="50000" r="25024"/>
          <a:stretch>
            <a:fillRect/>
          </a:stretch>
        </p:blipFill>
        <p:spPr bwMode="auto">
          <a:xfrm>
            <a:off x="979170" y="3238500"/>
            <a:ext cx="5349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l="80383" t="50000" r="14165"/>
          <a:stretch>
            <a:fillRect/>
          </a:stretch>
        </p:blipFill>
        <p:spPr bwMode="auto">
          <a:xfrm>
            <a:off x="4867275" y="4729163"/>
            <a:ext cx="38893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75066" t="50000" r="19368"/>
          <a:stretch>
            <a:fillRect/>
          </a:stretch>
        </p:blipFill>
        <p:spPr bwMode="auto">
          <a:xfrm>
            <a:off x="4495800" y="4724400"/>
            <a:ext cx="396875"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l="85698" t="50000" r="9167"/>
          <a:stretch>
            <a:fillRect/>
          </a:stretch>
        </p:blipFill>
        <p:spPr bwMode="auto">
          <a:xfrm>
            <a:off x="5256213" y="4724400"/>
            <a:ext cx="366712"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l="90924" t="50000" r="3351"/>
          <a:stretch>
            <a:fillRect/>
          </a:stretch>
        </p:blipFill>
        <p:spPr bwMode="auto">
          <a:xfrm>
            <a:off x="5622925" y="4729163"/>
            <a:ext cx="407988"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l="96603" t="50000"/>
          <a:stretch>
            <a:fillRect/>
          </a:stretch>
        </p:blipFill>
        <p:spPr bwMode="auto">
          <a:xfrm>
            <a:off x="6007100" y="4729163"/>
            <a:ext cx="241300" cy="342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141314"/>
                                        </p:tgtEl>
                                        <p:attrNameLst>
                                          <p:attrName>style.visibility</p:attrName>
                                        </p:attrNameLst>
                                      </p:cBhvr>
                                      <p:to>
                                        <p:strVal val="visible"/>
                                      </p:to>
                                    </p:set>
                                    <p:animEffect transition="in" filter="randombar(horizontal)">
                                      <p:cBhvr>
                                        <p:cTn id="27" dur="500"/>
                                        <p:tgtEl>
                                          <p:spTgt spid="1413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4" presetClass="entr" presetSubtype="1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4" presetClass="entr" presetSubtype="10" fill="hold" nodeType="click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randombar(horizontal)">
                                      <p:cBhvr>
                                        <p:cTn id="50" dur="500"/>
                                        <p:tgtEl>
                                          <p:spTgt spid="8"/>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14" presetClass="entr" presetSubtype="10" fill="hold" nodeType="click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randombar(horizontal)">
                                      <p:cBhvr>
                                        <p:cTn id="55" dur="500"/>
                                        <p:tgtEl>
                                          <p:spTgt spid="9"/>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nodeType="withGroup">
                            <p:stCondLst>
                              <p:cond delay="0"/>
                            </p:stCondLst>
                            <p:childTnLst>
                              <p:par>
                                <p:cTn id="62" presetID="14" presetClass="entr" presetSubtype="10"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randombar(horizontal)">
                                      <p:cBhvr>
                                        <p:cTn id="6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Erroneous </a:t>
            </a:r>
            <a:r>
              <a:rPr lang="en-US" altLang="en-US" dirty="0" smtClean="0">
                <a:latin typeface="Consolas" panose="020B0609020204030204" pitchFamily="49" charset="0"/>
                <a:ea typeface="ＭＳ Ｐゴシック" panose="020B0600070205080204" pitchFamily="34" charset="-128"/>
                <a:cs typeface="Consolas" panose="020B0609020204030204" pitchFamily="49" charset="0"/>
              </a:rPr>
              <a:t>For</a:t>
            </a:r>
            <a:r>
              <a:rPr lang="en-US" altLang="en-US" dirty="0" smtClean="0">
                <a:ea typeface="ＭＳ Ｐゴシック" panose="020B0600070205080204" pitchFamily="34" charset="-128"/>
              </a:rPr>
              <a:t> Loops (If There Is Time)</a:t>
            </a:r>
          </a:p>
        </p:txBody>
      </p:sp>
      <p:sp>
        <p:nvSpPr>
          <p:cNvPr id="26627" name="Rectangle 3"/>
          <p:cNvSpPr>
            <a:spLocks noGrp="1" noChangeArrowheads="1"/>
          </p:cNvSpPr>
          <p:nvPr>
            <p:ph idx="1"/>
          </p:nvPr>
        </p:nvSpPr>
        <p:spPr/>
        <p:txBody>
          <a:bodyPr/>
          <a:lstStyle/>
          <a:p>
            <a:pPr>
              <a:defRPr/>
            </a:pPr>
            <a:r>
              <a:rPr lang="en-US" altLang="en-US" dirty="0" smtClean="0">
                <a:ea typeface="+mn-ea"/>
                <a:cs typeface="+mn-cs"/>
              </a:rPr>
              <a:t>The logic of the loop is such that the end condition has already been reached with the start condition.</a:t>
            </a:r>
          </a:p>
          <a:p>
            <a:pPr>
              <a:defRPr/>
            </a:pPr>
            <a:r>
              <a:rPr lang="en-US" altLang="en-US" b="1" dirty="0" smtClean="0">
                <a:ea typeface="+mn-ea"/>
                <a:cs typeface="+mn-cs"/>
              </a:rPr>
              <a:t>Program name: </a:t>
            </a:r>
            <a:r>
              <a:rPr lang="en-US" altLang="en-US" sz="2000" dirty="0">
                <a:latin typeface="Consolas" panose="020B0609020204030204" pitchFamily="49" charset="0"/>
                <a:ea typeface="+mn-ea"/>
                <a:cs typeface="+mn-cs"/>
              </a:rPr>
              <a:t>6</a:t>
            </a:r>
            <a:r>
              <a:rPr lang="en-US" altLang="en-US" sz="2000" dirty="0" smtClean="0">
                <a:latin typeface="Consolas" panose="020B0609020204030204" pitchFamily="49" charset="0"/>
                <a:ea typeface="+mn-ea"/>
                <a:cs typeface="Consolas" panose="020B0609020204030204" pitchFamily="49" charset="0"/>
              </a:rPr>
              <a:t>for_error.py</a:t>
            </a:r>
          </a:p>
          <a:p>
            <a:pPr lvl="1">
              <a:defRPr/>
            </a:pPr>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a loop that never executes</a:t>
            </a:r>
            <a:endParaRPr lang="en-US" altLang="en-US" dirty="0">
              <a:ea typeface="ＭＳ Ｐゴシック" panose="020B0600070205080204" pitchFamily="34" charset="-128"/>
              <a:cs typeface="Calibri" panose="020F0502020204030204" pitchFamily="34" charset="0"/>
            </a:endParaRPr>
          </a:p>
          <a:p>
            <a:pPr lvl="1">
              <a:defRPr/>
            </a:pPr>
            <a:endParaRPr lang="en-US" altLang="en-US" sz="2000" dirty="0" smtClean="0">
              <a:latin typeface="Consolas" panose="020B0609020204030204" pitchFamily="49" charset="0"/>
              <a:ea typeface="+mn-ea"/>
              <a:cs typeface="Consolas" panose="020B0609020204030204" pitchFamily="49" charset="0"/>
            </a:endParaRPr>
          </a:p>
          <a:p>
            <a:pPr marL="225425" lvl="1" indent="0">
              <a:buNone/>
            </a:pPr>
            <a:r>
              <a:rPr lang="en-CA" dirty="0">
                <a:latin typeface="Consolas" panose="020B0609020204030204" pitchFamily="49" charset="0"/>
              </a:rPr>
              <a:t>for </a:t>
            </a:r>
            <a:r>
              <a:rPr lang="en-CA" dirty="0" err="1">
                <a:latin typeface="Consolas" panose="020B0609020204030204" pitchFamily="49" charset="0"/>
              </a:rPr>
              <a:t>i</a:t>
            </a:r>
            <a:r>
              <a:rPr lang="en-CA" dirty="0">
                <a:latin typeface="Consolas" panose="020B0609020204030204" pitchFamily="49" charset="0"/>
              </a:rPr>
              <a:t> in range (5, 0, 1):</a:t>
            </a:r>
          </a:p>
          <a:p>
            <a:pPr marL="225425" lvl="1" indent="0">
              <a:buNone/>
            </a:pPr>
            <a:r>
              <a:rPr lang="en-US" dirty="0">
                <a:latin typeface="Consolas" panose="020B0609020204030204" pitchFamily="49" charset="0"/>
              </a:rPr>
              <a:t>    print("</a:t>
            </a:r>
            <a:r>
              <a:rPr lang="en-US" dirty="0" err="1">
                <a:latin typeface="Consolas" panose="020B0609020204030204" pitchFamily="49" charset="0"/>
              </a:rPr>
              <a:t>i</a:t>
            </a:r>
            <a:r>
              <a:rPr lang="en-US" dirty="0">
                <a:latin typeface="Consolas" panose="020B0609020204030204" pitchFamily="49" charset="0"/>
              </a:rPr>
              <a:t> = ",</a:t>
            </a:r>
            <a:r>
              <a:rPr lang="en-US" dirty="0" err="1">
                <a:latin typeface="Consolas" panose="020B0609020204030204" pitchFamily="49" charset="0"/>
              </a:rPr>
              <a:t>i</a:t>
            </a:r>
            <a:r>
              <a:rPr lang="en-US" dirty="0">
                <a:latin typeface="Consolas" panose="020B0609020204030204" pitchFamily="49" charset="0"/>
              </a:rPr>
              <a:t>)</a:t>
            </a:r>
          </a:p>
          <a:p>
            <a:pPr marL="225425" lvl="1" indent="0">
              <a:buNone/>
            </a:pPr>
            <a:r>
              <a:rPr lang="en-US" dirty="0">
                <a:latin typeface="Consolas" panose="020B0609020204030204" pitchFamily="49" charset="0"/>
              </a:rPr>
              <a:t>print("Done!")</a:t>
            </a:r>
          </a:p>
          <a:p>
            <a:pPr>
              <a:defRPr/>
            </a:pPr>
            <a:endParaRPr lang="en-US" altLang="en-US" sz="1800" dirty="0" smtClean="0">
              <a:latin typeface="Arial" charset="0"/>
              <a:ea typeface="+mn-ea"/>
              <a:cs typeface="+mn-cs"/>
            </a:endParaRPr>
          </a:p>
        </p:txBody>
      </p:sp>
      <p:pic>
        <p:nvPicPr>
          <p:cNvPr id="368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419600"/>
            <a:ext cx="5481638"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68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Loop Increments Need </a:t>
            </a:r>
            <a:r>
              <a:rPr lang="en-US" altLang="en-US" dirty="0" smtClean="0">
                <a:solidFill>
                  <a:srgbClr val="FF0000"/>
                </a:solidFill>
                <a:ea typeface="ＭＳ Ｐゴシック" panose="020B0600070205080204" pitchFamily="34" charset="-128"/>
              </a:rPr>
              <a:t>Not Be Limited To One</a:t>
            </a:r>
          </a:p>
        </p:txBody>
      </p:sp>
      <p:sp>
        <p:nvSpPr>
          <p:cNvPr id="47107" name="Rectangle 3"/>
          <p:cNvSpPr>
            <a:spLocks noGrp="1" noChangeArrowheads="1"/>
          </p:cNvSpPr>
          <p:nvPr>
            <p:ph idx="1"/>
          </p:nvPr>
        </p:nvSpPr>
        <p:spPr/>
        <p:txBody>
          <a:bodyPr/>
          <a:lstStyle/>
          <a:p>
            <a:r>
              <a:rPr lang="en-US" altLang="en-US" b="1" dirty="0" smtClean="0">
                <a:ea typeface="ＭＳ Ｐゴシック" panose="020B0600070205080204" pitchFamily="34" charset="-128"/>
              </a:rPr>
              <a:t>While: </a:t>
            </a:r>
            <a:r>
              <a:rPr lang="en-US" altLang="en-US" sz="2000" dirty="0">
                <a:latin typeface="Consolas" panose="020B0609020204030204" pitchFamily="49" charset="0"/>
                <a:ea typeface="ＭＳ Ｐゴシック" panose="020B0600070205080204" pitchFamily="34" charset="-128"/>
              </a:rPr>
              <a:t>7</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while_increment5.py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while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&lt;= 100):</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b="1" dirty="0" err="1"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+ 5</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a:p>
            <a:r>
              <a:rPr lang="en-US" altLang="en-US" b="1" dirty="0" smtClean="0">
                <a:ea typeface="ＭＳ Ｐゴシック" panose="020B0600070205080204" pitchFamily="34" charset="-128"/>
              </a:rPr>
              <a:t>For: </a:t>
            </a:r>
            <a:r>
              <a:rPr lang="en-US" altLang="en-US" sz="2000" dirty="0">
                <a:latin typeface="Consolas" panose="020B0609020204030204" pitchFamily="49" charset="0"/>
                <a:ea typeface="ＭＳ Ｐゴシック" panose="020B0600070205080204" pitchFamily="34" charset="-128"/>
              </a:rPr>
              <a:t>8</a:t>
            </a:r>
            <a:r>
              <a:rPr lang="en-US" altLang="en-US" sz="2000" dirty="0" smtClean="0">
                <a:latin typeface="Consolas" panose="020B0609020204030204" pitchFamily="49" charset="0"/>
                <a:ea typeface="ＭＳ Ｐゴシック" panose="020B0600070205080204" pitchFamily="34" charset="-128"/>
              </a:rPr>
              <a:t>f</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or_increment5.py</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for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in range (0, 105, </a:t>
            </a:r>
            <a:r>
              <a:rPr lang="en-US" altLang="en-US" sz="1800" b="1" dirty="0" smtClean="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5</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 </a:t>
            </a:r>
            <a:r>
              <a:rPr lang="en-US" altLang="en-US" sz="1800" dirty="0" err="1" smtClean="0">
                <a:latin typeface="Consolas" panose="020B0609020204030204" pitchFamily="49" charset="0"/>
                <a:ea typeface="ＭＳ Ｐゴシック" panose="020B0600070205080204" pitchFamily="34" charset="-128"/>
                <a:cs typeface="Consolas" panose="020B0609020204030204" pitchFamily="49" charset="0"/>
              </a:rPr>
              <a:t>i</a:t>
            </a: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a:t>
            </a:r>
          </a:p>
          <a:p>
            <a:pPr lvl="1">
              <a:buFont typeface="Times New Roman" panose="02020603050405020304" pitchFamily="18" charset="0"/>
              <a:buNone/>
            </a:pPr>
            <a:r>
              <a:rPr lang="en-US" altLang="en-US" sz="1800" dirty="0" smtClean="0">
                <a:latin typeface="Consolas" panose="020B0609020204030204" pitchFamily="49" charset="0"/>
                <a:ea typeface="ＭＳ Ｐゴシック" panose="020B0600070205080204" pitchFamily="34" charset="-128"/>
                <a:cs typeface="Consolas" panose="020B0609020204030204" pitchFamily="49" charset="0"/>
              </a:rPr>
              <a:t>  print("Done!")</a:t>
            </a:r>
          </a:p>
          <a:p>
            <a:endParaRPr lang="en-US" altLang="en-US" dirty="0" smtClean="0">
              <a:latin typeface="Arial" panose="020B0604020202020204" pitchFamily="34" charset="0"/>
              <a:ea typeface="ＭＳ Ｐゴシック" panose="020B0600070205080204" pitchFamily="34" charset="-128"/>
            </a:endParaRPr>
          </a:p>
        </p:txBody>
      </p:sp>
      <p:pic>
        <p:nvPicPr>
          <p:cNvPr id="471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676400"/>
            <a:ext cx="121920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ea typeface="ＭＳ Ｐゴシック" panose="020B0600070205080204" pitchFamily="34" charset="-128"/>
              </a:rPr>
              <a:t>Sentinel Controlled Loops</a:t>
            </a:r>
          </a:p>
        </p:txBody>
      </p:sp>
      <p:sp>
        <p:nvSpPr>
          <p:cNvPr id="49155" name="Rectangle 3"/>
          <p:cNvSpPr>
            <a:spLocks noGrp="1" noChangeArrowheads="1"/>
          </p:cNvSpPr>
          <p:nvPr>
            <p:ph idx="1"/>
          </p:nvPr>
        </p:nvSpPr>
        <p:spPr/>
        <p:txBody>
          <a:bodyPr/>
          <a:lstStyle/>
          <a:p>
            <a:r>
              <a:rPr lang="en-US" altLang="en-US" dirty="0" smtClean="0">
                <a:ea typeface="ＭＳ Ｐゴシック" panose="020B0600070205080204" pitchFamily="34" charset="-128"/>
              </a:rPr>
              <a:t>The stopping condition for the loop occurs when the ‘sentinel’ value is reached e.g. sentinel: number less than zero (negative)</a:t>
            </a:r>
            <a:endParaRPr lang="en-US" altLang="en-US" b="1" dirty="0" smtClean="0">
              <a:ea typeface="ＭＳ Ｐゴシック" panose="020B0600070205080204" pitchFamily="34" charset="-128"/>
            </a:endParaRPr>
          </a:p>
          <a:p>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a:t>
            </a:r>
            <a:r>
              <a:rPr lang="en-US" altLang="en-US" sz="2000" dirty="0">
                <a:latin typeface="Consolas" panose="020B0609020204030204" pitchFamily="49" charset="0"/>
                <a:ea typeface="ＭＳ Ｐゴシック" panose="020B0600070205080204" pitchFamily="34" charset="-128"/>
              </a:rPr>
              <a:t>9</a:t>
            </a:r>
            <a:r>
              <a:rPr lang="en-US" altLang="en-US" sz="2000" dirty="0" smtClean="0">
                <a:latin typeface="Consolas" panose="020B0609020204030204" pitchFamily="49" charset="0"/>
                <a:ea typeface="ＭＳ Ｐゴシック" panose="020B0600070205080204" pitchFamily="34" charset="-128"/>
                <a:cs typeface="Consolas" panose="020B0609020204030204" pitchFamily="49" charset="0"/>
              </a:rPr>
              <a:t>sum.py</a:t>
            </a:r>
          </a:p>
          <a:p>
            <a:pPr lvl="1"/>
            <a:r>
              <a:rPr lang="en-US" altLang="en-US" dirty="0">
                <a:ea typeface="ＭＳ Ｐゴシック" panose="020B0600070205080204" pitchFamily="34" charset="-128"/>
                <a:cs typeface="Calibri" panose="020F0502020204030204" pitchFamily="34" charset="0"/>
              </a:rPr>
              <a:t>Learning objective: </a:t>
            </a:r>
            <a:r>
              <a:rPr lang="en-US" altLang="en-US" dirty="0" smtClean="0">
                <a:ea typeface="ＭＳ Ｐゴシック" panose="020B0600070205080204" pitchFamily="34" charset="-128"/>
                <a:cs typeface="Calibri" panose="020F0502020204030204" pitchFamily="34" charset="0"/>
              </a:rPr>
              <a:t>loops that execute until the sentinel value has been encountered.</a:t>
            </a:r>
          </a:p>
          <a:p>
            <a:pPr lvl="1"/>
            <a:endParaRPr lang="en-CA" altLang="en-US" sz="1600" b="1" dirty="0" smtClean="0">
              <a:latin typeface="Consolas" panose="020B0609020204030204" pitchFamily="49" charset="0"/>
              <a:ea typeface="ＭＳ Ｐゴシック" panose="020B0600070205080204" pitchFamily="34" charset="-128"/>
              <a:cs typeface="Consolas" panose="020B0609020204030204" pitchFamily="49" charset="0"/>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total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 =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input ("Enter a non-negative integer (negative to end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series):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temp = </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int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(temp &gt;= 0):</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total = total + temp</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print("Sum total of the series:", total)</a:t>
            </a:r>
          </a:p>
        </p:txBody>
      </p:sp>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5867400"/>
            <a:ext cx="5095875"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a:spLocks noChangeArrowheads="1"/>
          </p:cNvSpPr>
          <p:nvPr/>
        </p:nvSpPr>
        <p:spPr bwMode="auto">
          <a:xfrm>
            <a:off x="6340475" y="5867400"/>
            <a:ext cx="2667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Comic Sans MS" panose="030F0702030302020204" pitchFamily="66" charset="0"/>
              </a:rPr>
              <a:t>Q: What if the user just entered a single negative number?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altLang="en-US" dirty="0" smtClean="0">
                <a:ea typeface="ＭＳ Ｐゴシック" panose="020B0600070205080204" pitchFamily="34" charset="-128"/>
              </a:rPr>
              <a:t>Sentinel Controlled Loops (2)</a:t>
            </a:r>
          </a:p>
        </p:txBody>
      </p:sp>
      <p:sp>
        <p:nvSpPr>
          <p:cNvPr id="51203" name="Rectangle 3"/>
          <p:cNvSpPr>
            <a:spLocks noGrp="1" noChangeArrowheads="1"/>
          </p:cNvSpPr>
          <p:nvPr>
            <p:ph idx="1"/>
          </p:nvPr>
        </p:nvSpPr>
        <p:spPr/>
        <p:txBody>
          <a:bodyPr/>
          <a:lstStyle/>
          <a:p>
            <a:r>
              <a:rPr lang="en-US" altLang="en-US" sz="2000" dirty="0" smtClean="0">
                <a:ea typeface="ＭＳ Ｐゴシック" panose="020B0600070205080204" pitchFamily="34" charset="-128"/>
              </a:rPr>
              <a:t>Sentinel controlled loops are frequently used in conjunction with the error checking of input.</a:t>
            </a:r>
          </a:p>
          <a:p>
            <a:r>
              <a:rPr lang="en-US" altLang="en-US" sz="2000" b="1" dirty="0" smtClean="0">
                <a:ea typeface="ＭＳ Ｐゴシック" panose="020B0600070205080204" pitchFamily="34" charset="-128"/>
              </a:rPr>
              <a:t>Example</a:t>
            </a:r>
            <a:r>
              <a:rPr lang="en-US" altLang="en-US" sz="2000" dirty="0" smtClean="0">
                <a:ea typeface="ＭＳ Ｐゴシック" panose="020B0600070205080204" pitchFamily="34" charset="-128"/>
              </a:rPr>
              <a:t> (sentinel value is one of the valid menu selections, repeat while selection is not one of these selections</a:t>
            </a:r>
            <a:r>
              <a:rPr lang="en-US" altLang="en-US" sz="2000" dirty="0">
                <a:ea typeface="ＭＳ Ｐゴシック" panose="020B0600070205080204" pitchFamily="34" charset="-128"/>
              </a:rPr>
              <a:t>): </a:t>
            </a:r>
            <a:r>
              <a:rPr lang="en-US" altLang="en-US" sz="2000" dirty="0">
                <a:latin typeface="Consolas" panose="020B0609020204030204" pitchFamily="49" charset="0"/>
                <a:ea typeface="ＭＳ Ｐゴシック" panose="020B0600070205080204" pitchFamily="34" charset="-128"/>
              </a:rPr>
              <a:t>10sentinel_controlled_loop.py</a:t>
            </a:r>
            <a:endParaRPr lang="en-US" altLang="en-US" sz="2000" dirty="0" smtClean="0">
              <a:latin typeface="Consolas" panose="020B0609020204030204" pitchFamily="49" charset="0"/>
              <a:ea typeface="ＭＳ Ｐゴシック" panose="020B0600070205080204" pitchFamily="34" charset="-128"/>
            </a:endParaRP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selection = "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while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print("Menu options")</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print("(a)</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dd</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new player to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print("(r)</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emove</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a player from the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print("(m)</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odify</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player")</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print("(q)</a:t>
            </a:r>
            <a:r>
              <a:rPr lang="en-US" altLang="en-US" sz="1600" dirty="0" err="1" smtClean="0">
                <a:latin typeface="Consolas" panose="020B0609020204030204" pitchFamily="49" charset="0"/>
                <a:ea typeface="ＭＳ Ｐゴシック" panose="020B0600070205080204" pitchFamily="34" charset="-128"/>
                <a:cs typeface="Consolas" panose="020B0609020204030204" pitchFamily="49" charset="0"/>
              </a:rPr>
              <a:t>uit</a:t>
            </a: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game")</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selection = input("Enter your selection: ")</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if selection not in ("a", "A", "r",  "R", "m", "M", "q", "Q"):</a:t>
            </a:r>
          </a:p>
          <a:p>
            <a:pPr lvl="1">
              <a:buFont typeface="Times New Roman" panose="02020603050405020304" pitchFamily="18" charset="0"/>
              <a:buNone/>
            </a:pPr>
            <a:r>
              <a:rPr lang="en-US" altLang="en-US" sz="1600" dirty="0" smtClean="0">
                <a:latin typeface="Consolas" panose="020B0609020204030204" pitchFamily="49" charset="0"/>
                <a:ea typeface="ＭＳ Ｐゴシック" panose="020B0600070205080204" pitchFamily="34" charset="-128"/>
                <a:cs typeface="Consolas" panose="020B0609020204030204" pitchFamily="49" charset="0"/>
              </a:rPr>
              <a:t>        print("Please enter one of 'a', 'r', 'm' or 'q' ")</a:t>
            </a:r>
          </a:p>
          <a:p>
            <a:endParaRPr lang="en-US" altLang="en-US" sz="1800" dirty="0" smtClean="0">
              <a:latin typeface="Arial" panose="020B0604020202020204" pitchFamily="34" charset="0"/>
              <a:ea typeface="ＭＳ Ｐゴシック" panose="020B0600070205080204" pitchFamily="34" charset="-128"/>
            </a:endParaRPr>
          </a:p>
        </p:txBody>
      </p:sp>
      <p:pic>
        <p:nvPicPr>
          <p:cNvPr id="2" name="Picture 1"/>
          <p:cNvPicPr>
            <a:picLocks noChangeAspect="1"/>
          </p:cNvPicPr>
          <p:nvPr/>
        </p:nvPicPr>
        <p:blipFill>
          <a:blip r:embed="rId2"/>
          <a:stretch>
            <a:fillRect/>
          </a:stretch>
        </p:blipFill>
        <p:spPr>
          <a:xfrm>
            <a:off x="0" y="5619751"/>
            <a:ext cx="3190875" cy="1123950"/>
          </a:xfrm>
          <a:prstGeom prst="rect">
            <a:avLst/>
          </a:prstGeom>
        </p:spPr>
      </p:pic>
      <p:pic>
        <p:nvPicPr>
          <p:cNvPr id="3" name="Picture 2"/>
          <p:cNvPicPr>
            <a:picLocks noChangeAspect="1"/>
          </p:cNvPicPr>
          <p:nvPr/>
        </p:nvPicPr>
        <p:blipFill>
          <a:blip r:embed="rId3"/>
          <a:stretch>
            <a:fillRect/>
          </a:stretch>
        </p:blipFill>
        <p:spPr>
          <a:xfrm>
            <a:off x="3540166" y="5734176"/>
            <a:ext cx="2819798" cy="1127919"/>
          </a:xfrm>
          <a:prstGeom prst="rect">
            <a:avLst/>
          </a:prstGeom>
        </p:spPr>
      </p:pic>
      <p:grpSp>
        <p:nvGrpSpPr>
          <p:cNvPr id="7" name="Group 6"/>
          <p:cNvGrpSpPr/>
          <p:nvPr/>
        </p:nvGrpSpPr>
        <p:grpSpPr>
          <a:xfrm>
            <a:off x="5678905" y="5906963"/>
            <a:ext cx="3080084" cy="836738"/>
            <a:chOff x="5678905" y="5906963"/>
            <a:chExt cx="3080084" cy="836738"/>
          </a:xfrm>
        </p:grpSpPr>
        <p:sp>
          <p:nvSpPr>
            <p:cNvPr id="4" name="Rectangle 3"/>
            <p:cNvSpPr/>
            <p:nvPr/>
          </p:nvSpPr>
          <p:spPr bwMode="auto">
            <a:xfrm>
              <a:off x="6741329" y="5906963"/>
              <a:ext cx="2017660" cy="562100"/>
            </a:xfrm>
            <a:prstGeom prst="rect">
              <a:avLst/>
            </a:prstGeom>
            <a:noFill/>
            <a:ln w="38100" cap="flat" cmpd="sng" algn="ctr">
              <a:solidFill>
                <a:schemeClr val="tx1"/>
              </a:solidFill>
              <a:prstDash val="solid"/>
              <a:round/>
              <a:headEnd type="none" w="sm" len="sm"/>
              <a:tailEnd type="none"/>
            </a:ln>
            <a:effectLst/>
          </p:spPr>
          <p:txBody>
            <a:bodyPr rtlCol="0" anchor="t" anchorCtr="0"/>
            <a:lstStyle/>
            <a:p>
              <a:r>
                <a:rPr lang="en-US" sz="1600" dirty="0" smtClean="0"/>
                <a:t>Valid option entered, loop ends</a:t>
              </a:r>
            </a:p>
          </p:txBody>
        </p:sp>
        <p:cxnSp>
          <p:nvCxnSpPr>
            <p:cNvPr id="6" name="Straight Arrow Connector 5"/>
            <p:cNvCxnSpPr/>
            <p:nvPr/>
          </p:nvCxnSpPr>
          <p:spPr bwMode="auto">
            <a:xfrm flipH="1">
              <a:off x="5678905" y="6336632"/>
              <a:ext cx="1187116" cy="407069"/>
            </a:xfrm>
            <a:prstGeom prst="straightConnector1">
              <a:avLst/>
            </a:prstGeom>
            <a:noFill/>
            <a:ln w="38100" cap="flat" cmpd="sng" algn="ctr">
              <a:solidFill>
                <a:schemeClr val="bg2">
                  <a:lumMod val="60000"/>
                  <a:lumOff val="40000"/>
                </a:schemeClr>
              </a:solidFill>
              <a:prstDash val="solid"/>
              <a:round/>
              <a:headEnd type="none" w="sm" len="sm"/>
              <a:tailEnd type="triangle"/>
            </a:ln>
            <a:effectLst/>
          </p:spPr>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ea typeface="ＭＳ Ｐゴシック" panose="020B0600070205080204" pitchFamily="34" charset="-128"/>
              </a:rPr>
              <a:t>Recap: What Looping Constructs Are Available In Python/When To Use Them</a:t>
            </a:r>
          </a:p>
        </p:txBody>
      </p:sp>
      <p:graphicFrame>
        <p:nvGraphicFramePr>
          <p:cNvPr id="487427" name="Group 3"/>
          <p:cNvGraphicFramePr>
            <a:graphicFrameLocks noGrp="1"/>
          </p:cNvGraphicFramePr>
          <p:nvPr>
            <p:ph idx="1"/>
          </p:nvPr>
        </p:nvGraphicFramePr>
        <p:xfrm>
          <a:off x="465138" y="1252538"/>
          <a:ext cx="8178800" cy="5173663"/>
        </p:xfrm>
        <a:graphic>
          <a:graphicData uri="http://schemas.openxmlformats.org/drawingml/2006/table">
            <a:tbl>
              <a:tblPr/>
              <a:tblGrid>
                <a:gridCol w="1579562">
                  <a:extLst>
                    <a:ext uri="{9D8B030D-6E8A-4147-A177-3AD203B41FA5}">
                      <a16:colId xmlns="" xmlns:a16="http://schemas.microsoft.com/office/drawing/2014/main" val="20000"/>
                    </a:ext>
                  </a:extLst>
                </a:gridCol>
                <a:gridCol w="6599238">
                  <a:extLst>
                    <a:ext uri="{9D8B030D-6E8A-4147-A177-3AD203B41FA5}">
                      <a16:colId xmlns="" xmlns:a16="http://schemas.microsoft.com/office/drawing/2014/main" val="20001"/>
                    </a:ext>
                  </a:extLst>
                </a:gridCol>
              </a:tblGrid>
              <a:tr h="577850">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Construct</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400" b="1"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When To Use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extLst>
                  <a:ext uri="{0D108BD9-81ED-4DB2-BD59-A6C34878D82A}">
                    <a16:rowId xmlns="" xmlns:a16="http://schemas.microsoft.com/office/drawing/2014/main" val="10000"/>
                  </a:ext>
                </a:extLst>
              </a:tr>
              <a:tr h="955675">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Pre-test loops</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the stopping condition to be checked before the loop body is executed (typically used when you want a loop to execute zero or more times).</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1371600">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The most powerful looping construct: you can write a </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while</a:t>
                      </a:r>
                      <a:r>
                        <a:rPr kumimoji="0" lang="ja-JP"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a:t>
                      </a:r>
                      <a:r>
                        <a:rPr kumimoji="0" lang="en-US" altLang="ja-JP"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 to mimic the behavior of any other type of loop.  In general it should be used when you want a pre-test loop which can be used for most any arbitrary stopping condition e.g., execute the loop as long as the user doesn’t enter a negative number.</a:t>
                      </a:r>
                      <a:endPar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endParaRP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987425">
                <a:tc>
                  <a:txBody>
                    <a:bodyPr/>
                    <a:lstStyle>
                      <a:lvl1pPr marL="3556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3556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For</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266700" indent="-1778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266700" marR="0" lvl="0" indent="-177800" algn="l" defTabSz="914400" rtl="0" eaLnBrk="0" fontAlgn="base" latinLnBrk="0" hangingPunct="0">
                        <a:lnSpc>
                          <a:spcPct val="100000"/>
                        </a:lnSpc>
                        <a:spcBef>
                          <a:spcPct val="30000"/>
                        </a:spcBef>
                        <a:spcAft>
                          <a:spcPct val="0"/>
                        </a:spcAft>
                        <a:buClrTx/>
                        <a:buSzTx/>
                        <a:buFontTx/>
                        <a:buChar char="•"/>
                        <a:tabLst/>
                      </a:pPr>
                      <a:r>
                        <a:rPr kumimoji="0" lang="en-US" altLang="en-US" sz="18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In Python it can be used to step through some sequence</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1281113">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Post-test: None in Python</a:t>
                      </a:r>
                    </a:p>
                  </a:txBody>
                  <a:tcPr marL="0" marR="0" marT="0" marB="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marL="88900"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88900" marR="0" lvl="0" indent="0" algn="l" defTabSz="914400" rtl="0" eaLnBrk="0" fontAlgn="base" latinLnBrk="0" hangingPunct="0">
                        <a:lnSpc>
                          <a:spcPct val="100000"/>
                        </a:lnSpc>
                        <a:spcBef>
                          <a:spcPct val="30000"/>
                        </a:spcBef>
                        <a:spcAft>
                          <a:spcPct val="0"/>
                        </a:spcAft>
                        <a:buClrTx/>
                        <a:buSzTx/>
                        <a:buFontTx/>
                        <a:buNone/>
                        <a:tabLst/>
                      </a:pP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You want to execute the body of the loop before checking the stopping condition (typically used to ensure that the body of the loop will execute at least once). The logic can be simulated with a </a:t>
                      </a:r>
                      <a:r>
                        <a:rPr kumimoji="0" lang="en-US" altLang="en-US" sz="18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while</a:t>
                      </a:r>
                      <a:r>
                        <a:rPr kumimoji="0" lang="en-US" altLang="en-US" sz="2000" b="0" i="0" u="none" strike="noStrike" cap="none" normalizeH="0" baseline="0" smtClean="0">
                          <a:ln>
                            <a:noFill/>
                          </a:ln>
                          <a:solidFill>
                            <a:schemeClr val="tx1"/>
                          </a:solidFill>
                          <a:effectLst/>
                          <a:latin typeface="Calibri" pitchFamily="34" charset="0"/>
                          <a:ea typeface="ＭＳ Ｐゴシック" pitchFamily="34" charset="-128"/>
                          <a:cs typeface="Arial" pitchFamily="34" charset="0"/>
                        </a:rPr>
                        <a:t> loop.</a:t>
                      </a:r>
                    </a:p>
                  </a:txBody>
                  <a:tcPr marL="0" marR="0" marT="0" marB="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CA" altLang="en-US" smtClean="0">
                <a:ea typeface="ＭＳ Ｐゴシック" panose="020B0600070205080204" pitchFamily="34" charset="-128"/>
              </a:rPr>
              <a:t>After This Section You Should Now Know</a:t>
            </a:r>
          </a:p>
        </p:txBody>
      </p:sp>
      <p:sp>
        <p:nvSpPr>
          <p:cNvPr id="114691" name="Rectangle 3"/>
          <p:cNvSpPr>
            <a:spLocks noGrp="1" noChangeArrowheads="1"/>
          </p:cNvSpPr>
          <p:nvPr>
            <p:ph idx="1"/>
          </p:nvPr>
        </p:nvSpPr>
        <p:spPr/>
        <p:txBody>
          <a:bodyPr/>
          <a:lstStyle/>
          <a:p>
            <a:pPr>
              <a:lnSpc>
                <a:spcPct val="90000"/>
              </a:lnSpc>
            </a:pPr>
            <a:r>
              <a:rPr lang="en-US" altLang="en-US" dirty="0" smtClean="0">
                <a:ea typeface="ＭＳ Ｐゴシック" panose="020B0600070205080204" pitchFamily="34" charset="-128"/>
              </a:rPr>
              <a:t>When and why are loops used in computer programs</a:t>
            </a:r>
          </a:p>
          <a:p>
            <a:pPr>
              <a:lnSpc>
                <a:spcPct val="90000"/>
              </a:lnSpc>
            </a:pPr>
            <a:r>
              <a:rPr lang="en-US" altLang="en-US" dirty="0" smtClean="0">
                <a:ea typeface="ＭＳ Ｐゴシック" panose="020B0600070205080204" pitchFamily="34" charset="-128"/>
              </a:rPr>
              <a:t>What is the difference between pre-test loops and post-test loops</a:t>
            </a:r>
          </a:p>
          <a:p>
            <a:pPr>
              <a:lnSpc>
                <a:spcPct val="90000"/>
              </a:lnSpc>
            </a:pPr>
            <a:r>
              <a:rPr lang="en-US" altLang="en-US" dirty="0" smtClean="0">
                <a:ea typeface="ＭＳ Ｐゴシック" panose="020B0600070205080204" pitchFamily="34" charset="-128"/>
              </a:rPr>
              <a:t>How to trace the execution of pre-test loops</a:t>
            </a:r>
          </a:p>
          <a:p>
            <a:pPr>
              <a:lnSpc>
                <a:spcPct val="90000"/>
              </a:lnSpc>
            </a:pPr>
            <a:r>
              <a:rPr lang="en-US" altLang="en-US" dirty="0" smtClean="0">
                <a:ea typeface="ＭＳ Ｐゴシック" panose="020B0600070205080204" pitchFamily="34" charset="-128"/>
              </a:rPr>
              <a:t>How to properly write the code for a loop in a program</a:t>
            </a:r>
          </a:p>
          <a:p>
            <a:pPr>
              <a:lnSpc>
                <a:spcPct val="90000"/>
              </a:lnSpc>
            </a:pPr>
            <a:r>
              <a:rPr lang="en-US" altLang="en-US" dirty="0" smtClean="0">
                <a:ea typeface="ＭＳ Ｐゴシック" panose="020B0600070205080204" pitchFamily="34" charset="-128"/>
              </a:rPr>
              <a:t>What is a sentinel controlled loop and when should they </a:t>
            </a:r>
            <a:r>
              <a:rPr lang="en-US" altLang="en-US" smtClean="0">
                <a:ea typeface="ＭＳ Ｐゴシック" panose="020B0600070205080204" pitchFamily="34" charset="-128"/>
              </a:rPr>
              <a:t>be employed</a:t>
            </a: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r>
              <a:rPr lang="en-US" altLang="en-US" smtClean="0">
                <a:ea typeface="ＭＳ Ｐゴシック" panose="020B0600070205080204" pitchFamily="34" charset="-128"/>
              </a:rPr>
              <a:t>Copyright Notification</a:t>
            </a:r>
          </a:p>
        </p:txBody>
      </p:sp>
      <p:sp>
        <p:nvSpPr>
          <p:cNvPr id="116739" name="Content Placeholder 2"/>
          <p:cNvSpPr>
            <a:spLocks noGrp="1"/>
          </p:cNvSpPr>
          <p:nvPr>
            <p:ph idx="1"/>
          </p:nvPr>
        </p:nvSpPr>
        <p:spPr/>
        <p:txBody>
          <a:bodyPr/>
          <a:lstStyle/>
          <a:p>
            <a:r>
              <a:rPr lang="en-US" altLang="en-US" smtClean="0">
                <a:ea typeface="ＭＳ Ｐゴシック" panose="020B0600070205080204" pitchFamily="34" charset="-128"/>
              </a:rPr>
              <a:t>“Unless otherwise indicated, all images in this presentation are  used with permission from Microsoft.”</a:t>
            </a:r>
          </a:p>
        </p:txBody>
      </p:sp>
      <p:sp>
        <p:nvSpPr>
          <p:cNvPr id="116740"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6AAF8FCA-3C4F-4BC8-B240-DC8626A1E676}" type="slidenum">
              <a:rPr lang="en-US" altLang="en-US" sz="900">
                <a:solidFill>
                  <a:srgbClr val="898989"/>
                </a:solidFill>
                <a:latin typeface="Arial" panose="020B0604020202020204" pitchFamily="34" charset="0"/>
              </a:rPr>
              <a:pPr eaLnBrk="1" hangingPunct="1">
                <a:spcBef>
                  <a:spcPct val="0"/>
                </a:spcBef>
                <a:buFontTx/>
                <a:buNone/>
              </a:pPr>
              <a:t>25</a:t>
            </a:fld>
            <a:endParaRPr lang="en-US" altLang="en-US" sz="90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42939</TotalTime>
  <Pages>8</Pages>
  <Words>1821</Words>
  <Application>Microsoft Office PowerPoint</Application>
  <PresentationFormat>On-screen Show (4:3)</PresentationFormat>
  <Paragraphs>258</Paragraphs>
  <Slides>25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ＭＳ Ｐゴシック</vt:lpstr>
      <vt:lpstr>Arial</vt:lpstr>
      <vt:lpstr>Calibri</vt:lpstr>
      <vt:lpstr>Chiller</vt:lpstr>
      <vt:lpstr>Comic Sans MS</vt:lpstr>
      <vt:lpstr>Consolas</vt:lpstr>
      <vt:lpstr>Times New Roman</vt:lpstr>
      <vt:lpstr>evaluation_intro</vt:lpstr>
      <vt:lpstr>Loops In Python: Part 1</vt:lpstr>
      <vt:lpstr>Repetition: Computer View</vt:lpstr>
      <vt:lpstr>Looping/Repetition</vt:lpstr>
      <vt:lpstr>How To Determine If Loops Can Be Applied</vt:lpstr>
      <vt:lpstr>How To Determine If Loops Can Be Applied (2)</vt:lpstr>
      <vt:lpstr>Basic Structure Of Loops</vt:lpstr>
      <vt:lpstr>Pre-Test Loops</vt:lpstr>
      <vt:lpstr>Post-Test Loops (Not Implemented In Python)</vt:lpstr>
      <vt:lpstr>Loops In Python</vt:lpstr>
      <vt:lpstr>The While Loop</vt:lpstr>
      <vt:lpstr>The While Loop (2)</vt:lpstr>
      <vt:lpstr>The While Loop (2)</vt:lpstr>
      <vt:lpstr>Countdown Loop</vt:lpstr>
      <vt:lpstr>Common Mistakes: While Loops</vt:lpstr>
      <vt:lpstr>Practice Exercise #1</vt:lpstr>
      <vt:lpstr>The For Loop</vt:lpstr>
      <vt:lpstr>Counting Down With A For Loop</vt:lpstr>
      <vt:lpstr>For Loop: Stepping Through A Sequence Of Characters</vt:lpstr>
      <vt:lpstr>Erroneous For Loops (If There Is Time)</vt:lpstr>
      <vt:lpstr>Loop Increments Need Not Be Limited To One</vt:lpstr>
      <vt:lpstr>Sentinel Controlled Loops</vt:lpstr>
      <vt:lpstr>Sentinel Controlled Loops (2)</vt:lpstr>
      <vt:lpstr>Recap: What Looping Constructs Are Available In Python/When To Use Them</vt:lpstr>
      <vt:lpstr>After This Section You Should Now Know</vt:lpstr>
      <vt:lpstr>Copyright Notification</vt:lpstr>
    </vt:vector>
  </TitlesOfParts>
  <Company>Department of Computer Science, University of Calgary</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Repetition using loops</dc:title>
  <dc:subject>Introduction to Programming for Computer Science Majors</dc:subject>
  <dc:creator>James Tam</dc:creator>
  <cp:keywords>Python;Repetition;loops;while loops;for loops;pretest loop;testing loops;sentinel controlled loops</cp:keywords>
  <cp:lastModifiedBy>work</cp:lastModifiedBy>
  <cp:revision>3207</cp:revision>
  <cp:lastPrinted>2014-08-25T22:49:30Z</cp:lastPrinted>
  <dcterms:created xsi:type="dcterms:W3CDTF">1995-08-18T10:27:02Z</dcterms:created>
  <dcterms:modified xsi:type="dcterms:W3CDTF">2021-05-18T22:21:31Z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