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47"/>
  </p:notesMasterIdLst>
  <p:handoutMasterIdLst>
    <p:handoutMasterId r:id="rId48"/>
  </p:handoutMasterIdLst>
  <p:sldIdLst>
    <p:sldId id="322" r:id="rId3"/>
    <p:sldId id="269" r:id="rId4"/>
    <p:sldId id="270" r:id="rId5"/>
    <p:sldId id="324" r:id="rId6"/>
    <p:sldId id="271" r:id="rId7"/>
    <p:sldId id="272" r:id="rId8"/>
    <p:sldId id="273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26" r:id="rId42"/>
    <p:sldId id="327" r:id="rId43"/>
    <p:sldId id="319" r:id="rId44"/>
    <p:sldId id="320" r:id="rId45"/>
    <p:sldId id="321" r:id="rId4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99FF33"/>
    <a:srgbClr val="6600FF"/>
    <a:srgbClr val="669900"/>
    <a:srgbClr val="3366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75" autoAdjust="0"/>
    <p:restoredTop sz="96238" autoAdjust="0"/>
  </p:normalViewPr>
  <p:slideViewPr>
    <p:cSldViewPr>
      <p:cViewPr varScale="1">
        <p:scale>
          <a:sx n="92" d="100"/>
          <a:sy n="92" d="100"/>
        </p:scale>
        <p:origin x="84" y="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1494" y="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9183" cy="46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t" anchorCtr="0" compatLnSpc="1">
            <a:prstTxWarp prst="textNoShape">
              <a:avLst/>
            </a:prstTxWarp>
          </a:bodyPr>
          <a:lstStyle>
            <a:lvl1pPr defTabSz="93172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9670" y="0"/>
            <a:ext cx="3039183" cy="46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t" anchorCtr="0" compatLnSpc="1">
            <a:prstTxWarp prst="textNoShape">
              <a:avLst/>
            </a:prstTxWarp>
          </a:bodyPr>
          <a:lstStyle>
            <a:lvl1pPr algn="r" defTabSz="93172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394"/>
            <a:ext cx="3039183" cy="46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b" anchorCtr="0" compatLnSpc="1">
            <a:prstTxWarp prst="textNoShape">
              <a:avLst/>
            </a:prstTxWarp>
          </a:bodyPr>
          <a:lstStyle>
            <a:lvl1pPr defTabSz="93172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r>
              <a:rPr lang="en-US" altLang="en-US" dirty="0"/>
              <a:t>CPSC 409: The Microcomputer era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9670" y="8829394"/>
            <a:ext cx="3039183" cy="46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b" anchorCtr="0" compatLnSpc="1">
            <a:prstTxWarp prst="textNoShape">
              <a:avLst/>
            </a:prstTxWarp>
          </a:bodyPr>
          <a:lstStyle>
            <a:lvl1pPr algn="r" defTabSz="93172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77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9183" cy="46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t" anchorCtr="0" compatLnSpc="1">
            <a:prstTxWarp prst="textNoShape">
              <a:avLst/>
            </a:prstTxWarp>
          </a:bodyPr>
          <a:lstStyle>
            <a:lvl1pPr defTabSz="93172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9670" y="0"/>
            <a:ext cx="3039183" cy="46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t" anchorCtr="0" compatLnSpc="1">
            <a:prstTxWarp prst="textNoShape">
              <a:avLst/>
            </a:prstTxWarp>
          </a:bodyPr>
          <a:lstStyle>
            <a:lvl1pPr algn="r" defTabSz="93172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51" y="4417041"/>
            <a:ext cx="5607701" cy="418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394"/>
            <a:ext cx="3039183" cy="46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b" anchorCtr="0" compatLnSpc="1">
            <a:prstTxWarp prst="textNoShape">
              <a:avLst/>
            </a:prstTxWarp>
          </a:bodyPr>
          <a:lstStyle>
            <a:lvl1pPr defTabSz="93172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9670" y="8829394"/>
            <a:ext cx="3039183" cy="46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3" tIns="46582" rIns="93163" bIns="46582" numCol="1" anchor="b" anchorCtr="0" compatLnSpc="1">
            <a:prstTxWarp prst="textNoShape">
              <a:avLst/>
            </a:prstTxWarp>
          </a:bodyPr>
          <a:lstStyle>
            <a:lvl1pPr algn="r" defTabSz="931720">
              <a:spcBef>
                <a:spcPct val="0"/>
              </a:spcBef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077AFA28-C72D-40F7-8709-09EDE9D9E0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3081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942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76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2A5CF9-BBFA-4470-9BB5-61638025FCD8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5251" tIns="47626" rIns="95251" bIns="47626"/>
          <a:lstStyle/>
          <a:p>
            <a:pPr>
              <a:buFontTx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61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818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503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755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763086-96E9-4647-AEF2-1E29F9C3D27D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5251" tIns="47626" rIns="95251" bIns="47626"/>
          <a:lstStyle/>
          <a:p>
            <a:r>
              <a:rPr lang="en-US" altLang="en-US" dirty="0"/>
              <a:t>Credit: DOS Encyclopedia, disk BASIC FAT (File Allocation Table).</a:t>
            </a:r>
          </a:p>
        </p:txBody>
      </p:sp>
    </p:spTree>
    <p:extLst>
      <p:ext uri="{BB962C8B-B14F-4D97-AF65-F5344CB8AC3E}">
        <p14:creationId xmlns:p14="http://schemas.microsoft.com/office/powerpoint/2010/main" val="1854035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381762-6A0A-49DC-B095-80B0D232D120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9138"/>
            <a:ext cx="4708525" cy="3530600"/>
          </a:xfrm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337" y="4490823"/>
            <a:ext cx="5289665" cy="4260320"/>
          </a:xfrm>
        </p:spPr>
        <p:txBody>
          <a:bodyPr/>
          <a:lstStyle/>
          <a:p>
            <a:pPr>
              <a:buFont typeface="Courier New" panose="02070309020205020404" pitchFamily="49" charset="0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0171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EFFFEB-2314-47A4-BE64-AEB8E1488E02}" type="slidenum">
              <a:rPr lang="en-US" altLang="en-US"/>
              <a:pPr/>
              <a:t>9</a:t>
            </a:fld>
            <a:endParaRPr lang="en-US" altLang="en-US" dirty="0"/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9138"/>
            <a:ext cx="4708525" cy="3530600"/>
          </a:xfrm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337" y="4490823"/>
            <a:ext cx="5289665" cy="4260320"/>
          </a:xfrm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7173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61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487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12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39FCE6-C01E-45A4-B7AC-FFB4214C8582}" type="slidenum">
              <a:rPr lang="en-US" altLang="en-US"/>
              <a:pPr/>
              <a:t>13</a:t>
            </a:fld>
            <a:endParaRPr lang="en-US" altLang="en-US" dirty="0"/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9138"/>
            <a:ext cx="4708525" cy="3530600"/>
          </a:xfrm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337" y="4490823"/>
            <a:ext cx="5289665" cy="4260320"/>
          </a:xfrm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771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3894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7066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9889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5698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1844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4773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FB11D8-FF8C-4F88-BFD7-D22AE10ED85F}" type="slidenum">
              <a:rPr lang="en-US" altLang="en-US"/>
              <a:pPr/>
              <a:t>20</a:t>
            </a:fld>
            <a:endParaRPr lang="en-US" altLang="en-US" dirty="0"/>
          </a:p>
        </p:txBody>
      </p:sp>
      <p:sp>
        <p:nvSpPr>
          <p:cNvPr id="24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12649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77CCDB-CB05-4199-8A01-6C2F51F16E1B}" type="slidenum">
              <a:rPr lang="en-US" altLang="en-US"/>
              <a:pPr/>
              <a:t>21</a:t>
            </a:fld>
            <a:endParaRPr lang="en-US" altLang="en-US" dirty="0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60749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112A54-F28D-4D83-9D1D-E62B75051C32}" type="slidenum">
              <a:rPr lang="en-US" altLang="en-US"/>
              <a:pPr/>
              <a:t>22</a:t>
            </a:fld>
            <a:endParaRPr lang="en-US" altLang="en-US" dirty="0"/>
          </a:p>
        </p:txBody>
      </p:sp>
      <p:sp>
        <p:nvSpPr>
          <p:cNvPr id="241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1667" name="Notes Placeholder 2"/>
          <p:cNvSpPr>
            <a:spLocks noGrp="1"/>
          </p:cNvSpPr>
          <p:nvPr>
            <p:ph type="body" idx="1"/>
          </p:nvPr>
        </p:nvSpPr>
        <p:spPr/>
        <p:txBody>
          <a:bodyPr lIns="95251" tIns="47626" rIns="95251" bIns="47626"/>
          <a:lstStyle/>
          <a:p>
            <a:pPr>
              <a:buFontTx/>
              <a:buNone/>
            </a:pPr>
            <a:endParaRPr lang="en-CA" altLang="en-US" dirty="0"/>
          </a:p>
        </p:txBody>
      </p:sp>
      <p:sp>
        <p:nvSpPr>
          <p:cNvPr id="241668" name="Slide Number Placeholder 3"/>
          <p:cNvSpPr txBox="1">
            <a:spLocks noGrp="1"/>
          </p:cNvSpPr>
          <p:nvPr/>
        </p:nvSpPr>
        <p:spPr bwMode="auto">
          <a:xfrm>
            <a:off x="4086746" y="8986415"/>
            <a:ext cx="3126001" cy="47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1" tIns="47626" rIns="95251" bIns="47626" anchor="b"/>
          <a:lstStyle>
            <a:lvl1pPr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30188"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fld id="{2C06AAE7-3D83-41A6-9318-4E5A127AD386}" type="slidenum">
              <a:rPr lang="en-US" altLang="en-US" sz="1200"/>
              <a:pPr algn="r">
                <a:buFontTx/>
                <a:buNone/>
              </a:pPr>
              <a:t>22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242457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0856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EBFDD0-13C1-4629-AD8B-1E38C79B9127}" type="slidenum">
              <a:rPr lang="en-US" altLang="en-US"/>
              <a:pPr/>
              <a:t>24</a:t>
            </a:fld>
            <a:endParaRPr lang="en-US" altLang="en-US" dirty="0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9138"/>
            <a:ext cx="4708525" cy="3530600"/>
          </a:xfrm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337" y="4490823"/>
            <a:ext cx="5289665" cy="4260320"/>
          </a:xfrm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22043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151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23FAD6-AA28-47E3-8DFF-9553787C89E0}" type="slidenum">
              <a:rPr lang="en-US" altLang="en-US"/>
              <a:pPr/>
              <a:t>26</a:t>
            </a:fld>
            <a:endParaRPr lang="en-US" altLang="en-US" dirty="0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9138"/>
            <a:ext cx="4708525" cy="3530600"/>
          </a:xfrm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337" y="4490823"/>
            <a:ext cx="5289665" cy="4260320"/>
          </a:xfrm>
        </p:spPr>
        <p:txBody>
          <a:bodyPr/>
          <a:lstStyle/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163433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133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190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4420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522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006BE3-54B0-400F-87F7-F32F3F0522B8}" type="slidenum">
              <a:rPr lang="en-US" altLang="en-US"/>
              <a:pPr/>
              <a:t>31</a:t>
            </a:fld>
            <a:endParaRPr lang="en-US" altLang="en-US" dirty="0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9138"/>
            <a:ext cx="4708525" cy="3530600"/>
          </a:xfrm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337" y="4490823"/>
            <a:ext cx="5289665" cy="4260320"/>
          </a:xfrm>
        </p:spPr>
        <p:txBody>
          <a:bodyPr/>
          <a:lstStyle/>
          <a:p>
            <a:pPr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19836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820A95-6D3E-45E9-A1C5-B95492B34EC6}" type="slidenum">
              <a:rPr lang="en-US" altLang="en-US"/>
              <a:pPr/>
              <a:t>32</a:t>
            </a:fld>
            <a:endParaRPr lang="en-US" altLang="en-US" dirty="0"/>
          </a:p>
        </p:txBody>
      </p:sp>
      <p:sp>
        <p:nvSpPr>
          <p:cNvPr id="24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5251" tIns="47626" rIns="95251" bIns="47626"/>
          <a:lstStyle/>
          <a:p>
            <a:pPr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80272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CEC490-7C1B-4A37-A1DB-C327F1250466}" type="slidenum">
              <a:rPr lang="en-US" altLang="en-US"/>
              <a:pPr/>
              <a:t>33</a:t>
            </a:fld>
            <a:endParaRPr lang="en-US" altLang="en-US" dirty="0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70196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2174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004885-50DF-419F-A7E8-5A06F2A9AD65}" type="slidenum">
              <a:rPr lang="en-US" altLang="en-US"/>
              <a:pPr/>
              <a:t>35</a:t>
            </a:fld>
            <a:endParaRPr lang="en-US" altLang="en-US" dirty="0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9138"/>
            <a:ext cx="4708525" cy="3530600"/>
          </a:xfrm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337" y="4490823"/>
            <a:ext cx="5289665" cy="4260320"/>
          </a:xfrm>
        </p:spPr>
        <p:txBody>
          <a:bodyPr/>
          <a:lstStyle/>
          <a:p>
            <a:pPr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24243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1170A0-0881-4EFF-BC2A-9FBD55E17484}" type="slidenum">
              <a:rPr lang="en-US" altLang="en-US"/>
              <a:pPr/>
              <a:t>36</a:t>
            </a:fld>
            <a:endParaRPr lang="en-US" altLang="en-US" dirty="0"/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9138"/>
            <a:ext cx="4708525" cy="3530600"/>
          </a:xfrm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337" y="4490823"/>
            <a:ext cx="5289665" cy="4260320"/>
          </a:xfrm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41483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314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A9B39E-443D-4969-908C-DA0788810279}" type="slidenum">
              <a:rPr lang="en-US" altLang="en-US"/>
              <a:pPr/>
              <a:t>38</a:t>
            </a:fld>
            <a:endParaRPr lang="en-US" altLang="en-US" dirty="0"/>
          </a:p>
        </p:txBody>
      </p:sp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9138"/>
            <a:ext cx="4708525" cy="3530600"/>
          </a:xfrm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337" y="4490823"/>
            <a:ext cx="5289665" cy="4260320"/>
          </a:xfrm>
        </p:spPr>
        <p:txBody>
          <a:bodyPr/>
          <a:lstStyle/>
          <a:p>
            <a:pPr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10147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15DB6F-D8AA-40C7-B0A9-2F3F7D02A68F}" type="slidenum">
              <a:rPr lang="en-US" altLang="en-US"/>
              <a:pPr/>
              <a:t>39</a:t>
            </a:fld>
            <a:endParaRPr lang="en-US" altLang="en-US" dirty="0"/>
          </a:p>
        </p:txBody>
      </p:sp>
      <p:sp>
        <p:nvSpPr>
          <p:cNvPr id="19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9138"/>
            <a:ext cx="4708525" cy="3530600"/>
          </a:xfrm>
          <a:ln/>
        </p:spPr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337" y="4490823"/>
            <a:ext cx="5289665" cy="4260320"/>
          </a:xfrm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271461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54012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390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3437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76727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220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0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086600" cy="2362200"/>
          </a:xfrm>
        </p:spPr>
        <p:txBody>
          <a:bodyPr/>
          <a:lstStyle>
            <a:lvl1pPr marL="0" indent="0" algn="ctr">
              <a:buNone/>
              <a:defRPr sz="3200">
                <a:latin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05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 marL="571500" indent="-228600">
              <a:defRPr>
                <a:latin typeface="Calibri" panose="020F0502020204030204" pitchFamily="34" charset="0"/>
              </a:defRPr>
            </a:lvl2pPr>
            <a:lvl3pPr marL="749300" indent="-177800">
              <a:defRPr>
                <a:latin typeface="Calibri" panose="020F0502020204030204" pitchFamily="34" charset="0"/>
              </a:defRPr>
            </a:lvl3pPr>
            <a:lvl4pPr marL="977900" indent="-228600">
              <a:defRPr>
                <a:latin typeface="Calibri" panose="020F0502020204030204" pitchFamily="34" charset="0"/>
              </a:defRPr>
            </a:lvl4pPr>
            <a:lvl5pPr marL="1257300" indent="-228600"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74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985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678363"/>
          </a:xfrm>
        </p:spPr>
        <p:txBody>
          <a:bodyPr/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678363"/>
          </a:xfrm>
        </p:spPr>
        <p:txBody>
          <a:bodyPr/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20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sz="32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600">
                <a:latin typeface="Calibri" panose="020F0502020204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>
                <a:latin typeface="Calibri" panose="020F0502020204030204" pitchFamily="34" charset="0"/>
              </a:defRPr>
            </a:lvl1pPr>
            <a:lvl2pPr>
              <a:defRPr sz="18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663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034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872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911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962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5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821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21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408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678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678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601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EC5EE-FD57-4535-8135-A21EDED190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495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7A12D-2C91-48DF-9E75-8529468E36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439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9AE91-CEB7-479E-852E-4E8118C144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126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10950-81D6-4923-B30D-F5E5F7EAE0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662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EDF273-D5FD-42A5-A786-AFED512610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11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3B194-3D9E-4174-834D-9029F80537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829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EE4B8-64FC-4131-9646-CDB429B948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855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DB513-F4A4-43A4-9A14-044566CAD6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209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A4D9F-BB8D-4B94-8573-5521F44876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061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998F08-A2CE-4AE4-8692-1B8CACC58A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6618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BB753-DE07-4DC1-B252-999C5F718E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262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7010400" y="6324600"/>
            <a:ext cx="1676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Ins="0">
            <a:spAutoFit/>
          </a:bodyPr>
          <a:lstStyle/>
          <a:p>
            <a:pPr algn="r">
              <a:spcBef>
                <a:spcPct val="50000"/>
              </a:spcBef>
              <a:buFontTx/>
              <a:buNone/>
              <a:defRPr/>
            </a:pPr>
            <a:r>
              <a:rPr lang="en-US" sz="1200" dirty="0">
                <a:latin typeface="Arial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2625" indent="-225425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latin typeface="+mn-lt"/>
              </a:defRPr>
            </a:lvl1pPr>
          </a:lstStyle>
          <a:p>
            <a:pPr>
              <a:defRPr/>
            </a:pPr>
            <a:fld id="{942705C2-CEAD-487A-952F-7350EF0804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onkeykong.gamebub.com/" TargetMode="Externa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l.com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Technology Companies 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altLang="en-US" sz="2800" dirty="0"/>
              <a:t>Hardware </a:t>
            </a:r>
            <a:r>
              <a:rPr lang="en-US" altLang="en-US" sz="2800" dirty="0" smtClean="0"/>
              <a:t>houses </a:t>
            </a:r>
            <a:r>
              <a:rPr lang="en-US" altLang="en-US" sz="2800" dirty="0"/>
              <a:t>of the microcomputer </a:t>
            </a:r>
            <a:r>
              <a:rPr lang="en-US" altLang="en-US" sz="2800" dirty="0" smtClean="0"/>
              <a:t>age (exert of the lectures from a computer history course).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816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Microsoft: Beginnings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i="1" dirty="0"/>
              <a:t>Micro</a:t>
            </a:r>
            <a:r>
              <a:rPr lang="en-US" altLang="en-US" dirty="0"/>
              <a:t>computer-</a:t>
            </a:r>
            <a:r>
              <a:rPr lang="en-US" altLang="en-US" u="sng" dirty="0"/>
              <a:t>soft</a:t>
            </a:r>
            <a:r>
              <a:rPr lang="en-US" altLang="en-US" dirty="0"/>
              <a:t>ware.</a:t>
            </a:r>
          </a:p>
          <a:p>
            <a:r>
              <a:rPr lang="en-US" altLang="en-US" dirty="0"/>
              <a:t>Because Gates completed most of the work on BASIC there was a 64/36 split in ownership of the new company.</a:t>
            </a:r>
          </a:p>
          <a:p>
            <a:r>
              <a:rPr lang="en-US" altLang="en-US" dirty="0"/>
              <a:t>Initial funds: royalties from the use of their version of BASIC (included with each Altair computer).</a:t>
            </a:r>
          </a:p>
          <a:p>
            <a:pPr lvl="1"/>
            <a:r>
              <a:rPr lang="en-US" altLang="en-US" dirty="0"/>
              <a:t>$30/computer (4 KB)</a:t>
            </a:r>
          </a:p>
          <a:p>
            <a:pPr lvl="1"/>
            <a:r>
              <a:rPr lang="en-US" altLang="en-US" dirty="0"/>
              <a:t>$35/computer (8 KB)</a:t>
            </a:r>
          </a:p>
          <a:p>
            <a:pPr lvl="1"/>
            <a:r>
              <a:rPr lang="en-US" altLang="en-US" dirty="0"/>
              <a:t>$60/computer (extended version of BASIC, required external storage)</a:t>
            </a:r>
          </a:p>
          <a:p>
            <a:r>
              <a:rPr lang="en-US" altLang="en-US" dirty="0"/>
              <a:t>Also funds came from licensing of the BASIC source code.</a:t>
            </a:r>
          </a:p>
          <a:p>
            <a:pPr lvl="1"/>
            <a:r>
              <a:rPr lang="en-US" altLang="en-US" dirty="0"/>
              <a:t>Developers could modify the translator as they saw fit (!!!)</a:t>
            </a:r>
          </a:p>
          <a:p>
            <a:endParaRPr lang="en-US" altLang="en-US" dirty="0"/>
          </a:p>
        </p:txBody>
      </p:sp>
      <p:pic>
        <p:nvPicPr>
          <p:cNvPr id="4" name="Picture 3" descr="Hack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385900"/>
            <a:ext cx="1366837" cy="148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06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Microsoft: Beginnings (2)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The company had humble beginnings: a section of the office was given to Microsoft by MITS (manufacturer of the Altair).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Gates still continued his workaholic coding schedule.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</a:pPr>
            <a:endParaRPr lang="en-US" alt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914400" y="2590800"/>
            <a:ext cx="3962400" cy="3962400"/>
            <a:chOff x="914400" y="2590800"/>
            <a:chExt cx="3962400" cy="39624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2590800"/>
              <a:ext cx="3962400" cy="39624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914400" y="6230409"/>
              <a:ext cx="2209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www.colourbox.com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956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Microsoft: Beginnings </a:t>
            </a:r>
            <a:r>
              <a:rPr lang="en-US" altLang="en-US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To help promote the Altair (and the BASIC that came with it) </a:t>
            </a:r>
            <a:r>
              <a:rPr lang="en-US" altLang="en-US" dirty="0" smtClean="0"/>
              <a:t>Gates </a:t>
            </a:r>
            <a:r>
              <a:rPr lang="en-US" altLang="en-US" dirty="0"/>
              <a:t>toured with MITS to meet with computer clubs which included: engineers, technicians, hobbyists, hackers, </a:t>
            </a:r>
            <a:r>
              <a:rPr lang="en-US" altLang="en-US" dirty="0" smtClean="0"/>
              <a:t>electronicphilles </a:t>
            </a:r>
            <a:r>
              <a:rPr lang="en-US" altLang="en-US" dirty="0"/>
              <a:t>etc.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Eventually BASIC became the standard for computers.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4367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Microsoft: Beginnings </a:t>
            </a:r>
            <a:r>
              <a:rPr lang="en-US" altLang="en-US" dirty="0" smtClean="0"/>
              <a:t>(5)</a:t>
            </a:r>
            <a:endParaRPr lang="en-US" altLang="en-US" dirty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One of these computer clubs (“Homebrew”)  started in garage in Menlo Park (next to Palo Alto and Stanford university).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More than 30 people came out for the first meeting including Steve Wozniak (who was then working in the calculator division of Hewlett-Packard).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Within a year of this first meeting: Wozniak along with Steve Jobs would build a personal computer of their own: Apple I.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Although Microsoft got its start through its relationship with MITS it eventually was hobbled by it.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Microsoft could not </a:t>
            </a:r>
            <a:r>
              <a:rPr lang="en-US" altLang="en-US" dirty="0" smtClean="0"/>
              <a:t>license </a:t>
            </a:r>
            <a:r>
              <a:rPr lang="en-US" altLang="en-US" dirty="0"/>
              <a:t>BASIC to MITS competitors.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At first there were no competitors (no problem).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 a few years dozens of other companies manufactured their own microcomputers: Commodore (PET), Radio Shack (TRS-80), Apple (Apple I).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34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Microsoft: Beginnings </a:t>
            </a:r>
            <a:r>
              <a:rPr lang="en-US" altLang="en-US" dirty="0" smtClean="0"/>
              <a:t>(6)</a:t>
            </a:r>
            <a:endParaRPr lang="en-US" alt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r>
              <a:rPr lang="en-US" altLang="en-US" dirty="0"/>
              <a:t>After a long and complex legal proceedings Microsoft won the rights to sell BASIC as they saw fit.</a:t>
            </a:r>
          </a:p>
          <a:p>
            <a:r>
              <a:rPr lang="en-US" altLang="en-US" dirty="0"/>
              <a:t>BASIC was licensed to many other computer manufacturers: Radio Shack (TRS-80), Apple (Apple II)</a:t>
            </a:r>
          </a:p>
          <a:p>
            <a:r>
              <a:rPr lang="en-US" altLang="en-US" dirty="0"/>
              <a:t>But throughout the legal battle the company still worked on other programming languages: COBOL, FORTRAN as well as developing BASIC for chips other than the 8080.</a:t>
            </a:r>
          </a:p>
          <a:p>
            <a:r>
              <a:rPr lang="en-US" altLang="en-US" dirty="0"/>
              <a:t>Gates and Ballmer were frequently underestimated by their business rivals (“who are these kids?”) </a:t>
            </a:r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/>
          </a:p>
          <a:p>
            <a:pPr marL="742950" lvl="1" indent="-285750"/>
            <a:r>
              <a:rPr lang="en-US" altLang="en-US" dirty="0"/>
              <a:t>But they were more than able to hold their own.</a:t>
            </a:r>
          </a:p>
        </p:txBody>
      </p:sp>
      <p:grpSp>
        <p:nvGrpSpPr>
          <p:cNvPr id="225287" name="Group 7"/>
          <p:cNvGrpSpPr>
            <a:grpSpLocks/>
          </p:cNvGrpSpPr>
          <p:nvPr/>
        </p:nvGrpSpPr>
        <p:grpSpPr bwMode="auto">
          <a:xfrm>
            <a:off x="5715000" y="4724400"/>
            <a:ext cx="2057400" cy="1265238"/>
            <a:chOff x="528" y="3360"/>
            <a:chExt cx="1296" cy="797"/>
          </a:xfrm>
        </p:grpSpPr>
        <p:sp>
          <p:nvSpPr>
            <p:cNvPr id="225285" name="Text Box 7"/>
            <p:cNvSpPr txBox="1">
              <a:spLocks noChangeArrowheads="1"/>
            </p:cNvSpPr>
            <p:nvPr/>
          </p:nvSpPr>
          <p:spPr bwMode="auto">
            <a:xfrm>
              <a:off x="528" y="3984"/>
              <a:ext cx="12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0" bIns="46800">
              <a:spAutoFit/>
            </a:bodyPr>
            <a:lstStyle>
              <a:lvl1pPr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0"/>
                </a:spcBef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>
                <a:spcBef>
                  <a:spcPct val="50000"/>
                </a:spcBef>
                <a:buFontTx/>
                <a:buNone/>
              </a:pPr>
              <a:r>
                <a:rPr lang="en-US" altLang="en-US" sz="1200" dirty="0"/>
                <a:t>http://www.syllablesoup.com/ </a:t>
              </a:r>
            </a:p>
          </p:txBody>
        </p:sp>
        <p:pic>
          <p:nvPicPr>
            <p:cNvPr id="225286" name="Picture 6" descr="thumbnail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3360"/>
              <a:ext cx="397" cy="6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343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Microsoft: Beginnings </a:t>
            </a:r>
            <a:r>
              <a:rPr lang="en-US" altLang="en-US" dirty="0" smtClean="0"/>
              <a:t>(7)</a:t>
            </a:r>
            <a:endParaRPr lang="en-US" altLang="en-US" dirty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/>
              <a:t>However Gates still made time for programming:</a:t>
            </a:r>
          </a:p>
          <a:p>
            <a:pPr lvl="1"/>
            <a:r>
              <a:rPr lang="en-US" altLang="en-US" dirty="0"/>
              <a:t>Competitions were held with employees to see who  write a program in the fewest lines of code.</a:t>
            </a:r>
          </a:p>
          <a:p>
            <a:pPr lvl="1"/>
            <a:r>
              <a:rPr lang="en-US" altLang="en-US" dirty="0"/>
              <a:t>In the early years Gates himself indicates that he was heavily involved in all projects and there wasn’t a line of code that he didn’t personally look over (or even recode).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7185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Birth Of The Microsoft OS</a:t>
            </a:r>
            <a:endParaRPr lang="en-US" altLang="en-US" dirty="0"/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4305300" y="3575050"/>
            <a:ext cx="2705100" cy="1587500"/>
          </a:xfrm>
          <a:prstGeom prst="cloudCallout">
            <a:avLst>
              <a:gd name="adj1" fmla="val -144190"/>
              <a:gd name="adj2" fmla="val 82801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</a:rPr>
              <a:t>IBM OS???</a:t>
            </a:r>
          </a:p>
        </p:txBody>
      </p:sp>
      <p:sp>
        <p:nvSpPr>
          <p:cNvPr id="12" name="computr1"/>
          <p:cNvSpPr>
            <a:spLocks noEditPoints="1" noChangeArrowheads="1"/>
          </p:cNvSpPr>
          <p:nvPr/>
        </p:nvSpPr>
        <p:spPr bwMode="auto">
          <a:xfrm>
            <a:off x="746125" y="5321300"/>
            <a:ext cx="1158875" cy="12350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0 w 21600"/>
              <a:gd name="T7" fmla="*/ 2147483647 h 21600"/>
              <a:gd name="T8" fmla="*/ 0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0 w 21600"/>
              <a:gd name="T25" fmla="*/ 2147483647 h 21600"/>
              <a:gd name="T26" fmla="*/ 2147483647 w 21600"/>
              <a:gd name="T27" fmla="*/ 2147483647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23 w 21600"/>
              <a:gd name="T43" fmla="*/ 2541 h 21600"/>
              <a:gd name="T44" fmla="*/ 16756 w 21600"/>
              <a:gd name="T45" fmla="*/ 11153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 extrusionOk="0">
                <a:moveTo>
                  <a:pt x="16994" y="15388"/>
                </a:moveTo>
                <a:lnTo>
                  <a:pt x="16994" y="13553"/>
                </a:lnTo>
                <a:lnTo>
                  <a:pt x="19535" y="13553"/>
                </a:lnTo>
                <a:lnTo>
                  <a:pt x="19535" y="10729"/>
                </a:lnTo>
                <a:lnTo>
                  <a:pt x="19535" y="6776"/>
                </a:lnTo>
                <a:lnTo>
                  <a:pt x="19535" y="0"/>
                </a:lnTo>
                <a:lnTo>
                  <a:pt x="10800" y="0"/>
                </a:lnTo>
                <a:lnTo>
                  <a:pt x="2065" y="0"/>
                </a:lnTo>
                <a:lnTo>
                  <a:pt x="2065" y="6776"/>
                </a:lnTo>
                <a:lnTo>
                  <a:pt x="2065" y="10729"/>
                </a:lnTo>
                <a:lnTo>
                  <a:pt x="2065" y="13553"/>
                </a:lnTo>
                <a:lnTo>
                  <a:pt x="4606" y="13553"/>
                </a:lnTo>
                <a:lnTo>
                  <a:pt x="4606" y="15388"/>
                </a:lnTo>
                <a:lnTo>
                  <a:pt x="0" y="15388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5388"/>
                </a:lnTo>
                <a:lnTo>
                  <a:pt x="16994" y="15388"/>
                </a:lnTo>
                <a:close/>
              </a:path>
              <a:path w="21600" h="21600" extrusionOk="0">
                <a:moveTo>
                  <a:pt x="4606" y="15388"/>
                </a:moveTo>
                <a:lnTo>
                  <a:pt x="4606" y="13553"/>
                </a:lnTo>
                <a:lnTo>
                  <a:pt x="16994" y="13553"/>
                </a:lnTo>
                <a:lnTo>
                  <a:pt x="16994" y="15388"/>
                </a:lnTo>
                <a:lnTo>
                  <a:pt x="4606" y="15388"/>
                </a:lnTo>
              </a:path>
              <a:path w="21600" h="21600" extrusionOk="0">
                <a:moveTo>
                  <a:pt x="4606" y="11294"/>
                </a:moveTo>
                <a:lnTo>
                  <a:pt x="4606" y="2259"/>
                </a:lnTo>
                <a:lnTo>
                  <a:pt x="16994" y="2259"/>
                </a:lnTo>
                <a:lnTo>
                  <a:pt x="16994" y="11294"/>
                </a:lnTo>
                <a:lnTo>
                  <a:pt x="4606" y="11294"/>
                </a:lnTo>
                <a:moveTo>
                  <a:pt x="13976" y="17082"/>
                </a:moveTo>
                <a:lnTo>
                  <a:pt x="13976" y="16376"/>
                </a:lnTo>
                <a:lnTo>
                  <a:pt x="20171" y="16376"/>
                </a:lnTo>
                <a:lnTo>
                  <a:pt x="20171" y="17082"/>
                </a:lnTo>
                <a:lnTo>
                  <a:pt x="13976" y="17082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4305300" y="3575050"/>
            <a:ext cx="2705100" cy="1587500"/>
          </a:xfrm>
          <a:prstGeom prst="cloudCallout">
            <a:avLst>
              <a:gd name="adj1" fmla="val -144190"/>
              <a:gd name="adj2" fmla="val 82801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</a:rPr>
              <a:t>IBM OS???</a:t>
            </a:r>
          </a:p>
        </p:txBody>
      </p:sp>
      <p:grpSp>
        <p:nvGrpSpPr>
          <p:cNvPr id="14" name="Group 5"/>
          <p:cNvGrpSpPr>
            <a:grpSpLocks/>
          </p:cNvGrpSpPr>
          <p:nvPr/>
        </p:nvGrpSpPr>
        <p:grpSpPr bwMode="auto">
          <a:xfrm>
            <a:off x="4146550" y="3765550"/>
            <a:ext cx="3022600" cy="1397000"/>
            <a:chOff x="3080" y="736"/>
            <a:chExt cx="1904" cy="880"/>
          </a:xfrm>
        </p:grpSpPr>
        <p:sp>
          <p:nvSpPr>
            <p:cNvPr id="15" name="Line 6"/>
            <p:cNvSpPr>
              <a:spLocks noChangeShapeType="1"/>
            </p:cNvSpPr>
            <p:nvPr/>
          </p:nvSpPr>
          <p:spPr bwMode="auto">
            <a:xfrm flipV="1">
              <a:off x="3080" y="744"/>
              <a:ext cx="1904" cy="872"/>
            </a:xfrm>
            <a:prstGeom prst="line">
              <a:avLst/>
            </a:prstGeom>
            <a:noFill/>
            <a:ln w="1016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6" name="Line 7"/>
            <p:cNvSpPr>
              <a:spLocks noChangeShapeType="1"/>
            </p:cNvSpPr>
            <p:nvPr/>
          </p:nvSpPr>
          <p:spPr bwMode="auto">
            <a:xfrm>
              <a:off x="3136" y="736"/>
              <a:ext cx="1712" cy="768"/>
            </a:xfrm>
            <a:prstGeom prst="line">
              <a:avLst/>
            </a:prstGeom>
            <a:noFill/>
            <a:ln w="1016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17" name="computr1"/>
          <p:cNvSpPr>
            <a:spLocks noEditPoints="1" noChangeArrowheads="1"/>
          </p:cNvSpPr>
          <p:nvPr/>
        </p:nvSpPr>
        <p:spPr bwMode="auto">
          <a:xfrm>
            <a:off x="746125" y="5321300"/>
            <a:ext cx="1158875" cy="12350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0 w 21600"/>
              <a:gd name="T7" fmla="*/ 2147483647 h 21600"/>
              <a:gd name="T8" fmla="*/ 0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0 w 21600"/>
              <a:gd name="T25" fmla="*/ 2147483647 h 21600"/>
              <a:gd name="T26" fmla="*/ 2147483647 w 21600"/>
              <a:gd name="T27" fmla="*/ 2147483647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23 w 21600"/>
              <a:gd name="T43" fmla="*/ 2541 h 21600"/>
              <a:gd name="T44" fmla="*/ 16756 w 21600"/>
              <a:gd name="T45" fmla="*/ 11153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 extrusionOk="0">
                <a:moveTo>
                  <a:pt x="16994" y="15388"/>
                </a:moveTo>
                <a:lnTo>
                  <a:pt x="16994" y="13553"/>
                </a:lnTo>
                <a:lnTo>
                  <a:pt x="19535" y="13553"/>
                </a:lnTo>
                <a:lnTo>
                  <a:pt x="19535" y="10729"/>
                </a:lnTo>
                <a:lnTo>
                  <a:pt x="19535" y="6776"/>
                </a:lnTo>
                <a:lnTo>
                  <a:pt x="19535" y="0"/>
                </a:lnTo>
                <a:lnTo>
                  <a:pt x="10800" y="0"/>
                </a:lnTo>
                <a:lnTo>
                  <a:pt x="2065" y="0"/>
                </a:lnTo>
                <a:lnTo>
                  <a:pt x="2065" y="6776"/>
                </a:lnTo>
                <a:lnTo>
                  <a:pt x="2065" y="10729"/>
                </a:lnTo>
                <a:lnTo>
                  <a:pt x="2065" y="13553"/>
                </a:lnTo>
                <a:lnTo>
                  <a:pt x="4606" y="13553"/>
                </a:lnTo>
                <a:lnTo>
                  <a:pt x="4606" y="15388"/>
                </a:lnTo>
                <a:lnTo>
                  <a:pt x="0" y="15388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5388"/>
                </a:lnTo>
                <a:lnTo>
                  <a:pt x="16994" y="15388"/>
                </a:lnTo>
                <a:close/>
              </a:path>
              <a:path w="21600" h="21600" extrusionOk="0">
                <a:moveTo>
                  <a:pt x="4606" y="15388"/>
                </a:moveTo>
                <a:lnTo>
                  <a:pt x="4606" y="13553"/>
                </a:lnTo>
                <a:lnTo>
                  <a:pt x="16994" y="13553"/>
                </a:lnTo>
                <a:lnTo>
                  <a:pt x="16994" y="15388"/>
                </a:lnTo>
                <a:lnTo>
                  <a:pt x="4606" y="15388"/>
                </a:lnTo>
              </a:path>
              <a:path w="21600" h="21600" extrusionOk="0">
                <a:moveTo>
                  <a:pt x="4606" y="11294"/>
                </a:moveTo>
                <a:lnTo>
                  <a:pt x="4606" y="2259"/>
                </a:lnTo>
                <a:lnTo>
                  <a:pt x="16994" y="2259"/>
                </a:lnTo>
                <a:lnTo>
                  <a:pt x="16994" y="11294"/>
                </a:lnTo>
                <a:lnTo>
                  <a:pt x="4606" y="11294"/>
                </a:lnTo>
                <a:moveTo>
                  <a:pt x="13976" y="17082"/>
                </a:moveTo>
                <a:lnTo>
                  <a:pt x="13976" y="16376"/>
                </a:lnTo>
                <a:lnTo>
                  <a:pt x="20171" y="16376"/>
                </a:lnTo>
                <a:lnTo>
                  <a:pt x="20171" y="17082"/>
                </a:lnTo>
                <a:lnTo>
                  <a:pt x="13976" y="17082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19" name="mainfrm"/>
          <p:cNvSpPr>
            <a:spLocks noEditPoints="1" noChangeArrowheads="1"/>
          </p:cNvSpPr>
          <p:nvPr/>
        </p:nvSpPr>
        <p:spPr bwMode="auto">
          <a:xfrm>
            <a:off x="746125" y="1533525"/>
            <a:ext cx="1809499" cy="18097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0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-3132" y="6586264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Clipart: Microsoft</a:t>
            </a:r>
          </a:p>
        </p:txBody>
      </p:sp>
    </p:spTree>
    <p:extLst>
      <p:ext uri="{BB962C8B-B14F-4D97-AF65-F5344CB8AC3E}">
        <p14:creationId xmlns:p14="http://schemas.microsoft.com/office/powerpoint/2010/main" val="112974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7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Birth Of The Microsoft </a:t>
            </a:r>
            <a:r>
              <a:rPr lang="en-US" altLang="en-US" dirty="0" smtClean="0"/>
              <a:t>OS (</a:t>
            </a:r>
            <a:r>
              <a:rPr lang="en-US" altLang="en-US" dirty="0"/>
              <a:t>2)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IBM approached two companies as possible vendors of an operating system to run it’s computers: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Digital Research (CP/M operating system was standard for Intel 8080 based systems)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(There soon to be a 16 bit extension coming but not far enough in development).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Microsoft (never wrote operating system software just a BASIC interpreter).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Microsoft: 7 million in annual sales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IBM: 30 billion in yearly revenues.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IBM and Microsoft worked out an arrangement to have a version of Microsoft’s DOS (</a:t>
            </a:r>
            <a:r>
              <a:rPr lang="en-US" altLang="en-US" i="1" u="sng" dirty="0"/>
              <a:t>D</a:t>
            </a:r>
            <a:r>
              <a:rPr lang="en-US" altLang="en-US" dirty="0"/>
              <a:t>isk </a:t>
            </a:r>
            <a:r>
              <a:rPr lang="en-US" altLang="en-US" i="1" u="sng" dirty="0"/>
              <a:t>O</a:t>
            </a:r>
            <a:r>
              <a:rPr lang="en-US" altLang="en-US" dirty="0"/>
              <a:t>perating </a:t>
            </a:r>
            <a:r>
              <a:rPr lang="en-US" altLang="en-US" i="1" u="sng" dirty="0"/>
              <a:t>S</a:t>
            </a:r>
            <a:r>
              <a:rPr lang="en-US" altLang="en-US" dirty="0"/>
              <a:t>ystem) run IBM computers: PC-DOS.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MS-DOS was based on 86-DOS an OS written by Tim Paterson of Seattle Computer products (later Q-DOS)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483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Birth Of The Microsoft </a:t>
            </a:r>
            <a:r>
              <a:rPr lang="en-US" altLang="en-US" dirty="0" smtClean="0"/>
              <a:t>OS (</a:t>
            </a:r>
            <a:r>
              <a:rPr lang="en-US" altLang="en-US" dirty="0"/>
              <a:t>3)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 interface of PC/MS-DOS has been criticized as being user-unfriendly.</a:t>
            </a:r>
          </a:p>
        </p:txBody>
      </p:sp>
      <p:pic>
        <p:nvPicPr>
          <p:cNvPr id="1658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t="19221" r="42834" b="18666"/>
          <a:stretch>
            <a:fillRect/>
          </a:stretch>
        </p:blipFill>
        <p:spPr bwMode="auto">
          <a:xfrm>
            <a:off x="609600" y="2251075"/>
            <a:ext cx="4673600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5893" name="Group 5"/>
          <p:cNvGrpSpPr>
            <a:grpSpLocks/>
          </p:cNvGrpSpPr>
          <p:nvPr/>
        </p:nvGrpSpPr>
        <p:grpSpPr bwMode="auto">
          <a:xfrm>
            <a:off x="3124200" y="1676400"/>
            <a:ext cx="3543300" cy="609600"/>
            <a:chOff x="2544" y="1072"/>
            <a:chExt cx="2232" cy="384"/>
          </a:xfrm>
        </p:grpSpPr>
        <p:sp>
          <p:nvSpPr>
            <p:cNvPr id="165894" name="Line 6"/>
            <p:cNvSpPr>
              <a:spLocks noChangeShapeType="1"/>
            </p:cNvSpPr>
            <p:nvPr/>
          </p:nvSpPr>
          <p:spPr bwMode="auto">
            <a:xfrm flipH="1">
              <a:off x="2544" y="1200"/>
              <a:ext cx="1168" cy="256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65895" name="Text Box 7"/>
            <p:cNvSpPr txBox="1">
              <a:spLocks noChangeArrowheads="1"/>
            </p:cNvSpPr>
            <p:nvPr/>
          </p:nvSpPr>
          <p:spPr bwMode="auto">
            <a:xfrm>
              <a:off x="3712" y="1072"/>
              <a:ext cx="10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Command</a:t>
              </a:r>
            </a:p>
          </p:txBody>
        </p:sp>
      </p:grpSp>
      <p:grpSp>
        <p:nvGrpSpPr>
          <p:cNvPr id="165896" name="Group 8"/>
          <p:cNvGrpSpPr>
            <a:grpSpLocks/>
          </p:cNvGrpSpPr>
          <p:nvPr/>
        </p:nvGrpSpPr>
        <p:grpSpPr bwMode="auto">
          <a:xfrm>
            <a:off x="4876800" y="3048000"/>
            <a:ext cx="2705100" cy="3606800"/>
            <a:chOff x="3112" y="1576"/>
            <a:chExt cx="1704" cy="2272"/>
          </a:xfrm>
        </p:grpSpPr>
        <p:sp>
          <p:nvSpPr>
            <p:cNvPr id="165897" name="AutoShape 9"/>
            <p:cNvSpPr>
              <a:spLocks/>
            </p:cNvSpPr>
            <p:nvPr/>
          </p:nvSpPr>
          <p:spPr bwMode="auto">
            <a:xfrm>
              <a:off x="3112" y="1576"/>
              <a:ext cx="632" cy="2272"/>
            </a:xfrm>
            <a:prstGeom prst="rightBrace">
              <a:avLst>
                <a:gd name="adj1" fmla="val 29958"/>
                <a:gd name="adj2" fmla="val 50000"/>
              </a:avLst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165898" name="Text Box 10"/>
            <p:cNvSpPr txBox="1">
              <a:spLocks noChangeArrowheads="1"/>
            </p:cNvSpPr>
            <p:nvPr/>
          </p:nvSpPr>
          <p:spPr bwMode="auto">
            <a:xfrm>
              <a:off x="3752" y="2480"/>
              <a:ext cx="106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Effect of the command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799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Birth Of The Microsoft </a:t>
            </a:r>
            <a:r>
              <a:rPr lang="en-US" altLang="en-US" dirty="0" smtClean="0"/>
              <a:t>OS (</a:t>
            </a:r>
            <a:r>
              <a:rPr lang="en-US" altLang="en-US" dirty="0"/>
              <a:t>4)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However the interface of PC/MS-DOS was a significant improvement over other operating systems.</a:t>
            </a:r>
          </a:p>
        </p:txBody>
      </p:sp>
      <p:grpSp>
        <p:nvGrpSpPr>
          <p:cNvPr id="166916" name="Group 4"/>
          <p:cNvGrpSpPr>
            <a:grpSpLocks/>
          </p:cNvGrpSpPr>
          <p:nvPr/>
        </p:nvGrpSpPr>
        <p:grpSpPr bwMode="auto">
          <a:xfrm>
            <a:off x="685800" y="2286000"/>
            <a:ext cx="3544888" cy="2616200"/>
            <a:chOff x="288" y="1505"/>
            <a:chExt cx="2233" cy="1648"/>
          </a:xfrm>
        </p:grpSpPr>
        <p:pic>
          <p:nvPicPr>
            <p:cNvPr id="166917" name="Picture 5" descr="j028575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4" y="1815"/>
              <a:ext cx="2177" cy="1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6918" name="Rectangle 6"/>
            <p:cNvSpPr>
              <a:spLocks noChangeArrowheads="1"/>
            </p:cNvSpPr>
            <p:nvPr/>
          </p:nvSpPr>
          <p:spPr bwMode="auto">
            <a:xfrm>
              <a:off x="288" y="1505"/>
              <a:ext cx="21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Arial" panose="020B0604020202020204" pitchFamily="34" charset="0"/>
                </a:rPr>
                <a:t>CP/M operating system </a:t>
              </a:r>
            </a:p>
          </p:txBody>
        </p:sp>
      </p:grpSp>
      <p:grpSp>
        <p:nvGrpSpPr>
          <p:cNvPr id="166919" name="Group 7"/>
          <p:cNvGrpSpPr>
            <a:grpSpLocks/>
          </p:cNvGrpSpPr>
          <p:nvPr/>
        </p:nvGrpSpPr>
        <p:grpSpPr bwMode="auto">
          <a:xfrm>
            <a:off x="4508500" y="3617913"/>
            <a:ext cx="1879600" cy="812800"/>
            <a:chOff x="3176" y="2312"/>
            <a:chExt cx="1184" cy="512"/>
          </a:xfrm>
        </p:grpSpPr>
        <p:pic>
          <p:nvPicPr>
            <p:cNvPr id="166920" name="Picture 8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6921" name="Text Box 9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Wrong disk!!!</a:t>
              </a:r>
            </a:p>
          </p:txBody>
        </p:sp>
      </p:grpSp>
      <p:sp>
        <p:nvSpPr>
          <p:cNvPr id="166922" name="Rectangle 10"/>
          <p:cNvSpPr>
            <a:spLocks noChangeArrowheads="1"/>
          </p:cNvSpPr>
          <p:nvPr/>
        </p:nvSpPr>
        <p:spPr bwMode="auto">
          <a:xfrm rot="193684">
            <a:off x="2308225" y="2986088"/>
            <a:ext cx="1098550" cy="1227137"/>
          </a:xfrm>
          <a:prstGeom prst="rect">
            <a:avLst/>
          </a:prstGeom>
          <a:solidFill>
            <a:srgbClr val="00008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</a:rPr>
              <a:t>Reboot 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</a:rPr>
              <a:t>computer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3132" y="6586264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Clipart: Microsoft</a:t>
            </a:r>
          </a:p>
        </p:txBody>
      </p:sp>
    </p:spTree>
    <p:extLst>
      <p:ext uri="{BB962C8B-B14F-4D97-AF65-F5344CB8AC3E}">
        <p14:creationId xmlns:p14="http://schemas.microsoft.com/office/powerpoint/2010/main" val="137658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build="p"/>
      <p:bldP spid="166922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Birth Of The Microsoft </a:t>
            </a:r>
            <a:r>
              <a:rPr lang="en-US" altLang="en-US" dirty="0" smtClean="0"/>
              <a:t>OS (5)</a:t>
            </a:r>
            <a:endParaRPr lang="en-US" altLang="en-US" dirty="0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However the interface of PC/MS-DOS was a significant improvement over other operating systems.</a:t>
            </a:r>
          </a:p>
        </p:txBody>
      </p:sp>
      <p:grpSp>
        <p:nvGrpSpPr>
          <p:cNvPr id="167940" name="Group 4"/>
          <p:cNvGrpSpPr>
            <a:grpSpLocks/>
          </p:cNvGrpSpPr>
          <p:nvPr/>
        </p:nvGrpSpPr>
        <p:grpSpPr bwMode="auto">
          <a:xfrm>
            <a:off x="685800" y="2362200"/>
            <a:ext cx="4405313" cy="2616200"/>
            <a:chOff x="288" y="1505"/>
            <a:chExt cx="2775" cy="1648"/>
          </a:xfrm>
        </p:grpSpPr>
        <p:pic>
          <p:nvPicPr>
            <p:cNvPr id="167941" name="Picture 5" descr="j028575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4" y="1815"/>
              <a:ext cx="2177" cy="1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7942" name="Rectangle 6"/>
            <p:cNvSpPr>
              <a:spLocks noChangeArrowheads="1"/>
            </p:cNvSpPr>
            <p:nvPr/>
          </p:nvSpPr>
          <p:spPr bwMode="auto">
            <a:xfrm>
              <a:off x="288" y="1505"/>
              <a:ext cx="277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/>
            <a:p>
              <a:pPr eaLnBrk="0" hangingPunct="0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Arial" panose="020B0604020202020204" pitchFamily="34" charset="0"/>
                </a:rPr>
                <a:t>PC/MS-DOS operating system </a:t>
              </a:r>
            </a:p>
          </p:txBody>
        </p:sp>
      </p:grpSp>
      <p:grpSp>
        <p:nvGrpSpPr>
          <p:cNvPr id="167943" name="Group 7"/>
          <p:cNvGrpSpPr>
            <a:grpSpLocks/>
          </p:cNvGrpSpPr>
          <p:nvPr/>
        </p:nvGrpSpPr>
        <p:grpSpPr bwMode="auto">
          <a:xfrm>
            <a:off x="4533900" y="3046413"/>
            <a:ext cx="1879600" cy="812800"/>
            <a:chOff x="3176" y="2312"/>
            <a:chExt cx="1184" cy="512"/>
          </a:xfrm>
        </p:grpSpPr>
        <p:pic>
          <p:nvPicPr>
            <p:cNvPr id="167944" name="Picture 8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7945" name="Text Box 9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Wrong disk!!!</a:t>
              </a:r>
            </a:p>
          </p:txBody>
        </p:sp>
      </p:grpSp>
      <p:sp>
        <p:nvSpPr>
          <p:cNvPr id="167946" name="Rectangle 10"/>
          <p:cNvSpPr>
            <a:spLocks noChangeArrowheads="1"/>
          </p:cNvSpPr>
          <p:nvPr/>
        </p:nvSpPr>
        <p:spPr bwMode="auto">
          <a:xfrm rot="231846">
            <a:off x="2325688" y="3063875"/>
            <a:ext cx="1068387" cy="11811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Abort, </a:t>
            </a:r>
          </a:p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retry, fail?</a:t>
            </a:r>
          </a:p>
        </p:txBody>
      </p:sp>
      <p:grpSp>
        <p:nvGrpSpPr>
          <p:cNvPr id="167947" name="Group 11"/>
          <p:cNvGrpSpPr>
            <a:grpSpLocks/>
          </p:cNvGrpSpPr>
          <p:nvPr/>
        </p:nvGrpSpPr>
        <p:grpSpPr bwMode="auto">
          <a:xfrm>
            <a:off x="4572000" y="4037013"/>
            <a:ext cx="1879600" cy="812800"/>
            <a:chOff x="3176" y="2312"/>
            <a:chExt cx="1184" cy="512"/>
          </a:xfrm>
        </p:grpSpPr>
        <p:pic>
          <p:nvPicPr>
            <p:cNvPr id="167948" name="Picture 12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7949" name="Text Box 13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Correct disk</a:t>
              </a:r>
            </a:p>
          </p:txBody>
        </p:sp>
      </p:grpSp>
      <p:pic>
        <p:nvPicPr>
          <p:cNvPr id="167950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t="19221" r="42834" b="18666"/>
          <a:stretch>
            <a:fillRect/>
          </a:stretch>
        </p:blipFill>
        <p:spPr bwMode="auto">
          <a:xfrm rot="314086">
            <a:off x="2324100" y="3063875"/>
            <a:ext cx="1060450" cy="118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016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7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7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IBM PC (Personal Computer: 1981)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endParaRPr lang="en-US" altLang="en-US" dirty="0"/>
          </a:p>
          <a:p>
            <a:pPr>
              <a:lnSpc>
                <a:spcPct val="70000"/>
              </a:lnSpc>
            </a:pPr>
            <a:endParaRPr lang="en-US" altLang="en-US" dirty="0"/>
          </a:p>
          <a:p>
            <a:pPr>
              <a:lnSpc>
                <a:spcPct val="70000"/>
              </a:lnSpc>
            </a:pPr>
            <a:endParaRPr lang="en-US" altLang="en-US" dirty="0"/>
          </a:p>
          <a:p>
            <a:pPr>
              <a:lnSpc>
                <a:spcPct val="70000"/>
              </a:lnSpc>
            </a:pPr>
            <a:endParaRPr lang="en-US" altLang="en-US" dirty="0"/>
          </a:p>
          <a:p>
            <a:pPr>
              <a:lnSpc>
                <a:spcPct val="70000"/>
              </a:lnSpc>
            </a:pPr>
            <a:endParaRPr lang="en-US" altLang="en-US" dirty="0"/>
          </a:p>
          <a:p>
            <a:pPr>
              <a:lnSpc>
                <a:spcPct val="70000"/>
              </a:lnSpc>
            </a:pPr>
            <a:endParaRPr lang="en-US" altLang="en-US" dirty="0"/>
          </a:p>
          <a:p>
            <a:pPr>
              <a:lnSpc>
                <a:spcPct val="70000"/>
              </a:lnSpc>
            </a:pPr>
            <a:endParaRPr lang="en-US" altLang="en-US" dirty="0"/>
          </a:p>
          <a:p>
            <a:pPr>
              <a:lnSpc>
                <a:spcPct val="70000"/>
              </a:lnSpc>
            </a:pPr>
            <a:endParaRPr lang="en-US" altLang="en-US" dirty="0"/>
          </a:p>
          <a:p>
            <a:pPr>
              <a:lnSpc>
                <a:spcPct val="70000"/>
              </a:lnSpc>
            </a:pPr>
            <a:endParaRPr lang="en-US" altLang="en-US" dirty="0"/>
          </a:p>
          <a:p>
            <a:pPr>
              <a:lnSpc>
                <a:spcPct val="70000"/>
              </a:lnSpc>
            </a:pPr>
            <a:endParaRPr lang="en-US" altLang="en-US" dirty="0"/>
          </a:p>
          <a:p>
            <a:pPr>
              <a:lnSpc>
                <a:spcPct val="70000"/>
              </a:lnSpc>
            </a:pPr>
            <a:r>
              <a:rPr lang="en-US" altLang="en-US" dirty="0"/>
              <a:t>IBM was a large company but a late comer into the microcomputer market.</a:t>
            </a:r>
          </a:p>
          <a:p>
            <a:pPr>
              <a:lnSpc>
                <a:spcPct val="70000"/>
              </a:lnSpc>
            </a:pPr>
            <a:r>
              <a:rPr lang="en-US" altLang="en-US" dirty="0"/>
              <a:t>As mentioned its machines used an operating system produced by Microsoft.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660400" y="1068388"/>
            <a:ext cx="3073400" cy="3595687"/>
            <a:chOff x="660400" y="1068987"/>
            <a:chExt cx="3073400" cy="3594890"/>
          </a:xfrm>
        </p:grpSpPr>
        <p:pic>
          <p:nvPicPr>
            <p:cNvPr id="6" name="Picture 6" descr="http://s7.computerhistory.org/is/image/CHM/102716228p-03-01?$re-story-hero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61" t="7446" r="12250" b="7776"/>
            <a:stretch>
              <a:fillRect/>
            </a:stretch>
          </p:blipFill>
          <p:spPr bwMode="auto">
            <a:xfrm>
              <a:off x="660400" y="1068987"/>
              <a:ext cx="3073400" cy="328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1"/>
            <p:cNvSpPr>
              <a:spLocks noChangeArrowheads="1"/>
            </p:cNvSpPr>
            <p:nvPr/>
          </p:nvSpPr>
          <p:spPr bwMode="auto">
            <a:xfrm>
              <a:off x="660400" y="4356100"/>
              <a:ext cx="21812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www.computerhistory.org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164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IBM PC (Personal Computer: 1981): 2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With the entry of IBM in the microcomputer market, many developers produced a plethora of software.</a:t>
            </a:r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762000" y="2362200"/>
            <a:ext cx="1943100" cy="3071813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/>
          <a:lstStyle/>
          <a:p>
            <a:pPr eaLnBrk="0" hangingPunct="0">
              <a:spcBef>
                <a:spcPct val="50000"/>
              </a:spcBef>
              <a:buFontTx/>
              <a:buNone/>
            </a:pPr>
            <a:r>
              <a:rPr lang="en-US" altLang="en-US" sz="3200" dirty="0">
                <a:solidFill>
                  <a:srgbClr val="FFFFFF"/>
                </a:solidFill>
                <a:latin typeface="Arial" panose="020B0604020202020204" pitchFamily="34" charset="0"/>
              </a:rPr>
              <a:t>IBM PC</a:t>
            </a:r>
          </a:p>
        </p:txBody>
      </p:sp>
      <p:grpSp>
        <p:nvGrpSpPr>
          <p:cNvPr id="171013" name="Group 5"/>
          <p:cNvGrpSpPr>
            <a:grpSpLocks/>
          </p:cNvGrpSpPr>
          <p:nvPr/>
        </p:nvGrpSpPr>
        <p:grpSpPr bwMode="auto">
          <a:xfrm>
            <a:off x="2705100" y="2311400"/>
            <a:ext cx="4737100" cy="1587500"/>
            <a:chOff x="1688" y="1344"/>
            <a:chExt cx="2984" cy="1000"/>
          </a:xfrm>
        </p:grpSpPr>
        <p:sp>
          <p:nvSpPr>
            <p:cNvPr id="171014" name="Text Box 6"/>
            <p:cNvSpPr txBox="1">
              <a:spLocks noChangeArrowheads="1"/>
            </p:cNvSpPr>
            <p:nvPr/>
          </p:nvSpPr>
          <p:spPr bwMode="auto">
            <a:xfrm>
              <a:off x="3240" y="1344"/>
              <a:ext cx="1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Word processing</a:t>
              </a:r>
            </a:p>
          </p:txBody>
        </p:sp>
        <p:cxnSp>
          <p:nvCxnSpPr>
            <p:cNvPr id="171015" name="AutoShape 7"/>
            <p:cNvCxnSpPr>
              <a:cxnSpLocks noChangeShapeType="1"/>
              <a:stCxn id="171014" idx="1"/>
              <a:endCxn id="171012" idx="3"/>
            </p:cNvCxnSpPr>
            <p:nvPr/>
          </p:nvCxnSpPr>
          <p:spPr bwMode="auto">
            <a:xfrm flipH="1">
              <a:off x="1688" y="1469"/>
              <a:ext cx="1552" cy="8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71016" name="Group 8"/>
          <p:cNvGrpSpPr>
            <a:grpSpLocks/>
          </p:cNvGrpSpPr>
          <p:nvPr/>
        </p:nvGrpSpPr>
        <p:grpSpPr bwMode="auto">
          <a:xfrm>
            <a:off x="2705100" y="3238500"/>
            <a:ext cx="5156200" cy="660400"/>
            <a:chOff x="1688" y="1928"/>
            <a:chExt cx="3248" cy="416"/>
          </a:xfrm>
        </p:grpSpPr>
        <p:sp>
          <p:nvSpPr>
            <p:cNvPr id="171017" name="Text Box 9"/>
            <p:cNvSpPr txBox="1">
              <a:spLocks noChangeArrowheads="1"/>
            </p:cNvSpPr>
            <p:nvPr/>
          </p:nvSpPr>
          <p:spPr bwMode="auto">
            <a:xfrm>
              <a:off x="3248" y="1928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Accounting software</a:t>
              </a:r>
            </a:p>
          </p:txBody>
        </p:sp>
        <p:cxnSp>
          <p:nvCxnSpPr>
            <p:cNvPr id="171018" name="AutoShape 10"/>
            <p:cNvCxnSpPr>
              <a:cxnSpLocks noChangeShapeType="1"/>
              <a:stCxn id="171017" idx="1"/>
              <a:endCxn id="171012" idx="3"/>
            </p:cNvCxnSpPr>
            <p:nvPr/>
          </p:nvCxnSpPr>
          <p:spPr bwMode="auto">
            <a:xfrm flipH="1">
              <a:off x="1688" y="2053"/>
              <a:ext cx="1560" cy="29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71019" name="Group 11"/>
          <p:cNvGrpSpPr>
            <a:grpSpLocks/>
          </p:cNvGrpSpPr>
          <p:nvPr/>
        </p:nvGrpSpPr>
        <p:grpSpPr bwMode="auto">
          <a:xfrm>
            <a:off x="2705100" y="3898900"/>
            <a:ext cx="5168900" cy="612775"/>
            <a:chOff x="1688" y="2344"/>
            <a:chExt cx="3256" cy="386"/>
          </a:xfrm>
        </p:grpSpPr>
        <p:sp>
          <p:nvSpPr>
            <p:cNvPr id="171020" name="Text Box 12"/>
            <p:cNvSpPr txBox="1">
              <a:spLocks noChangeArrowheads="1"/>
            </p:cNvSpPr>
            <p:nvPr/>
          </p:nvSpPr>
          <p:spPr bwMode="auto">
            <a:xfrm>
              <a:off x="3256" y="2480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Games</a:t>
              </a:r>
            </a:p>
          </p:txBody>
        </p:sp>
        <p:cxnSp>
          <p:nvCxnSpPr>
            <p:cNvPr id="171021" name="AutoShape 13"/>
            <p:cNvCxnSpPr>
              <a:cxnSpLocks noChangeShapeType="1"/>
              <a:stCxn id="171020" idx="1"/>
              <a:endCxn id="171012" idx="3"/>
            </p:cNvCxnSpPr>
            <p:nvPr/>
          </p:nvCxnSpPr>
          <p:spPr bwMode="auto">
            <a:xfrm flipH="1" flipV="1">
              <a:off x="1688" y="2344"/>
              <a:ext cx="1568" cy="26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71022" name="Group 14"/>
          <p:cNvGrpSpPr>
            <a:grpSpLocks/>
          </p:cNvGrpSpPr>
          <p:nvPr/>
        </p:nvGrpSpPr>
        <p:grpSpPr bwMode="auto">
          <a:xfrm>
            <a:off x="2705100" y="3898900"/>
            <a:ext cx="5194300" cy="1501775"/>
            <a:chOff x="1688" y="2344"/>
            <a:chExt cx="3272" cy="946"/>
          </a:xfrm>
        </p:grpSpPr>
        <p:sp>
          <p:nvSpPr>
            <p:cNvPr id="171023" name="Text Box 15"/>
            <p:cNvSpPr txBox="1">
              <a:spLocks noChangeArrowheads="1"/>
            </p:cNvSpPr>
            <p:nvPr/>
          </p:nvSpPr>
          <p:spPr bwMode="auto">
            <a:xfrm>
              <a:off x="3272" y="3040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Spreadsheets</a:t>
              </a:r>
            </a:p>
          </p:txBody>
        </p:sp>
        <p:cxnSp>
          <p:nvCxnSpPr>
            <p:cNvPr id="171024" name="AutoShape 16"/>
            <p:cNvCxnSpPr>
              <a:cxnSpLocks noChangeShapeType="1"/>
              <a:stCxn id="171023" idx="1"/>
              <a:endCxn id="171012" idx="3"/>
            </p:cNvCxnSpPr>
            <p:nvPr/>
          </p:nvCxnSpPr>
          <p:spPr bwMode="auto">
            <a:xfrm flipH="1" flipV="1">
              <a:off x="1688" y="2344"/>
              <a:ext cx="1584" cy="82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83481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IBM PC (Personal Computer: 1981): 3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r>
              <a:rPr lang="en-US" altLang="en-US" dirty="0"/>
              <a:t>Apple entered the microcomputer market sooner and already had an established market when IBM began to first market the PC.</a:t>
            </a:r>
          </a:p>
          <a:p>
            <a:pPr marL="228600" indent="-228600"/>
            <a:endParaRPr lang="en-US" altLang="en-US" dirty="0"/>
          </a:p>
          <a:p>
            <a:pPr marL="228600" indent="-228600"/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228600" indent="-228600"/>
            <a:r>
              <a:rPr lang="en-US" altLang="en-US" dirty="0"/>
              <a:t>Because of the prevalence of so much software the IBM-PC soon </a:t>
            </a:r>
            <a:r>
              <a:rPr lang="en-US" altLang="en-US" dirty="0" smtClean="0"/>
              <a:t>overtook Apple (and other vendors) </a:t>
            </a:r>
            <a:r>
              <a:rPr lang="en-US" altLang="en-US" dirty="0"/>
              <a:t>in sales.</a:t>
            </a:r>
          </a:p>
          <a:p>
            <a:pPr marL="228600" indent="-228600"/>
            <a:endParaRPr lang="en-US" altLang="en-US" dirty="0"/>
          </a:p>
        </p:txBody>
      </p:sp>
      <p:grpSp>
        <p:nvGrpSpPr>
          <p:cNvPr id="172036" name="Group 4"/>
          <p:cNvGrpSpPr>
            <a:grpSpLocks/>
          </p:cNvGrpSpPr>
          <p:nvPr/>
        </p:nvGrpSpPr>
        <p:grpSpPr bwMode="auto">
          <a:xfrm>
            <a:off x="533400" y="2590800"/>
            <a:ext cx="3632200" cy="954088"/>
            <a:chOff x="477" y="1352"/>
            <a:chExt cx="2288" cy="601"/>
          </a:xfrm>
        </p:grpSpPr>
        <p:sp>
          <p:nvSpPr>
            <p:cNvPr id="172037" name="Text Box 5"/>
            <p:cNvSpPr txBox="1">
              <a:spLocks noChangeArrowheads="1"/>
            </p:cNvSpPr>
            <p:nvPr/>
          </p:nvSpPr>
          <p:spPr bwMode="auto">
            <a:xfrm>
              <a:off x="1824" y="1352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172038" name="Text Box 6"/>
            <p:cNvSpPr txBox="1">
              <a:spLocks noChangeArrowheads="1"/>
            </p:cNvSpPr>
            <p:nvPr/>
          </p:nvSpPr>
          <p:spPr bwMode="auto">
            <a:xfrm>
              <a:off x="656" y="1352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172039" name="Rectangle 7"/>
            <p:cNvSpPr>
              <a:spLocks noChangeArrowheads="1"/>
            </p:cNvSpPr>
            <p:nvPr/>
          </p:nvSpPr>
          <p:spPr bwMode="auto">
            <a:xfrm>
              <a:off x="680" y="1600"/>
              <a:ext cx="144" cy="3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172040" name="Line 8"/>
            <p:cNvSpPr>
              <a:spLocks noChangeShapeType="1"/>
            </p:cNvSpPr>
            <p:nvPr/>
          </p:nvSpPr>
          <p:spPr bwMode="auto">
            <a:xfrm flipV="1">
              <a:off x="477" y="1953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72041" name="Group 9"/>
          <p:cNvGrpSpPr>
            <a:grpSpLocks/>
          </p:cNvGrpSpPr>
          <p:nvPr/>
        </p:nvGrpSpPr>
        <p:grpSpPr bwMode="auto">
          <a:xfrm>
            <a:off x="533400" y="4795044"/>
            <a:ext cx="3632200" cy="1690687"/>
            <a:chOff x="485" y="2848"/>
            <a:chExt cx="2288" cy="1065"/>
          </a:xfrm>
        </p:grpSpPr>
        <p:sp>
          <p:nvSpPr>
            <p:cNvPr id="172042" name="Text Box 10"/>
            <p:cNvSpPr txBox="1">
              <a:spLocks noChangeArrowheads="1"/>
            </p:cNvSpPr>
            <p:nvPr/>
          </p:nvSpPr>
          <p:spPr bwMode="auto">
            <a:xfrm>
              <a:off x="1792" y="2856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172043" name="Text Box 11"/>
            <p:cNvSpPr txBox="1">
              <a:spLocks noChangeArrowheads="1"/>
            </p:cNvSpPr>
            <p:nvPr/>
          </p:nvSpPr>
          <p:spPr bwMode="auto">
            <a:xfrm>
              <a:off x="648" y="2848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172044" name="Rectangle 12"/>
            <p:cNvSpPr>
              <a:spLocks noChangeArrowheads="1"/>
            </p:cNvSpPr>
            <p:nvPr/>
          </p:nvSpPr>
          <p:spPr bwMode="auto">
            <a:xfrm>
              <a:off x="672" y="3560"/>
              <a:ext cx="144" cy="3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172045" name="Line 13"/>
            <p:cNvSpPr>
              <a:spLocks noChangeShapeType="1"/>
            </p:cNvSpPr>
            <p:nvPr/>
          </p:nvSpPr>
          <p:spPr bwMode="auto">
            <a:xfrm flipV="1">
              <a:off x="485" y="3913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72046" name="Rectangle 14"/>
            <p:cNvSpPr>
              <a:spLocks noChangeArrowheads="1"/>
            </p:cNvSpPr>
            <p:nvPr/>
          </p:nvSpPr>
          <p:spPr bwMode="auto">
            <a:xfrm>
              <a:off x="1872" y="3102"/>
              <a:ext cx="136" cy="808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41980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History Of Apple Computers: Steve And Steve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Apple was founded by Steven Jobs and Steve Wozniac in a Silicon Valley garage.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762000" y="1938499"/>
            <a:ext cx="7648184" cy="4580775"/>
            <a:chOff x="673100" y="1510734"/>
            <a:chExt cx="7648184" cy="4579974"/>
          </a:xfrm>
        </p:grpSpPr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6632184" y="1510734"/>
              <a:ext cx="1689100" cy="402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Steven Jobs</a:t>
              </a:r>
            </a:p>
          </p:txBody>
        </p:sp>
        <p:pic>
          <p:nvPicPr>
            <p:cNvPr id="12" name="Picture 11" descr="http://s7.computerhistory.org/is/image/CHM/102665181-03-01?$re-medium-zoom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3371" r="50221" b="39481"/>
            <a:stretch>
              <a:fillRect/>
            </a:stretch>
          </p:blipFill>
          <p:spPr bwMode="auto">
            <a:xfrm>
              <a:off x="673100" y="1894680"/>
              <a:ext cx="2425700" cy="4196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725292" y="2340790"/>
            <a:ext cx="7593208" cy="4521453"/>
            <a:chOff x="636392" y="2400266"/>
            <a:chExt cx="7593208" cy="4520840"/>
          </a:xfrm>
        </p:grpSpPr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636392" y="6518870"/>
              <a:ext cx="1752600" cy="402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Steve Wozniac</a:t>
              </a:r>
            </a:p>
          </p:txBody>
        </p:sp>
        <p:pic>
          <p:nvPicPr>
            <p:cNvPr id="15" name="Picture 11" descr="http://s7.computerhistory.org/is/image/CHM/102665181-03-01?$re-medium-zoom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77" t="25890" r="25444" b="21667"/>
            <a:stretch>
              <a:fillRect/>
            </a:stretch>
          </p:blipFill>
          <p:spPr bwMode="auto">
            <a:xfrm>
              <a:off x="5397500" y="2400266"/>
              <a:ext cx="2832100" cy="4010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520684" y="6460012"/>
            <a:ext cx="3200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Images © Apple Computer, Inc. from www.computerhistory.org</a:t>
            </a:r>
          </a:p>
        </p:txBody>
      </p:sp>
    </p:spTree>
    <p:extLst>
      <p:ext uri="{BB962C8B-B14F-4D97-AF65-F5344CB8AC3E}">
        <p14:creationId xmlns:p14="http://schemas.microsoft.com/office/powerpoint/2010/main" val="290462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/>
              <a:t>Apple: Steve And Steve</a:t>
            </a:r>
          </a:p>
        </p:txBody>
      </p:sp>
      <p:sp>
        <p:nvSpPr>
          <p:cNvPr id="23654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CA" altLang="en-US" dirty="0"/>
              <a:t>Bill Fernandez (Wozniak’s neighbour in Santa Clara California) introduced the ‘Steves’.</a:t>
            </a:r>
            <a:r>
              <a:rPr lang="en-CA" altLang="en-US" baseline="30000" dirty="0"/>
              <a:t>1</a:t>
            </a:r>
          </a:p>
          <a:p>
            <a:pPr lvl="1"/>
            <a:r>
              <a:rPr lang="en-CA" altLang="en-US" dirty="0"/>
              <a:t>Stephen Gary Wozniak (16)</a:t>
            </a:r>
          </a:p>
          <a:p>
            <a:pPr lvl="1"/>
            <a:r>
              <a:rPr lang="en-CA" altLang="en-US" dirty="0"/>
              <a:t>Steven Paul Jobs (21)</a:t>
            </a:r>
          </a:p>
          <a:p>
            <a:r>
              <a:rPr lang="en-CA" altLang="en-US" dirty="0"/>
              <a:t>They built their first computer out of parts that were discarded (for ‘cosmetic’ reasons) by computer manufacturers. </a:t>
            </a:r>
          </a:p>
          <a:p>
            <a:pPr lvl="1"/>
            <a:r>
              <a:rPr lang="en-CA" altLang="en-US" dirty="0"/>
              <a:t>Named after their favourite drink: “The Cream Soda computer”.</a:t>
            </a:r>
          </a:p>
          <a:p>
            <a:pPr lvl="1"/>
            <a:r>
              <a:rPr lang="en-CA" altLang="en-US" dirty="0"/>
              <a:t>Jobs was marketing, Wozniak was the Engineer, </a:t>
            </a:r>
          </a:p>
        </p:txBody>
      </p:sp>
      <p:sp>
        <p:nvSpPr>
          <p:cNvPr id="236548" name="TextBox 3"/>
          <p:cNvSpPr txBox="1">
            <a:spLocks noChangeArrowheads="1"/>
          </p:cNvSpPr>
          <p:nvPr/>
        </p:nvSpPr>
        <p:spPr bwMode="auto">
          <a:xfrm>
            <a:off x="0" y="6581775"/>
            <a:ext cx="685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CA" altLang="en-US" sz="1200" dirty="0">
                <a:cs typeface="Arial" panose="020B0604020202020204" pitchFamily="34" charset="0"/>
              </a:rPr>
              <a:t>1 “Corporations that changed the World: Apple Inc.” (Jason D. O’Grady: Greenwood Press 2009) </a:t>
            </a:r>
          </a:p>
        </p:txBody>
      </p:sp>
    </p:spTree>
    <p:extLst>
      <p:ext uri="{BB962C8B-B14F-4D97-AF65-F5344CB8AC3E}">
        <p14:creationId xmlns:p14="http://schemas.microsoft.com/office/powerpoint/2010/main" val="151988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/>
              <a:t>Steve Jobs</a:t>
            </a:r>
          </a:p>
        </p:txBody>
      </p:sp>
      <p:sp>
        <p:nvSpPr>
          <p:cNvPr id="23757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CA" altLang="en-US" dirty="0"/>
              <a:t>Born Feb 24, 1955 in San Francisco.</a:t>
            </a:r>
          </a:p>
          <a:p>
            <a:r>
              <a:rPr lang="en-CA" altLang="en-US" dirty="0"/>
              <a:t>Age 23: Made his first million</a:t>
            </a:r>
          </a:p>
          <a:p>
            <a:r>
              <a:rPr lang="en-CA" altLang="en-US" dirty="0"/>
              <a:t>Age 25 (1980): Worth approximately 100 million</a:t>
            </a:r>
          </a:p>
          <a:p>
            <a:r>
              <a:rPr lang="en-CA" altLang="en-US" dirty="0"/>
              <a:t>2009: Worth approximately 6 billion</a:t>
            </a:r>
          </a:p>
          <a:p>
            <a:r>
              <a:rPr lang="en-CA" altLang="en-US" dirty="0"/>
              <a:t>Even at an early age he showed an aptitude for business and people over engineering.</a:t>
            </a:r>
          </a:p>
          <a:p>
            <a:pPr lvl="1"/>
            <a:r>
              <a:rPr lang="en-CA" altLang="en-US" dirty="0"/>
              <a:t>“...he wasn't interested in getting his hands dirty”, “...he was more interested in wondering about the people that owned the cars.”</a:t>
            </a:r>
            <a:r>
              <a:rPr lang="en-CA" altLang="en-US" baseline="30000" dirty="0"/>
              <a:t>1</a:t>
            </a:r>
          </a:p>
        </p:txBody>
      </p:sp>
      <p:sp>
        <p:nvSpPr>
          <p:cNvPr id="237572" name="TextBox 3"/>
          <p:cNvSpPr txBox="1">
            <a:spLocks noChangeArrowheads="1"/>
          </p:cNvSpPr>
          <p:nvPr/>
        </p:nvSpPr>
        <p:spPr bwMode="auto">
          <a:xfrm>
            <a:off x="0" y="6581775"/>
            <a:ext cx="8382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CA" altLang="en-US" sz="1200" dirty="0">
                <a:cs typeface="Arial" panose="020B0604020202020204" pitchFamily="34" charset="0"/>
              </a:rPr>
              <a:t>1”The little kingdom: The private story of Apple Computer” (Michael Moritz: William Morrow p. 38)</a:t>
            </a:r>
          </a:p>
        </p:txBody>
      </p:sp>
    </p:spTree>
    <p:extLst>
      <p:ext uri="{BB962C8B-B14F-4D97-AF65-F5344CB8AC3E}">
        <p14:creationId xmlns:p14="http://schemas.microsoft.com/office/powerpoint/2010/main" val="215532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build="p" bldLvl="3"/>
      <p:bldP spid="23757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/>
              <a:t>Steve Wozniak</a:t>
            </a:r>
          </a:p>
        </p:txBody>
      </p:sp>
      <p:sp>
        <p:nvSpPr>
          <p:cNvPr id="23859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CA" altLang="en-US" dirty="0"/>
              <a:t>Born August 11 1950</a:t>
            </a:r>
          </a:p>
          <a:p>
            <a:r>
              <a:rPr lang="en-CA" altLang="en-US" dirty="0"/>
              <a:t>Commonly known by an abbreviation of his surname “The Woz”</a:t>
            </a:r>
          </a:p>
          <a:p>
            <a:r>
              <a:rPr lang="en-CA" altLang="en-US" dirty="0"/>
              <a:t>“Prolific tinkerer”</a:t>
            </a:r>
            <a:r>
              <a:rPr lang="en-CA" altLang="en-US" baseline="30000" dirty="0"/>
              <a:t>1</a:t>
            </a:r>
          </a:p>
          <a:p>
            <a:r>
              <a:rPr lang="en-CA" altLang="en-US" dirty="0"/>
              <a:t>“From a technical standpoint, Woz was literally Apple Computer”</a:t>
            </a:r>
            <a:r>
              <a:rPr lang="en-CA" altLang="en-US" baseline="30000" dirty="0"/>
              <a:t>2</a:t>
            </a:r>
          </a:p>
        </p:txBody>
      </p:sp>
      <p:sp>
        <p:nvSpPr>
          <p:cNvPr id="238596" name="TextBox 5"/>
          <p:cNvSpPr txBox="1">
            <a:spLocks noChangeArrowheads="1"/>
          </p:cNvSpPr>
          <p:nvPr/>
        </p:nvSpPr>
        <p:spPr bwMode="auto">
          <a:xfrm>
            <a:off x="0" y="6019800"/>
            <a:ext cx="685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CA" altLang="en-US" sz="1200" dirty="0">
                <a:cs typeface="Arial" panose="020B0604020202020204" pitchFamily="34" charset="0"/>
              </a:rPr>
              <a:t>1 “Corporations that changed the World: Apple Inc.” (Jason D. O’Grady: Greenwood Press 2009) </a:t>
            </a:r>
          </a:p>
        </p:txBody>
      </p:sp>
      <p:sp>
        <p:nvSpPr>
          <p:cNvPr id="238597" name="TextBox 5"/>
          <p:cNvSpPr txBox="1">
            <a:spLocks noChangeArrowheads="1"/>
          </p:cNvSpPr>
          <p:nvPr/>
        </p:nvSpPr>
        <p:spPr bwMode="auto">
          <a:xfrm>
            <a:off x="0" y="6396038"/>
            <a:ext cx="777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CA" altLang="en-US" sz="1200" dirty="0">
                <a:cs typeface="Arial" panose="020B0604020202020204" pitchFamily="34" charset="0"/>
              </a:rPr>
              <a:t>2  “iWoz: From Computer Geek to Cult Icon: How I Invented the personal computer, Co-founded Apple, and had Fun Doing It” (Steve Wozniak with G. Smith: W.W. Norton 2006)</a:t>
            </a:r>
          </a:p>
        </p:txBody>
      </p:sp>
    </p:spTree>
    <p:extLst>
      <p:ext uri="{BB962C8B-B14F-4D97-AF65-F5344CB8AC3E}">
        <p14:creationId xmlns:p14="http://schemas.microsoft.com/office/powerpoint/2010/main" val="101719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uiExpand="1" build="p" bldLvl="3"/>
      <p:bldP spid="238596" grpId="0" uiExpand="1"/>
      <p:bldP spid="23859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/>
              <a:t>Apple I</a:t>
            </a:r>
          </a:p>
        </p:txBody>
      </p:sp>
      <p:sp>
        <p:nvSpPr>
          <p:cNvPr id="23961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CA" altLang="en-US" dirty="0"/>
              <a:t>1976: Wozniak completed a prototype and took it the Homebrew Computer club.</a:t>
            </a:r>
          </a:p>
          <a:p>
            <a:r>
              <a:rPr lang="en-CA" altLang="en-US" dirty="0"/>
              <a:t>Jobs saw its immediate potential.</a:t>
            </a:r>
          </a:p>
          <a:p>
            <a:r>
              <a:rPr lang="en-CA" altLang="en-US" dirty="0"/>
              <a:t>It used a standard TV as a monitor.</a:t>
            </a:r>
          </a:p>
          <a:p>
            <a:r>
              <a:rPr lang="en-CA" altLang="en-US" dirty="0"/>
              <a:t>Due to Wozniak’s design genius it used a minimal number of chips (to keep costs and complexity down).</a:t>
            </a:r>
          </a:p>
          <a:p>
            <a:r>
              <a:rPr lang="en-CA" altLang="en-US" dirty="0"/>
              <a:t>Boot code was in ROM.</a:t>
            </a:r>
          </a:p>
          <a:p>
            <a:r>
              <a:rPr lang="en-CA" altLang="en-US" dirty="0"/>
              <a:t>Data was saved on cassette tapes.</a:t>
            </a:r>
          </a:p>
        </p:txBody>
      </p:sp>
    </p:spTree>
    <p:extLst>
      <p:ext uri="{BB962C8B-B14F-4D97-AF65-F5344CB8AC3E}">
        <p14:creationId xmlns:p14="http://schemas.microsoft.com/office/powerpoint/2010/main" val="261928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Apple I (2)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 first Apple computer: significantly different from it’s successors.</a:t>
            </a:r>
          </a:p>
        </p:txBody>
      </p:sp>
      <p:grpSp>
        <p:nvGrpSpPr>
          <p:cNvPr id="262157" name="Group 13"/>
          <p:cNvGrpSpPr>
            <a:grpSpLocks/>
          </p:cNvGrpSpPr>
          <p:nvPr/>
        </p:nvGrpSpPr>
        <p:grpSpPr bwMode="auto">
          <a:xfrm>
            <a:off x="457200" y="2054225"/>
            <a:ext cx="8220075" cy="4516438"/>
            <a:chOff x="288" y="1294"/>
            <a:chExt cx="5178" cy="2845"/>
          </a:xfrm>
        </p:grpSpPr>
        <p:pic>
          <p:nvPicPr>
            <p:cNvPr id="262148" name="Picture 4" descr="smithsonia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488"/>
              <a:ext cx="3682" cy="26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2149" name="Text Box 5"/>
            <p:cNvSpPr txBox="1">
              <a:spLocks noChangeArrowheads="1"/>
            </p:cNvSpPr>
            <p:nvPr/>
          </p:nvSpPr>
          <p:spPr bwMode="auto">
            <a:xfrm>
              <a:off x="4650" y="1294"/>
              <a:ext cx="8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Extras</a:t>
              </a:r>
            </a:p>
          </p:txBody>
        </p:sp>
        <p:sp>
          <p:nvSpPr>
            <p:cNvPr id="262150" name="Line 6"/>
            <p:cNvSpPr>
              <a:spLocks noChangeShapeType="1"/>
            </p:cNvSpPr>
            <p:nvPr/>
          </p:nvSpPr>
          <p:spPr bwMode="auto">
            <a:xfrm flipH="1">
              <a:off x="3130" y="1494"/>
              <a:ext cx="1792" cy="1456"/>
            </a:xfrm>
            <a:prstGeom prst="line">
              <a:avLst/>
            </a:prstGeom>
            <a:noFill/>
            <a:ln w="38100">
              <a:solidFill>
                <a:srgbClr val="96969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262151" name="Group 7"/>
            <p:cNvGrpSpPr>
              <a:grpSpLocks/>
            </p:cNvGrpSpPr>
            <p:nvPr/>
          </p:nvGrpSpPr>
          <p:grpSpPr bwMode="auto">
            <a:xfrm>
              <a:off x="3402" y="1342"/>
              <a:ext cx="1488" cy="576"/>
              <a:chOff x="3512" y="544"/>
              <a:chExt cx="1488" cy="576"/>
            </a:xfrm>
          </p:grpSpPr>
          <p:pic>
            <p:nvPicPr>
              <p:cNvPr id="262152" name="Picture 8" descr="MC900434800[1]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12" y="544"/>
                <a:ext cx="576" cy="5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2153" name="Line 9"/>
              <p:cNvSpPr>
                <a:spLocks noChangeShapeType="1"/>
              </p:cNvSpPr>
              <p:nvPr/>
            </p:nvSpPr>
            <p:spPr bwMode="auto">
              <a:xfrm flipH="1">
                <a:off x="3832" y="712"/>
                <a:ext cx="1168" cy="72"/>
              </a:xfrm>
              <a:prstGeom prst="line">
                <a:avLst/>
              </a:prstGeom>
              <a:noFill/>
              <a:ln w="38100">
                <a:solidFill>
                  <a:srgbClr val="969696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  <p:grpSp>
          <p:nvGrpSpPr>
            <p:cNvPr id="262154" name="Group 10"/>
            <p:cNvGrpSpPr>
              <a:grpSpLocks/>
            </p:cNvGrpSpPr>
            <p:nvPr/>
          </p:nvGrpSpPr>
          <p:grpSpPr bwMode="auto">
            <a:xfrm>
              <a:off x="2706" y="1502"/>
              <a:ext cx="2200" cy="1248"/>
              <a:chOff x="2816" y="704"/>
              <a:chExt cx="2200" cy="1248"/>
            </a:xfrm>
          </p:grpSpPr>
          <p:sp>
            <p:nvSpPr>
              <p:cNvPr id="262155" name="AutoShape 11"/>
              <p:cNvSpPr>
                <a:spLocks/>
              </p:cNvSpPr>
              <p:nvPr/>
            </p:nvSpPr>
            <p:spPr bwMode="auto">
              <a:xfrm rot="-1951937">
                <a:off x="2816" y="1144"/>
                <a:ext cx="376" cy="808"/>
              </a:xfrm>
              <a:prstGeom prst="rightBrace">
                <a:avLst>
                  <a:gd name="adj1" fmla="val 17908"/>
                  <a:gd name="adj2" fmla="val 50000"/>
                </a:avLst>
              </a:prstGeom>
              <a:noFill/>
              <a:ln w="38100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 dirty="0"/>
              </a:p>
            </p:txBody>
          </p:sp>
          <p:sp>
            <p:nvSpPr>
              <p:cNvPr id="262156" name="Line 12"/>
              <p:cNvSpPr>
                <a:spLocks noChangeShapeType="1"/>
              </p:cNvSpPr>
              <p:nvPr/>
            </p:nvSpPr>
            <p:spPr bwMode="auto">
              <a:xfrm flipH="1">
                <a:off x="3176" y="704"/>
                <a:ext cx="1840" cy="752"/>
              </a:xfrm>
              <a:prstGeom prst="line">
                <a:avLst/>
              </a:prstGeom>
              <a:noFill/>
              <a:ln w="38100">
                <a:solidFill>
                  <a:srgbClr val="969696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-3132" y="6586264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Clipart: Microsoft</a:t>
            </a:r>
          </a:p>
        </p:txBody>
      </p:sp>
    </p:spTree>
    <p:extLst>
      <p:ext uri="{BB962C8B-B14F-4D97-AF65-F5344CB8AC3E}">
        <p14:creationId xmlns:p14="http://schemas.microsoft.com/office/powerpoint/2010/main" val="53236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2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/>
              <a:t>Apple I: Marketing</a:t>
            </a:r>
          </a:p>
        </p:txBody>
      </p:sp>
      <p:sp>
        <p:nvSpPr>
          <p:cNvPr id="24064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CA" altLang="en-US" dirty="0"/>
              <a:t>A local electronic shop owner immediately put in for an order of 50 computers.</a:t>
            </a:r>
          </a:p>
          <a:p>
            <a:r>
              <a:rPr lang="en-CA" altLang="en-US" dirty="0"/>
              <a:t>Cash was so tight for `Apple` that payment for the parts had to made on credit.</a:t>
            </a:r>
          </a:p>
          <a:p>
            <a:pPr lvl="1"/>
            <a:r>
              <a:rPr lang="en-CA" altLang="en-US" dirty="0"/>
              <a:t>Even then personal sacrifices had to be made.</a:t>
            </a:r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  <a:p>
            <a:pPr lvl="1"/>
            <a:r>
              <a:rPr lang="en-CA" altLang="en-US" dirty="0"/>
              <a:t>Wozniak`s friend: Ronald Wayne helped him assemble the computers in Wozniak`s living room.</a:t>
            </a:r>
          </a:p>
          <a:p>
            <a:pPr lvl="2"/>
            <a:r>
              <a:rPr lang="en-CA" altLang="en-US" dirty="0"/>
              <a:t>Even </a:t>
            </a:r>
            <a:r>
              <a:rPr lang="en-CA" altLang="en-US" dirty="0" smtClean="0"/>
              <a:t>this preassembly process the </a:t>
            </a:r>
            <a:r>
              <a:rPr lang="en-CA" altLang="en-US" dirty="0"/>
              <a:t>machine still required some </a:t>
            </a:r>
            <a:r>
              <a:rPr lang="en-CA" altLang="en-US" dirty="0" smtClean="0"/>
              <a:t>assembly by the end customers.</a:t>
            </a:r>
            <a:endParaRPr lang="en-CA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6467" r="53361" b="6467"/>
          <a:stretch/>
        </p:blipFill>
        <p:spPr>
          <a:xfrm>
            <a:off x="1295400" y="3440482"/>
            <a:ext cx="967727" cy="1240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440482"/>
            <a:ext cx="2053581" cy="10455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3132" y="6586264"/>
            <a:ext cx="2136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Clipart:www.colourbox.com</a:t>
            </a:r>
          </a:p>
        </p:txBody>
      </p:sp>
    </p:spTree>
    <p:extLst>
      <p:ext uri="{BB962C8B-B14F-4D97-AF65-F5344CB8AC3E}">
        <p14:creationId xmlns:p14="http://schemas.microsoft.com/office/powerpoint/2010/main" val="332472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3" grpId="0" uiExpand="1" build="p" bldLvl="3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/>
              <a:t>Apple II</a:t>
            </a:r>
          </a:p>
        </p:txBody>
      </p:sp>
      <p:sp>
        <p:nvSpPr>
          <p:cNvPr id="24576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CA" altLang="en-US" dirty="0"/>
              <a:t>Proceeds from the sale of the predecessor machine financed the construction of its successor.</a:t>
            </a:r>
          </a:p>
          <a:p>
            <a:r>
              <a:rPr lang="en-CA" altLang="en-US" dirty="0"/>
              <a:t>At this point Wayne sold his stake in company.</a:t>
            </a:r>
          </a:p>
          <a:p>
            <a:r>
              <a:rPr lang="en-CA" altLang="en-US" dirty="0"/>
              <a:t>The </a:t>
            </a:r>
            <a:r>
              <a:rPr lang="en-CA" altLang="en-US" dirty="0" smtClean="0"/>
              <a:t>‘Steves’ </a:t>
            </a:r>
            <a:r>
              <a:rPr lang="en-CA" altLang="en-US" dirty="0"/>
              <a:t>had trouble raising money.</a:t>
            </a:r>
          </a:p>
          <a:p>
            <a:pPr lvl="1"/>
            <a:r>
              <a:rPr lang="en-CA" altLang="en-US" dirty="0"/>
              <a:t>Banks would not grant loans because they were </a:t>
            </a:r>
            <a:r>
              <a:rPr lang="en-CA" altLang="en-US" dirty="0" smtClean="0"/>
              <a:t>skeptical </a:t>
            </a:r>
            <a:r>
              <a:rPr lang="en-CA" altLang="en-US" dirty="0"/>
              <a:t>of the marketability of a computer for the average person.</a:t>
            </a:r>
          </a:p>
          <a:p>
            <a:pPr lvl="1"/>
            <a:r>
              <a:rPr lang="en-CA" altLang="en-US" dirty="0"/>
              <a:t>Finally after another person agreed to co-sign the bank loan ($250,000) there was enough capital to fund production of the Apple II and Apple Computer was formed April 1, 1976.</a:t>
            </a:r>
          </a:p>
          <a:p>
            <a:r>
              <a:rPr lang="en-CA" altLang="en-US" dirty="0"/>
              <a:t>Released in 1977.</a:t>
            </a:r>
          </a:p>
          <a:p>
            <a:r>
              <a:rPr lang="en-CA" altLang="en-US" dirty="0"/>
              <a:t>Initially it ran a version of BASIC written by Wozniak.</a:t>
            </a:r>
          </a:p>
          <a:p>
            <a:r>
              <a:rPr lang="en-CA" altLang="en-US" dirty="0"/>
              <a:t>Later it used a licensed version of Microsoft BASIC.</a:t>
            </a:r>
          </a:p>
          <a:p>
            <a:pPr lvl="1"/>
            <a:r>
              <a:rPr lang="en-CA" altLang="en-US" dirty="0"/>
              <a:t>The $10,000 fee was said to have saved Microsoft from insolvency.</a:t>
            </a:r>
            <a:r>
              <a:rPr lang="en-CA" altLang="en-US" baseline="30000" dirty="0"/>
              <a:t>1</a:t>
            </a:r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28600" y="6583363"/>
            <a:ext cx="5181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800" rIns="90000" bIns="46800"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 dirty="0"/>
              <a:t>1 “A History of Modern Computing” (Paul Ceruzzi: MIT Press 2003) </a:t>
            </a:r>
          </a:p>
        </p:txBody>
      </p:sp>
    </p:spTree>
    <p:extLst>
      <p:ext uri="{BB962C8B-B14F-4D97-AF65-F5344CB8AC3E}">
        <p14:creationId xmlns:p14="http://schemas.microsoft.com/office/powerpoint/2010/main" val="62730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3" grpId="0" build="p"/>
      <p:bldP spid="2150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Apple II (2)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It was a simpler and more powerful design than the Altair</a:t>
            </a:r>
          </a:p>
          <a:p>
            <a:r>
              <a:rPr lang="en-US" altLang="en-US" dirty="0"/>
              <a:t>The color graphics were superior to larger and more expensive computers</a:t>
            </a:r>
          </a:p>
          <a:p>
            <a:r>
              <a:rPr lang="en-US" altLang="en-US" dirty="0"/>
              <a:t>Strong selling points</a:t>
            </a:r>
          </a:p>
          <a:p>
            <a:pPr lvl="1"/>
            <a:r>
              <a:rPr lang="en-US" altLang="en-US" dirty="0"/>
              <a:t>Name</a:t>
            </a:r>
          </a:p>
          <a:p>
            <a:pPr lvl="1"/>
            <a:r>
              <a:rPr lang="en-US" altLang="en-US" dirty="0"/>
              <a:t>Appearance</a:t>
            </a:r>
          </a:p>
        </p:txBody>
      </p:sp>
      <p:pic>
        <p:nvPicPr>
          <p:cNvPr id="7" name="Picture 8" descr="http://s7.computerhistory.org/is/image/CHM/102626726p-03-02?$re-story-hero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2032000"/>
            <a:ext cx="3024187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Apple 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962025"/>
            <a:ext cx="2370137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605501" y="2543763"/>
            <a:ext cx="24511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Arial" panose="020B0604020202020204" pitchFamily="34" charset="0"/>
              </a:rPr>
              <a:t>Images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Apple II: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5"/>
              </a:rPr>
              <a:t>www.computerhistory.org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Donkey Kong: </a:t>
            </a:r>
            <a:r>
              <a:rPr lang="en-US" altLang="en-US" sz="1200" dirty="0">
                <a:latin typeface="Arial" panose="020B0604020202020204" pitchFamily="34" charset="0"/>
                <a:hlinkClick r:id="rId6"/>
              </a:rPr>
              <a:t>www.donkeykong.gamebub.com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788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5" grpId="0" uiExpand="1" build="p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Side Note: VisiCalc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i="1" u="sng" dirty="0"/>
              <a:t>Visi</a:t>
            </a:r>
            <a:r>
              <a:rPr lang="en-US" altLang="en-US" dirty="0"/>
              <a:t>ble </a:t>
            </a:r>
            <a:r>
              <a:rPr lang="en-US" altLang="en-US" i="1" u="sng" dirty="0"/>
              <a:t>Calc</a:t>
            </a:r>
            <a:r>
              <a:rPr lang="en-US" altLang="en-US" dirty="0"/>
              <a:t>ulator was the first electronic spreadsheet.</a:t>
            </a:r>
          </a:p>
          <a:p>
            <a:r>
              <a:rPr lang="en-US" altLang="en-US" dirty="0"/>
              <a:t>Dan Bricking conceived of the idea while he was a first year student at Harvard Business school.</a:t>
            </a:r>
          </a:p>
          <a:p>
            <a:r>
              <a:rPr lang="en-US" altLang="en-US" dirty="0"/>
              <a:t>Enlisted the aid of a Harvard graduate and using a borrowed Apple II computer a working version was produced in 1978.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137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31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Apple II &amp; VisiCalc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 smtClean="0"/>
          </a:p>
          <a:p>
            <a:pPr marL="0" indent="0">
              <a:buNone/>
            </a:pPr>
            <a:endParaRPr lang="en-US" altLang="en-US" dirty="0"/>
          </a:p>
          <a:p>
            <a:r>
              <a:rPr lang="en-US" altLang="en-US" dirty="0"/>
              <a:t>VisiCalc: “</a:t>
            </a:r>
            <a:r>
              <a:rPr lang="en-US" altLang="en-US" i="1" dirty="0"/>
              <a:t>It was the software tail that wagged the hardware dog</a:t>
            </a:r>
            <a:r>
              <a:rPr lang="en-US" altLang="en-US" dirty="0"/>
              <a:t>”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3400" y="1143000"/>
            <a:ext cx="3581400" cy="3429000"/>
            <a:chOff x="569913" y="957850"/>
            <a:chExt cx="3024187" cy="3102975"/>
          </a:xfrm>
        </p:grpSpPr>
        <p:pic>
          <p:nvPicPr>
            <p:cNvPr id="7" name="Picture 8" descr="http://s7.computerhistory.org/is/image/CHM/102626726p-03-02?$re-story-hero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913" y="2032000"/>
              <a:ext cx="3024187" cy="2028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0" descr="Apple II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535" y="957850"/>
              <a:ext cx="2370137" cy="158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245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/>
              <a:t>Apple Goes Public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dirty="0"/>
              <a:t>IPO: December 12, 1980 (Open $22 per share, close at $29)</a:t>
            </a:r>
          </a:p>
          <a:p>
            <a:pPr lvl="1"/>
            <a:r>
              <a:rPr lang="en-CA" altLang="en-US" dirty="0"/>
              <a:t>Apple raised more money that day than any company except for Ford.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390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/>
              <a:t>Apple III</a:t>
            </a:r>
          </a:p>
        </p:txBody>
      </p:sp>
      <p:sp>
        <p:nvSpPr>
          <p:cNvPr id="24678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6400800" cy="4678363"/>
          </a:xfrm>
        </p:spPr>
        <p:txBody>
          <a:bodyPr/>
          <a:lstStyle/>
          <a:p>
            <a:r>
              <a:rPr lang="en-CA" altLang="en-US" dirty="0" smtClean="0"/>
              <a:t>Customers </a:t>
            </a:r>
            <a:r>
              <a:rPr lang="en-CA" altLang="en-US" dirty="0"/>
              <a:t>flocked to (the IBM PC):</a:t>
            </a:r>
          </a:p>
          <a:p>
            <a:pPr lvl="1"/>
            <a:r>
              <a:rPr lang="en-CA" altLang="en-US" dirty="0"/>
              <a:t>Apple became known for poor reliability.</a:t>
            </a:r>
          </a:p>
          <a:p>
            <a:r>
              <a:rPr lang="en-CA" altLang="en-US" dirty="0" smtClean="0"/>
              <a:t>The </a:t>
            </a:r>
            <a:r>
              <a:rPr lang="en-CA" altLang="en-US" dirty="0"/>
              <a:t>Apple III failed as a product:</a:t>
            </a:r>
          </a:p>
          <a:p>
            <a:pPr lvl="1"/>
            <a:r>
              <a:rPr lang="en-CA" altLang="en-US" dirty="0"/>
              <a:t>IBM ‘smelled blood’ and quickly released the IBM PC (Personal Computer</a:t>
            </a:r>
            <a:r>
              <a:rPr lang="en-CA" altLang="en-US" dirty="0" smtClean="0"/>
              <a:t>).</a:t>
            </a:r>
          </a:p>
          <a:p>
            <a:pPr lvl="1"/>
            <a:r>
              <a:rPr lang="en-CA" altLang="en-US" dirty="0"/>
              <a:t>The PC design opened up the market for clones (more later</a:t>
            </a:r>
            <a:r>
              <a:rPr lang="en-CA" altLang="en-US" dirty="0" smtClean="0"/>
              <a:t>).</a:t>
            </a:r>
            <a:endParaRPr lang="en-CA" altLang="en-US" dirty="0"/>
          </a:p>
          <a:p>
            <a:r>
              <a:rPr lang="en-CA" altLang="en-US" dirty="0"/>
              <a:t>Wozniak claimed it was a failure because marketing rather than engineering had designed it.</a:t>
            </a:r>
          </a:p>
          <a:p>
            <a:pPr lvl="1"/>
            <a:endParaRPr lang="en-CA" altLang="en-US" dirty="0"/>
          </a:p>
        </p:txBody>
      </p:sp>
      <p:pic>
        <p:nvPicPr>
          <p:cNvPr id="246789" name="Picture 5" descr="applei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"/>
            <a:ext cx="2285999" cy="223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790" name="Rectangle 6"/>
          <p:cNvSpPr>
            <a:spLocks noChangeArrowheads="1"/>
          </p:cNvSpPr>
          <p:nvPr/>
        </p:nvSpPr>
        <p:spPr bwMode="auto">
          <a:xfrm>
            <a:off x="0" y="6583363"/>
            <a:ext cx="25003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60306" bIns="0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Image: www.vintage-computer.com</a:t>
            </a:r>
            <a:r>
              <a:rPr lang="en-US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183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/>
              <a:t>Jacky Scully</a:t>
            </a:r>
          </a:p>
        </p:txBody>
      </p:sp>
      <p:sp>
        <p:nvSpPr>
          <p:cNvPr id="27033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CA" altLang="en-US" dirty="0"/>
              <a:t>Recruited from Pepsi to work as CEO for Apple in 1983 by Steve Jobs.</a:t>
            </a:r>
          </a:p>
          <a:p>
            <a:pPr lvl="1"/>
            <a:r>
              <a:rPr lang="en-CA" altLang="en-US" dirty="0"/>
              <a:t>At Pepsi he spearheaded  a successful marketing campaign to challenge Coke: the “Pepsi challenge”</a:t>
            </a:r>
          </a:p>
          <a:p>
            <a:pPr lvl="2"/>
            <a:r>
              <a:rPr lang="en-CA" altLang="en-US" dirty="0"/>
              <a:t>It was reputed however that Scully picked Coke over Pepsi in the challenge.</a:t>
            </a:r>
          </a:p>
          <a:p>
            <a:pPr lvl="2"/>
            <a:r>
              <a:rPr lang="en-CA" altLang="en-US" dirty="0"/>
              <a:t>What finally motivated the transfer was a plea by </a:t>
            </a:r>
            <a:r>
              <a:rPr lang="en-CA" altLang="en-US" dirty="0" smtClean="0"/>
              <a:t>Jobs</a:t>
            </a:r>
            <a:r>
              <a:rPr lang="en-CA" altLang="en-US" dirty="0"/>
              <a:t>.</a:t>
            </a:r>
          </a:p>
          <a:p>
            <a:pPr lvl="2"/>
            <a:r>
              <a:rPr lang="en-CA" altLang="en-US" dirty="0"/>
              <a:t>"Do you want to sell sugared water for the rest of your life? Or do you want to come with me and change the world?</a:t>
            </a:r>
            <a:r>
              <a:rPr lang="en-CA" altLang="en-US" baseline="30000" dirty="0"/>
              <a:t>1</a:t>
            </a:r>
          </a:p>
          <a:p>
            <a:r>
              <a:rPr lang="en-CA" altLang="en-US" dirty="0"/>
              <a:t>He was responsible for many changes:</a:t>
            </a:r>
          </a:p>
          <a:p>
            <a:pPr lvl="1"/>
            <a:r>
              <a:rPr lang="en-CA" altLang="en-US" dirty="0"/>
              <a:t>A decision to compete directly against IBM in the business computer market (Apple III)</a:t>
            </a:r>
          </a:p>
          <a:p>
            <a:pPr lvl="1"/>
            <a:r>
              <a:rPr lang="en-CA" altLang="en-US" dirty="0"/>
              <a:t>Removing Steve Jobs from </a:t>
            </a:r>
            <a:r>
              <a:rPr lang="en-CA" altLang="en-US" dirty="0" smtClean="0"/>
              <a:t>development of an Apple microcomputer project.</a:t>
            </a:r>
            <a:endParaRPr lang="en-CA" altLang="en-US" dirty="0"/>
          </a:p>
        </p:txBody>
      </p:sp>
      <p:sp>
        <p:nvSpPr>
          <p:cNvPr id="270340" name="Rectangle 3"/>
          <p:cNvSpPr>
            <a:spLocks noChangeArrowheads="1"/>
          </p:cNvSpPr>
          <p:nvPr/>
        </p:nvSpPr>
        <p:spPr bwMode="auto">
          <a:xfrm>
            <a:off x="0" y="6488113"/>
            <a:ext cx="54102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CA" altLang="en-US" sz="1200" dirty="0">
                <a:cs typeface="Arial" panose="020B0604020202020204" pitchFamily="34" charset="0"/>
              </a:rPr>
              <a:t>1 Triumph of the Nerds: The Transcripts, Part III</a:t>
            </a:r>
          </a:p>
        </p:txBody>
      </p:sp>
    </p:spTree>
    <p:extLst>
      <p:ext uri="{BB962C8B-B14F-4D97-AF65-F5344CB8AC3E}">
        <p14:creationId xmlns:p14="http://schemas.microsoft.com/office/powerpoint/2010/main" val="94930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9" grpId="0" build="p" bldLvl="3"/>
      <p:bldP spid="2703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/>
              <a:t>Lisa</a:t>
            </a:r>
          </a:p>
        </p:txBody>
      </p:sp>
      <p:sp>
        <p:nvSpPr>
          <p:cNvPr id="24781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534400" cy="4678363"/>
          </a:xfrm>
        </p:spPr>
        <p:txBody>
          <a:bodyPr/>
          <a:lstStyle/>
          <a:p>
            <a:r>
              <a:rPr lang="en-CA" altLang="en-US" dirty="0" smtClean="0"/>
              <a:t>(</a:t>
            </a:r>
            <a:r>
              <a:rPr lang="en-CA" altLang="en-US" dirty="0"/>
              <a:t>1983</a:t>
            </a:r>
            <a:r>
              <a:rPr lang="en-CA" altLang="en-US" dirty="0" smtClean="0"/>
              <a:t>).</a:t>
            </a:r>
          </a:p>
          <a:p>
            <a:pPr lvl="1">
              <a:defRPr/>
            </a:pPr>
            <a:r>
              <a:rPr lang="en-US" altLang="en-US" dirty="0"/>
              <a:t>5 MHz 68000 processor</a:t>
            </a:r>
          </a:p>
          <a:p>
            <a:pPr lvl="1">
              <a:defRPr/>
            </a:pPr>
            <a:r>
              <a:rPr lang="en-US" altLang="en-US" dirty="0"/>
              <a:t>1 MB </a:t>
            </a:r>
            <a:r>
              <a:rPr lang="en-US" altLang="en-US" dirty="0" smtClean="0"/>
              <a:t>RAM</a:t>
            </a:r>
            <a:endParaRPr lang="en-CA" altLang="en-US" dirty="0"/>
          </a:p>
          <a:p>
            <a:r>
              <a:rPr lang="en-CA" altLang="en-US" dirty="0"/>
              <a:t>Unlike other Apple computers which were text-based, this one would employ a GUI.</a:t>
            </a:r>
          </a:p>
          <a:p>
            <a:pPr lvl="1"/>
            <a:r>
              <a:rPr lang="en-CA" altLang="en-US" dirty="0"/>
              <a:t>It was inspired by a tour of the Xerox PARC (Palo Alto Research Center) laboratories.</a:t>
            </a:r>
          </a:p>
          <a:p>
            <a:pPr lvl="2"/>
            <a:r>
              <a:rPr lang="en-CA" altLang="en-US" dirty="0"/>
              <a:t>It cost $1 million in Apple stock for a 3 day </a:t>
            </a:r>
            <a:r>
              <a:rPr lang="en-CA" altLang="en-US" dirty="0" smtClean="0"/>
              <a:t>tour of Xerox.</a:t>
            </a:r>
            <a:endParaRPr lang="en-CA" altLang="en-US" dirty="0"/>
          </a:p>
          <a:p>
            <a:pPr lvl="2"/>
            <a:r>
              <a:rPr lang="en-CA" altLang="en-US" dirty="0"/>
              <a:t>It was a failure but laid the ground work for the successful Macintosh.</a:t>
            </a:r>
          </a:p>
          <a:p>
            <a:pPr lvl="3"/>
            <a:r>
              <a:rPr lang="en-US" altLang="en-US" dirty="0"/>
              <a:t>The Lisa (1983) incorporated many of the features of the Xerox Star.</a:t>
            </a:r>
          </a:p>
          <a:p>
            <a:pPr lvl="3"/>
            <a:r>
              <a:rPr lang="en-US" altLang="en-US" dirty="0"/>
              <a:t>Like the Star it was expensive ($10K) and sales were weak</a:t>
            </a:r>
          </a:p>
          <a:p>
            <a:pPr lvl="2"/>
            <a:endParaRPr lang="en-CA" altLang="en-US" dirty="0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5410200" y="69850"/>
            <a:ext cx="4457700" cy="1412397"/>
            <a:chOff x="749300" y="1295400"/>
            <a:chExt cx="4457700" cy="1412397"/>
          </a:xfrm>
        </p:grpSpPr>
        <p:pic>
          <p:nvPicPr>
            <p:cNvPr id="6" name="Picture 5" descr="http://s7.computerhistory.org/is/image/CHM/102626732p-03-01?$re-zoomed$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t="16296" r="2222" b="19112"/>
            <a:stretch>
              <a:fillRect/>
            </a:stretch>
          </p:blipFill>
          <p:spPr bwMode="auto">
            <a:xfrm>
              <a:off x="2443468" y="1295400"/>
              <a:ext cx="2018309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1"/>
            <p:cNvSpPr txBox="1">
              <a:spLocks noChangeArrowheads="1"/>
            </p:cNvSpPr>
            <p:nvPr/>
          </p:nvSpPr>
          <p:spPr bwMode="auto">
            <a:xfrm>
              <a:off x="749300" y="2352197"/>
              <a:ext cx="4457700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Image © Mark Richards from www.computerhistory.org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025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1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Apple Macintosh (1984)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r>
              <a:rPr lang="en-US" altLang="en-US" dirty="0"/>
              <a:t>Apple’s next computer was the Macintosh</a:t>
            </a:r>
          </a:p>
          <a:p>
            <a:r>
              <a:rPr lang="en-US" altLang="en-US" dirty="0"/>
              <a:t>It incorporated </a:t>
            </a:r>
            <a:r>
              <a:rPr lang="en-US" altLang="en-US" dirty="0" smtClean="0"/>
              <a:t>many of the </a:t>
            </a:r>
            <a:r>
              <a:rPr lang="en-US" altLang="en-US" dirty="0"/>
              <a:t>best features of the Lisa but was sold at a substantially lower price.</a:t>
            </a:r>
          </a:p>
          <a:p>
            <a:r>
              <a:rPr lang="en-US" altLang="en-US" dirty="0"/>
              <a:t>Also features not present in the Lisa were added to the </a:t>
            </a:r>
            <a:r>
              <a:rPr lang="en-US" altLang="en-US" dirty="0" smtClean="0"/>
              <a:t>Macintosh</a:t>
            </a:r>
          </a:p>
          <a:p>
            <a:r>
              <a:rPr lang="en-US" altLang="en-US" dirty="0" smtClean="0"/>
              <a:t>Compared </a:t>
            </a:r>
            <a:r>
              <a:rPr lang="en-US" altLang="en-US" dirty="0"/>
              <a:t>to the IBM-PC it was a speed vs. ease of use tradeoff</a:t>
            </a:r>
          </a:p>
          <a:p>
            <a:endParaRPr lang="en-US" alt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457200" y="1103160"/>
            <a:ext cx="5867400" cy="2463800"/>
            <a:chOff x="457200" y="1103160"/>
            <a:chExt cx="5867400" cy="2463800"/>
          </a:xfrm>
        </p:grpSpPr>
        <p:pic>
          <p:nvPicPr>
            <p:cNvPr id="5" name="Picture 5" descr="http://s7.computerhistory.org/is/image/CHM/x1476.98p-03-01?$re-zoomed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103160"/>
              <a:ext cx="3079316" cy="2309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1"/>
            <p:cNvSpPr>
              <a:spLocks noChangeArrowheads="1"/>
            </p:cNvSpPr>
            <p:nvPr/>
          </p:nvSpPr>
          <p:spPr bwMode="auto">
            <a:xfrm>
              <a:off x="1066800" y="3258985"/>
              <a:ext cx="52578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Image © Mark Richards from www.computerhistory.org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036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5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/>
              <a:t>Macintosh</a:t>
            </a:r>
          </a:p>
        </p:txBody>
      </p:sp>
      <p:sp>
        <p:nvSpPr>
          <p:cNvPr id="24883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7239000" cy="4678363"/>
          </a:xfrm>
        </p:spPr>
        <p:txBody>
          <a:bodyPr/>
          <a:lstStyle/>
          <a:p>
            <a:r>
              <a:rPr lang="en-CA" altLang="en-US" dirty="0"/>
              <a:t>To prevent a repeat of the failures with the Apple III Jobs was diplomatically removed from this project.</a:t>
            </a:r>
            <a:r>
              <a:rPr lang="en-CA" altLang="en-US" baseline="30000" dirty="0"/>
              <a:t>1</a:t>
            </a:r>
          </a:p>
          <a:p>
            <a:pPr lvl="1"/>
            <a:r>
              <a:rPr lang="en-CA" altLang="en-US" dirty="0"/>
              <a:t>He eventually resigned and formed his own computer company  NeXT</a:t>
            </a:r>
          </a:p>
          <a:p>
            <a:r>
              <a:rPr lang="en-CA" altLang="en-US" dirty="0"/>
              <a:t>Goal: produce an easy to use, inexpensive computer with all the features could need all in one package.</a:t>
            </a:r>
          </a:p>
          <a:p>
            <a:r>
              <a:rPr lang="en-CA" altLang="en-US" dirty="0"/>
              <a:t>Specifications:</a:t>
            </a:r>
          </a:p>
          <a:p>
            <a:pPr lvl="1"/>
            <a:r>
              <a:rPr lang="en-CA" altLang="en-US" dirty="0"/>
              <a:t>Processor: </a:t>
            </a:r>
            <a:r>
              <a:rPr lang="en-CA" altLang="en-US" dirty="0" smtClean="0"/>
              <a:t>~7 </a:t>
            </a:r>
            <a:r>
              <a:rPr lang="en-CA" altLang="en-US" dirty="0"/>
              <a:t>MHz 68000 Motorola</a:t>
            </a:r>
          </a:p>
          <a:p>
            <a:pPr lvl="1"/>
            <a:r>
              <a:rPr lang="en-CA" altLang="en-US" dirty="0" smtClean="0"/>
              <a:t>Memory</a:t>
            </a:r>
            <a:r>
              <a:rPr lang="en-CA" altLang="en-US" dirty="0"/>
              <a:t>: 128 KB (upgradable – with some difficulty - to 512 KB)</a:t>
            </a:r>
          </a:p>
          <a:p>
            <a:pPr lvl="1"/>
            <a:endParaRPr lang="en-CA" altLang="en-US" dirty="0"/>
          </a:p>
          <a:p>
            <a:pPr lvl="1"/>
            <a:endParaRPr lang="en-CA" altLang="en-US" dirty="0"/>
          </a:p>
        </p:txBody>
      </p:sp>
      <p:sp>
        <p:nvSpPr>
          <p:cNvPr id="248836" name="TextBox 3"/>
          <p:cNvSpPr txBox="1">
            <a:spLocks noChangeArrowheads="1"/>
          </p:cNvSpPr>
          <p:nvPr/>
        </p:nvSpPr>
        <p:spPr bwMode="auto">
          <a:xfrm>
            <a:off x="0" y="6581775"/>
            <a:ext cx="6858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None/>
            </a:pPr>
            <a:r>
              <a:rPr lang="en-CA" altLang="en-US" sz="1200" dirty="0">
                <a:cs typeface="Arial" panose="020B0604020202020204" pitchFamily="34" charset="0"/>
              </a:rPr>
              <a:t>1 “Corporations that changed the World: Apple Inc.” (Jason D. O’Grady: Greenwood Press 2009) </a:t>
            </a:r>
          </a:p>
        </p:txBody>
      </p:sp>
      <p:pic>
        <p:nvPicPr>
          <p:cNvPr id="248837" name="Picture 5" descr="1984m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22"/>
          <a:stretch>
            <a:fillRect/>
          </a:stretch>
        </p:blipFill>
        <p:spPr bwMode="auto">
          <a:xfrm>
            <a:off x="7589838" y="0"/>
            <a:ext cx="1554162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33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Macintosh (2)</a:t>
            </a:r>
            <a:endParaRPr lang="en-US" altLang="en-US" dirty="0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It incorporated the best features of the Lisa but was sold at a substantially lower price.</a:t>
            </a:r>
          </a:p>
          <a:p>
            <a:r>
              <a:rPr lang="en-US" altLang="en-US" dirty="0"/>
              <a:t>Also features not present in the Lisa were added to the Macintosh</a:t>
            </a:r>
          </a:p>
          <a:p>
            <a:r>
              <a:rPr lang="en-US" altLang="en-US" dirty="0"/>
              <a:t>Compared to the IBM-PC it was a speed vs. ease of use tradeoff</a:t>
            </a:r>
          </a:p>
        </p:txBody>
      </p:sp>
    </p:spTree>
    <p:extLst>
      <p:ext uri="{BB962C8B-B14F-4D97-AF65-F5344CB8AC3E}">
        <p14:creationId xmlns:p14="http://schemas.microsoft.com/office/powerpoint/2010/main" val="13802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Attack Of The Clones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Although it was a late entry into the microcomputer market IBM eventually dominated.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grpSp>
        <p:nvGrpSpPr>
          <p:cNvPr id="184324" name="Group 4"/>
          <p:cNvGrpSpPr>
            <a:grpSpLocks/>
          </p:cNvGrpSpPr>
          <p:nvPr/>
        </p:nvGrpSpPr>
        <p:grpSpPr bwMode="auto">
          <a:xfrm>
            <a:off x="533400" y="2286000"/>
            <a:ext cx="3632200" cy="1381125"/>
            <a:chOff x="357" y="1192"/>
            <a:chExt cx="2288" cy="870"/>
          </a:xfrm>
        </p:grpSpPr>
        <p:sp>
          <p:nvSpPr>
            <p:cNvPr id="184325" name="Text Box 5"/>
            <p:cNvSpPr txBox="1">
              <a:spLocks noChangeArrowheads="1"/>
            </p:cNvSpPr>
            <p:nvPr/>
          </p:nvSpPr>
          <p:spPr bwMode="auto">
            <a:xfrm>
              <a:off x="1696" y="1192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184326" name="Text Box 6"/>
            <p:cNvSpPr txBox="1">
              <a:spLocks noChangeArrowheads="1"/>
            </p:cNvSpPr>
            <p:nvPr/>
          </p:nvSpPr>
          <p:spPr bwMode="auto">
            <a:xfrm>
              <a:off x="528" y="1192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184327" name="Rectangle 7"/>
            <p:cNvSpPr>
              <a:spLocks noChangeArrowheads="1"/>
            </p:cNvSpPr>
            <p:nvPr/>
          </p:nvSpPr>
          <p:spPr bwMode="auto">
            <a:xfrm>
              <a:off x="552" y="1784"/>
              <a:ext cx="110" cy="275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184328" name="Line 8"/>
            <p:cNvSpPr>
              <a:spLocks noChangeShapeType="1"/>
            </p:cNvSpPr>
            <p:nvPr/>
          </p:nvSpPr>
          <p:spPr bwMode="auto">
            <a:xfrm flipV="1">
              <a:off x="357" y="2057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84329" name="Rectangle 9"/>
            <p:cNvSpPr>
              <a:spLocks noChangeArrowheads="1"/>
            </p:cNvSpPr>
            <p:nvPr/>
          </p:nvSpPr>
          <p:spPr bwMode="auto">
            <a:xfrm>
              <a:off x="1768" y="1430"/>
              <a:ext cx="104" cy="63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76024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Attack Of The Clones (2)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Although the IBM-PC was marketed and sold under the IBM brand most of the parts were not manufactured in-house.</a:t>
            </a:r>
          </a:p>
          <a:p>
            <a:endParaRPr lang="en-US" altLang="en-US" dirty="0"/>
          </a:p>
        </p:txBody>
      </p:sp>
      <p:grpSp>
        <p:nvGrpSpPr>
          <p:cNvPr id="185348" name="Group 4"/>
          <p:cNvGrpSpPr>
            <a:grpSpLocks/>
          </p:cNvGrpSpPr>
          <p:nvPr/>
        </p:nvGrpSpPr>
        <p:grpSpPr bwMode="auto">
          <a:xfrm>
            <a:off x="609600" y="2794000"/>
            <a:ext cx="2179638" cy="4064000"/>
            <a:chOff x="400" y="1686"/>
            <a:chExt cx="1373" cy="2560"/>
          </a:xfrm>
        </p:grpSpPr>
        <p:sp>
          <p:nvSpPr>
            <p:cNvPr id="185349" name="tower"/>
            <p:cNvSpPr>
              <a:spLocks noEditPoints="1" noChangeArrowheads="1"/>
            </p:cNvSpPr>
            <p:nvPr/>
          </p:nvSpPr>
          <p:spPr bwMode="auto">
            <a:xfrm>
              <a:off x="403" y="1686"/>
              <a:ext cx="1370" cy="2277"/>
            </a:xfrm>
            <a:custGeom>
              <a:avLst/>
              <a:gdLst>
                <a:gd name="T0" fmla="*/ 0 w 21600"/>
                <a:gd name="T1" fmla="*/ 2184 h 21600"/>
                <a:gd name="T2" fmla="*/ 6664 w 21600"/>
                <a:gd name="T3" fmla="*/ 0 h 21600"/>
                <a:gd name="T4" fmla="*/ 10800 w 21600"/>
                <a:gd name="T5" fmla="*/ 0 h 21600"/>
                <a:gd name="T6" fmla="*/ 21600 w 21600"/>
                <a:gd name="T7" fmla="*/ 0 h 21600"/>
                <a:gd name="T8" fmla="*/ 21600 w 21600"/>
                <a:gd name="T9" fmla="*/ 11649 h 21600"/>
                <a:gd name="T10" fmla="*/ 21600 w 21600"/>
                <a:gd name="T11" fmla="*/ 19416 h 21600"/>
                <a:gd name="T12" fmla="*/ 15166 w 21600"/>
                <a:gd name="T13" fmla="*/ 21600 h 21600"/>
                <a:gd name="T14" fmla="*/ 10570 w 21600"/>
                <a:gd name="T15" fmla="*/ 21600 h 21600"/>
                <a:gd name="T16" fmla="*/ 0 w 21600"/>
                <a:gd name="T17" fmla="*/ 21600 h 21600"/>
                <a:gd name="T18" fmla="*/ 0 w 21600"/>
                <a:gd name="T19" fmla="*/ 11528 h 21600"/>
                <a:gd name="T20" fmla="*/ 459 w 21600"/>
                <a:gd name="T21" fmla="*/ 22540 h 21600"/>
                <a:gd name="T22" fmla="*/ 21485 w 21600"/>
                <a:gd name="T23" fmla="*/ 27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85350" name="Text Box 6"/>
            <p:cNvSpPr txBox="1">
              <a:spLocks noChangeArrowheads="1"/>
            </p:cNvSpPr>
            <p:nvPr/>
          </p:nvSpPr>
          <p:spPr bwMode="auto">
            <a:xfrm>
              <a:off x="400" y="3996"/>
              <a:ext cx="7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IBM-PC</a:t>
              </a:r>
            </a:p>
          </p:txBody>
        </p:sp>
      </p:grpSp>
      <p:grpSp>
        <p:nvGrpSpPr>
          <p:cNvPr id="185351" name="Group 7"/>
          <p:cNvGrpSpPr>
            <a:grpSpLocks/>
          </p:cNvGrpSpPr>
          <p:nvPr/>
        </p:nvGrpSpPr>
        <p:grpSpPr bwMode="auto">
          <a:xfrm>
            <a:off x="2789238" y="2060575"/>
            <a:ext cx="3560762" cy="2682875"/>
            <a:chOff x="1773" y="1224"/>
            <a:chExt cx="2243" cy="1690"/>
          </a:xfrm>
        </p:grpSpPr>
        <p:grpSp>
          <p:nvGrpSpPr>
            <p:cNvPr id="185352" name="Group 8"/>
            <p:cNvGrpSpPr>
              <a:grpSpLocks/>
            </p:cNvGrpSpPr>
            <p:nvPr/>
          </p:nvGrpSpPr>
          <p:grpSpPr bwMode="auto">
            <a:xfrm>
              <a:off x="2515" y="1224"/>
              <a:ext cx="1501" cy="368"/>
              <a:chOff x="3075" y="1200"/>
              <a:chExt cx="1501" cy="368"/>
            </a:xfrm>
          </p:grpSpPr>
          <p:pic>
            <p:nvPicPr>
              <p:cNvPr id="185353" name="Picture 9" descr="MCj04059400000[1]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5" y="1236"/>
                <a:ext cx="335" cy="3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5354" name="Text Box 10"/>
              <p:cNvSpPr txBox="1">
                <a:spLocks noChangeArrowheads="1"/>
              </p:cNvSpPr>
              <p:nvPr/>
            </p:nvSpPr>
            <p:spPr bwMode="auto">
              <a:xfrm>
                <a:off x="3368" y="1200"/>
                <a:ext cx="1208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</a:rPr>
                  <a:t>Processor: Company A</a:t>
                </a:r>
              </a:p>
            </p:txBody>
          </p:sp>
        </p:grpSp>
        <p:cxnSp>
          <p:nvCxnSpPr>
            <p:cNvPr id="185355" name="AutoShape 11"/>
            <p:cNvCxnSpPr>
              <a:cxnSpLocks noChangeShapeType="1"/>
              <a:stCxn id="185353" idx="1"/>
              <a:endCxn id="185349" idx="4"/>
            </p:cNvCxnSpPr>
            <p:nvPr/>
          </p:nvCxnSpPr>
          <p:spPr bwMode="auto">
            <a:xfrm flipH="1">
              <a:off x="1773" y="1426"/>
              <a:ext cx="742" cy="14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5356" name="Group 12"/>
          <p:cNvGrpSpPr>
            <a:grpSpLocks/>
          </p:cNvGrpSpPr>
          <p:nvPr/>
        </p:nvGrpSpPr>
        <p:grpSpPr bwMode="auto">
          <a:xfrm>
            <a:off x="2789238" y="4743450"/>
            <a:ext cx="3624262" cy="1901825"/>
            <a:chOff x="1773" y="2914"/>
            <a:chExt cx="2283" cy="1198"/>
          </a:xfrm>
        </p:grpSpPr>
        <p:grpSp>
          <p:nvGrpSpPr>
            <p:cNvPr id="185357" name="Group 13"/>
            <p:cNvGrpSpPr>
              <a:grpSpLocks/>
            </p:cNvGrpSpPr>
            <p:nvPr/>
          </p:nvGrpSpPr>
          <p:grpSpPr bwMode="auto">
            <a:xfrm>
              <a:off x="2243" y="3395"/>
              <a:ext cx="1813" cy="717"/>
              <a:chOff x="2219" y="2907"/>
              <a:chExt cx="1813" cy="717"/>
            </a:xfrm>
          </p:grpSpPr>
          <p:pic>
            <p:nvPicPr>
              <p:cNvPr id="185358" name="Picture 14" descr="MCj02872530000[1]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9" y="2907"/>
                <a:ext cx="954" cy="7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5359" name="Text Box 15"/>
              <p:cNvSpPr txBox="1">
                <a:spLocks noChangeArrowheads="1"/>
              </p:cNvSpPr>
              <p:nvPr/>
            </p:nvSpPr>
            <p:spPr bwMode="auto">
              <a:xfrm>
                <a:off x="3112" y="3088"/>
                <a:ext cx="920" cy="5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</a:rPr>
                  <a:t>Expansion card: Company D</a:t>
                </a:r>
              </a:p>
            </p:txBody>
          </p:sp>
        </p:grpSp>
        <p:cxnSp>
          <p:nvCxnSpPr>
            <p:cNvPr id="185360" name="AutoShape 16"/>
            <p:cNvCxnSpPr>
              <a:cxnSpLocks noChangeShapeType="1"/>
              <a:stCxn id="185358" idx="1"/>
              <a:endCxn id="185349" idx="4"/>
            </p:cNvCxnSpPr>
            <p:nvPr/>
          </p:nvCxnSpPr>
          <p:spPr bwMode="auto">
            <a:xfrm flipH="1" flipV="1">
              <a:off x="1773" y="2914"/>
              <a:ext cx="470" cy="84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5361" name="Group 17"/>
          <p:cNvGrpSpPr>
            <a:grpSpLocks/>
          </p:cNvGrpSpPr>
          <p:nvPr/>
        </p:nvGrpSpPr>
        <p:grpSpPr bwMode="auto">
          <a:xfrm>
            <a:off x="2814638" y="2520950"/>
            <a:ext cx="6329362" cy="2105025"/>
            <a:chOff x="1773" y="1588"/>
            <a:chExt cx="3987" cy="1326"/>
          </a:xfrm>
        </p:grpSpPr>
        <p:grpSp>
          <p:nvGrpSpPr>
            <p:cNvPr id="185362" name="Group 18"/>
            <p:cNvGrpSpPr>
              <a:grpSpLocks/>
            </p:cNvGrpSpPr>
            <p:nvPr/>
          </p:nvGrpSpPr>
          <p:grpSpPr bwMode="auto">
            <a:xfrm>
              <a:off x="4001" y="1588"/>
              <a:ext cx="1759" cy="1023"/>
              <a:chOff x="3889" y="1548"/>
              <a:chExt cx="1759" cy="1023"/>
            </a:xfrm>
          </p:grpSpPr>
          <p:pic>
            <p:nvPicPr>
              <p:cNvPr id="185363" name="Picture 19" descr="MCj03984390000[1]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" y="1548"/>
                <a:ext cx="958" cy="102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5364" name="Text Box 20"/>
              <p:cNvSpPr txBox="1">
                <a:spLocks noChangeArrowheads="1"/>
              </p:cNvSpPr>
              <p:nvPr/>
            </p:nvSpPr>
            <p:spPr bwMode="auto">
              <a:xfrm>
                <a:off x="4728" y="1928"/>
                <a:ext cx="920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</a:rPr>
                  <a:t>Hard drive: Company B</a:t>
                </a:r>
              </a:p>
            </p:txBody>
          </p:sp>
        </p:grpSp>
        <p:cxnSp>
          <p:nvCxnSpPr>
            <p:cNvPr id="185365" name="AutoShape 21"/>
            <p:cNvCxnSpPr>
              <a:cxnSpLocks noChangeShapeType="1"/>
              <a:stCxn id="185363" idx="1"/>
              <a:endCxn id="185349" idx="4"/>
            </p:cNvCxnSpPr>
            <p:nvPr/>
          </p:nvCxnSpPr>
          <p:spPr bwMode="auto">
            <a:xfrm flipH="1">
              <a:off x="1773" y="2100"/>
              <a:ext cx="2228" cy="81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5366" name="Group 22"/>
          <p:cNvGrpSpPr>
            <a:grpSpLocks/>
          </p:cNvGrpSpPr>
          <p:nvPr/>
        </p:nvGrpSpPr>
        <p:grpSpPr bwMode="auto">
          <a:xfrm>
            <a:off x="2789238" y="4662488"/>
            <a:ext cx="5910262" cy="866775"/>
            <a:chOff x="1773" y="2863"/>
            <a:chExt cx="3723" cy="546"/>
          </a:xfrm>
        </p:grpSpPr>
        <p:grpSp>
          <p:nvGrpSpPr>
            <p:cNvPr id="185367" name="Group 23"/>
            <p:cNvGrpSpPr>
              <a:grpSpLocks/>
            </p:cNvGrpSpPr>
            <p:nvPr/>
          </p:nvGrpSpPr>
          <p:grpSpPr bwMode="auto">
            <a:xfrm>
              <a:off x="4067" y="2863"/>
              <a:ext cx="1429" cy="546"/>
              <a:chOff x="4147" y="3607"/>
              <a:chExt cx="1429" cy="546"/>
            </a:xfrm>
          </p:grpSpPr>
          <p:pic>
            <p:nvPicPr>
              <p:cNvPr id="185368" name="Picture 24" descr="MCj03396320000[1]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7" y="3607"/>
                <a:ext cx="553" cy="5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5369" name="Text Box 25"/>
              <p:cNvSpPr txBox="1">
                <a:spLocks noChangeArrowheads="1"/>
              </p:cNvSpPr>
              <p:nvPr/>
            </p:nvSpPr>
            <p:spPr bwMode="auto">
              <a:xfrm>
                <a:off x="4656" y="3720"/>
                <a:ext cx="920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</a:rPr>
                  <a:t>Floppy drive: Company C</a:t>
                </a:r>
              </a:p>
            </p:txBody>
          </p:sp>
        </p:grpSp>
        <p:cxnSp>
          <p:nvCxnSpPr>
            <p:cNvPr id="185370" name="AutoShape 26"/>
            <p:cNvCxnSpPr>
              <a:cxnSpLocks noChangeShapeType="1"/>
              <a:stCxn id="185368" idx="1"/>
              <a:endCxn id="185349" idx="4"/>
            </p:cNvCxnSpPr>
            <p:nvPr/>
          </p:nvCxnSpPr>
          <p:spPr bwMode="auto">
            <a:xfrm flipH="1" flipV="1">
              <a:off x="1773" y="2914"/>
              <a:ext cx="2294" cy="22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TextBox 1"/>
          <p:cNvSpPr txBox="1"/>
          <p:nvPr/>
        </p:nvSpPr>
        <p:spPr>
          <a:xfrm>
            <a:off x="39688" y="2275266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Clipart: Microsoft</a:t>
            </a:r>
          </a:p>
        </p:txBody>
      </p:sp>
    </p:spTree>
    <p:extLst>
      <p:ext uri="{BB962C8B-B14F-4D97-AF65-F5344CB8AC3E}">
        <p14:creationId xmlns:p14="http://schemas.microsoft.com/office/powerpoint/2010/main" val="342803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47" grpId="0" build="p" bldLvl="3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Attack Of The Clones (3)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5425" indent="-225425"/>
            <a:r>
              <a:rPr lang="en-US" altLang="en-US" dirty="0"/>
              <a:t>The parts manufacturers were free to sell their components to other companies.</a:t>
            </a:r>
          </a:p>
          <a:p>
            <a:pPr marL="225425" indent="-225425"/>
            <a:r>
              <a:rPr lang="en-US" altLang="en-US" dirty="0"/>
              <a:t>About the same time that the IBM-PC was sold, three ex-employees of Texas Instruments founded their own company: Compaq.</a:t>
            </a:r>
          </a:p>
          <a:p>
            <a:pPr marL="460375" lvl="1" indent="-120650"/>
            <a:r>
              <a:rPr lang="en-US" altLang="en-US" dirty="0"/>
              <a:t>They conceived of producing their own copy of the IBM-PC under their own brand name.</a:t>
            </a:r>
          </a:p>
          <a:p>
            <a:pPr marL="460375" lvl="1" indent="-120650"/>
            <a:r>
              <a:rPr lang="en-US" altLang="en-US" dirty="0"/>
              <a:t>It would run under MS-DOS and be 100% compatible with other software</a:t>
            </a:r>
          </a:p>
          <a:p>
            <a:pPr marL="460375" lvl="1" indent="-120650"/>
            <a:r>
              <a:rPr lang="en-US" altLang="en-US" dirty="0"/>
              <a:t>The first IBM-PC clone was delivered by Compaq in 1983.</a:t>
            </a:r>
          </a:p>
          <a:p>
            <a:pPr marL="460375" lvl="1" indent="-120650"/>
            <a:endParaRPr lang="en-US" altLang="en-US" dirty="0"/>
          </a:p>
          <a:p>
            <a:pPr marL="460375" lvl="1" indent="-120650"/>
            <a:endParaRPr lang="en-US" altLang="en-US" dirty="0"/>
          </a:p>
        </p:txBody>
      </p:sp>
      <p:grpSp>
        <p:nvGrpSpPr>
          <p:cNvPr id="187410" name="Group 18"/>
          <p:cNvGrpSpPr>
            <a:grpSpLocks/>
          </p:cNvGrpSpPr>
          <p:nvPr/>
        </p:nvGrpSpPr>
        <p:grpSpPr bwMode="auto">
          <a:xfrm>
            <a:off x="1066800" y="4851400"/>
            <a:ext cx="1057275" cy="2006600"/>
            <a:chOff x="672" y="3056"/>
            <a:chExt cx="666" cy="1264"/>
          </a:xfrm>
        </p:grpSpPr>
        <p:sp>
          <p:nvSpPr>
            <p:cNvPr id="187397" name="tower"/>
            <p:cNvSpPr>
              <a:spLocks noEditPoints="1" noChangeArrowheads="1"/>
            </p:cNvSpPr>
            <p:nvPr/>
          </p:nvSpPr>
          <p:spPr bwMode="auto">
            <a:xfrm>
              <a:off x="677" y="3056"/>
              <a:ext cx="426" cy="1007"/>
            </a:xfrm>
            <a:custGeom>
              <a:avLst/>
              <a:gdLst>
                <a:gd name="T0" fmla="*/ 0 w 21600"/>
                <a:gd name="T1" fmla="*/ 2184 h 21600"/>
                <a:gd name="T2" fmla="*/ 6664 w 21600"/>
                <a:gd name="T3" fmla="*/ 0 h 21600"/>
                <a:gd name="T4" fmla="*/ 10800 w 21600"/>
                <a:gd name="T5" fmla="*/ 0 h 21600"/>
                <a:gd name="T6" fmla="*/ 21600 w 21600"/>
                <a:gd name="T7" fmla="*/ 0 h 21600"/>
                <a:gd name="T8" fmla="*/ 21600 w 21600"/>
                <a:gd name="T9" fmla="*/ 11649 h 21600"/>
                <a:gd name="T10" fmla="*/ 21600 w 21600"/>
                <a:gd name="T11" fmla="*/ 19416 h 21600"/>
                <a:gd name="T12" fmla="*/ 15166 w 21600"/>
                <a:gd name="T13" fmla="*/ 21600 h 21600"/>
                <a:gd name="T14" fmla="*/ 10570 w 21600"/>
                <a:gd name="T15" fmla="*/ 21600 h 21600"/>
                <a:gd name="T16" fmla="*/ 0 w 21600"/>
                <a:gd name="T17" fmla="*/ 21600 h 21600"/>
                <a:gd name="T18" fmla="*/ 0 w 21600"/>
                <a:gd name="T19" fmla="*/ 11528 h 21600"/>
                <a:gd name="T20" fmla="*/ 459 w 21600"/>
                <a:gd name="T21" fmla="*/ 22540 h 21600"/>
                <a:gd name="T22" fmla="*/ 21485 w 21600"/>
                <a:gd name="T23" fmla="*/ 27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87398" name="Text Box 6"/>
            <p:cNvSpPr txBox="1">
              <a:spLocks noChangeArrowheads="1"/>
            </p:cNvSpPr>
            <p:nvPr/>
          </p:nvSpPr>
          <p:spPr bwMode="auto">
            <a:xfrm>
              <a:off x="672" y="4070"/>
              <a:ext cx="66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IBM-PC</a:t>
              </a:r>
            </a:p>
          </p:txBody>
        </p:sp>
        <p:pic>
          <p:nvPicPr>
            <p:cNvPr id="187399" name="Picture 7" descr="MCj033963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" y="3388"/>
              <a:ext cx="201" cy="2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7400" name="Picture 8" descr="MCj04059400000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" y="3083"/>
              <a:ext cx="180" cy="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7401" name="Picture 9" descr="MCj0287253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" y="3750"/>
              <a:ext cx="271" cy="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7402" name="Picture 10" descr="MCj039843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" y="3360"/>
              <a:ext cx="239" cy="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7411" name="Group 19"/>
          <p:cNvGrpSpPr>
            <a:grpSpLocks/>
          </p:cNvGrpSpPr>
          <p:nvPr/>
        </p:nvGrpSpPr>
        <p:grpSpPr bwMode="auto">
          <a:xfrm>
            <a:off x="4876800" y="4886325"/>
            <a:ext cx="2074863" cy="1971675"/>
            <a:chOff x="3072" y="3078"/>
            <a:chExt cx="1307" cy="1242"/>
          </a:xfrm>
        </p:grpSpPr>
        <p:sp>
          <p:nvSpPr>
            <p:cNvPr id="187404" name="tower"/>
            <p:cNvSpPr>
              <a:spLocks noEditPoints="1" noChangeArrowheads="1"/>
            </p:cNvSpPr>
            <p:nvPr/>
          </p:nvSpPr>
          <p:spPr bwMode="auto">
            <a:xfrm>
              <a:off x="3077" y="3088"/>
              <a:ext cx="346" cy="959"/>
            </a:xfrm>
            <a:custGeom>
              <a:avLst/>
              <a:gdLst>
                <a:gd name="T0" fmla="*/ 0 w 21600"/>
                <a:gd name="T1" fmla="*/ 2184 h 21600"/>
                <a:gd name="T2" fmla="*/ 6664 w 21600"/>
                <a:gd name="T3" fmla="*/ 0 h 21600"/>
                <a:gd name="T4" fmla="*/ 10800 w 21600"/>
                <a:gd name="T5" fmla="*/ 0 h 21600"/>
                <a:gd name="T6" fmla="*/ 21600 w 21600"/>
                <a:gd name="T7" fmla="*/ 0 h 21600"/>
                <a:gd name="T8" fmla="*/ 21600 w 21600"/>
                <a:gd name="T9" fmla="*/ 11649 h 21600"/>
                <a:gd name="T10" fmla="*/ 21600 w 21600"/>
                <a:gd name="T11" fmla="*/ 19416 h 21600"/>
                <a:gd name="T12" fmla="*/ 15166 w 21600"/>
                <a:gd name="T13" fmla="*/ 21600 h 21600"/>
                <a:gd name="T14" fmla="*/ 10570 w 21600"/>
                <a:gd name="T15" fmla="*/ 21600 h 21600"/>
                <a:gd name="T16" fmla="*/ 0 w 21600"/>
                <a:gd name="T17" fmla="*/ 21600 h 21600"/>
                <a:gd name="T18" fmla="*/ 0 w 21600"/>
                <a:gd name="T19" fmla="*/ 11528 h 21600"/>
                <a:gd name="T20" fmla="*/ 459 w 21600"/>
                <a:gd name="T21" fmla="*/ 22540 h 21600"/>
                <a:gd name="T22" fmla="*/ 21485 w 21600"/>
                <a:gd name="T23" fmla="*/ 27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00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87405" name="Text Box 13"/>
            <p:cNvSpPr txBox="1">
              <a:spLocks noChangeArrowheads="1"/>
            </p:cNvSpPr>
            <p:nvPr/>
          </p:nvSpPr>
          <p:spPr bwMode="auto">
            <a:xfrm>
              <a:off x="3072" y="4070"/>
              <a:ext cx="130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Compaq clone</a:t>
              </a:r>
            </a:p>
          </p:txBody>
        </p:sp>
        <p:pic>
          <p:nvPicPr>
            <p:cNvPr id="187406" name="Picture 14" descr="MCj033963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0" y="3384"/>
              <a:ext cx="192" cy="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7407" name="Picture 15" descr="MCj04059400000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" y="3078"/>
              <a:ext cx="171" cy="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7408" name="Picture 16" descr="MCj0287253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8" y="3747"/>
              <a:ext cx="258" cy="2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7409" name="Picture 17" descr="MCj039843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3360"/>
              <a:ext cx="228" cy="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562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Attack Of The Clones (4)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This opened the flood gates for other computer manufacturers to produce their own clone computers.</a:t>
            </a:r>
          </a:p>
        </p:txBody>
      </p:sp>
      <p:grpSp>
        <p:nvGrpSpPr>
          <p:cNvPr id="189444" name="Group 4"/>
          <p:cNvGrpSpPr>
            <a:grpSpLocks/>
          </p:cNvGrpSpPr>
          <p:nvPr/>
        </p:nvGrpSpPr>
        <p:grpSpPr bwMode="auto">
          <a:xfrm>
            <a:off x="4419600" y="2743200"/>
            <a:ext cx="1239838" cy="2362200"/>
            <a:chOff x="448" y="1616"/>
            <a:chExt cx="781" cy="1488"/>
          </a:xfrm>
        </p:grpSpPr>
        <p:sp>
          <p:nvSpPr>
            <p:cNvPr id="189445" name="tower"/>
            <p:cNvSpPr>
              <a:spLocks noEditPoints="1" noChangeArrowheads="1"/>
            </p:cNvSpPr>
            <p:nvPr/>
          </p:nvSpPr>
          <p:spPr bwMode="auto">
            <a:xfrm>
              <a:off x="451" y="1616"/>
              <a:ext cx="778" cy="1205"/>
            </a:xfrm>
            <a:custGeom>
              <a:avLst/>
              <a:gdLst>
                <a:gd name="T0" fmla="*/ 0 w 21600"/>
                <a:gd name="T1" fmla="*/ 2184 h 21600"/>
                <a:gd name="T2" fmla="*/ 6664 w 21600"/>
                <a:gd name="T3" fmla="*/ 0 h 21600"/>
                <a:gd name="T4" fmla="*/ 10800 w 21600"/>
                <a:gd name="T5" fmla="*/ 0 h 21600"/>
                <a:gd name="T6" fmla="*/ 21600 w 21600"/>
                <a:gd name="T7" fmla="*/ 0 h 21600"/>
                <a:gd name="T8" fmla="*/ 21600 w 21600"/>
                <a:gd name="T9" fmla="*/ 11649 h 21600"/>
                <a:gd name="T10" fmla="*/ 21600 w 21600"/>
                <a:gd name="T11" fmla="*/ 19416 h 21600"/>
                <a:gd name="T12" fmla="*/ 15166 w 21600"/>
                <a:gd name="T13" fmla="*/ 21600 h 21600"/>
                <a:gd name="T14" fmla="*/ 10570 w 21600"/>
                <a:gd name="T15" fmla="*/ 21600 h 21600"/>
                <a:gd name="T16" fmla="*/ 0 w 21600"/>
                <a:gd name="T17" fmla="*/ 21600 h 21600"/>
                <a:gd name="T18" fmla="*/ 0 w 21600"/>
                <a:gd name="T19" fmla="*/ 11528 h 21600"/>
                <a:gd name="T20" fmla="*/ 459 w 21600"/>
                <a:gd name="T21" fmla="*/ 22540 h 21600"/>
                <a:gd name="T22" fmla="*/ 21485 w 21600"/>
                <a:gd name="T23" fmla="*/ 27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89446" name="Text Box 6"/>
            <p:cNvSpPr txBox="1">
              <a:spLocks noChangeArrowheads="1"/>
            </p:cNvSpPr>
            <p:nvPr/>
          </p:nvSpPr>
          <p:spPr bwMode="auto">
            <a:xfrm>
              <a:off x="448" y="2854"/>
              <a:ext cx="7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IBM-PC</a:t>
              </a:r>
            </a:p>
          </p:txBody>
        </p:sp>
      </p:grpSp>
      <p:grpSp>
        <p:nvGrpSpPr>
          <p:cNvPr id="189447" name="Group 7"/>
          <p:cNvGrpSpPr>
            <a:grpSpLocks/>
          </p:cNvGrpSpPr>
          <p:nvPr/>
        </p:nvGrpSpPr>
        <p:grpSpPr bwMode="auto">
          <a:xfrm>
            <a:off x="762000" y="2438400"/>
            <a:ext cx="1239838" cy="2667000"/>
            <a:chOff x="448" y="1616"/>
            <a:chExt cx="781" cy="1680"/>
          </a:xfrm>
        </p:grpSpPr>
        <p:sp>
          <p:nvSpPr>
            <p:cNvPr id="189448" name="tower"/>
            <p:cNvSpPr>
              <a:spLocks noEditPoints="1" noChangeArrowheads="1"/>
            </p:cNvSpPr>
            <p:nvPr/>
          </p:nvSpPr>
          <p:spPr bwMode="auto">
            <a:xfrm>
              <a:off x="451" y="1616"/>
              <a:ext cx="778" cy="1205"/>
            </a:xfrm>
            <a:custGeom>
              <a:avLst/>
              <a:gdLst>
                <a:gd name="T0" fmla="*/ 0 w 21600"/>
                <a:gd name="T1" fmla="*/ 2184 h 21600"/>
                <a:gd name="T2" fmla="*/ 6664 w 21600"/>
                <a:gd name="T3" fmla="*/ 0 h 21600"/>
                <a:gd name="T4" fmla="*/ 10800 w 21600"/>
                <a:gd name="T5" fmla="*/ 0 h 21600"/>
                <a:gd name="T6" fmla="*/ 21600 w 21600"/>
                <a:gd name="T7" fmla="*/ 0 h 21600"/>
                <a:gd name="T8" fmla="*/ 21600 w 21600"/>
                <a:gd name="T9" fmla="*/ 11649 h 21600"/>
                <a:gd name="T10" fmla="*/ 21600 w 21600"/>
                <a:gd name="T11" fmla="*/ 19416 h 21600"/>
                <a:gd name="T12" fmla="*/ 15166 w 21600"/>
                <a:gd name="T13" fmla="*/ 21600 h 21600"/>
                <a:gd name="T14" fmla="*/ 10570 w 21600"/>
                <a:gd name="T15" fmla="*/ 21600 h 21600"/>
                <a:gd name="T16" fmla="*/ 0 w 21600"/>
                <a:gd name="T17" fmla="*/ 21600 h 21600"/>
                <a:gd name="T18" fmla="*/ 0 w 21600"/>
                <a:gd name="T19" fmla="*/ 11528 h 21600"/>
                <a:gd name="T20" fmla="*/ 459 w 21600"/>
                <a:gd name="T21" fmla="*/ 22540 h 21600"/>
                <a:gd name="T22" fmla="*/ 21485 w 21600"/>
                <a:gd name="T23" fmla="*/ 27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00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89449" name="Text Box 9"/>
            <p:cNvSpPr txBox="1">
              <a:spLocks noChangeArrowheads="1"/>
            </p:cNvSpPr>
            <p:nvPr/>
          </p:nvSpPr>
          <p:spPr bwMode="auto">
            <a:xfrm>
              <a:off x="448" y="2854"/>
              <a:ext cx="77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Compaq clone</a:t>
              </a:r>
            </a:p>
          </p:txBody>
        </p:sp>
      </p:grpSp>
      <p:grpSp>
        <p:nvGrpSpPr>
          <p:cNvPr id="189450" name="Group 10"/>
          <p:cNvGrpSpPr>
            <a:grpSpLocks/>
          </p:cNvGrpSpPr>
          <p:nvPr/>
        </p:nvGrpSpPr>
        <p:grpSpPr bwMode="auto">
          <a:xfrm>
            <a:off x="2590800" y="4191000"/>
            <a:ext cx="1239838" cy="2667000"/>
            <a:chOff x="4632" y="1088"/>
            <a:chExt cx="781" cy="1680"/>
          </a:xfrm>
        </p:grpSpPr>
        <p:sp>
          <p:nvSpPr>
            <p:cNvPr id="189451" name="tower"/>
            <p:cNvSpPr>
              <a:spLocks noEditPoints="1" noChangeArrowheads="1"/>
            </p:cNvSpPr>
            <p:nvPr/>
          </p:nvSpPr>
          <p:spPr bwMode="auto">
            <a:xfrm>
              <a:off x="4635" y="1088"/>
              <a:ext cx="778" cy="1205"/>
            </a:xfrm>
            <a:custGeom>
              <a:avLst/>
              <a:gdLst>
                <a:gd name="T0" fmla="*/ 0 w 21600"/>
                <a:gd name="T1" fmla="*/ 2184 h 21600"/>
                <a:gd name="T2" fmla="*/ 6664 w 21600"/>
                <a:gd name="T3" fmla="*/ 0 h 21600"/>
                <a:gd name="T4" fmla="*/ 10800 w 21600"/>
                <a:gd name="T5" fmla="*/ 0 h 21600"/>
                <a:gd name="T6" fmla="*/ 21600 w 21600"/>
                <a:gd name="T7" fmla="*/ 0 h 21600"/>
                <a:gd name="T8" fmla="*/ 21600 w 21600"/>
                <a:gd name="T9" fmla="*/ 11649 h 21600"/>
                <a:gd name="T10" fmla="*/ 21600 w 21600"/>
                <a:gd name="T11" fmla="*/ 19416 h 21600"/>
                <a:gd name="T12" fmla="*/ 15166 w 21600"/>
                <a:gd name="T13" fmla="*/ 21600 h 21600"/>
                <a:gd name="T14" fmla="*/ 10570 w 21600"/>
                <a:gd name="T15" fmla="*/ 21600 h 21600"/>
                <a:gd name="T16" fmla="*/ 0 w 21600"/>
                <a:gd name="T17" fmla="*/ 21600 h 21600"/>
                <a:gd name="T18" fmla="*/ 0 w 21600"/>
                <a:gd name="T19" fmla="*/ 11528 h 21600"/>
                <a:gd name="T20" fmla="*/ 459 w 21600"/>
                <a:gd name="T21" fmla="*/ 22540 h 21600"/>
                <a:gd name="T22" fmla="*/ 21485 w 21600"/>
                <a:gd name="T23" fmla="*/ 27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89452" name="Text Box 12"/>
            <p:cNvSpPr txBox="1">
              <a:spLocks noChangeArrowheads="1"/>
            </p:cNvSpPr>
            <p:nvPr/>
          </p:nvSpPr>
          <p:spPr bwMode="auto">
            <a:xfrm>
              <a:off x="4632" y="2326"/>
              <a:ext cx="77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Dell clone</a:t>
              </a:r>
            </a:p>
          </p:txBody>
        </p:sp>
      </p:grpSp>
      <p:grpSp>
        <p:nvGrpSpPr>
          <p:cNvPr id="189453" name="Group 13"/>
          <p:cNvGrpSpPr>
            <a:grpSpLocks/>
          </p:cNvGrpSpPr>
          <p:nvPr/>
        </p:nvGrpSpPr>
        <p:grpSpPr bwMode="auto">
          <a:xfrm>
            <a:off x="6794500" y="2603500"/>
            <a:ext cx="1784350" cy="2667000"/>
            <a:chOff x="4424" y="1096"/>
            <a:chExt cx="1124" cy="1680"/>
          </a:xfrm>
        </p:grpSpPr>
        <p:sp>
          <p:nvSpPr>
            <p:cNvPr id="189454" name="tower"/>
            <p:cNvSpPr>
              <a:spLocks noEditPoints="1" noChangeArrowheads="1"/>
            </p:cNvSpPr>
            <p:nvPr/>
          </p:nvSpPr>
          <p:spPr bwMode="auto">
            <a:xfrm>
              <a:off x="4427" y="1096"/>
              <a:ext cx="778" cy="1205"/>
            </a:xfrm>
            <a:custGeom>
              <a:avLst/>
              <a:gdLst>
                <a:gd name="T0" fmla="*/ 0 w 21600"/>
                <a:gd name="T1" fmla="*/ 2184 h 21600"/>
                <a:gd name="T2" fmla="*/ 6664 w 21600"/>
                <a:gd name="T3" fmla="*/ 0 h 21600"/>
                <a:gd name="T4" fmla="*/ 10800 w 21600"/>
                <a:gd name="T5" fmla="*/ 0 h 21600"/>
                <a:gd name="T6" fmla="*/ 21600 w 21600"/>
                <a:gd name="T7" fmla="*/ 0 h 21600"/>
                <a:gd name="T8" fmla="*/ 21600 w 21600"/>
                <a:gd name="T9" fmla="*/ 11649 h 21600"/>
                <a:gd name="T10" fmla="*/ 21600 w 21600"/>
                <a:gd name="T11" fmla="*/ 19416 h 21600"/>
                <a:gd name="T12" fmla="*/ 15166 w 21600"/>
                <a:gd name="T13" fmla="*/ 21600 h 21600"/>
                <a:gd name="T14" fmla="*/ 10570 w 21600"/>
                <a:gd name="T15" fmla="*/ 21600 h 21600"/>
                <a:gd name="T16" fmla="*/ 0 w 21600"/>
                <a:gd name="T17" fmla="*/ 21600 h 21600"/>
                <a:gd name="T18" fmla="*/ 0 w 21600"/>
                <a:gd name="T19" fmla="*/ 11528 h 21600"/>
                <a:gd name="T20" fmla="*/ 459 w 21600"/>
                <a:gd name="T21" fmla="*/ 22540 h 21600"/>
                <a:gd name="T22" fmla="*/ 21485 w 21600"/>
                <a:gd name="T23" fmla="*/ 27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189455" name="Text Box 15"/>
            <p:cNvSpPr txBox="1">
              <a:spLocks noChangeArrowheads="1"/>
            </p:cNvSpPr>
            <p:nvPr/>
          </p:nvSpPr>
          <p:spPr bwMode="auto">
            <a:xfrm>
              <a:off x="4424" y="2334"/>
              <a:ext cx="112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Mom and pop shop clone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1266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Attack Of The Clones (5)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 result was that IBM eventually lost control over the computer architecture that it developed and marketed.</a:t>
            </a:r>
          </a:p>
        </p:txBody>
      </p:sp>
      <p:grpSp>
        <p:nvGrpSpPr>
          <p:cNvPr id="190468" name="Group 4"/>
          <p:cNvGrpSpPr>
            <a:grpSpLocks/>
          </p:cNvGrpSpPr>
          <p:nvPr/>
        </p:nvGrpSpPr>
        <p:grpSpPr bwMode="auto">
          <a:xfrm>
            <a:off x="744538" y="4267200"/>
            <a:ext cx="8208962" cy="1825625"/>
            <a:chOff x="429" y="2080"/>
            <a:chExt cx="5171" cy="1150"/>
          </a:xfrm>
        </p:grpSpPr>
        <p:sp>
          <p:nvSpPr>
            <p:cNvPr id="190469" name="Text Box 5"/>
            <p:cNvSpPr txBox="1">
              <a:spLocks noChangeArrowheads="1"/>
            </p:cNvSpPr>
            <p:nvPr/>
          </p:nvSpPr>
          <p:spPr bwMode="auto">
            <a:xfrm>
              <a:off x="1768" y="2128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190470" name="Text Box 6"/>
            <p:cNvSpPr txBox="1">
              <a:spLocks noChangeArrowheads="1"/>
            </p:cNvSpPr>
            <p:nvPr/>
          </p:nvSpPr>
          <p:spPr bwMode="auto">
            <a:xfrm>
              <a:off x="592" y="2136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190471" name="Rectangle 7"/>
            <p:cNvSpPr>
              <a:spLocks noChangeArrowheads="1"/>
            </p:cNvSpPr>
            <p:nvPr/>
          </p:nvSpPr>
          <p:spPr bwMode="auto">
            <a:xfrm>
              <a:off x="600" y="2944"/>
              <a:ext cx="169" cy="275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190472" name="Line 8"/>
            <p:cNvSpPr>
              <a:spLocks noChangeShapeType="1"/>
            </p:cNvSpPr>
            <p:nvPr/>
          </p:nvSpPr>
          <p:spPr bwMode="auto">
            <a:xfrm flipV="1">
              <a:off x="429" y="3225"/>
              <a:ext cx="4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90473" name="Rectangle 9"/>
            <p:cNvSpPr>
              <a:spLocks noChangeArrowheads="1"/>
            </p:cNvSpPr>
            <p:nvPr/>
          </p:nvSpPr>
          <p:spPr bwMode="auto">
            <a:xfrm>
              <a:off x="1840" y="2670"/>
              <a:ext cx="168" cy="5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190474" name="Rectangle 10"/>
            <p:cNvSpPr>
              <a:spLocks noChangeArrowheads="1"/>
            </p:cNvSpPr>
            <p:nvPr/>
          </p:nvSpPr>
          <p:spPr bwMode="auto">
            <a:xfrm>
              <a:off x="3016" y="2710"/>
              <a:ext cx="168" cy="51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190475" name="Text Box 11"/>
            <p:cNvSpPr txBox="1">
              <a:spLocks noChangeArrowheads="1"/>
            </p:cNvSpPr>
            <p:nvPr/>
          </p:nvSpPr>
          <p:spPr bwMode="auto">
            <a:xfrm>
              <a:off x="2920" y="2096"/>
              <a:ext cx="74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Compaq sales</a:t>
              </a:r>
            </a:p>
          </p:txBody>
        </p:sp>
        <p:sp>
          <p:nvSpPr>
            <p:cNvPr id="190476" name="Rectangle 12"/>
            <p:cNvSpPr>
              <a:spLocks noChangeArrowheads="1"/>
            </p:cNvSpPr>
            <p:nvPr/>
          </p:nvSpPr>
          <p:spPr bwMode="auto">
            <a:xfrm>
              <a:off x="3944" y="2742"/>
              <a:ext cx="160" cy="480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190477" name="Text Box 13"/>
            <p:cNvSpPr txBox="1">
              <a:spLocks noChangeArrowheads="1"/>
            </p:cNvSpPr>
            <p:nvPr/>
          </p:nvSpPr>
          <p:spPr bwMode="auto">
            <a:xfrm>
              <a:off x="3848" y="2096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Dell sales</a:t>
              </a:r>
            </a:p>
          </p:txBody>
        </p:sp>
        <p:sp>
          <p:nvSpPr>
            <p:cNvPr id="190478" name="Rectangle 14"/>
            <p:cNvSpPr>
              <a:spLocks noChangeArrowheads="1"/>
            </p:cNvSpPr>
            <p:nvPr/>
          </p:nvSpPr>
          <p:spPr bwMode="auto">
            <a:xfrm>
              <a:off x="4944" y="2678"/>
              <a:ext cx="168" cy="5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190479" name="Text Box 15"/>
            <p:cNvSpPr txBox="1">
              <a:spLocks noChangeArrowheads="1"/>
            </p:cNvSpPr>
            <p:nvPr/>
          </p:nvSpPr>
          <p:spPr bwMode="auto">
            <a:xfrm>
              <a:off x="4856" y="2080"/>
              <a:ext cx="744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Mom &amp; pop shop sales</a:t>
              </a:r>
            </a:p>
          </p:txBody>
        </p:sp>
      </p:grpSp>
      <p:grpSp>
        <p:nvGrpSpPr>
          <p:cNvPr id="190480" name="Group 16"/>
          <p:cNvGrpSpPr>
            <a:grpSpLocks/>
          </p:cNvGrpSpPr>
          <p:nvPr/>
        </p:nvGrpSpPr>
        <p:grpSpPr bwMode="auto">
          <a:xfrm>
            <a:off x="609600" y="2362200"/>
            <a:ext cx="3260725" cy="1063625"/>
            <a:chOff x="357" y="1192"/>
            <a:chExt cx="2054" cy="670"/>
          </a:xfrm>
        </p:grpSpPr>
        <p:sp>
          <p:nvSpPr>
            <p:cNvPr id="190481" name="Text Box 17"/>
            <p:cNvSpPr txBox="1">
              <a:spLocks noChangeArrowheads="1"/>
            </p:cNvSpPr>
            <p:nvPr/>
          </p:nvSpPr>
          <p:spPr bwMode="auto">
            <a:xfrm>
              <a:off x="1518" y="1192"/>
              <a:ext cx="89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190482" name="Text Box 18"/>
            <p:cNvSpPr txBox="1">
              <a:spLocks noChangeArrowheads="1"/>
            </p:cNvSpPr>
            <p:nvPr/>
          </p:nvSpPr>
          <p:spPr bwMode="auto">
            <a:xfrm>
              <a:off x="505" y="1192"/>
              <a:ext cx="92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/>
            <a:p>
              <a:pPr eaLnBrk="0" hangingPunct="0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190483" name="Rectangle 19"/>
            <p:cNvSpPr>
              <a:spLocks noChangeArrowheads="1"/>
            </p:cNvSpPr>
            <p:nvPr/>
          </p:nvSpPr>
          <p:spPr bwMode="auto">
            <a:xfrm>
              <a:off x="526" y="1648"/>
              <a:ext cx="95" cy="21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190484" name="Line 20"/>
            <p:cNvSpPr>
              <a:spLocks noChangeShapeType="1"/>
            </p:cNvSpPr>
            <p:nvPr/>
          </p:nvSpPr>
          <p:spPr bwMode="auto">
            <a:xfrm flipV="1">
              <a:off x="357" y="1858"/>
              <a:ext cx="19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90485" name="Rectangle 21"/>
            <p:cNvSpPr>
              <a:spLocks noChangeArrowheads="1"/>
            </p:cNvSpPr>
            <p:nvPr/>
          </p:nvSpPr>
          <p:spPr bwMode="auto">
            <a:xfrm>
              <a:off x="1581" y="1375"/>
              <a:ext cx="90" cy="487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90486" name="Group 22"/>
          <p:cNvGrpSpPr>
            <a:grpSpLocks/>
          </p:cNvGrpSpPr>
          <p:nvPr/>
        </p:nvGrpSpPr>
        <p:grpSpPr bwMode="auto">
          <a:xfrm>
            <a:off x="3054350" y="3479800"/>
            <a:ext cx="5422900" cy="908050"/>
            <a:chOff x="1924" y="2192"/>
            <a:chExt cx="3416" cy="572"/>
          </a:xfrm>
        </p:grpSpPr>
        <p:sp>
          <p:nvSpPr>
            <p:cNvPr id="190487" name="AutoShape 23"/>
            <p:cNvSpPr>
              <a:spLocks/>
            </p:cNvSpPr>
            <p:nvPr/>
          </p:nvSpPr>
          <p:spPr bwMode="auto">
            <a:xfrm rot="16200000">
              <a:off x="3444" y="868"/>
              <a:ext cx="376" cy="3416"/>
            </a:xfrm>
            <a:prstGeom prst="rightBrace">
              <a:avLst>
                <a:gd name="adj1" fmla="val 7570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 dirty="0"/>
            </a:p>
          </p:txBody>
        </p:sp>
        <p:sp>
          <p:nvSpPr>
            <p:cNvPr id="190488" name="Text Box 24"/>
            <p:cNvSpPr txBox="1">
              <a:spLocks noChangeArrowheads="1"/>
            </p:cNvSpPr>
            <p:nvPr/>
          </p:nvSpPr>
          <p:spPr bwMode="auto">
            <a:xfrm>
              <a:off x="2640" y="2192"/>
              <a:ext cx="20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Arial" panose="020B0604020202020204" pitchFamily="34" charset="0"/>
                </a:rPr>
                <a:t>Microsoft operating system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001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9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 build="p" bldLvl="3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Attack Of The Clones: The Rise Of Microsoft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 loser of the clone war was IBM.</a:t>
            </a:r>
          </a:p>
          <a:p>
            <a:r>
              <a:rPr lang="en-US" altLang="en-US" dirty="0"/>
              <a:t>The real winner of the clone war was Microsoft.</a:t>
            </a:r>
          </a:p>
          <a:p>
            <a:r>
              <a:rPr lang="en-US" altLang="en-US" dirty="0"/>
              <a:t>By the </a:t>
            </a:r>
            <a:r>
              <a:rPr lang="en-US" altLang="en-US" dirty="0" smtClean="0"/>
              <a:t>1990s </a:t>
            </a:r>
            <a:r>
              <a:rPr lang="en-US" altLang="en-US" dirty="0"/>
              <a:t>Microsoft developed an interface for MS-DOS that incorporated some of the features of the MAC GUI.</a:t>
            </a: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85800" y="3200400"/>
            <a:ext cx="6981825" cy="3778250"/>
            <a:chOff x="647700" y="2789401"/>
            <a:chExt cx="6981398" cy="3778292"/>
          </a:xfrm>
        </p:grpSpPr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647700" y="6288513"/>
              <a:ext cx="2997200" cy="279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Windows 3 image from www.</a:t>
              </a:r>
              <a:r>
                <a:rPr lang="en-US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microsoft.com</a:t>
              </a:r>
            </a:p>
          </p:txBody>
        </p:sp>
        <p:pic>
          <p:nvPicPr>
            <p:cNvPr id="9" name="Picture 8" descr="http://www.microsoft.com/typography/ttfinst/ttfinst8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2789401"/>
              <a:ext cx="6981398" cy="349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9053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References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The Intel website: 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www.intel.com</a:t>
            </a:r>
            <a:endParaRPr lang="en-C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“A History of Modern Computing” (2</a:t>
            </a:r>
            <a:r>
              <a:rPr lang="en-CA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Edition) Paul E.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Ceruzzi</a:t>
            </a:r>
            <a:endParaRPr lang="en-US" altLang="en-US" dirty="0" smtClean="0"/>
          </a:p>
          <a:p>
            <a:r>
              <a:rPr lang="en-US" altLang="en-US" dirty="0" smtClean="0"/>
              <a:t>Hard </a:t>
            </a:r>
            <a:r>
              <a:rPr lang="en-US" altLang="en-US" dirty="0"/>
              <a:t>Drive: Bill Gates and the making of the Microsoft Empire” (Jim Wallace &amp; Jim Erickson: Harper Business 1993</a:t>
            </a:r>
            <a:r>
              <a:rPr lang="en-US" altLang="en-US" dirty="0" smtClean="0"/>
              <a:t>)</a:t>
            </a:r>
            <a:endParaRPr lang="en-US" altLang="en-US" dirty="0"/>
          </a:p>
          <a:p>
            <a:r>
              <a:rPr lang="en-CA" altLang="en-US" dirty="0">
                <a:cs typeface="Arial" panose="020B0604020202020204" pitchFamily="34" charset="0"/>
              </a:rPr>
              <a:t>Corporations that changed the World: Apple Inc.” (Jason D. O’Grady: Greenwood Press 2009) 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”The little kingdom: The private story of Apple Computer” (Michael Moritz: William Morrow p. 38</a:t>
            </a:r>
            <a:r>
              <a:rPr lang="en-CA" altLang="en-US" dirty="0" smtClean="0">
                <a:cs typeface="Arial" panose="020B0604020202020204" pitchFamily="34" charset="0"/>
              </a:rPr>
              <a:t>)</a:t>
            </a:r>
          </a:p>
          <a:p>
            <a:r>
              <a:rPr lang="en-CA" altLang="en-US" dirty="0">
                <a:cs typeface="Arial" panose="020B0604020202020204" pitchFamily="34" charset="0"/>
              </a:rPr>
              <a:t>“</a:t>
            </a:r>
            <a:r>
              <a:rPr lang="en-CA" altLang="en-US" dirty="0" err="1">
                <a:cs typeface="Arial" panose="020B0604020202020204" pitchFamily="34" charset="0"/>
              </a:rPr>
              <a:t>iWoz</a:t>
            </a:r>
            <a:r>
              <a:rPr lang="en-CA" altLang="en-US" dirty="0">
                <a:cs typeface="Arial" panose="020B0604020202020204" pitchFamily="34" charset="0"/>
              </a:rPr>
              <a:t>: From Computer Geek to Cult Icon: How I Invented the personal computer, Co-founded Apple, and had Fun Doing It” (Steve Wozniak with G. Smith: W.W. Norton 2006)</a:t>
            </a:r>
          </a:p>
          <a:p>
            <a:endParaRPr lang="en-CA" altLang="en-US" dirty="0">
              <a:cs typeface="Arial" panose="020B0604020202020204" pitchFamily="34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4400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References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>
                <a:cs typeface="Arial" panose="020B0604020202020204" pitchFamily="34" charset="0"/>
              </a:rPr>
              <a:t>Triumph of the Nerds: The Transcripts, Part III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72251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After This Section You Should Now Know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General </a:t>
            </a:r>
            <a:r>
              <a:rPr lang="en-US" altLang="en-US" dirty="0" smtClean="0"/>
              <a:t>knowledge</a:t>
            </a:r>
          </a:p>
          <a:p>
            <a:pPr lvl="1"/>
            <a:r>
              <a:rPr lang="en-US" altLang="en-US" dirty="0" smtClean="0"/>
              <a:t>The </a:t>
            </a:r>
            <a:r>
              <a:rPr lang="en-US" altLang="en-US" dirty="0"/>
              <a:t>general time that significant events (such as the creation of different computer models or technologies) </a:t>
            </a:r>
            <a:r>
              <a:rPr lang="en-US" altLang="en-US" dirty="0" smtClean="0"/>
              <a:t>occurred</a:t>
            </a:r>
          </a:p>
          <a:p>
            <a:pPr lvl="1"/>
            <a:r>
              <a:rPr lang="en-US" altLang="en-US" dirty="0" smtClean="0"/>
              <a:t>The </a:t>
            </a:r>
            <a:r>
              <a:rPr lang="en-US" altLang="en-US" dirty="0"/>
              <a:t>people and organizations/companies behind these events/technologies and their </a:t>
            </a:r>
            <a:r>
              <a:rPr lang="en-US" altLang="en-US" dirty="0" smtClean="0"/>
              <a:t>background</a:t>
            </a:r>
          </a:p>
          <a:p>
            <a:pPr lvl="1"/>
            <a:r>
              <a:rPr lang="en-US" altLang="en-US" dirty="0" smtClean="0"/>
              <a:t>What </a:t>
            </a:r>
            <a:r>
              <a:rPr lang="en-US" altLang="en-US" dirty="0"/>
              <a:t>companies produced which </a:t>
            </a:r>
            <a:r>
              <a:rPr lang="en-US" altLang="en-US" dirty="0" smtClean="0"/>
              <a:t>computers</a:t>
            </a:r>
          </a:p>
          <a:p>
            <a:pPr lvl="1"/>
            <a:r>
              <a:rPr lang="en-US" altLang="en-US" dirty="0" smtClean="0"/>
              <a:t>The </a:t>
            </a:r>
            <a:r>
              <a:rPr lang="en-US" altLang="en-US" dirty="0"/>
              <a:t>names, general appearance and basic technical specifications of the computers of this </a:t>
            </a:r>
            <a:r>
              <a:rPr lang="en-US" altLang="en-US" dirty="0" smtClean="0"/>
              <a:t>time</a:t>
            </a:r>
          </a:p>
          <a:p>
            <a:pPr lvl="1"/>
            <a:r>
              <a:rPr lang="en-US" altLang="en-US" dirty="0" smtClean="0"/>
              <a:t>What </a:t>
            </a:r>
            <a:r>
              <a:rPr lang="en-US" altLang="en-US" dirty="0"/>
              <a:t>were the specifications of the technologies of the day (such as the number of colors available with different graphical </a:t>
            </a:r>
            <a:r>
              <a:rPr lang="en-US" altLang="en-US" dirty="0" smtClean="0"/>
              <a:t>modes)</a:t>
            </a:r>
          </a:p>
          <a:p>
            <a:pPr lvl="1"/>
            <a:r>
              <a:rPr lang="en-US" altLang="en-US" dirty="0" smtClean="0"/>
              <a:t>What </a:t>
            </a:r>
            <a:r>
              <a:rPr lang="en-US" altLang="en-US" dirty="0"/>
              <a:t>(if any) were the distinguishing feature or features of a </a:t>
            </a:r>
            <a:r>
              <a:rPr lang="en-US" altLang="en-US" dirty="0" smtClean="0"/>
              <a:t>computer</a:t>
            </a:r>
          </a:p>
          <a:p>
            <a:pPr lvl="1"/>
            <a:r>
              <a:rPr lang="en-US" altLang="en-US" dirty="0" smtClean="0"/>
              <a:t>How </a:t>
            </a:r>
            <a:r>
              <a:rPr lang="en-US" altLang="en-US" dirty="0"/>
              <a:t>were these technologies or computers used</a:t>
            </a:r>
          </a:p>
        </p:txBody>
      </p:sp>
    </p:spTree>
    <p:extLst>
      <p:ext uri="{BB962C8B-B14F-4D97-AF65-F5344CB8AC3E}">
        <p14:creationId xmlns:p14="http://schemas.microsoft.com/office/powerpoint/2010/main" val="248017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After This Section You Should Now Know (2)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How the invention of the microprocessor revolutionized computing</a:t>
            </a:r>
          </a:p>
          <a:p>
            <a:r>
              <a:rPr lang="en-US" altLang="en-US" dirty="0"/>
              <a:t>What was the first computer that was targeted specifically for the home user</a:t>
            </a:r>
          </a:p>
          <a:p>
            <a:r>
              <a:rPr lang="en-US" altLang="en-US" dirty="0"/>
              <a:t>What was the influence of Microsoft on microcomputers</a:t>
            </a:r>
          </a:p>
          <a:p>
            <a:r>
              <a:rPr lang="en-US" altLang="en-US" dirty="0"/>
              <a:t>The history of the IBM-PC</a:t>
            </a:r>
          </a:p>
          <a:p>
            <a:r>
              <a:rPr lang="en-US" altLang="en-US" dirty="0"/>
              <a:t>The foundation of Apple Computers</a:t>
            </a:r>
          </a:p>
          <a:p>
            <a:r>
              <a:rPr lang="en-US" altLang="en-US" dirty="0"/>
              <a:t>The history of some of Apple's early computers: Apple I, Apple II, Lisa, Macintosh</a:t>
            </a:r>
          </a:p>
          <a:p>
            <a:r>
              <a:rPr lang="en-US" altLang="en-US" dirty="0"/>
              <a:t>How IBM lost control over a computer architecture that it developed through the rise of clone computers</a:t>
            </a:r>
          </a:p>
        </p:txBody>
      </p:sp>
    </p:spTree>
    <p:extLst>
      <p:ext uri="{BB962C8B-B14F-4D97-AF65-F5344CB8AC3E}">
        <p14:creationId xmlns:p14="http://schemas.microsoft.com/office/powerpoint/2010/main" val="261116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After This Section You Should Now Know (3)</a:t>
            </a:r>
          </a:p>
        </p:txBody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How the rise of clone computers lead to the market dominance of Microsoft in the microcomputer </a:t>
            </a:r>
            <a:r>
              <a:rPr lang="en-US" altLang="en-US" dirty="0" smtClean="0"/>
              <a:t>market</a:t>
            </a:r>
          </a:p>
          <a:p>
            <a:r>
              <a:rPr lang="en-US" altLang="en-US" dirty="0" smtClean="0"/>
              <a:t>When the Xerox Star was made available as well it’s influence on microcomputers</a:t>
            </a:r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788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buNone/>
          <a:defRPr sz="1200" dirty="0"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buNone/>
          <a:defRPr sz="12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30585</TotalTime>
  <Words>2884</Words>
  <Application>Microsoft Office PowerPoint</Application>
  <PresentationFormat>On-screen Show (4:3)</PresentationFormat>
  <Paragraphs>373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Calibri</vt:lpstr>
      <vt:lpstr>Courier New</vt:lpstr>
      <vt:lpstr>Times New Roman</vt:lpstr>
      <vt:lpstr>Default Design</vt:lpstr>
      <vt:lpstr>Custom Design</vt:lpstr>
      <vt:lpstr>Technology Companies </vt:lpstr>
      <vt:lpstr>Microsoft: Beginnings</vt:lpstr>
      <vt:lpstr>Microsoft: Beginnings (2)</vt:lpstr>
      <vt:lpstr>Microsoft: Beginnings (4)</vt:lpstr>
      <vt:lpstr>Microsoft: Beginnings (5)</vt:lpstr>
      <vt:lpstr>Microsoft: Beginnings (6)</vt:lpstr>
      <vt:lpstr>Microsoft: Beginnings (7)</vt:lpstr>
      <vt:lpstr>Birth Of The Microsoft OS</vt:lpstr>
      <vt:lpstr>Birth Of The Microsoft OS (2)</vt:lpstr>
      <vt:lpstr>Birth Of The Microsoft OS (3)</vt:lpstr>
      <vt:lpstr>Birth Of The Microsoft OS (4)</vt:lpstr>
      <vt:lpstr>Birth Of The Microsoft OS (5)</vt:lpstr>
      <vt:lpstr>The IBM PC (Personal Computer: 1981)</vt:lpstr>
      <vt:lpstr>The IBM PC (Personal Computer: 1981): 2</vt:lpstr>
      <vt:lpstr>The IBM PC (Personal Computer: 1981): 3</vt:lpstr>
      <vt:lpstr>The History Of Apple Computers: Steve And Steve</vt:lpstr>
      <vt:lpstr>Apple: Steve And Steve</vt:lpstr>
      <vt:lpstr>Steve Jobs</vt:lpstr>
      <vt:lpstr>Steve Wozniak</vt:lpstr>
      <vt:lpstr>Apple I</vt:lpstr>
      <vt:lpstr>Apple I (2)</vt:lpstr>
      <vt:lpstr>Apple I: Marketing</vt:lpstr>
      <vt:lpstr>Apple II</vt:lpstr>
      <vt:lpstr>The Apple II (2)</vt:lpstr>
      <vt:lpstr>Side Note: VisiCalc</vt:lpstr>
      <vt:lpstr>The Apple II &amp; VisiCalc</vt:lpstr>
      <vt:lpstr>Apple Goes Public</vt:lpstr>
      <vt:lpstr>Apple III</vt:lpstr>
      <vt:lpstr>Jacky Scully</vt:lpstr>
      <vt:lpstr>Lisa</vt:lpstr>
      <vt:lpstr>The Apple Macintosh (1984)</vt:lpstr>
      <vt:lpstr>Macintosh</vt:lpstr>
      <vt:lpstr>Macintosh (2)</vt:lpstr>
      <vt:lpstr>The Attack Of The Clones</vt:lpstr>
      <vt:lpstr>The Attack Of The Clones (2)</vt:lpstr>
      <vt:lpstr>The Attack Of The Clones (3)</vt:lpstr>
      <vt:lpstr>The Attack Of The Clones (4)</vt:lpstr>
      <vt:lpstr>The Attack Of The Clones (5)</vt:lpstr>
      <vt:lpstr>The Attack Of The Clones: The Rise Of Microsoft</vt:lpstr>
      <vt:lpstr>References</vt:lpstr>
      <vt:lpstr>References (2)</vt:lpstr>
      <vt:lpstr>After This Section You Should Now Know</vt:lpstr>
      <vt:lpstr>After This Section You Should Now Know (2)</vt:lpstr>
      <vt:lpstr>After This Section You Should Now Know (3)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 and software companies during the microcomputer revolution</dc:title>
  <dc:creator>James Tam</dc:creator>
  <cp:lastModifiedBy>James Tam</cp:lastModifiedBy>
  <cp:revision>935</cp:revision>
  <cp:lastPrinted>2020-03-18T00:49:41Z</cp:lastPrinted>
  <dcterms:created xsi:type="dcterms:W3CDTF">2011-09-28T21:28:04Z</dcterms:created>
  <dcterms:modified xsi:type="dcterms:W3CDTF">2021-06-15T02:35:35Z</dcterms:modified>
</cp:coreProperties>
</file>