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4611" r:id="rId2"/>
  </p:sldMasterIdLst>
  <p:notesMasterIdLst>
    <p:notesMasterId r:id="rId41"/>
  </p:notesMasterIdLst>
  <p:handoutMasterIdLst>
    <p:handoutMasterId r:id="rId42"/>
  </p:handoutMasterIdLst>
  <p:sldIdLst>
    <p:sldId id="29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2" r:id="rId38"/>
    <p:sldId id="294" r:id="rId39"/>
    <p:sldId id="295" r:id="rId40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808000"/>
    <a:srgbClr val="00FF00"/>
    <a:srgbClr val="FFFFFF"/>
    <a:srgbClr val="FFFFCC"/>
    <a:srgbClr val="66FFCC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69" autoAdjust="0"/>
    <p:restoredTop sz="90000" autoAdjust="0"/>
  </p:normalViewPr>
  <p:slideViewPr>
    <p:cSldViewPr snapToGrid="0">
      <p:cViewPr varScale="1">
        <p:scale>
          <a:sx n="105" d="100"/>
          <a:sy n="105" d="100"/>
        </p:scale>
        <p:origin x="213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1104" y="-1098"/>
      </p:cViewPr>
      <p:guideLst>
        <p:guide orient="horz" pos="2927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r>
              <a:rPr lang="en-US" dirty="0"/>
              <a:t>CPSC </a:t>
            </a:r>
            <a:r>
              <a:rPr lang="en-US" dirty="0" smtClean="0"/>
              <a:t>233: Intro to O-O</a:t>
            </a:r>
            <a:endParaRPr lang="en-US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fld id="{2289C6B7-9301-44DE-8D81-9A819A8A84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2272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fld id="{43A8DCC8-54E2-4CF7-A726-5D6F93D5C1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3136900" y="8853488"/>
            <a:ext cx="735013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064" tIns="46123" rIns="89064" bIns="46123">
            <a:spAutoFit/>
          </a:bodyPr>
          <a:lstStyle>
            <a:lvl1pPr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n-US" sz="1200" dirty="0" smtClean="0"/>
              <a:t>Page </a:t>
            </a:r>
            <a:fld id="{A42003A9-B7A6-4B6D-B0EE-60CE0DF16ED0}" type="slidenum">
              <a:rPr lang="en-US" altLang="en-US" sz="1200" smtClean="0"/>
              <a:pPr algn="ctr">
                <a:lnSpc>
                  <a:spcPct val="90000"/>
                </a:lnSpc>
                <a:defRPr/>
              </a:pPr>
              <a:t>‹#›</a:t>
            </a:fld>
            <a:endParaRPr lang="en-US" altLang="en-US" sz="1200" dirty="0" smtClean="0"/>
          </a:p>
        </p:txBody>
      </p:sp>
      <p:sp>
        <p:nvSpPr>
          <p:cNvPr id="43015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3263"/>
            <a:ext cx="4629150" cy="3471862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6" name="Rectangle 8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4838"/>
            <a:ext cx="5140325" cy="418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36" tIns="47713" rIns="93836" bIns="47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Body Text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90088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5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84" tIns="0" rIns="19084" bIns="0" anchor="b"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</a:pPr>
            <a:fld id="{FEE52278-24A8-44FE-9D19-F63BBB29684B}" type="slidenum">
              <a:rPr lang="en-US" altLang="en-US" sz="1000" i="1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100000"/>
                </a:lnSpc>
                <a:spcBef>
                  <a:spcPct val="0"/>
                </a:spcBef>
              </a:pPr>
              <a:t>1</a:t>
            </a:fld>
            <a:endParaRPr lang="en-US" altLang="en-US" sz="1000" i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264323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3A109F-2FFE-49EB-A41A-593C9C7D817A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378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r>
              <a:rPr lang="en-US" dirty="0" smtClean="0"/>
              <a:t>Note that the reference is separate from the object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/>
              <a:t>In the example the reference successively refers to two different objects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A8DCC8-54E2-4CF7-A726-5D6F93D5C1E4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492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</a:rPr>
              <a:t>James Tam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60985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80975" indent="-180975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864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342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15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54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58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9059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9490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374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4950" y="303213"/>
            <a:ext cx="2051050" cy="61737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03213"/>
            <a:ext cx="6000750" cy="61737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202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2800" y="1108075"/>
            <a:ext cx="4013200" cy="2608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22800" y="3868738"/>
            <a:ext cx="4013200" cy="2608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6879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solidFill>
            <a:srgbClr val="FCD5B5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solidFill>
                  <a:srgbClr val="000000"/>
                </a:solidFill>
                <a:latin typeface="Times New Roman" pitchFamily="18" charset="0"/>
              </a:rPr>
              <a:t>James Tam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573132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31775" indent="-231775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7085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7968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9016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2389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96936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20231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34667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9070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4950" y="303213"/>
            <a:ext cx="2051050" cy="61737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03213"/>
            <a:ext cx="6000750" cy="61737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1598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2800" y="1108075"/>
            <a:ext cx="4013200" cy="2608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22800" y="3868738"/>
            <a:ext cx="4013200" cy="2608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4244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41424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108075"/>
            <a:ext cx="8178800" cy="5368925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9169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303213"/>
            <a:ext cx="8166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Slide Title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08075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Body Text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/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</a:rPr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10" r:id="rId1"/>
    <p:sldLayoutId id="2147484599" r:id="rId2"/>
    <p:sldLayoutId id="2147484600" r:id="rId3"/>
    <p:sldLayoutId id="2147484601" r:id="rId4"/>
    <p:sldLayoutId id="2147484602" r:id="rId5"/>
    <p:sldLayoutId id="2147484603" r:id="rId6"/>
    <p:sldLayoutId id="2147484604" r:id="rId7"/>
    <p:sldLayoutId id="2147484605" r:id="rId8"/>
    <p:sldLayoutId id="2147484606" r:id="rId9"/>
    <p:sldLayoutId id="2147484607" r:id="rId10"/>
    <p:sldLayoutId id="214748460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9pPr>
    </p:titleStyle>
    <p:bodyStyle>
      <a:lvl1pPr marL="111125" indent="-111125" algn="l" rtl="0" eaLnBrk="0" fontAlgn="base" hangingPunct="0">
        <a:spcBef>
          <a:spcPct val="3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346075" indent="-120650" algn="l" rtl="0" eaLnBrk="0" fontAlgn="base" hangingPunct="0">
        <a:spcBef>
          <a:spcPct val="10000"/>
        </a:spcBef>
        <a:spcAft>
          <a:spcPct val="0"/>
        </a:spcAft>
        <a:buSzPct val="100000"/>
        <a:buFont typeface="Times New Roman" pitchFamily="18" charset="0"/>
        <a:buChar char="-"/>
        <a:defRPr sz="2000">
          <a:solidFill>
            <a:schemeClr val="tx1"/>
          </a:solidFill>
          <a:latin typeface="Calibri" panose="020F0502020204030204" pitchFamily="34" charset="0"/>
        </a:defRPr>
      </a:lvl2pPr>
      <a:lvl3pPr marL="568325" indent="-107950" algn="l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•"/>
        <a:defRPr>
          <a:solidFill>
            <a:schemeClr val="tx1"/>
          </a:solidFill>
          <a:latin typeface="Calibri" panose="020F0502020204030204" pitchFamily="34" charset="0"/>
        </a:defRPr>
      </a:lvl3pPr>
      <a:lvl4pPr marL="800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4pPr>
      <a:lvl5pPr marL="10287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5pPr>
      <a:lvl6pPr marL="14859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1943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4003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28575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303213"/>
            <a:ext cx="8166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Slide Title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08075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Body Text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>
              <a:solidFill>
                <a:srgbClr val="000000"/>
              </a:solidFill>
            </a:endParaRPr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solidFill>
                  <a:srgbClr val="000000"/>
                </a:solidFill>
                <a:latin typeface="Times New Roman" pitchFamily="18" charset="0"/>
              </a:rPr>
              <a:t>James Tam</a:t>
            </a:r>
          </a:p>
        </p:txBody>
      </p:sp>
    </p:spTree>
    <p:extLst>
      <p:ext uri="{BB962C8B-B14F-4D97-AF65-F5344CB8AC3E}">
        <p14:creationId xmlns:p14="http://schemas.microsoft.com/office/powerpoint/2010/main" val="2349119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12" r:id="rId1"/>
    <p:sldLayoutId id="2147484613" r:id="rId2"/>
    <p:sldLayoutId id="2147484614" r:id="rId3"/>
    <p:sldLayoutId id="2147484615" r:id="rId4"/>
    <p:sldLayoutId id="2147484616" r:id="rId5"/>
    <p:sldLayoutId id="2147484617" r:id="rId6"/>
    <p:sldLayoutId id="2147484618" r:id="rId7"/>
    <p:sldLayoutId id="2147484619" r:id="rId8"/>
    <p:sldLayoutId id="2147484620" r:id="rId9"/>
    <p:sldLayoutId id="2147484621" r:id="rId10"/>
    <p:sldLayoutId id="2147484622" r:id="rId11"/>
    <p:sldLayoutId id="2147484623" r:id="rId12"/>
    <p:sldLayoutId id="2147484624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9pPr>
    </p:titleStyle>
    <p:bodyStyle>
      <a:lvl1pPr marL="111125" indent="-111125" algn="l" rtl="0" eaLnBrk="0" fontAlgn="base" hangingPunct="0">
        <a:spcBef>
          <a:spcPct val="3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346075" indent="-120650" algn="l" rtl="0" eaLnBrk="0" fontAlgn="base" hangingPunct="0">
        <a:spcBef>
          <a:spcPct val="10000"/>
        </a:spcBef>
        <a:spcAft>
          <a:spcPct val="0"/>
        </a:spcAft>
        <a:buSzPct val="100000"/>
        <a:buFont typeface="Times New Roman" pitchFamily="18" charset="0"/>
        <a:buChar char="-"/>
        <a:defRPr sz="2000">
          <a:solidFill>
            <a:schemeClr val="tx1"/>
          </a:solidFill>
          <a:latin typeface="Calibri" panose="020F0502020204030204" pitchFamily="34" charset="0"/>
        </a:defRPr>
      </a:lvl2pPr>
      <a:lvl3pPr marL="568325" indent="-107950" algn="l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•"/>
        <a:defRPr>
          <a:solidFill>
            <a:schemeClr val="tx1"/>
          </a:solidFill>
          <a:latin typeface="Calibri" panose="020F0502020204030204" pitchFamily="34" charset="0"/>
        </a:defRPr>
      </a:lvl3pPr>
      <a:lvl4pPr marL="800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4pPr>
      <a:lvl5pPr marL="10287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5pPr>
      <a:lvl6pPr marL="14859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1943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4003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28575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archive.eiffel.com/doc/manuals/technology/oosc/finding/page.html" TargetMode="External"/><Relationship Id="rId2" Type="http://schemas.openxmlformats.org/officeDocument/2006/relationships/hyperlink" Target="http://docs.oracle.com/javase/tutorial/java/concepts/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en-US" sz="3600" dirty="0"/>
              <a:t>Introduction To Object-Oriented Programming</a:t>
            </a:r>
            <a:endParaRPr lang="en-US" altLang="en-US" sz="3600" dirty="0" smtClean="0"/>
          </a:p>
        </p:txBody>
      </p:sp>
      <p:sp>
        <p:nvSpPr>
          <p:cNvPr id="2051" name="Text Box 4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800" baseline="300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52" name="Text Box 9"/>
          <p:cNvSpPr txBox="1">
            <a:spLocks noChangeArrowheads="1"/>
          </p:cNvSpPr>
          <p:nvPr/>
        </p:nvSpPr>
        <p:spPr bwMode="auto">
          <a:xfrm>
            <a:off x="1227138" y="3617913"/>
            <a:ext cx="6769100" cy="138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 smtClean="0">
                <a:solidFill>
                  <a:srgbClr val="000000"/>
                </a:solidFill>
                <a:latin typeface="Arial" charset="0"/>
              </a:rPr>
              <a:t>Part I: You will learn how to define classes, create objects, call pre-defined methods.</a:t>
            </a:r>
            <a:endParaRPr lang="en-US" altLang="en-US" sz="2800" dirty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21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Reminder: What You Know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There are different approaches to writing computer programs.</a:t>
            </a:r>
          </a:p>
          <a:p>
            <a:r>
              <a:rPr lang="en-US" altLang="en-US" sz="2400" dirty="0" smtClean="0"/>
              <a:t>They all involve decomposing your programs into parts.</a:t>
            </a:r>
          </a:p>
          <a:p>
            <a:r>
              <a:rPr lang="en-US" altLang="en-US" sz="2400" dirty="0" smtClean="0"/>
              <a:t>What is different between the approaches  (how the decomposition occurs)/(criteria used for breaking things down”)</a:t>
            </a:r>
          </a:p>
          <a:p>
            <a:r>
              <a:rPr lang="en-US" altLang="en-US" sz="2400" dirty="0" smtClean="0"/>
              <a:t>There approach to decomposition you have been introduced to thus far:</a:t>
            </a:r>
          </a:p>
          <a:p>
            <a:pPr lvl="1"/>
            <a:r>
              <a:rPr lang="en-US" altLang="en-US" sz="2000" dirty="0" smtClean="0"/>
              <a:t>Procedural</a:t>
            </a:r>
          </a:p>
          <a:p>
            <a:pPr lvl="1"/>
            <a:r>
              <a:rPr lang="en-US" altLang="en-US" dirty="0" smtClean="0"/>
              <a:t>Object-Oriented (~2 weeks for CPSC 231)</a:t>
            </a:r>
            <a:endParaRPr lang="en-US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538837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1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An Example Of The Procedural Approach (Presentation Software)</a:t>
            </a:r>
            <a:endParaRPr lang="en-US" altLang="en-US" sz="3200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Break down the program by what it does (described with </a:t>
            </a:r>
            <a:r>
              <a:rPr lang="en-US" altLang="en-US" sz="2400" i="1" dirty="0" smtClean="0"/>
              <a:t>actions/verbs</a:t>
            </a:r>
            <a:r>
              <a:rPr lang="en-US" altLang="en-US" sz="2400" dirty="0" smtClean="0"/>
              <a:t>)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71550" y="3822700"/>
            <a:ext cx="7489825" cy="985838"/>
            <a:chOff x="612" y="1933"/>
            <a:chExt cx="4718" cy="621"/>
          </a:xfrm>
        </p:grpSpPr>
        <p:sp>
          <p:nvSpPr>
            <p:cNvPr id="15380" name="Text Box 5"/>
            <p:cNvSpPr txBox="1">
              <a:spLocks noChangeArrowheads="1"/>
            </p:cNvSpPr>
            <p:nvPr/>
          </p:nvSpPr>
          <p:spPr bwMode="auto">
            <a:xfrm>
              <a:off x="612" y="2296"/>
              <a:ext cx="998" cy="25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CA" altLang="en-US" sz="2000" dirty="0">
                  <a:latin typeface="Arial" charset="0"/>
                </a:rPr>
                <a:t>Filing</a:t>
              </a:r>
              <a:endParaRPr lang="en-US" altLang="en-US" sz="2000" dirty="0">
                <a:latin typeface="Arial" charset="0"/>
              </a:endParaRPr>
            </a:p>
          </p:txBody>
        </p:sp>
        <p:sp>
          <p:nvSpPr>
            <p:cNvPr id="15381" name="Text Box 6"/>
            <p:cNvSpPr txBox="1">
              <a:spLocks noChangeArrowheads="1"/>
            </p:cNvSpPr>
            <p:nvPr/>
          </p:nvSpPr>
          <p:spPr bwMode="auto">
            <a:xfrm>
              <a:off x="1882" y="2296"/>
              <a:ext cx="998" cy="25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CA" altLang="en-US" sz="2000" dirty="0">
                  <a:latin typeface="Arial" charset="0"/>
                </a:rPr>
                <a:t>Editing</a:t>
              </a:r>
              <a:endParaRPr lang="en-US" altLang="en-US" sz="2000" dirty="0">
                <a:latin typeface="Arial" charset="0"/>
              </a:endParaRPr>
            </a:p>
          </p:txBody>
        </p:sp>
        <p:sp>
          <p:nvSpPr>
            <p:cNvPr id="15382" name="Text Box 7"/>
            <p:cNvSpPr txBox="1">
              <a:spLocks noChangeArrowheads="1"/>
            </p:cNvSpPr>
            <p:nvPr/>
          </p:nvSpPr>
          <p:spPr bwMode="auto">
            <a:xfrm>
              <a:off x="4332" y="2296"/>
              <a:ext cx="998" cy="25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CA" altLang="en-US" sz="2000" dirty="0">
                  <a:latin typeface="Arial" charset="0"/>
                </a:rPr>
                <a:t>Helping</a:t>
              </a:r>
              <a:endParaRPr lang="en-US" altLang="en-US" sz="2000" dirty="0">
                <a:latin typeface="Arial" charset="0"/>
              </a:endParaRPr>
            </a:p>
          </p:txBody>
        </p:sp>
        <p:sp>
          <p:nvSpPr>
            <p:cNvPr id="15383" name="Text Box 8"/>
            <p:cNvSpPr txBox="1">
              <a:spLocks noChangeArrowheads="1"/>
            </p:cNvSpPr>
            <p:nvPr/>
          </p:nvSpPr>
          <p:spPr bwMode="auto">
            <a:xfrm>
              <a:off x="3152" y="2296"/>
              <a:ext cx="99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CA" altLang="en-US" sz="2000" dirty="0">
                  <a:latin typeface="Arial" charset="0"/>
                </a:rPr>
                <a:t>…</a:t>
              </a:r>
              <a:endParaRPr lang="en-US" altLang="en-US" sz="2000" dirty="0">
                <a:latin typeface="Arial" charset="0"/>
              </a:endParaRPr>
            </a:p>
          </p:txBody>
        </p:sp>
        <p:sp>
          <p:nvSpPr>
            <p:cNvPr id="15384" name="Line 9"/>
            <p:cNvSpPr>
              <a:spLocks noChangeShapeType="1"/>
            </p:cNvSpPr>
            <p:nvPr/>
          </p:nvSpPr>
          <p:spPr bwMode="auto">
            <a:xfrm>
              <a:off x="1111" y="2069"/>
              <a:ext cx="371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5385" name="Line 10"/>
            <p:cNvSpPr>
              <a:spLocks noChangeShapeType="1"/>
            </p:cNvSpPr>
            <p:nvPr/>
          </p:nvSpPr>
          <p:spPr bwMode="auto">
            <a:xfrm>
              <a:off x="1111" y="2069"/>
              <a:ext cx="0" cy="2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5386" name="Line 11"/>
            <p:cNvSpPr>
              <a:spLocks noChangeShapeType="1"/>
            </p:cNvSpPr>
            <p:nvPr/>
          </p:nvSpPr>
          <p:spPr bwMode="auto">
            <a:xfrm>
              <a:off x="2381" y="2069"/>
              <a:ext cx="0" cy="2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5387" name="Line 12"/>
            <p:cNvSpPr>
              <a:spLocks noChangeShapeType="1"/>
            </p:cNvSpPr>
            <p:nvPr/>
          </p:nvSpPr>
          <p:spPr bwMode="auto">
            <a:xfrm>
              <a:off x="4830" y="2069"/>
              <a:ext cx="0" cy="2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5388" name="Line 13"/>
            <p:cNvSpPr>
              <a:spLocks noChangeShapeType="1"/>
            </p:cNvSpPr>
            <p:nvPr/>
          </p:nvSpPr>
          <p:spPr bwMode="auto">
            <a:xfrm>
              <a:off x="2971" y="1933"/>
              <a:ext cx="0" cy="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250825" y="4830763"/>
            <a:ext cx="8642350" cy="1778000"/>
            <a:chOff x="158" y="3043"/>
            <a:chExt cx="5444" cy="1120"/>
          </a:xfrm>
        </p:grpSpPr>
        <p:sp>
          <p:nvSpPr>
            <p:cNvPr id="15369" name="Text Box 15"/>
            <p:cNvSpPr txBox="1">
              <a:spLocks noChangeArrowheads="1"/>
            </p:cNvSpPr>
            <p:nvPr/>
          </p:nvSpPr>
          <p:spPr bwMode="auto">
            <a:xfrm>
              <a:off x="158" y="3521"/>
              <a:ext cx="998" cy="64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CA" altLang="en-US" sz="2000" dirty="0">
                  <a:latin typeface="Arial" charset="0"/>
                </a:rPr>
                <a:t>Creating new document</a:t>
              </a:r>
              <a:endParaRPr lang="en-US" altLang="en-US" sz="2000" dirty="0">
                <a:latin typeface="Arial" charset="0"/>
              </a:endParaRPr>
            </a:p>
          </p:txBody>
        </p:sp>
        <p:sp>
          <p:nvSpPr>
            <p:cNvPr id="15370" name="Text Box 16"/>
            <p:cNvSpPr txBox="1">
              <a:spLocks noChangeArrowheads="1"/>
            </p:cNvSpPr>
            <p:nvPr/>
          </p:nvSpPr>
          <p:spPr bwMode="auto">
            <a:xfrm>
              <a:off x="1429" y="3521"/>
              <a:ext cx="998" cy="45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CA" altLang="en-US" sz="2000" dirty="0">
                  <a:latin typeface="Arial" charset="0"/>
                </a:rPr>
                <a:t>Opening a document</a:t>
              </a:r>
              <a:endParaRPr lang="en-US" altLang="en-US" sz="2000" dirty="0">
                <a:latin typeface="Arial" charset="0"/>
              </a:endParaRPr>
            </a:p>
          </p:txBody>
        </p:sp>
        <p:sp>
          <p:nvSpPr>
            <p:cNvPr id="15371" name="Text Box 17"/>
            <p:cNvSpPr txBox="1">
              <a:spLocks noChangeArrowheads="1"/>
            </p:cNvSpPr>
            <p:nvPr/>
          </p:nvSpPr>
          <p:spPr bwMode="auto">
            <a:xfrm>
              <a:off x="2699" y="3521"/>
              <a:ext cx="998" cy="45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CA" altLang="en-US" sz="2000" dirty="0">
                  <a:latin typeface="Arial" charset="0"/>
                </a:rPr>
                <a:t>Saving a document</a:t>
              </a:r>
              <a:endParaRPr lang="en-US" altLang="en-US" sz="2000" dirty="0">
                <a:latin typeface="Arial" charset="0"/>
              </a:endParaRPr>
            </a:p>
          </p:txBody>
        </p:sp>
        <p:sp>
          <p:nvSpPr>
            <p:cNvPr id="15372" name="Text Box 18"/>
            <p:cNvSpPr txBox="1">
              <a:spLocks noChangeArrowheads="1"/>
            </p:cNvSpPr>
            <p:nvPr/>
          </p:nvSpPr>
          <p:spPr bwMode="auto">
            <a:xfrm>
              <a:off x="3696" y="3521"/>
              <a:ext cx="99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CA" altLang="en-US" sz="2000" dirty="0">
                  <a:latin typeface="Arial" charset="0"/>
                </a:rPr>
                <a:t>…</a:t>
              </a:r>
              <a:endParaRPr lang="en-US" altLang="en-US" sz="2000" dirty="0">
                <a:latin typeface="Arial" charset="0"/>
              </a:endParaRPr>
            </a:p>
          </p:txBody>
        </p:sp>
        <p:sp>
          <p:nvSpPr>
            <p:cNvPr id="15373" name="Text Box 19"/>
            <p:cNvSpPr txBox="1">
              <a:spLocks noChangeArrowheads="1"/>
            </p:cNvSpPr>
            <p:nvPr/>
          </p:nvSpPr>
          <p:spPr bwMode="auto">
            <a:xfrm>
              <a:off x="4604" y="3521"/>
              <a:ext cx="998" cy="45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CA" altLang="en-US" sz="2000" dirty="0">
                  <a:latin typeface="Arial" charset="0"/>
                </a:rPr>
                <a:t>Exiting program</a:t>
              </a:r>
              <a:endParaRPr lang="en-US" altLang="en-US" sz="2000" dirty="0">
                <a:latin typeface="Arial" charset="0"/>
              </a:endParaRPr>
            </a:p>
          </p:txBody>
        </p:sp>
        <p:sp>
          <p:nvSpPr>
            <p:cNvPr id="15374" name="Line 20"/>
            <p:cNvSpPr>
              <a:spLocks noChangeShapeType="1"/>
            </p:cNvSpPr>
            <p:nvPr/>
          </p:nvSpPr>
          <p:spPr bwMode="auto">
            <a:xfrm>
              <a:off x="657" y="3249"/>
              <a:ext cx="444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5375" name="Line 21"/>
            <p:cNvSpPr>
              <a:spLocks noChangeShapeType="1"/>
            </p:cNvSpPr>
            <p:nvPr/>
          </p:nvSpPr>
          <p:spPr bwMode="auto">
            <a:xfrm>
              <a:off x="1111" y="3043"/>
              <a:ext cx="0" cy="2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5376" name="Line 22"/>
            <p:cNvSpPr>
              <a:spLocks noChangeShapeType="1"/>
            </p:cNvSpPr>
            <p:nvPr/>
          </p:nvSpPr>
          <p:spPr bwMode="auto">
            <a:xfrm>
              <a:off x="657" y="3249"/>
              <a:ext cx="0" cy="2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5377" name="Line 23"/>
            <p:cNvSpPr>
              <a:spLocks noChangeShapeType="1"/>
            </p:cNvSpPr>
            <p:nvPr/>
          </p:nvSpPr>
          <p:spPr bwMode="auto">
            <a:xfrm>
              <a:off x="1927" y="3249"/>
              <a:ext cx="0" cy="2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5378" name="Line 24"/>
            <p:cNvSpPr>
              <a:spLocks noChangeShapeType="1"/>
            </p:cNvSpPr>
            <p:nvPr/>
          </p:nvSpPr>
          <p:spPr bwMode="auto">
            <a:xfrm>
              <a:off x="3198" y="3249"/>
              <a:ext cx="0" cy="2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5379" name="Line 25"/>
            <p:cNvSpPr>
              <a:spLocks noChangeShapeType="1"/>
            </p:cNvSpPr>
            <p:nvPr/>
          </p:nvSpPr>
          <p:spPr bwMode="auto">
            <a:xfrm>
              <a:off x="5103" y="3249"/>
              <a:ext cx="0" cy="2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889375" y="2070100"/>
            <a:ext cx="1666875" cy="1725613"/>
            <a:chOff x="3889375" y="2070100"/>
            <a:chExt cx="1666875" cy="1725613"/>
          </a:xfrm>
        </p:grpSpPr>
        <p:pic>
          <p:nvPicPr>
            <p:cNvPr id="15367" name="Picture 2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9375" y="2524125"/>
              <a:ext cx="1666875" cy="127158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368" name="Text Box 28"/>
            <p:cNvSpPr txBox="1">
              <a:spLocks noChangeArrowheads="1"/>
            </p:cNvSpPr>
            <p:nvPr/>
          </p:nvSpPr>
          <p:spPr bwMode="auto">
            <a:xfrm>
              <a:off x="3932238" y="2070100"/>
              <a:ext cx="1584325" cy="409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CA" altLang="en-US" sz="2000" dirty="0">
                  <a:latin typeface="Arial" charset="0"/>
                </a:rPr>
                <a:t>PowerPoint</a:t>
              </a:r>
              <a:endParaRPr lang="en-US" altLang="en-US" sz="2000" dirty="0"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2545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You Will Learn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to break your program down into objects (</a:t>
            </a:r>
            <a:r>
              <a:rPr lang="en-US" b="1" dirty="0" smtClean="0"/>
              <a:t>New term: “Object-Oriented programming”</a:t>
            </a:r>
            <a:r>
              <a:rPr lang="en-US" dirty="0" smtClean="0"/>
              <a:t>)</a:t>
            </a:r>
          </a:p>
          <a:p>
            <a:r>
              <a:rPr lang="en-US" dirty="0" smtClean="0"/>
              <a:t>This and related topics comprise most of the remainder of the course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36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Break down the program into entities (classes/objects - described with </a:t>
            </a:r>
            <a:r>
              <a:rPr lang="en-US" altLang="en-US" i="1" dirty="0" smtClean="0"/>
              <a:t>nouns</a:t>
            </a:r>
            <a:r>
              <a:rPr lang="en-US" altLang="en-US" dirty="0" smtClean="0"/>
              <a:t>)</a:t>
            </a:r>
          </a:p>
          <a:p>
            <a:endParaRPr lang="en-US" altLang="en-US" sz="20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3976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en-US" dirty="0" smtClean="0"/>
              <a:t>An Example Of The Object-Oriented Approach (Simulation)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2147049"/>
            <a:ext cx="7772400" cy="4190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Zoo</a:t>
            </a:r>
          </a:p>
        </p:txBody>
      </p:sp>
      <p:sp>
        <p:nvSpPr>
          <p:cNvPr id="5" name="Rectangle 4"/>
          <p:cNvSpPr/>
          <p:nvPr/>
        </p:nvSpPr>
        <p:spPr>
          <a:xfrm>
            <a:off x="838200" y="2795587"/>
            <a:ext cx="2667000" cy="33900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Animals</a:t>
            </a:r>
          </a:p>
        </p:txBody>
      </p:sp>
      <p:sp>
        <p:nvSpPr>
          <p:cNvPr id="7" name="Rectangle 6"/>
          <p:cNvSpPr/>
          <p:nvPr/>
        </p:nvSpPr>
        <p:spPr>
          <a:xfrm>
            <a:off x="4310063" y="2800303"/>
            <a:ext cx="1981200" cy="4397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Buildings</a:t>
            </a:r>
          </a:p>
        </p:txBody>
      </p:sp>
      <p:sp>
        <p:nvSpPr>
          <p:cNvPr id="8" name="Rectangle 7"/>
          <p:cNvSpPr/>
          <p:nvPr/>
        </p:nvSpPr>
        <p:spPr>
          <a:xfrm>
            <a:off x="4310063" y="3432128"/>
            <a:ext cx="1981200" cy="4397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Visitors</a:t>
            </a:r>
          </a:p>
        </p:txBody>
      </p:sp>
      <p:sp>
        <p:nvSpPr>
          <p:cNvPr id="9" name="Rectangle 8"/>
          <p:cNvSpPr/>
          <p:nvPr/>
        </p:nvSpPr>
        <p:spPr>
          <a:xfrm>
            <a:off x="4310063" y="4166347"/>
            <a:ext cx="1981200" cy="19431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Staff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14850" y="4636247"/>
            <a:ext cx="1235075" cy="3937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14850" y="5271247"/>
            <a:ext cx="1371600" cy="76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Animal</a:t>
            </a:r>
          </a:p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295400" y="3651997"/>
            <a:ext cx="1524000" cy="4381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Lions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295400" y="4375897"/>
            <a:ext cx="1524000" cy="4381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Tigers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295400" y="5015660"/>
            <a:ext cx="1524000" cy="8763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Bears (oh my!)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7110226" y="2795587"/>
            <a:ext cx="1143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2080002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Classes/Objects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Each class of object includes descriptive data.</a:t>
            </a:r>
          </a:p>
          <a:p>
            <a:pPr lvl="1"/>
            <a:r>
              <a:rPr lang="en-US" altLang="en-US" dirty="0" smtClean="0"/>
              <a:t>Example (animals):</a:t>
            </a:r>
          </a:p>
          <a:p>
            <a:pPr lvl="2"/>
            <a:r>
              <a:rPr lang="en-US" altLang="en-US" dirty="0" smtClean="0"/>
              <a:t>Species</a:t>
            </a:r>
          </a:p>
          <a:p>
            <a:pPr lvl="2"/>
            <a:r>
              <a:rPr lang="en-US" altLang="en-US" dirty="0" smtClean="0"/>
              <a:t>Color</a:t>
            </a:r>
          </a:p>
          <a:p>
            <a:pPr lvl="2"/>
            <a:r>
              <a:rPr lang="en-US" altLang="en-US" dirty="0" smtClean="0"/>
              <a:t>Length/height</a:t>
            </a:r>
          </a:p>
          <a:p>
            <a:pPr lvl="2"/>
            <a:r>
              <a:rPr lang="en-US" altLang="en-US" dirty="0" smtClean="0"/>
              <a:t>Weight</a:t>
            </a:r>
          </a:p>
          <a:p>
            <a:pPr lvl="2"/>
            <a:r>
              <a:rPr lang="en-US" altLang="en-US" dirty="0" smtClean="0"/>
              <a:t>Etc.</a:t>
            </a:r>
          </a:p>
          <a:p>
            <a:r>
              <a:rPr lang="en-US" altLang="en-US" dirty="0" smtClean="0"/>
              <a:t>Also each class of object has an associated set of actions</a:t>
            </a:r>
          </a:p>
          <a:p>
            <a:pPr lvl="1"/>
            <a:r>
              <a:rPr lang="en-US" altLang="en-US" dirty="0" smtClean="0"/>
              <a:t>Example (animals):</a:t>
            </a:r>
          </a:p>
          <a:p>
            <a:pPr lvl="2"/>
            <a:r>
              <a:rPr lang="en-US" altLang="en-US" dirty="0" smtClean="0"/>
              <a:t>Sleeping</a:t>
            </a:r>
          </a:p>
          <a:p>
            <a:pPr lvl="2"/>
            <a:r>
              <a:rPr lang="en-US" altLang="en-US" dirty="0" smtClean="0"/>
              <a:t>Eating</a:t>
            </a:r>
          </a:p>
          <a:p>
            <a:pPr lvl="2"/>
            <a:r>
              <a:rPr lang="en-US" altLang="en-US" dirty="0" smtClean="0"/>
              <a:t>Excreting</a:t>
            </a:r>
          </a:p>
          <a:p>
            <a:pPr lvl="2"/>
            <a:r>
              <a:rPr lang="en-US" altLang="en-US" dirty="0" smtClean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3751237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Example Exercise: Basic Real-World Alarm Clock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What descriptive data is needed?</a:t>
            </a:r>
          </a:p>
          <a:p>
            <a:r>
              <a:rPr lang="en-US" altLang="en-US" dirty="0" smtClean="0"/>
              <a:t>What are the possible set of actions?</a:t>
            </a:r>
          </a:p>
        </p:txBody>
      </p:sp>
      <p:pic>
        <p:nvPicPr>
          <p:cNvPr id="18436" name="Picture 5" descr="MC900432602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2192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520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Additional Resources</a:t>
            </a:r>
          </a:p>
        </p:txBody>
      </p:sp>
      <p:sp>
        <p:nvSpPr>
          <p:cNvPr id="439300" name="Rectangle 4"/>
          <p:cNvSpPr>
            <a:spLocks noGrp="1" noChangeArrowheads="1"/>
          </p:cNvSpPr>
          <p:nvPr>
            <p:ph type="body" idx="4294967295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z="2400" dirty="0" smtClean="0"/>
              <a:t>A good description of the terms used in this section (and terms used in some of the later sections</a:t>
            </a:r>
            <a:r>
              <a:rPr lang="en-US" altLang="en-US" dirty="0" smtClean="0"/>
              <a:t>, last accessed 2021).</a:t>
            </a:r>
            <a:endParaRPr lang="en-US" altLang="en-US" sz="2400" dirty="0" smtClean="0"/>
          </a:p>
          <a:p>
            <a:pPr lvl="1" eaLnBrk="1" hangingPunct="1">
              <a:spcBef>
                <a:spcPct val="0"/>
              </a:spcBef>
              <a:buFont typeface="Times New Roman" pitchFamily="18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  <a:hlinkClick r:id="rId2"/>
              </a:rPr>
              <a:t>http://docs.oracle.com/javase/tutorial/java/concepts/</a:t>
            </a:r>
            <a:endParaRPr lang="en-US" altLang="en-US" sz="1600" dirty="0" smtClean="0">
              <a:latin typeface="Consolas" pitchFamily="49" charset="0"/>
              <a:cs typeface="Consolas" pitchFamily="49" charset="0"/>
            </a:endParaRPr>
          </a:p>
          <a:p>
            <a:pPr lvl="1" eaLnBrk="1" hangingPunct="1">
              <a:spcBef>
                <a:spcPct val="0"/>
              </a:spcBef>
              <a:buFont typeface="Times New Roman" pitchFamily="18" charset="0"/>
              <a:buNone/>
            </a:pPr>
            <a:endParaRPr lang="en-US" altLang="en-US" dirty="0" smtClean="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400" dirty="0" smtClean="0"/>
              <a:t>A good walk through of the process of designing an object-oriented program, finding the candidate objects e.g., how to use the “find a noun’”approach and some of the pitfalls of this approach </a:t>
            </a:r>
            <a:r>
              <a:rPr lang="en-US" altLang="en-US" dirty="0"/>
              <a:t>, last accessed </a:t>
            </a:r>
            <a:r>
              <a:rPr lang="en-US" altLang="en-US" dirty="0" smtClean="0"/>
              <a:t>2021).</a:t>
            </a:r>
            <a:endParaRPr lang="en-US" altLang="en-US" sz="2400" dirty="0" smtClean="0"/>
          </a:p>
          <a:p>
            <a:pPr lvl="1" eaLnBrk="1" hangingPunct="1">
              <a:spcBef>
                <a:spcPct val="0"/>
              </a:spcBef>
              <a:buFont typeface="Times New Roman" pitchFamily="18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  <a:hlinkClick r:id="rId3"/>
              </a:rPr>
              <a:t>http://archive.eiffel.com/doc/manuals/technology/oosc/finding/page.html</a:t>
            </a:r>
            <a:endParaRPr lang="en-US" altLang="en-US" sz="1600" dirty="0" smtClean="0">
              <a:latin typeface="Consolas" pitchFamily="49" charset="0"/>
              <a:cs typeface="Consolas" pitchFamily="49" charset="0"/>
            </a:endParaRPr>
          </a:p>
          <a:p>
            <a:pPr lvl="1" eaLnBrk="1" hangingPunct="1">
              <a:spcBef>
                <a:spcPct val="0"/>
              </a:spcBef>
              <a:buFont typeface="Times New Roman" pitchFamily="18" charset="0"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609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30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Types In Computer Programs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Programming languages typically come with a built in set of types that are known to the translator</a:t>
            </a:r>
          </a:p>
          <a:p>
            <a:pPr marL="342900" lvl="1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int num; </a:t>
            </a:r>
          </a:p>
          <a:p>
            <a:pPr marL="342900" lvl="1" indent="0">
              <a:buFont typeface="Arial" charset="0"/>
              <a:buNone/>
            </a:pPr>
            <a:r>
              <a:rPr lang="en-US" altLang="en-US" sz="1800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// 32 bit whole number (e.g. operations: +, -, *, /, %)</a:t>
            </a:r>
          </a:p>
          <a:p>
            <a:pPr marL="342900" lvl="1" indent="0">
              <a:buFont typeface="Arial" charset="0"/>
              <a:buNone/>
            </a:pPr>
            <a:endParaRPr lang="en-US" altLang="en-US" sz="1800" dirty="0" smtClean="0">
              <a:solidFill>
                <a:srgbClr val="FF00FF"/>
              </a:solidFill>
              <a:latin typeface="Consolas" pitchFamily="49" charset="0"/>
              <a:cs typeface="Consolas" pitchFamily="49" charset="0"/>
            </a:endParaRPr>
          </a:p>
          <a:p>
            <a:pPr marL="342900" lvl="1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String s = "Hello";</a:t>
            </a:r>
            <a:endParaRPr lang="en-US" altLang="en-US" sz="1800" dirty="0">
              <a:solidFill>
                <a:srgbClr val="FF00FF"/>
              </a:solidFill>
              <a:latin typeface="Consolas" pitchFamily="49" charset="0"/>
              <a:cs typeface="Consolas" pitchFamily="49" charset="0"/>
            </a:endParaRPr>
          </a:p>
          <a:p>
            <a:pPr marL="342900" lvl="1" indent="0">
              <a:buFont typeface="Arial" charset="0"/>
              <a:buNone/>
            </a:pPr>
            <a:r>
              <a:rPr lang="en-US" altLang="en-US" sz="1800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// Unicode character information (e.g. operation: concatenation)</a:t>
            </a:r>
          </a:p>
          <a:p>
            <a:pPr marL="342900" lvl="1" indent="0">
              <a:buFont typeface="Arial" charset="0"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r>
              <a:rPr lang="en-US" altLang="en-US" dirty="0" smtClean="0"/>
              <a:t>Unknown types of variables cannot be arbitrarily declared!</a:t>
            </a:r>
          </a:p>
          <a:p>
            <a:pPr marL="342900" lvl="1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</a:rPr>
              <a:t>Person tam;     </a:t>
            </a:r>
          </a:p>
          <a:p>
            <a:pPr marL="342900" lvl="1" indent="0">
              <a:buFont typeface="Arial" charset="0"/>
              <a:buNone/>
            </a:pPr>
            <a:r>
              <a:rPr lang="en-US" altLang="en-US" sz="1600" dirty="0" smtClean="0">
                <a:solidFill>
                  <a:srgbClr val="0000FF"/>
                </a:solidFill>
                <a:latin typeface="Consolas" pitchFamily="49" charset="0"/>
              </a:rPr>
              <a:t>// What info should be tracked for a Person</a:t>
            </a:r>
          </a:p>
          <a:p>
            <a:pPr marL="342900" lvl="1" indent="0">
              <a:buFont typeface="Arial" charset="0"/>
              <a:buNone/>
            </a:pPr>
            <a:r>
              <a:rPr lang="en-US" altLang="en-US" sz="1600" dirty="0" smtClean="0">
                <a:solidFill>
                  <a:srgbClr val="0000FF"/>
                </a:solidFill>
                <a:latin typeface="Consolas" pitchFamily="49" charset="0"/>
              </a:rPr>
              <a:t>// What actions is a Person capable of  </a:t>
            </a:r>
          </a:p>
          <a:p>
            <a:pPr marL="342900" lvl="1" indent="0">
              <a:buFont typeface="Arial" charset="0"/>
              <a:buNone/>
            </a:pPr>
            <a:r>
              <a:rPr lang="en-US" altLang="en-US" sz="1600" dirty="0" smtClean="0">
                <a:solidFill>
                  <a:srgbClr val="0000FF"/>
                </a:solidFill>
                <a:latin typeface="Consolas" pitchFamily="49" charset="0"/>
              </a:rPr>
              <a:t>// Compiler error! The identifier Person is unknown.</a:t>
            </a:r>
          </a:p>
        </p:txBody>
      </p:sp>
    </p:spTree>
    <p:extLst>
      <p:ext uri="{BB962C8B-B14F-4D97-AF65-F5344CB8AC3E}">
        <p14:creationId xmlns:p14="http://schemas.microsoft.com/office/powerpoint/2010/main" val="3544890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 Class Must Be First Defined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A class is a new type of variable.</a:t>
            </a:r>
          </a:p>
          <a:p>
            <a:r>
              <a:rPr lang="en-US" altLang="en-US" dirty="0" smtClean="0"/>
              <a:t>The class definition specifies:</a:t>
            </a:r>
          </a:p>
          <a:p>
            <a:pPr lvl="1"/>
            <a:r>
              <a:rPr lang="en-US" altLang="en-US" dirty="0" smtClean="0"/>
              <a:t>What descriptive data is needed?</a:t>
            </a:r>
          </a:p>
          <a:p>
            <a:pPr lvl="2"/>
            <a:r>
              <a:rPr lang="en-US" altLang="en-US" dirty="0" smtClean="0"/>
              <a:t>Programming terminology: </a:t>
            </a:r>
            <a:r>
              <a:rPr lang="en-US" altLang="en-US" b="1" dirty="0" smtClean="0">
                <a:solidFill>
                  <a:srgbClr val="FF0000"/>
                </a:solidFill>
              </a:rPr>
              <a:t>attributes = data </a:t>
            </a:r>
            <a:r>
              <a:rPr lang="en-US" altLang="en-US" dirty="0" smtClean="0"/>
              <a:t>(</a:t>
            </a:r>
            <a:r>
              <a:rPr lang="en-US" altLang="en-US" b="1" dirty="0" smtClean="0"/>
              <a:t>New definition</a:t>
            </a:r>
            <a:r>
              <a:rPr lang="en-US" altLang="en-US" dirty="0" smtClean="0"/>
              <a:t>)</a:t>
            </a:r>
          </a:p>
          <a:p>
            <a:pPr lvl="1"/>
            <a:r>
              <a:rPr lang="en-US" altLang="en-US" dirty="0" smtClean="0"/>
              <a:t>What are the possible set of actions?</a:t>
            </a:r>
          </a:p>
          <a:p>
            <a:pPr lvl="2"/>
            <a:r>
              <a:rPr lang="en-US" altLang="en-US" dirty="0" smtClean="0"/>
              <a:t>Programming terminology: </a:t>
            </a:r>
            <a:r>
              <a:rPr lang="en-US" altLang="en-US" b="1" dirty="0" smtClean="0">
                <a:solidFill>
                  <a:srgbClr val="00B050"/>
                </a:solidFill>
              </a:rPr>
              <a:t>methods = actions </a:t>
            </a:r>
            <a:r>
              <a:rPr lang="en-US" altLang="en-US" dirty="0" smtClean="0"/>
              <a:t>(</a:t>
            </a:r>
            <a:r>
              <a:rPr lang="en-US" altLang="en-US" b="1" dirty="0" smtClean="0"/>
              <a:t>new definition</a:t>
            </a:r>
            <a:r>
              <a:rPr lang="en-US" altLang="en-US" dirty="0" smtClean="0"/>
              <a:t>)</a:t>
            </a:r>
          </a:p>
          <a:p>
            <a:pPr lvl="2"/>
            <a:r>
              <a:rPr lang="en-US" altLang="en-US" dirty="0" smtClean="0"/>
              <a:t>A method is the Object-Oriented equivalent of a function</a:t>
            </a:r>
          </a:p>
          <a:p>
            <a:pPr lvl="2"/>
            <a:endParaRPr lang="en-US" altLang="en-US" dirty="0"/>
          </a:p>
          <a:p>
            <a:endParaRPr lang="en-US" alt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420720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Defining A Java Class</a:t>
            </a:r>
            <a:endParaRPr lang="en-US" altLang="en-US" dirty="0" smtClean="0"/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90500" indent="-190500" defTabSz="292100">
              <a:lnSpc>
                <a:spcPct val="90000"/>
              </a:lnSpc>
              <a:buFontTx/>
              <a:buNone/>
              <a:tabLst>
                <a:tab pos="233363" algn="l"/>
                <a:tab pos="292100" algn="l"/>
              </a:tabLst>
            </a:pPr>
            <a:r>
              <a:rPr lang="en-CA" altLang="en-US" b="1" dirty="0" smtClean="0">
                <a:cs typeface="Consolas" pitchFamily="49" charset="0"/>
              </a:rPr>
              <a:t>Format</a:t>
            </a:r>
            <a:r>
              <a:rPr lang="en-CA" altLang="en-US" dirty="0" smtClean="0">
                <a:cs typeface="Consolas" pitchFamily="49" charset="0"/>
              </a:rPr>
              <a:t>:</a:t>
            </a:r>
          </a:p>
          <a:p>
            <a:pPr marL="304800" lvl="1" indent="0" defTabSz="292100">
              <a:lnSpc>
                <a:spcPct val="90000"/>
              </a:lnSpc>
              <a:buFont typeface="Times New Roman" pitchFamily="18" charset="0"/>
              <a:buNone/>
              <a:tabLst>
                <a:tab pos="233363" algn="l"/>
                <a:tab pos="292100" algn="l"/>
              </a:tabLst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public class &lt;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name of class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&gt;</a:t>
            </a:r>
          </a:p>
          <a:p>
            <a:pPr marL="304800" lvl="1" indent="0" defTabSz="292100">
              <a:lnSpc>
                <a:spcPct val="90000"/>
              </a:lnSpc>
              <a:buFont typeface="Times New Roman" pitchFamily="18" charset="0"/>
              <a:buNone/>
              <a:tabLst>
                <a:tab pos="233363" algn="l"/>
                <a:tab pos="292100" algn="l"/>
              </a:tabLst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marL="304800" lvl="1" indent="0" defTabSz="292100">
              <a:lnSpc>
                <a:spcPct val="90000"/>
              </a:lnSpc>
              <a:buFont typeface="Times New Roman" pitchFamily="18" charset="0"/>
              <a:buNone/>
              <a:tabLst>
                <a:tab pos="233363" algn="l"/>
                <a:tab pos="292100" algn="l"/>
              </a:tabLst>
            </a:pPr>
            <a:r>
              <a:rPr lang="en-CA" altLang="en-US" sz="1800" b="1" i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800" b="1" i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attributes</a:t>
            </a:r>
          </a:p>
          <a:p>
            <a:pPr marL="304800" lvl="1" indent="0" defTabSz="292100">
              <a:lnSpc>
                <a:spcPct val="90000"/>
              </a:lnSpc>
              <a:buFont typeface="Times New Roman" pitchFamily="18" charset="0"/>
              <a:buNone/>
              <a:tabLst>
                <a:tab pos="233363" algn="l"/>
                <a:tab pos="292100" algn="l"/>
              </a:tabLst>
            </a:pPr>
            <a:r>
              <a:rPr lang="en-CA" altLang="en-US" sz="1800" i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	  methods</a:t>
            </a:r>
          </a:p>
          <a:p>
            <a:pPr marL="304800" lvl="1" indent="0" defTabSz="292100">
              <a:lnSpc>
                <a:spcPct val="90000"/>
              </a:lnSpc>
              <a:buFont typeface="Times New Roman" pitchFamily="18" charset="0"/>
              <a:buNone/>
              <a:tabLst>
                <a:tab pos="233363" algn="l"/>
                <a:tab pos="292100" algn="l"/>
              </a:tabLst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 marL="304800" lvl="1" indent="0" defTabSz="292100">
              <a:lnSpc>
                <a:spcPct val="90000"/>
              </a:lnSpc>
              <a:buFont typeface="Times New Roman" pitchFamily="18" charset="0"/>
              <a:buNone/>
              <a:tabLst>
                <a:tab pos="233363" algn="l"/>
                <a:tab pos="292100" algn="l"/>
              </a:tabLst>
            </a:pPr>
            <a:endParaRPr lang="en-CA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190500" indent="-190500" defTabSz="292100">
              <a:lnSpc>
                <a:spcPct val="90000"/>
              </a:lnSpc>
              <a:buFontTx/>
              <a:buNone/>
              <a:tabLst>
                <a:tab pos="233363" algn="l"/>
                <a:tab pos="292100" algn="l"/>
              </a:tabLst>
            </a:pPr>
            <a:r>
              <a:rPr lang="en-CA" altLang="en-US" b="1" dirty="0" smtClean="0">
                <a:cs typeface="Consolas" pitchFamily="49" charset="0"/>
              </a:rPr>
              <a:t>Example (more explanations coming shortly)</a:t>
            </a:r>
            <a:r>
              <a:rPr lang="en-CA" altLang="en-US" dirty="0" smtClean="0">
                <a:cs typeface="Consolas" pitchFamily="49" charset="0"/>
              </a:rPr>
              <a:t>:</a:t>
            </a:r>
          </a:p>
          <a:p>
            <a:pPr marL="190500" indent="-190500" defTabSz="292100">
              <a:lnSpc>
                <a:spcPct val="90000"/>
              </a:lnSpc>
              <a:buFontTx/>
              <a:buNone/>
              <a:tabLst>
                <a:tab pos="233363" algn="l"/>
                <a:tab pos="292100" algn="l"/>
              </a:tabLst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	 public class Person</a:t>
            </a:r>
          </a:p>
          <a:p>
            <a:pPr marL="190500" indent="-190500" defTabSz="292100">
              <a:lnSpc>
                <a:spcPct val="90000"/>
              </a:lnSpc>
              <a:buFontTx/>
              <a:buNone/>
              <a:tabLst>
                <a:tab pos="233363" algn="l"/>
                <a:tab pos="292100" algn="l"/>
              </a:tabLst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{</a:t>
            </a:r>
          </a:p>
          <a:p>
            <a:pPr marL="190500" indent="-190500" defTabSz="292100">
              <a:lnSpc>
                <a:spcPct val="90000"/>
              </a:lnSpc>
              <a:buFontTx/>
              <a:buNone/>
              <a:tabLst>
                <a:tab pos="233363" algn="l"/>
                <a:tab pos="292100" algn="l"/>
              </a:tabLst>
            </a:pPr>
            <a:r>
              <a:rPr lang="en-CA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 private int age; // Attribute</a:t>
            </a:r>
          </a:p>
          <a:p>
            <a:pPr marL="190500" indent="-190500" defTabSz="292100">
              <a:lnSpc>
                <a:spcPct val="90000"/>
              </a:lnSpc>
              <a:buFontTx/>
              <a:buNone/>
              <a:tabLst>
                <a:tab pos="233363" algn="l"/>
                <a:tab pos="292100" algn="l"/>
              </a:tabLst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</a:t>
            </a:r>
            <a:r>
              <a:rPr lang="en-CA" altLang="en-US" sz="18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public Person() { // Method</a:t>
            </a:r>
          </a:p>
          <a:p>
            <a:pPr marL="190500" indent="-190500" defTabSz="292100">
              <a:lnSpc>
                <a:spcPct val="90000"/>
              </a:lnSpc>
              <a:buFontTx/>
              <a:buNone/>
              <a:tabLst>
                <a:tab pos="233363" algn="l"/>
                <a:tab pos="292100" algn="l"/>
              </a:tabLst>
            </a:pPr>
            <a:r>
              <a:rPr lang="en-CA" altLang="en-US" sz="18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          age = in.nextInt();</a:t>
            </a:r>
          </a:p>
          <a:p>
            <a:pPr marL="190500" indent="-190500" defTabSz="292100">
              <a:lnSpc>
                <a:spcPct val="90000"/>
              </a:lnSpc>
              <a:buFontTx/>
              <a:buNone/>
              <a:tabLst>
                <a:tab pos="233363" algn="l"/>
                <a:tab pos="292100" algn="l"/>
              </a:tabLst>
            </a:pPr>
            <a:r>
              <a:rPr lang="en-CA" altLang="en-US" sz="18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      }    </a:t>
            </a:r>
          </a:p>
          <a:p>
            <a:pPr marL="190500" indent="-190500" defTabSz="292100">
              <a:lnSpc>
                <a:spcPct val="90000"/>
              </a:lnSpc>
              <a:buNone/>
              <a:tabLst>
                <a:tab pos="233363" algn="l"/>
                <a:tab pos="292100" algn="l"/>
              </a:tabLst>
            </a:pPr>
            <a:r>
              <a:rPr lang="en-CA" altLang="en-US" sz="1800" b="1" dirty="0" smtClean="0">
                <a:solidFill>
                  <a:srgbClr val="808000"/>
                </a:solidFill>
                <a:latin typeface="Consolas" pitchFamily="49" charset="0"/>
                <a:cs typeface="Consolas" pitchFamily="49" charset="0"/>
              </a:rPr>
              <a:t>      public void sayAge() {</a:t>
            </a:r>
            <a:r>
              <a:rPr lang="en-CA" altLang="en-US" sz="1800" b="1" dirty="0">
                <a:solidFill>
                  <a:srgbClr val="808000"/>
                </a:solidFill>
                <a:latin typeface="Consolas" pitchFamily="49" charset="0"/>
                <a:cs typeface="Consolas" pitchFamily="49" charset="0"/>
              </a:rPr>
              <a:t>// </a:t>
            </a:r>
            <a:r>
              <a:rPr lang="en-CA" altLang="en-US" sz="1800" b="1" dirty="0" smtClean="0">
                <a:solidFill>
                  <a:srgbClr val="808000"/>
                </a:solidFill>
                <a:latin typeface="Consolas" pitchFamily="49" charset="0"/>
                <a:cs typeface="Consolas" pitchFamily="49" charset="0"/>
              </a:rPr>
              <a:t>Method</a:t>
            </a:r>
          </a:p>
          <a:p>
            <a:pPr marL="190500" indent="-190500" defTabSz="292100">
              <a:lnSpc>
                <a:spcPct val="90000"/>
              </a:lnSpc>
              <a:buFontTx/>
              <a:buNone/>
              <a:tabLst>
                <a:tab pos="233363" algn="l"/>
                <a:tab pos="292100" algn="l"/>
              </a:tabLst>
            </a:pPr>
            <a:r>
              <a:rPr lang="en-CA" altLang="en-US" sz="1800" b="1" dirty="0" smtClean="0">
                <a:solidFill>
                  <a:srgbClr val="808000"/>
                </a:solidFill>
                <a:latin typeface="Consolas" pitchFamily="49" charset="0"/>
                <a:cs typeface="Consolas" pitchFamily="49" charset="0"/>
              </a:rPr>
              <a:t>          System.out.println("My age is " + age);  </a:t>
            </a:r>
          </a:p>
          <a:p>
            <a:pPr marL="190500" indent="-190500" defTabSz="292100">
              <a:lnSpc>
                <a:spcPct val="90000"/>
              </a:lnSpc>
              <a:buFontTx/>
              <a:buNone/>
              <a:tabLst>
                <a:tab pos="233363" algn="l"/>
                <a:tab pos="292100" algn="l"/>
              </a:tabLst>
            </a:pPr>
            <a:r>
              <a:rPr lang="en-CA" altLang="en-US" sz="1800" b="1" dirty="0" smtClean="0">
                <a:solidFill>
                  <a:srgbClr val="808000"/>
                </a:solidFill>
                <a:latin typeface="Consolas" pitchFamily="49" charset="0"/>
                <a:cs typeface="Consolas" pitchFamily="49" charset="0"/>
              </a:rPr>
              <a:t>      }</a:t>
            </a:r>
          </a:p>
          <a:p>
            <a:pPr marL="190500" indent="-190500" defTabSz="292100">
              <a:lnSpc>
                <a:spcPct val="90000"/>
              </a:lnSpc>
              <a:buFontTx/>
              <a:buNone/>
              <a:tabLst>
                <a:tab pos="233363" algn="l"/>
                <a:tab pos="292100" algn="l"/>
              </a:tabLst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	 }</a:t>
            </a:r>
            <a:endParaRPr lang="en-US" alt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177312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First Object-Oriented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Program design: each class definition (e.g.,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&lt;class name&gt;</a:t>
            </a:r>
            <a:r>
              <a:rPr lang="en-US" dirty="0" smtClean="0"/>
              <a:t>) must occur its own “dot-java” file).</a:t>
            </a:r>
          </a:p>
          <a:p>
            <a:r>
              <a:rPr lang="en-US" dirty="0" smtClean="0"/>
              <a:t>One example program consists of two files in the same directory:</a:t>
            </a:r>
          </a:p>
          <a:p>
            <a:pPr lvl="1"/>
            <a:r>
              <a:rPr lang="en-US" dirty="0" smtClean="0"/>
              <a:t>(From now on your programs must be laid out in a similar fashion):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Driver.java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Person.java</a:t>
            </a:r>
            <a:r>
              <a:rPr lang="en-US" dirty="0" smtClean="0"/>
              <a:t> </a:t>
            </a:r>
          </a:p>
          <a:p>
            <a:pPr lvl="1"/>
            <a:r>
              <a:rPr lang="en-US" b="1" dirty="0" smtClean="0"/>
              <a:t>Full example is located in the folder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first_helloOO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26415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Driver</a:t>
            </a:r>
            <a:r>
              <a:rPr lang="en-US" dirty="0" smtClean="0"/>
              <a:t>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main(String [] args)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Person aPerson = new Person();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aPerson.sayHello();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864386" y="3481330"/>
            <a:ext cx="4335137" cy="1531345"/>
            <a:chOff x="2864386" y="3481330"/>
            <a:chExt cx="4335137" cy="1531345"/>
          </a:xfrm>
        </p:grpSpPr>
        <p:sp>
          <p:nvSpPr>
            <p:cNvPr id="4" name="Rectangle 3"/>
            <p:cNvSpPr/>
            <p:nvPr/>
          </p:nvSpPr>
          <p:spPr bwMode="auto">
            <a:xfrm>
              <a:off x="4742762" y="3756753"/>
              <a:ext cx="2456761" cy="1255922"/>
            </a:xfrm>
            <a:prstGeom prst="rect">
              <a:avLst/>
            </a:prstGeom>
            <a:solidFill>
              <a:srgbClr val="FFFFCC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/>
            </a:ln>
            <a:effectLst/>
          </p:spPr>
          <p:txBody>
            <a:bodyPr rtlCol="0" anchor="t" anchorCtr="0"/>
            <a:lstStyle/>
            <a:p>
              <a:pPr marL="0" indent="0">
                <a:buNone/>
              </a:pPr>
              <a:r>
                <a:rPr lang="en-US" b="1" dirty="0" smtClean="0">
                  <a:solidFill>
                    <a:srgbClr val="0000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// Class person</a:t>
              </a:r>
            </a:p>
            <a:p>
              <a:pPr marL="0" indent="0">
                <a:buNone/>
              </a:pPr>
              <a:r>
                <a:rPr lang="en-US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public </a:t>
              </a:r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void sayHello()</a:t>
              </a:r>
            </a:p>
            <a:p>
              <a:pPr marL="0" indent="0">
                <a:buNone/>
              </a:pPr>
              <a:r>
                <a:rPr lang="en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{</a:t>
              </a:r>
            </a:p>
            <a:p>
              <a:pPr marL="0" indent="0">
                <a:buNone/>
              </a:pPr>
              <a:r>
                <a:rPr lang="en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lang="en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   ...</a:t>
              </a:r>
              <a:endParaRPr lang="e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 marL="0" indent="0">
                <a:buNone/>
              </a:pPr>
              <a:r>
                <a:rPr lang="en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}</a:t>
              </a:r>
              <a:endParaRPr lang="en-US" dirty="0" smtClean="0"/>
            </a:p>
          </p:txBody>
        </p:sp>
        <p:cxnSp>
          <p:nvCxnSpPr>
            <p:cNvPr id="7" name="Straight Arrow Connector 6"/>
            <p:cNvCxnSpPr>
              <a:endCxn id="4" idx="1"/>
            </p:cNvCxnSpPr>
            <p:nvPr/>
          </p:nvCxnSpPr>
          <p:spPr bwMode="auto">
            <a:xfrm>
              <a:off x="2864386" y="3481330"/>
              <a:ext cx="1878376" cy="903384"/>
            </a:xfrm>
            <a:prstGeom prst="straightConnector1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88"/>
          <a:stretch/>
        </p:blipFill>
        <p:spPr bwMode="auto">
          <a:xfrm>
            <a:off x="677036" y="5383072"/>
            <a:ext cx="6340709" cy="466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2396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Person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public class Person</a:t>
            </a:r>
          </a:p>
          <a:p>
            <a:pPr marL="0" indent="0">
              <a:buNone/>
            </a:pPr>
            <a:r>
              <a:rPr lang="en" sz="20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public void sayHello()</a:t>
            </a:r>
          </a:p>
          <a:p>
            <a:pPr marL="0" indent="0">
              <a:buNone/>
            </a:pPr>
            <a:r>
              <a:rPr lang="en" sz="200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System.out.println("I don't wanna say hello.");</a:t>
            </a:r>
          </a:p>
          <a:p>
            <a:pPr marL="0" indent="0">
              <a:buNone/>
            </a:pPr>
            <a:r>
              <a:rPr lang="en" sz="200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None/>
            </a:pPr>
            <a:r>
              <a:rPr lang="en" sz="20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25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Concepts: Classes Vs.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Class definition: </a:t>
            </a:r>
          </a:p>
          <a:p>
            <a:pPr lvl="1"/>
            <a:r>
              <a:rPr lang="en-US" altLang="en-US" dirty="0"/>
              <a:t>S</a:t>
            </a:r>
            <a:r>
              <a:rPr lang="en-US" altLang="en-US" dirty="0" smtClean="0"/>
              <a:t>pecifies </a:t>
            </a:r>
            <a:r>
              <a:rPr lang="en-US" altLang="en-US" dirty="0"/>
              <a:t>the characteristics of an entity but is not an instance of that entity</a:t>
            </a:r>
          </a:p>
          <a:p>
            <a:pPr lvl="1"/>
            <a:r>
              <a:rPr lang="en-US" altLang="en-US" dirty="0" smtClean="0"/>
              <a:t>It’s much </a:t>
            </a:r>
            <a:r>
              <a:rPr lang="en-US" altLang="en-US" dirty="0"/>
              <a:t>like a blue print </a:t>
            </a:r>
            <a:r>
              <a:rPr lang="en-US" altLang="en-US" dirty="0" smtClean="0"/>
              <a:t>that specifies </a:t>
            </a:r>
            <a:r>
              <a:rPr lang="en-US" altLang="en-US" dirty="0"/>
              <a:t>the characteristics of a building (height, width, length etc</a:t>
            </a:r>
            <a:r>
              <a:rPr lang="en-US" altLang="en-US" dirty="0" smtClean="0"/>
              <a:t>.) a class definition only specifies attributes and methods but it doesn’t create any examples (instances) of that class. </a:t>
            </a:r>
            <a:endParaRPr lang="en-US" altLang="en-US" dirty="0"/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886052" y="3160923"/>
            <a:ext cx="3367644" cy="3316077"/>
            <a:chOff x="906901" y="5078776"/>
            <a:chExt cx="1799729" cy="1779224"/>
          </a:xfrm>
        </p:grpSpPr>
        <p:pic>
          <p:nvPicPr>
            <p:cNvPr id="5" name="Picture 2" descr="C:\Users\tamj\Dropbox\PVT\colorbox\blue print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02" b="9869"/>
            <a:stretch/>
          </p:blipFill>
          <p:spPr bwMode="auto">
            <a:xfrm>
              <a:off x="906901" y="5078776"/>
              <a:ext cx="1799729" cy="15203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906901" y="6604612"/>
              <a:ext cx="1740665" cy="253388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rtlCol="0">
              <a:noAutofit/>
            </a:bodyPr>
            <a:lstStyle/>
            <a:p>
              <a:r>
                <a:rPr lang="en-US" sz="1200" dirty="0" smtClean="0"/>
                <a:t>www.colorbox.com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4986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Concepts: </a:t>
            </a:r>
            <a:r>
              <a:rPr lang="en-US" dirty="0" smtClean="0"/>
              <a:t>Classes </a:t>
            </a:r>
            <a:r>
              <a:rPr lang="en-US" dirty="0"/>
              <a:t>Vs. </a:t>
            </a:r>
            <a:r>
              <a:rPr lang="en-US" dirty="0" smtClean="0"/>
              <a:t>Objects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08075"/>
            <a:ext cx="8178800" cy="1183433"/>
          </a:xfrm>
        </p:spPr>
        <p:txBody>
          <a:bodyPr/>
          <a:lstStyle/>
          <a:p>
            <a:r>
              <a:rPr lang="en-US" altLang="en-US" dirty="0" smtClean="0"/>
              <a:t>Object: </a:t>
            </a:r>
            <a:endParaRPr lang="en-US" altLang="en-US" dirty="0"/>
          </a:p>
          <a:p>
            <a:pPr lvl="1"/>
            <a:r>
              <a:rPr lang="en-US" dirty="0" smtClean="0"/>
              <a:t>A specific example or instance of a class.</a:t>
            </a:r>
          </a:p>
          <a:p>
            <a:pPr lvl="1"/>
            <a:r>
              <a:rPr lang="en-US" dirty="0" smtClean="0"/>
              <a:t>Objects have all the attributes specified in the class definition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89464" y="2398380"/>
            <a:ext cx="7572529" cy="4228958"/>
            <a:chOff x="689464" y="2398380"/>
            <a:chExt cx="7572529" cy="4228958"/>
          </a:xfrm>
        </p:grpSpPr>
        <p:pic>
          <p:nvPicPr>
            <p:cNvPr id="4" name="Picture 2" descr="https://scontent.xx.fbcdn.net/hphotos-xat1/v/t1.0-9/10487580_10152140174431836_3264416593318468380_n.jpg?oh=ac18dcdf3256f871fb551d3496bdfa85&amp;oe=55F3D3A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28" t="24851" r="26228" b="30044"/>
            <a:stretch/>
          </p:blipFill>
          <p:spPr bwMode="auto">
            <a:xfrm>
              <a:off x="759830" y="2412643"/>
              <a:ext cx="1966019" cy="13080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4" descr="https://scontent.xx.fbcdn.net/hphotos-xfa1/v/t1.0-9/282623_10151227490056836_159711869_n.jpg?oh=c89be2875e72786fa537110c3b9876ac&amp;oe=55EA899A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87" t="39742" r="25957" b="23211"/>
            <a:stretch/>
          </p:blipFill>
          <p:spPr bwMode="auto">
            <a:xfrm>
              <a:off x="6103945" y="2412643"/>
              <a:ext cx="2158048" cy="10136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6" descr="https://scontent.xx.fbcdn.net/hphotos-xfa1/v/t1.0-9/20766_230326101835_4574764_n.jpg?oh=1c77593835155d02f6e8715480efca19&amp;oe=55ECB6DB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304" t="30711" r="32063" b="11140"/>
            <a:stretch/>
          </p:blipFill>
          <p:spPr bwMode="auto">
            <a:xfrm>
              <a:off x="4348491" y="2398381"/>
              <a:ext cx="1518605" cy="18078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8" descr="https://scontent.xx.fbcdn.net/hphotos-xfa1/v/t1.0-9/1919373_166258216835_3207690_n.jpg?oh=02eabd4fb44b90b6e6527964546cc83a&amp;oe=55F6E655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609" t="18807" r="40556" b="19900"/>
            <a:stretch/>
          </p:blipFill>
          <p:spPr bwMode="auto">
            <a:xfrm>
              <a:off x="2995048" y="2398380"/>
              <a:ext cx="1026109" cy="26447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689464" y="6329883"/>
              <a:ext cx="1751682" cy="297455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rtlCol="0">
              <a:noAutofit/>
            </a:bodyPr>
            <a:lstStyle/>
            <a:p>
              <a:r>
                <a:rPr lang="en-US" sz="1200" dirty="0" smtClean="0"/>
                <a:t>Images: James Tam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4626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>
                <a:latin typeface="Consolas" pitchFamily="49" charset="0"/>
              </a:rPr>
              <a:t>main()</a:t>
            </a:r>
            <a:r>
              <a:rPr lang="en-CA" altLang="en-US" sz="3200" dirty="0" smtClean="0"/>
              <a:t> Method</a:t>
            </a:r>
          </a:p>
        </p:txBody>
      </p:sp>
      <p:sp>
        <p:nvSpPr>
          <p:cNvPr id="3481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z="2400" dirty="0" smtClean="0"/>
              <a:t>Language requirement: There must be a </a:t>
            </a:r>
            <a:r>
              <a:rPr lang="en-CA" altLang="en-US" sz="2400" dirty="0" smtClean="0">
                <a:latin typeface="Consolas" pitchFamily="49" charset="0"/>
              </a:rPr>
              <a:t>main()</a:t>
            </a:r>
            <a:r>
              <a:rPr lang="en-CA" altLang="en-US" sz="2400" dirty="0" smtClean="0"/>
              <a:t> method - or equivalent – to determine the starting execution point.</a:t>
            </a:r>
          </a:p>
          <a:p>
            <a:pPr lvl="1"/>
            <a:r>
              <a:rPr lang="en-US" altLang="en-US" sz="2000" dirty="0" smtClean="0"/>
              <a:t>The main method has a very specific parameter list that must always be included (</a:t>
            </a:r>
            <a:r>
              <a:rPr lang="en-US" altLang="en-US" sz="2000" dirty="0" smtClean="0">
                <a:latin typeface="Consolas" panose="020B0609020204030204" pitchFamily="49" charset="0"/>
              </a:rPr>
              <a:t>String [] args</a:t>
            </a:r>
            <a:r>
              <a:rPr lang="en-US" altLang="en-US" sz="2000" dirty="0" smtClean="0"/>
              <a:t>).</a:t>
            </a:r>
            <a:endParaRPr lang="en-CA" altLang="en-US" sz="2000" dirty="0" smtClean="0"/>
          </a:p>
          <a:p>
            <a:r>
              <a:rPr lang="en-CA" altLang="en-US" sz="2400" dirty="0" smtClean="0"/>
              <a:t>Style requirement: the name of the class that contains </a:t>
            </a:r>
            <a:r>
              <a:rPr lang="en-CA" altLang="en-US" sz="2400" dirty="0" smtClean="0">
                <a:latin typeface="Consolas" pitchFamily="49" charset="0"/>
              </a:rPr>
              <a:t>main()</a:t>
            </a:r>
            <a:r>
              <a:rPr lang="en-CA" altLang="en-US" sz="2400" dirty="0" smtClean="0"/>
              <a:t> is often </a:t>
            </a:r>
            <a:r>
              <a:rPr lang="en-US" altLang="en-US" sz="2400" dirty="0" smtClean="0"/>
              <a:t>referred to as</a:t>
            </a:r>
            <a:r>
              <a:rPr lang="en-CA" altLang="en-US" sz="2400" dirty="0" smtClean="0"/>
              <a:t> the “</a:t>
            </a:r>
            <a:r>
              <a:rPr lang="en-CA" altLang="en-US" sz="2400" dirty="0" smtClean="0">
                <a:latin typeface="Consolas" pitchFamily="49" charset="0"/>
              </a:rPr>
              <a:t>Driver</a:t>
            </a:r>
            <a:r>
              <a:rPr lang="en-CA" altLang="en-US" sz="2400" dirty="0" smtClean="0"/>
              <a:t>” class.</a:t>
            </a:r>
          </a:p>
          <a:p>
            <a:pPr lvl="1"/>
            <a:r>
              <a:rPr lang="en-CA" altLang="en-US" sz="2000" dirty="0" smtClean="0"/>
              <a:t>Makes it easy to identify the starting execution point in a big program.</a:t>
            </a:r>
          </a:p>
          <a:p>
            <a:pPr lvl="1"/>
            <a:r>
              <a:rPr lang="en-US" altLang="en-US" dirty="0" smtClean="0"/>
              <a:t>An acceptable alternative name: Call it the </a:t>
            </a:r>
            <a:r>
              <a:rPr lang="en-CA" altLang="en-US" dirty="0" smtClean="0"/>
              <a:t>“</a:t>
            </a:r>
            <a:r>
              <a:rPr lang="en-CA" altLang="en-US" dirty="0" smtClean="0">
                <a:latin typeface="Consolas" pitchFamily="49" charset="0"/>
              </a:rPr>
              <a:t>Start</a:t>
            </a:r>
            <a:r>
              <a:rPr lang="en-CA" altLang="en-US" dirty="0" smtClean="0"/>
              <a:t>” </a:t>
            </a:r>
            <a:r>
              <a:rPr lang="en-CA" altLang="en-US" dirty="0"/>
              <a:t>class</a:t>
            </a:r>
            <a:r>
              <a:rPr lang="en-CA" altLang="en-US" dirty="0" smtClean="0"/>
              <a:t>.</a:t>
            </a:r>
            <a:endParaRPr lang="en-CA" altLang="en-US" sz="2000" dirty="0" smtClean="0"/>
          </a:p>
          <a:p>
            <a:r>
              <a:rPr lang="en-US" altLang="en-US" sz="2400" dirty="0" smtClean="0"/>
              <a:t>Do not instantiate instances of the </a:t>
            </a:r>
            <a:r>
              <a:rPr lang="en-US" altLang="en-US" sz="2400" dirty="0" smtClean="0">
                <a:latin typeface="Consolas" pitchFamily="49" charset="0"/>
              </a:rPr>
              <a:t>Driver</a:t>
            </a:r>
            <a:r>
              <a:rPr lang="en-US" altLang="en-US" sz="2400" baseline="30000" dirty="0" smtClean="0"/>
              <a:t>1</a:t>
            </a:r>
            <a:r>
              <a:rPr lang="en-US" altLang="en-US" sz="2400" dirty="0" smtClean="0"/>
              <a:t> </a:t>
            </a:r>
          </a:p>
          <a:p>
            <a:r>
              <a:rPr lang="en-US" altLang="en-US" sz="2400" dirty="0" smtClean="0"/>
              <a:t>For now avoid:</a:t>
            </a:r>
          </a:p>
          <a:p>
            <a:pPr lvl="1"/>
            <a:r>
              <a:rPr lang="en-US" altLang="en-US" sz="2000" dirty="0" smtClean="0"/>
              <a:t>Defining attributes for the </a:t>
            </a:r>
            <a:r>
              <a:rPr lang="en-US" altLang="en-US" sz="2000" dirty="0" smtClean="0">
                <a:latin typeface="Consolas" panose="020B0609020204030204" pitchFamily="49" charset="0"/>
                <a:cs typeface="Calibri" panose="020F0502020204030204" pitchFamily="34" charset="0"/>
              </a:rPr>
              <a:t>Driver</a:t>
            </a:r>
            <a:r>
              <a:rPr lang="en-US" altLang="en-US" sz="2000" dirty="0" smtClean="0">
                <a:cs typeface="Calibri" panose="020F0502020204030204" pitchFamily="34" charset="0"/>
              </a:rPr>
              <a:t>.</a:t>
            </a:r>
            <a:r>
              <a:rPr lang="en-US" altLang="en-US" sz="2000" baseline="30000" dirty="0" smtClean="0">
                <a:cs typeface="Calibri" panose="020F0502020204030204" pitchFamily="34" charset="0"/>
              </a:rPr>
              <a:t>1</a:t>
            </a:r>
            <a:r>
              <a:rPr lang="en-US" altLang="en-US" sz="2000" dirty="0" smtClean="0"/>
              <a:t>  </a:t>
            </a:r>
          </a:p>
          <a:p>
            <a:pPr lvl="1"/>
            <a:r>
              <a:rPr lang="en-US" altLang="en-US" sz="2000" dirty="0" smtClean="0"/>
              <a:t>Defining methods for the </a:t>
            </a:r>
            <a:r>
              <a:rPr lang="en-US" altLang="en-US" sz="2000" dirty="0" smtClean="0">
                <a:latin typeface="Consolas" pitchFamily="49" charset="0"/>
              </a:rPr>
              <a:t>Driver</a:t>
            </a:r>
            <a:r>
              <a:rPr lang="en-US" altLang="en-US" sz="2000" dirty="0" smtClean="0"/>
              <a:t> (other than the </a:t>
            </a:r>
            <a:r>
              <a:rPr lang="en-US" altLang="en-US" sz="2000" dirty="0" smtClean="0">
                <a:latin typeface="Consolas" pitchFamily="49" charset="0"/>
              </a:rPr>
              <a:t>main()</a:t>
            </a:r>
            <a:r>
              <a:rPr lang="en-US" altLang="en-US" sz="2000" dirty="0" smtClean="0"/>
              <a:t> method).</a:t>
            </a:r>
            <a:r>
              <a:rPr lang="en-US" altLang="en-US" sz="2000" baseline="30000" dirty="0" smtClean="0"/>
              <a:t>1</a:t>
            </a:r>
          </a:p>
          <a:p>
            <a:pPr lvl="1"/>
            <a:endParaRPr lang="en-CA" altLang="en-US" sz="2000" dirty="0" smtClean="0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0" y="6597650"/>
            <a:ext cx="5688013" cy="402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 typeface="Arial" charset="0"/>
              <a:buNone/>
            </a:pPr>
            <a:r>
              <a:rPr lang="en-US" altLang="en-US" sz="2000" baseline="30000" dirty="0"/>
              <a:t>1 Details </a:t>
            </a:r>
            <a:r>
              <a:rPr lang="en-US" altLang="en-US" sz="2000" baseline="30000" dirty="0" smtClean="0"/>
              <a:t>may</a:t>
            </a:r>
            <a:r>
              <a:rPr lang="en-US" altLang="en-US" sz="2000" dirty="0" smtClean="0"/>
              <a:t> </a:t>
            </a:r>
            <a:r>
              <a:rPr lang="en-US" altLang="en-US" sz="2000" baseline="30000" dirty="0" smtClean="0"/>
              <a:t>be </a:t>
            </a:r>
            <a:r>
              <a:rPr lang="en-US" altLang="en-US" sz="2000" baseline="30000" dirty="0"/>
              <a:t>provided later in this course</a:t>
            </a:r>
          </a:p>
        </p:txBody>
      </p:sp>
    </p:spTree>
    <p:extLst>
      <p:ext uri="{BB962C8B-B14F-4D97-AF65-F5344CB8AC3E}">
        <p14:creationId xmlns:p14="http://schemas.microsoft.com/office/powerpoint/2010/main" val="3523796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/>
      <p:bldP spid="3686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Compiling Multiple Classes</a:t>
            </a:r>
          </a:p>
        </p:txBody>
      </p:sp>
      <p:sp>
        <p:nvSpPr>
          <p:cNvPr id="3686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One way (safest) is to compile all code (dot-Java) files when any  code changes.</a:t>
            </a:r>
          </a:p>
          <a:p>
            <a:r>
              <a:rPr lang="en-US" altLang="en-US" sz="2400" dirty="0" smtClean="0"/>
              <a:t>Example of what to type at the command line (with the first O-O example):</a:t>
            </a:r>
          </a:p>
          <a:p>
            <a:pPr lvl="1"/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javac Driver.java</a:t>
            </a:r>
          </a:p>
          <a:p>
            <a:pPr lvl="1"/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javac Person.java</a:t>
            </a:r>
          </a:p>
          <a:p>
            <a:pPr lvl="1"/>
            <a:r>
              <a:rPr lang="en-US" altLang="en-US" sz="2000" dirty="0" smtClean="0"/>
              <a:t>(Alternatively use the ‘wildcard’):</a:t>
            </a:r>
            <a:r>
              <a:rPr lang="en-US" altLang="en-US" sz="2000" dirty="0" smtClean="0">
                <a:latin typeface="Times New Roman" pitchFamily="18" charset="0"/>
              </a:rPr>
              <a:t> </a:t>
            </a:r>
            <a:r>
              <a:rPr lang="en-US" altLang="en-US" sz="2000" dirty="0" smtClean="0">
                <a:latin typeface="Consolas" pitchFamily="49" charset="0"/>
              </a:rPr>
              <a:t>javac *.java</a:t>
            </a:r>
          </a:p>
          <a:p>
            <a:endParaRPr lang="en-CA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71906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Why Must Classes Be Defined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Some classes are already pre-defined (included) in a programming language with a list of attributes and methods e.g.,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String</a:t>
            </a:r>
            <a:r>
              <a:rPr lang="en-US" altLang="en-US" dirty="0" smtClean="0"/>
              <a:t> </a:t>
            </a:r>
          </a:p>
          <a:p>
            <a:r>
              <a:rPr lang="en-US" altLang="en-US" dirty="0" smtClean="0"/>
              <a:t>Why don’t more classes come ‘built’ into the language?</a:t>
            </a:r>
          </a:p>
          <a:p>
            <a:r>
              <a:rPr lang="en-US" altLang="en-US" dirty="0" smtClean="0"/>
              <a:t>The needs of the program will dictate what attributes and methods are needed.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26354" y="3669151"/>
            <a:ext cx="3981226" cy="2495550"/>
            <a:chOff x="669838" y="3492881"/>
            <a:chExt cx="3981226" cy="2495550"/>
          </a:xfrm>
        </p:grpSpPr>
        <p:pic>
          <p:nvPicPr>
            <p:cNvPr id="37893" name="Picture 2" descr="C:\Users\tamj\AppData\Local\Microsoft\Windows\Temporary Internet Files\Content.IE5\KWS69ME7\MC900088768[1].wm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3607" y="3492881"/>
              <a:ext cx="1587457" cy="1800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838" y="3492881"/>
              <a:ext cx="2009775" cy="2495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62688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Defining The Attributes Of A Class In Java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Attributes can be variable or constant (preceded by the ‘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final</a:t>
            </a:r>
            <a:r>
              <a:rPr lang="en-US" altLang="en-US" dirty="0" smtClean="0"/>
              <a:t>’ keyword), for now stick to the former.</a:t>
            </a:r>
          </a:p>
          <a:p>
            <a:r>
              <a:rPr lang="en-CA" altLang="en-US" b="1" dirty="0" smtClean="0"/>
              <a:t>Format</a:t>
            </a:r>
            <a:r>
              <a:rPr lang="en-CA" altLang="en-US" dirty="0" smtClean="0"/>
              <a:t>:</a:t>
            </a:r>
          </a:p>
          <a:p>
            <a:pPr lvl="1">
              <a:buFont typeface="Times New Roman" pitchFamily="18" charset="0"/>
              <a:buNone/>
            </a:pP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&lt;</a:t>
            </a:r>
            <a:r>
              <a:rPr lang="en-CA" altLang="en-US" sz="1600" i="1" dirty="0" smtClean="0">
                <a:latin typeface="Consolas" pitchFamily="49" charset="0"/>
                <a:cs typeface="Consolas" pitchFamily="49" charset="0"/>
              </a:rPr>
              <a:t>access modifier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&gt;</a:t>
            </a:r>
            <a:r>
              <a:rPr lang="en-CA" altLang="en-US" sz="1600" baseline="30000" dirty="0" smtClean="0">
                <a:latin typeface="Consolas" pitchFamily="49" charset="0"/>
                <a:cs typeface="Consolas" pitchFamily="49" charset="0"/>
              </a:rPr>
              <a:t>1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 &lt;</a:t>
            </a:r>
            <a:r>
              <a:rPr lang="en-CA" altLang="en-US" sz="1600" i="1" dirty="0" smtClean="0">
                <a:latin typeface="Consolas" pitchFamily="49" charset="0"/>
                <a:cs typeface="Consolas" pitchFamily="49" charset="0"/>
              </a:rPr>
              <a:t>type of the attribute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&gt; &lt;</a:t>
            </a:r>
            <a:r>
              <a:rPr lang="en-CA" altLang="en-US" sz="1600" i="1" dirty="0" smtClean="0">
                <a:latin typeface="Consolas" pitchFamily="49" charset="0"/>
                <a:cs typeface="Consolas" pitchFamily="49" charset="0"/>
              </a:rPr>
              <a:t>name of the attribute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&gt;;</a:t>
            </a:r>
          </a:p>
          <a:p>
            <a:endParaRPr lang="en-CA" altLang="en-US" sz="1600" dirty="0" smtClean="0"/>
          </a:p>
          <a:p>
            <a:r>
              <a:rPr lang="en-CA" altLang="en-US" b="1" dirty="0" smtClean="0"/>
              <a:t>Example</a:t>
            </a:r>
            <a:r>
              <a:rPr lang="en-CA" altLang="en-US" dirty="0" smtClean="0"/>
              <a:t>:</a:t>
            </a:r>
          </a:p>
          <a:p>
            <a:pPr>
              <a:buFontTx/>
              <a:buNone/>
            </a:pP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	public class Person</a:t>
            </a:r>
          </a:p>
          <a:p>
            <a:pPr>
              <a:buFontTx/>
              <a:buNone/>
            </a:pP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 {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  private int age;</a:t>
            </a:r>
            <a:endParaRPr lang="en-CA" altLang="en-US" sz="1600" dirty="0" smtClean="0">
              <a:latin typeface="Consolas" pitchFamily="49" charset="0"/>
              <a:cs typeface="Consolas" pitchFamily="49" charset="0"/>
            </a:endParaRPr>
          </a:p>
          <a:p>
            <a:pPr>
              <a:buFontTx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buFontTx/>
              <a:buNone/>
            </a:pPr>
            <a:endParaRPr lang="en-CA" altLang="en-US" sz="1600" dirty="0" smtClean="0">
              <a:latin typeface="Times New Roman" pitchFamily="18" charset="0"/>
            </a:endParaRPr>
          </a:p>
          <a:p>
            <a:endParaRPr lang="en-US" altLang="en-US" sz="1800" dirty="0" smtClean="0"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381000" y="6019800"/>
            <a:ext cx="7848600" cy="52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400" dirty="0"/>
              <a:t>1) Although other options may be possible, </a:t>
            </a:r>
            <a:r>
              <a:rPr lang="en-US" altLang="en-US" sz="1400" i="1" dirty="0"/>
              <a:t>attributes </a:t>
            </a:r>
            <a:r>
              <a:rPr lang="en-US" altLang="en-US" sz="1400" i="1" dirty="0" smtClean="0"/>
              <a:t>are </a:t>
            </a:r>
            <a:r>
              <a:rPr lang="en-US" altLang="en-US" sz="1400" i="1" dirty="0"/>
              <a:t>almost always set to private </a:t>
            </a:r>
            <a:r>
              <a:rPr lang="en-US" altLang="en-US" sz="1400" dirty="0"/>
              <a:t>(more on this later</a:t>
            </a:r>
            <a:r>
              <a:rPr lang="en-US" altLang="en-US" sz="1400" dirty="0" smtClean="0"/>
              <a:t>). For now set all attributes to private.</a:t>
            </a:r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93488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Term: Object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Attributes: Data </a:t>
            </a:r>
            <a:r>
              <a:rPr lang="en-US" altLang="en-US" dirty="0"/>
              <a:t>that describes each instance or example of a class</a:t>
            </a:r>
            <a:r>
              <a:rPr lang="en-US" altLang="en-US" dirty="0" smtClean="0"/>
              <a:t>.</a:t>
            </a:r>
            <a:endParaRPr lang="en-US" dirty="0" smtClean="0"/>
          </a:p>
          <a:p>
            <a:r>
              <a:rPr lang="en-US" dirty="0" smtClean="0"/>
              <a:t>Different </a:t>
            </a:r>
            <a:r>
              <a:rPr lang="en-US" dirty="0"/>
              <a:t>objects have the same attributes but </a:t>
            </a:r>
            <a:r>
              <a:rPr lang="en-US" dirty="0" smtClean="0"/>
              <a:t>the specific </a:t>
            </a:r>
            <a:r>
              <a:rPr lang="en-US" dirty="0"/>
              <a:t>values </a:t>
            </a:r>
            <a:r>
              <a:rPr lang="en-US" dirty="0" smtClean="0"/>
              <a:t>contained in </a:t>
            </a:r>
            <a:r>
              <a:rPr lang="en-US" dirty="0"/>
              <a:t>those attributes can </a:t>
            </a:r>
            <a:r>
              <a:rPr lang="en-US" dirty="0" smtClean="0"/>
              <a:t>vary.</a:t>
            </a:r>
          </a:p>
          <a:p>
            <a:pPr lvl="1"/>
            <a:r>
              <a:rPr lang="en-US" dirty="0"/>
              <a:t>Reminder: The class definition specifies the </a:t>
            </a:r>
            <a:r>
              <a:rPr lang="en-US" dirty="0" smtClean="0"/>
              <a:t>attributes </a:t>
            </a:r>
            <a:r>
              <a:rPr lang="en-US" dirty="0"/>
              <a:t>and </a:t>
            </a:r>
            <a:r>
              <a:rPr lang="en-US" dirty="0" smtClean="0"/>
              <a:t>methods for </a:t>
            </a:r>
            <a:r>
              <a:rPr lang="en-US" i="1" dirty="0" smtClean="0"/>
              <a:t>all objects. </a:t>
            </a:r>
            <a:r>
              <a:rPr lang="en-US" dirty="0" smtClean="0"/>
              <a:t>Individual objects can have different values for attributes.</a:t>
            </a:r>
            <a:endParaRPr lang="en-US" dirty="0"/>
          </a:p>
          <a:p>
            <a:r>
              <a:rPr lang="en-US" dirty="0" smtClean="0"/>
              <a:t>Example: two ‘monster’ objects each have a health attribute but the current value of their health can differ.</a:t>
            </a:r>
          </a:p>
          <a:p>
            <a:r>
              <a:rPr lang="en-US" dirty="0" smtClean="0"/>
              <a:t>The current value of an object’s attribute’s determines it’s state.</a:t>
            </a:r>
          </a:p>
          <a:p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732106" y="5140284"/>
            <a:ext cx="5617356" cy="1717716"/>
            <a:chOff x="776319" y="4875291"/>
            <a:chExt cx="5617356" cy="1717716"/>
          </a:xfrm>
        </p:grpSpPr>
        <p:sp>
          <p:nvSpPr>
            <p:cNvPr id="5" name="TextBox 3"/>
            <p:cNvSpPr txBox="1">
              <a:spLocks noChangeArrowheads="1"/>
            </p:cNvSpPr>
            <p:nvPr/>
          </p:nvSpPr>
          <p:spPr bwMode="auto">
            <a:xfrm>
              <a:off x="776319" y="6011982"/>
              <a:ext cx="1447800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itchFamily="49" charset="0"/>
                  <a:cs typeface="Consolas" pitchFamily="49" charset="0"/>
                </a:rPr>
                <a:t>Age: 35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itchFamily="49" charset="0"/>
                  <a:cs typeface="Consolas" pitchFamily="49" charset="0"/>
                </a:rPr>
                <a:t>Weight: </a:t>
              </a:r>
              <a:r>
                <a:rPr lang="en-US" altLang="en-US" sz="1600" dirty="0" smtClean="0">
                  <a:latin typeface="Consolas" pitchFamily="49" charset="0"/>
                  <a:cs typeface="Consolas" pitchFamily="49" charset="0"/>
                </a:rPr>
                <a:t>192</a:t>
              </a:r>
              <a:endParaRPr lang="en-US" altLang="en-US" sz="1600" dirty="0"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6" name="TextBox 9"/>
            <p:cNvSpPr txBox="1">
              <a:spLocks noChangeArrowheads="1"/>
            </p:cNvSpPr>
            <p:nvPr/>
          </p:nvSpPr>
          <p:spPr bwMode="auto">
            <a:xfrm>
              <a:off x="2891860" y="5912021"/>
              <a:ext cx="1447800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itchFamily="49" charset="0"/>
                  <a:cs typeface="Consolas" pitchFamily="49" charset="0"/>
                </a:rPr>
                <a:t>Age: </a:t>
              </a:r>
              <a:r>
                <a:rPr lang="en-US" altLang="en-US" sz="1600" dirty="0" smtClean="0">
                  <a:latin typeface="Consolas" pitchFamily="49" charset="0"/>
                  <a:cs typeface="Consolas" pitchFamily="49" charset="0"/>
                </a:rPr>
                <a:t>50</a:t>
              </a:r>
              <a:endParaRPr lang="en-US" altLang="en-US" sz="1600" dirty="0">
                <a:latin typeface="Consolas" pitchFamily="49" charset="0"/>
                <a:cs typeface="Consolas" pitchFamily="49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itchFamily="49" charset="0"/>
                  <a:cs typeface="Consolas" pitchFamily="49" charset="0"/>
                </a:rPr>
                <a:t>Weight: 125</a:t>
              </a:r>
            </a:p>
          </p:txBody>
        </p:sp>
        <p:sp>
          <p:nvSpPr>
            <p:cNvPr id="7" name="TextBox 10"/>
            <p:cNvSpPr txBox="1">
              <a:spLocks noChangeArrowheads="1"/>
            </p:cNvSpPr>
            <p:nvPr/>
          </p:nvSpPr>
          <p:spPr bwMode="auto">
            <a:xfrm>
              <a:off x="4945875" y="5837242"/>
              <a:ext cx="1447800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itchFamily="49" charset="0"/>
                  <a:cs typeface="Consolas" pitchFamily="49" charset="0"/>
                </a:rPr>
                <a:t>Age: 0</a:t>
              </a:r>
              <a:r>
                <a:rPr lang="en-US" altLang="en-US" sz="1600" dirty="0" smtClean="0">
                  <a:latin typeface="Consolas" pitchFamily="49" charset="0"/>
                  <a:cs typeface="Consolas" pitchFamily="49" charset="0"/>
                </a:rPr>
                <a:t>.5</a:t>
              </a:r>
              <a:endParaRPr lang="en-US" altLang="en-US" sz="1600" dirty="0">
                <a:latin typeface="Consolas" pitchFamily="49" charset="0"/>
                <a:cs typeface="Consolas" pitchFamily="49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itchFamily="49" charset="0"/>
                  <a:cs typeface="Consolas" pitchFamily="49" charset="0"/>
                </a:rPr>
                <a:t>Weight: 7</a:t>
              </a:r>
            </a:p>
          </p:txBody>
        </p:sp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1860" y="4875291"/>
              <a:ext cx="658756" cy="10367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3" descr="j019581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319" y="4896752"/>
              <a:ext cx="1113020" cy="1145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5875" y="4994022"/>
              <a:ext cx="1380301" cy="917999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4945875" y="4942319"/>
              <a:ext cx="1447800" cy="285031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rtlCol="0">
              <a:noAutofit/>
            </a:bodyPr>
            <a:lstStyle/>
            <a:p>
              <a:r>
                <a:rPr lang="en-US" sz="1200" dirty="0" smtClean="0">
                  <a:solidFill>
                    <a:srgbClr val="FFFFFF"/>
                  </a:solidFill>
                </a:rPr>
                <a:t>www.colourbox.com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6770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Defining The Methods Of A Class In Java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CA" altLang="en-US" b="1" dirty="0" smtClean="0"/>
              <a:t>Format</a:t>
            </a:r>
            <a:r>
              <a:rPr lang="en-CA" altLang="en-US" dirty="0" smtClean="0"/>
              <a:t>:</a:t>
            </a:r>
          </a:p>
          <a:p>
            <a:pPr lvl="1">
              <a:buFont typeface="Times New Roman" pitchFamily="18" charset="0"/>
              <a:buNone/>
            </a:pPr>
            <a:r>
              <a:rPr lang="en-CA" altLang="en-US" sz="1400" dirty="0" smtClean="0">
                <a:latin typeface="Consolas" pitchFamily="49" charset="0"/>
                <a:cs typeface="Consolas" pitchFamily="49" charset="0"/>
              </a:rPr>
              <a:t>&lt;</a:t>
            </a:r>
            <a:r>
              <a:rPr lang="en-CA" altLang="en-US" sz="1400" i="1" dirty="0" smtClean="0">
                <a:latin typeface="Consolas" pitchFamily="49" charset="0"/>
                <a:cs typeface="Consolas" pitchFamily="49" charset="0"/>
              </a:rPr>
              <a:t>access modifier</a:t>
            </a:r>
            <a:r>
              <a:rPr lang="en-CA" altLang="en-US" sz="1400" dirty="0" smtClean="0">
                <a:latin typeface="Consolas" pitchFamily="49" charset="0"/>
                <a:cs typeface="Consolas" pitchFamily="49" charset="0"/>
              </a:rPr>
              <a:t>&gt;</a:t>
            </a:r>
            <a:r>
              <a:rPr lang="en-CA" altLang="en-US" sz="1400" baseline="30000" dirty="0" smtClean="0">
                <a:latin typeface="Consolas" pitchFamily="49" charset="0"/>
                <a:cs typeface="Consolas" pitchFamily="49" charset="0"/>
              </a:rPr>
              <a:t>1</a:t>
            </a:r>
            <a:r>
              <a:rPr lang="en-CA" altLang="en-US" sz="1400" dirty="0" smtClean="0">
                <a:latin typeface="Consolas" pitchFamily="49" charset="0"/>
                <a:cs typeface="Consolas" pitchFamily="49" charset="0"/>
              </a:rPr>
              <a:t> &lt;</a:t>
            </a:r>
            <a:r>
              <a:rPr lang="en-CA" altLang="en-US" sz="1400" i="1" dirty="0" smtClean="0">
                <a:latin typeface="Consolas" pitchFamily="49" charset="0"/>
                <a:cs typeface="Consolas" pitchFamily="49" charset="0"/>
              </a:rPr>
              <a:t>return type</a:t>
            </a:r>
            <a:r>
              <a:rPr lang="en-CA" altLang="en-US" sz="1400" i="1" baseline="30000" dirty="0" smtClean="0">
                <a:latin typeface="Consolas" pitchFamily="49" charset="0"/>
                <a:cs typeface="Consolas" pitchFamily="49" charset="0"/>
              </a:rPr>
              <a:t>2</a:t>
            </a:r>
            <a:r>
              <a:rPr lang="en-CA" altLang="en-US" sz="1400" dirty="0" smtClean="0">
                <a:latin typeface="Consolas" pitchFamily="49" charset="0"/>
                <a:cs typeface="Consolas" pitchFamily="49" charset="0"/>
              </a:rPr>
              <a:t>&gt; &lt;</a:t>
            </a:r>
            <a:r>
              <a:rPr lang="en-CA" altLang="en-US" sz="1400" i="1" dirty="0" smtClean="0">
                <a:latin typeface="Consolas" pitchFamily="49" charset="0"/>
                <a:cs typeface="Consolas" pitchFamily="49" charset="0"/>
              </a:rPr>
              <a:t>method name</a:t>
            </a:r>
            <a:r>
              <a:rPr lang="en-CA" altLang="en-US" sz="1400" dirty="0" smtClean="0">
                <a:latin typeface="Consolas" pitchFamily="49" charset="0"/>
                <a:cs typeface="Consolas" pitchFamily="49" charset="0"/>
              </a:rPr>
              <a:t>&gt; (&lt;</a:t>
            </a:r>
            <a:r>
              <a:rPr lang="en-CA" altLang="en-US" sz="1400" i="1" dirty="0" smtClean="0">
                <a:latin typeface="Consolas" pitchFamily="49" charset="0"/>
                <a:cs typeface="Consolas" pitchFamily="49" charset="0"/>
              </a:rPr>
              <a:t>p1 type</a:t>
            </a:r>
            <a:r>
              <a:rPr lang="en-CA" altLang="en-US" sz="1400" dirty="0" smtClean="0">
                <a:latin typeface="Consolas" pitchFamily="49" charset="0"/>
                <a:cs typeface="Consolas" pitchFamily="49" charset="0"/>
              </a:rPr>
              <a:t>&gt; &lt;</a:t>
            </a:r>
            <a:r>
              <a:rPr lang="en-CA" altLang="en-US" sz="1400" i="1" dirty="0" smtClean="0">
                <a:latin typeface="Consolas" pitchFamily="49" charset="0"/>
                <a:cs typeface="Consolas" pitchFamily="49" charset="0"/>
              </a:rPr>
              <a:t>p1 name</a:t>
            </a:r>
            <a:r>
              <a:rPr lang="en-CA" altLang="en-US" sz="1400" dirty="0" smtClean="0">
                <a:latin typeface="Consolas" pitchFamily="49" charset="0"/>
                <a:cs typeface="Consolas" pitchFamily="49" charset="0"/>
              </a:rPr>
              <a:t>&gt;, &lt;</a:t>
            </a:r>
            <a:r>
              <a:rPr lang="en-CA" altLang="en-US" sz="1400" i="1" dirty="0" smtClean="0">
                <a:latin typeface="Consolas" pitchFamily="49" charset="0"/>
                <a:cs typeface="Consolas" pitchFamily="49" charset="0"/>
              </a:rPr>
              <a:t>p2 type</a:t>
            </a:r>
            <a:r>
              <a:rPr lang="en-CA" altLang="en-US" sz="1400" dirty="0" smtClean="0">
                <a:latin typeface="Consolas" pitchFamily="49" charset="0"/>
                <a:cs typeface="Consolas" pitchFamily="49" charset="0"/>
              </a:rPr>
              <a:t>&gt; &lt;</a:t>
            </a:r>
            <a:r>
              <a:rPr lang="en-CA" altLang="en-US" sz="1400" i="1" dirty="0" smtClean="0">
                <a:latin typeface="Consolas" pitchFamily="49" charset="0"/>
                <a:cs typeface="Consolas" pitchFamily="49" charset="0"/>
              </a:rPr>
              <a:t>p2 name</a:t>
            </a:r>
            <a:r>
              <a:rPr lang="en-CA" altLang="en-US" sz="1400" dirty="0" smtClean="0">
                <a:latin typeface="Consolas" pitchFamily="49" charset="0"/>
                <a:cs typeface="Consolas" pitchFamily="49" charset="0"/>
              </a:rPr>
              <a:t>&gt;…)</a:t>
            </a:r>
          </a:p>
          <a:p>
            <a:pPr lvl="1">
              <a:buFont typeface="Times New Roman" pitchFamily="18" charset="0"/>
              <a:buNone/>
            </a:pPr>
            <a:r>
              <a:rPr lang="en-CA" altLang="en-US" sz="1400" dirty="0" smtClean="0">
                <a:latin typeface="Consolas" pitchFamily="49" charset="0"/>
                <a:cs typeface="Consolas" pitchFamily="49" charset="0"/>
              </a:rPr>
              <a:t>	{</a:t>
            </a:r>
          </a:p>
          <a:p>
            <a:pPr lvl="1">
              <a:buFont typeface="Times New Roman" pitchFamily="18" charset="0"/>
              <a:buNone/>
            </a:pPr>
            <a:r>
              <a:rPr lang="en-CA" altLang="en-US" sz="1400" dirty="0" smtClean="0">
                <a:latin typeface="Consolas" pitchFamily="49" charset="0"/>
                <a:cs typeface="Consolas" pitchFamily="49" charset="0"/>
              </a:rPr>
              <a:t>	    &lt;</a:t>
            </a:r>
            <a:r>
              <a:rPr lang="en-CA" altLang="en-US" sz="1400" i="1" dirty="0" smtClean="0">
                <a:latin typeface="Consolas" pitchFamily="49" charset="0"/>
                <a:cs typeface="Consolas" pitchFamily="49" charset="0"/>
              </a:rPr>
              <a:t>Body of the method</a:t>
            </a:r>
            <a:r>
              <a:rPr lang="en-CA" altLang="en-US" sz="1400" dirty="0" smtClean="0">
                <a:latin typeface="Consolas" pitchFamily="49" charset="0"/>
                <a:cs typeface="Consolas" pitchFamily="49" charset="0"/>
              </a:rPr>
              <a:t>&gt;</a:t>
            </a:r>
          </a:p>
          <a:p>
            <a:pPr lvl="1">
              <a:buFont typeface="Times New Roman" pitchFamily="18" charset="0"/>
              <a:buNone/>
            </a:pPr>
            <a:r>
              <a:rPr lang="en-CA" altLang="en-US" sz="1400" dirty="0" smtClean="0">
                <a:latin typeface="Consolas" pitchFamily="49" charset="0"/>
                <a:cs typeface="Consolas" pitchFamily="49" charset="0"/>
              </a:rPr>
              <a:t>	}</a:t>
            </a:r>
            <a:endParaRPr lang="en-US" altLang="en-US" sz="1400" dirty="0" smtClean="0">
              <a:latin typeface="Consolas" pitchFamily="49" charset="0"/>
              <a:cs typeface="Consolas" pitchFamily="49" charset="0"/>
            </a:endParaRPr>
          </a:p>
          <a:p>
            <a:pPr>
              <a:buFontTx/>
              <a:buNone/>
            </a:pPr>
            <a:r>
              <a:rPr lang="en-CA" altLang="en-US" b="1" dirty="0" smtClean="0"/>
              <a:t>Example</a:t>
            </a:r>
            <a:r>
              <a:rPr lang="en-CA" altLang="en-US" dirty="0" smtClean="0"/>
              <a:t>:</a:t>
            </a:r>
          </a:p>
          <a:p>
            <a:pPr>
              <a:buFontTx/>
              <a:buNone/>
            </a:pPr>
            <a:r>
              <a:rPr lang="en-CA" altLang="en-US" sz="1400" dirty="0" smtClean="0">
                <a:latin typeface="Consolas" pitchFamily="49" charset="0"/>
                <a:cs typeface="Consolas" pitchFamily="49" charset="0"/>
              </a:rPr>
              <a:t>	 public class Person</a:t>
            </a:r>
          </a:p>
          <a:p>
            <a:pPr>
              <a:buFontTx/>
              <a:buNone/>
            </a:pPr>
            <a:r>
              <a:rPr lang="en-CA" altLang="en-US" sz="1400" dirty="0" smtClean="0">
                <a:latin typeface="Consolas" pitchFamily="49" charset="0"/>
                <a:cs typeface="Consolas" pitchFamily="49" charset="0"/>
              </a:rPr>
              <a:t>   {</a:t>
            </a:r>
          </a:p>
          <a:p>
            <a:pPr>
              <a:buFontTx/>
              <a:buNone/>
            </a:pPr>
            <a:r>
              <a:rPr lang="en-CA" altLang="en-US" sz="1400" b="1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400" b="1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      // Method definition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altLang="en-US" sz="1400" dirty="0" smtClean="0">
                <a:latin typeface="Consolas" pitchFamily="49" charset="0"/>
                <a:cs typeface="Consolas" pitchFamily="49" charset="0"/>
              </a:rPr>
              <a:t>       public void sayAge()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altLang="en-US" sz="1400" dirty="0" smtClean="0">
                <a:latin typeface="Consolas" pitchFamily="49" charset="0"/>
                <a:cs typeface="Consolas" pitchFamily="49" charset="0"/>
              </a:rPr>
              <a:t>          System.out.println("My age is " + age);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altLang="en-US" sz="1400" dirty="0" smtClean="0">
                <a:latin typeface="Consolas" pitchFamily="49" charset="0"/>
                <a:cs typeface="Consolas" pitchFamily="49" charset="0"/>
              </a:rPr>
              <a:t>       }	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altLang="en-US" sz="1400" dirty="0" smtClean="0">
                <a:latin typeface="Consolas" pitchFamily="49" charset="0"/>
                <a:cs typeface="Consolas" pitchFamily="49" charset="0"/>
              </a:rPr>
              <a:t>   }</a:t>
            </a:r>
          </a:p>
          <a:p>
            <a:endParaRPr lang="en-US" altLang="en-US" sz="1400" dirty="0" smtClean="0"/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227371" y="5764730"/>
            <a:ext cx="6624638" cy="30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400" dirty="0"/>
              <a:t>1) For now </a:t>
            </a:r>
            <a:r>
              <a:rPr lang="en-US" altLang="en-US" sz="1400" i="1" dirty="0"/>
              <a:t>set the access modifier on all your methods to ‘</a:t>
            </a:r>
            <a:r>
              <a:rPr lang="en-US" altLang="en-US" sz="1400" i="1" dirty="0">
                <a:latin typeface="Consolas" pitchFamily="49" charset="0"/>
                <a:cs typeface="Consolas" pitchFamily="49" charset="0"/>
              </a:rPr>
              <a:t>public</a:t>
            </a:r>
            <a:r>
              <a:rPr lang="en-US" altLang="en-US" sz="1400" i="1" dirty="0"/>
              <a:t>’</a:t>
            </a:r>
            <a:r>
              <a:rPr lang="en-US" altLang="en-US" sz="1400" dirty="0"/>
              <a:t> (more on this later).</a:t>
            </a:r>
          </a:p>
        </p:txBody>
      </p:sp>
      <p:sp>
        <p:nvSpPr>
          <p:cNvPr id="25605" name="Text Box 4"/>
          <p:cNvSpPr txBox="1">
            <a:spLocks noChangeArrowheads="1"/>
          </p:cNvSpPr>
          <p:nvPr/>
        </p:nvSpPr>
        <p:spPr bwMode="auto">
          <a:xfrm>
            <a:off x="227371" y="6018730"/>
            <a:ext cx="6624638" cy="740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400" dirty="0"/>
              <a:t>2) Return types: includes all the built-in ‘simple’ types such as char, int, double…arrays and classes that have already been defined (as part of Java or third party extras</a:t>
            </a:r>
            <a:r>
              <a:rPr lang="en-US" altLang="en-US" sz="1400" dirty="0" smtClean="0"/>
              <a:t>). Void is for methods that don’t have an explicit return statement or a specific return value.</a:t>
            </a:r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28422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Defining</a:t>
            </a:r>
            <a:r>
              <a:rPr lang="en-US" dirty="0" smtClean="0"/>
              <a:t> Methods With Parameters: Different Types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009749"/>
              </p:ext>
            </p:extLst>
          </p:nvPr>
        </p:nvGraphicFramePr>
        <p:xfrm>
          <a:off x="451690" y="1253779"/>
          <a:ext cx="8229600" cy="22634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9312"/>
                <a:gridCol w="3254630"/>
                <a:gridCol w="3465658"/>
              </a:tblGrid>
              <a:tr h="459447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Parameter type</a:t>
                      </a:r>
                      <a:endParaRPr lang="en-US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Format</a:t>
                      </a:r>
                      <a:endParaRPr lang="en-US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Example</a:t>
                      </a:r>
                      <a:endParaRPr lang="en-US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59447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Simple types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&lt;</a:t>
                      </a:r>
                      <a:r>
                        <a:rPr lang="en-US" sz="1600" i="1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method</a:t>
                      </a:r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&gt;(&lt;</a:t>
                      </a:r>
                      <a:r>
                        <a:rPr lang="en-US" sz="1600" i="1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type</a:t>
                      </a:r>
                      <a:r>
                        <a:rPr lang="en-US" sz="16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&gt; &lt;</a:t>
                      </a:r>
                      <a:r>
                        <a:rPr lang="en-US" sz="1600" i="1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name</a:t>
                      </a:r>
                      <a:r>
                        <a:rPr lang="en-US" sz="16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&gt;)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method1(int x, char</a:t>
                      </a:r>
                      <a:r>
                        <a:rPr lang="en-US" sz="16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y) { ... }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584804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Objects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&lt;</a:t>
                      </a:r>
                      <a:r>
                        <a:rPr lang="en-US" sz="1600" i="1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method</a:t>
                      </a:r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&gt;(&lt;</a:t>
                      </a:r>
                      <a:r>
                        <a:rPr lang="en-US" sz="1600" i="1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class</a:t>
                      </a:r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&gt; &lt;</a:t>
                      </a:r>
                      <a:r>
                        <a:rPr lang="en-US" sz="1600" i="1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name</a:t>
                      </a:r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&gt;)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method2(Person p)</a:t>
                      </a:r>
                      <a:r>
                        <a:rPr lang="en-US" sz="16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{ ... }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459447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Arrays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&lt;</a:t>
                      </a:r>
                      <a:r>
                        <a:rPr lang="en-US" sz="1600" i="1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method</a:t>
                      </a:r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&gt;(&lt;</a:t>
                      </a:r>
                      <a:r>
                        <a:rPr lang="en-US" sz="1600" i="1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type</a:t>
                      </a:r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&gt; []</a:t>
                      </a:r>
                      <a:r>
                        <a:rPr lang="en-US" sz="16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… &lt;</a:t>
                      </a:r>
                      <a:r>
                        <a:rPr lang="en-US" sz="1600" i="1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name</a:t>
                      </a:r>
                      <a:r>
                        <a:rPr lang="en-US" sz="16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&gt;)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method3(Map</a:t>
                      </a:r>
                      <a:r>
                        <a:rPr lang="en-US" sz="16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[][] m) { ... }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29657" y="3756751"/>
            <a:ext cx="7884349" cy="1138805"/>
          </a:xfrm>
          <a:prstGeom prst="rect">
            <a:avLst/>
          </a:prstGeom>
          <a:noFill/>
          <a:ln w="0">
            <a:noFill/>
          </a:ln>
        </p:spPr>
        <p:txBody>
          <a:bodyPr wrap="square" lIns="0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When </a:t>
            </a:r>
            <a:r>
              <a:rPr lang="en-US" sz="1800" i="1" dirty="0" smtClean="0"/>
              <a:t>calling</a:t>
            </a:r>
            <a:r>
              <a:rPr lang="en-US" sz="1800" dirty="0" smtClean="0"/>
              <a:t> a method: </a:t>
            </a:r>
            <a:r>
              <a:rPr lang="en-US" sz="1800" dirty="0"/>
              <a:t>O</a:t>
            </a:r>
            <a:r>
              <a:rPr lang="en-US" sz="1800" dirty="0" smtClean="0"/>
              <a:t>nly the names of the parameters must be passed e.g.,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System.out.println(num,age);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Multiple parameters are separated with a comma.</a:t>
            </a:r>
          </a:p>
        </p:txBody>
      </p:sp>
    </p:spTree>
    <p:extLst>
      <p:ext uri="{BB962C8B-B14F-4D97-AF65-F5344CB8AC3E}">
        <p14:creationId xmlns:p14="http://schemas.microsoft.com/office/powerpoint/2010/main" val="1474804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Defining</a:t>
            </a:r>
            <a:r>
              <a:rPr lang="en-US" dirty="0"/>
              <a:t> </a:t>
            </a:r>
            <a:r>
              <a:rPr lang="en-US" dirty="0" smtClean="0"/>
              <a:t>Methods, Specifying Return Values: Different Types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444493"/>
              </p:ext>
            </p:extLst>
          </p:nvPr>
        </p:nvGraphicFramePr>
        <p:xfrm>
          <a:off x="451689" y="1253780"/>
          <a:ext cx="8063045" cy="533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6176"/>
                <a:gridCol w="5616869"/>
              </a:tblGrid>
              <a:tr h="4576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Return type</a:t>
                      </a:r>
                      <a:endParaRPr lang="en-US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Example</a:t>
                      </a:r>
                      <a:endParaRPr lang="en-US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576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Simple types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 method1() { return(0);</a:t>
                      </a:r>
                      <a:r>
                        <a:rPr lang="en-US" sz="16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}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1062604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Objects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Person method2()</a:t>
                      </a:r>
                      <a:r>
                        <a:rPr lang="en-US" sz="16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{ </a:t>
                      </a:r>
                    </a:p>
                    <a:p>
                      <a:r>
                        <a:rPr lang="en-US" sz="16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Person p = new Person();</a:t>
                      </a:r>
                    </a:p>
                    <a:p>
                      <a:r>
                        <a:rPr lang="en-US" sz="16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return(p);</a:t>
                      </a:r>
                    </a:p>
                    <a:p>
                      <a:r>
                        <a:rPr lang="en-US" sz="16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}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1305485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Arrays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Person [] method3(</a:t>
                      </a:r>
                      <a:r>
                        <a:rPr lang="en-US" sz="16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 { </a:t>
                      </a:r>
                    </a:p>
                    <a:p>
                      <a:r>
                        <a:rPr lang="en-US" sz="16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Person [] p = new </a:t>
                      </a:r>
                    </a:p>
                    <a:p>
                      <a:r>
                        <a:rPr lang="en-US" sz="16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Person[3];</a:t>
                      </a:r>
                    </a:p>
                    <a:p>
                      <a:r>
                        <a:rPr lang="en-US" sz="16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return(p);</a:t>
                      </a:r>
                    </a:p>
                    <a:p>
                      <a:r>
                        <a:rPr lang="en-US" sz="16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}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4576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Nothing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Person </a:t>
                      </a:r>
                      <a:r>
                        <a:rPr lang="en-US" sz="160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void method4</a:t>
                      </a:r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() {</a:t>
                      </a:r>
                    </a:p>
                    <a:p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...</a:t>
                      </a:r>
                    </a:p>
                    <a:p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if (age &lt; 0)</a:t>
                      </a:r>
                      <a:r>
                        <a:rPr lang="en-US" sz="16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{</a:t>
                      </a:r>
                    </a:p>
                    <a:p>
                      <a:r>
                        <a:rPr lang="en-US" sz="16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return;</a:t>
                      </a:r>
                    </a:p>
                    <a:p>
                      <a:r>
                        <a:rPr lang="en-US" sz="16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}</a:t>
                      </a:r>
                    </a:p>
                    <a:p>
                      <a:r>
                        <a:rPr lang="en-US" sz="16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else { </a:t>
                      </a:r>
                      <a:r>
                        <a:rPr lang="en-US" sz="1600" baseline="0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//Process the age variable.</a:t>
                      </a:r>
                    </a:p>
                    <a:p>
                      <a:r>
                        <a:rPr lang="en-US" sz="1600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}</a:t>
                      </a:r>
                      <a:endParaRPr lang="en-US" sz="1600" dirty="0" smtClean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r>
                        <a:rPr lang="en-US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}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001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What Are Methods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Possible behaviors or actions that apply to </a:t>
            </a:r>
            <a:r>
              <a:rPr lang="en-US" altLang="en-US" i="1" dirty="0" smtClean="0"/>
              <a:t>each</a:t>
            </a:r>
            <a:r>
              <a:rPr lang="en-US" altLang="en-US" dirty="0" smtClean="0"/>
              <a:t> instance (example) of a class.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65175" y="1626453"/>
            <a:ext cx="5864225" cy="3193197"/>
            <a:chOff x="765175" y="1626453"/>
            <a:chExt cx="5864225" cy="3193197"/>
          </a:xfrm>
        </p:grpSpPr>
        <p:sp>
          <p:nvSpPr>
            <p:cNvPr id="26629" name="TextBox 3"/>
            <p:cNvSpPr txBox="1">
              <a:spLocks noChangeArrowheads="1"/>
            </p:cNvSpPr>
            <p:nvPr/>
          </p:nvSpPr>
          <p:spPr bwMode="auto">
            <a:xfrm>
              <a:off x="765175" y="3715469"/>
              <a:ext cx="1447817" cy="58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Walk()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Talk()</a:t>
              </a:r>
            </a:p>
          </p:txBody>
        </p:sp>
        <p:pic>
          <p:nvPicPr>
            <p:cNvPr id="26630" name="Picture 2" descr="C:\Program Files (x86)\Microsoft Office\MEDIA\CAGCAT10\j0186348.wm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5175" y="2573516"/>
              <a:ext cx="813237" cy="1141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32" name="TextBox 12"/>
            <p:cNvSpPr txBox="1">
              <a:spLocks noChangeArrowheads="1"/>
            </p:cNvSpPr>
            <p:nvPr/>
          </p:nvSpPr>
          <p:spPr bwMode="auto">
            <a:xfrm>
              <a:off x="1942234" y="3727986"/>
              <a:ext cx="1447817" cy="584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Walk()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Talk()</a:t>
              </a:r>
            </a:p>
          </p:txBody>
        </p:sp>
        <p:sp>
          <p:nvSpPr>
            <p:cNvPr id="26634" name="TextBox 14"/>
            <p:cNvSpPr txBox="1">
              <a:spLocks noChangeArrowheads="1"/>
            </p:cNvSpPr>
            <p:nvPr/>
          </p:nvSpPr>
          <p:spPr bwMode="auto">
            <a:xfrm>
              <a:off x="5181583" y="2466962"/>
              <a:ext cx="1447817" cy="338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Fly()</a:t>
              </a:r>
            </a:p>
          </p:txBody>
        </p:sp>
        <p:pic>
          <p:nvPicPr>
            <p:cNvPr id="26635" name="Picture 6" descr="C:\Users\tamj\AppData\Local\Microsoft\Windows\Temporary Internet Files\Content.IE5\OQ95EO6L\MM900356730[1].gif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2013" y="3541135"/>
              <a:ext cx="1028712" cy="933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36" name="TextBox 17"/>
            <p:cNvSpPr txBox="1">
              <a:spLocks noChangeArrowheads="1"/>
            </p:cNvSpPr>
            <p:nvPr/>
          </p:nvSpPr>
          <p:spPr bwMode="auto">
            <a:xfrm>
              <a:off x="5062013" y="4481104"/>
              <a:ext cx="1447817" cy="338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Swim()</a:t>
              </a: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1075" y="1626453"/>
              <a:ext cx="890587" cy="8905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6334" y="2636236"/>
              <a:ext cx="920880" cy="11567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61987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Instantiation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/>
              <a:t>New definition</a:t>
            </a:r>
            <a:r>
              <a:rPr lang="en-US" altLang="en-US" dirty="0" smtClean="0"/>
              <a:t>: </a:t>
            </a:r>
            <a:r>
              <a:rPr lang="en-US" altLang="en-US" u="sng" dirty="0" smtClean="0"/>
              <a:t>Instantiation</a:t>
            </a:r>
            <a:r>
              <a:rPr lang="en-US" altLang="en-US" dirty="0" smtClean="0"/>
              <a:t>, creating a </a:t>
            </a:r>
            <a:r>
              <a:rPr lang="en-US" altLang="en-US" u="sng" dirty="0" smtClean="0"/>
              <a:t>new instance</a:t>
            </a:r>
            <a:r>
              <a:rPr lang="en-US" altLang="en-US" dirty="0" smtClean="0"/>
              <a:t> or example of a class.</a:t>
            </a:r>
          </a:p>
          <a:p>
            <a:r>
              <a:rPr lang="en-US" altLang="en-US" u="sng" dirty="0" smtClean="0"/>
              <a:t>Instances</a:t>
            </a:r>
            <a:r>
              <a:rPr lang="en-US" altLang="en-US" dirty="0" smtClean="0"/>
              <a:t> of a class are referred to as </a:t>
            </a:r>
            <a:r>
              <a:rPr lang="en-US" altLang="en-US" u="sng" dirty="0" smtClean="0"/>
              <a:t>objects</a:t>
            </a:r>
            <a:r>
              <a:rPr lang="en-US" altLang="en-US" dirty="0" smtClean="0"/>
              <a:t>.</a:t>
            </a:r>
          </a:p>
          <a:p>
            <a:r>
              <a:rPr lang="en-US" altLang="en-US" b="1" dirty="0" smtClean="0"/>
              <a:t>Format</a:t>
            </a:r>
            <a:r>
              <a:rPr lang="en-US" altLang="en-US" dirty="0" smtClean="0"/>
              <a:t>:</a:t>
            </a:r>
          </a:p>
          <a:p>
            <a:pPr marL="342900" lvl="1" indent="0">
              <a:buFont typeface="Arial" charset="0"/>
              <a:buNone/>
            </a:pPr>
            <a:r>
              <a:rPr lang="en-CA" altLang="en-US" sz="1600" i="1" dirty="0" smtClean="0">
                <a:latin typeface="Consolas" pitchFamily="49" charset="0"/>
                <a:cs typeface="Consolas" pitchFamily="49" charset="0"/>
              </a:rPr>
              <a:t> &lt;class name&gt;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i="1" dirty="0" smtClean="0">
                <a:latin typeface="Consolas" pitchFamily="49" charset="0"/>
                <a:cs typeface="Consolas" pitchFamily="49" charset="0"/>
              </a:rPr>
              <a:t>&lt;instance name&gt;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= new &lt;</a:t>
            </a:r>
            <a:r>
              <a:rPr lang="en-CA" altLang="en-US" sz="1600" i="1" dirty="0" smtClean="0">
                <a:latin typeface="Consolas" pitchFamily="49" charset="0"/>
                <a:cs typeface="Consolas" pitchFamily="49" charset="0"/>
              </a:rPr>
              <a:t>class name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&gt;(</a:t>
            </a:r>
            <a:r>
              <a:rPr lang="en-CA" altLang="en-US" sz="1600" i="1" dirty="0" smtClean="0">
                <a:latin typeface="Consolas" pitchFamily="49" charset="0"/>
                <a:cs typeface="Consolas" pitchFamily="49" charset="0"/>
              </a:rPr>
              <a:t>&lt;parameters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&gt;)</a:t>
            </a:r>
            <a:r>
              <a:rPr lang="en-CA" altLang="en-US" sz="1600" i="1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marL="342900" lvl="1" indent="0">
              <a:buFont typeface="Arial" charset="0"/>
              <a:buNone/>
            </a:pPr>
            <a:endParaRPr lang="en-US" altLang="en-US" sz="1600" dirty="0" smtClean="0">
              <a:latin typeface="Consolas" pitchFamily="49" charset="0"/>
              <a:cs typeface="Consolas" pitchFamily="49" charset="0"/>
            </a:endParaRPr>
          </a:p>
          <a:p>
            <a:r>
              <a:rPr lang="en-US" altLang="en-US" b="1" dirty="0" smtClean="0"/>
              <a:t>Examples</a:t>
            </a:r>
            <a:r>
              <a:rPr lang="en-US" altLang="en-US" dirty="0" smtClean="0"/>
              <a:t>:</a:t>
            </a:r>
          </a:p>
          <a:p>
            <a:pPr marL="342900" lvl="1" indent="0">
              <a:buFont typeface="Arial" charset="0"/>
              <a:buNone/>
            </a:pPr>
            <a:r>
              <a:rPr lang="en-CA" altLang="en-US" sz="1600" dirty="0" smtClean="0"/>
              <a:t> 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Person jim = new Person();</a:t>
            </a:r>
          </a:p>
          <a:p>
            <a:pPr marL="342900" lvl="1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Scanner in = new Scanner(System.in);</a:t>
            </a:r>
          </a:p>
        </p:txBody>
      </p: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3143250" y="4019100"/>
            <a:ext cx="5410200" cy="1509713"/>
            <a:chOff x="3048000" y="4191000"/>
            <a:chExt cx="5410200" cy="1509158"/>
          </a:xfrm>
        </p:grpSpPr>
        <p:sp>
          <p:nvSpPr>
            <p:cNvPr id="27657" name="TextBox 3"/>
            <p:cNvSpPr txBox="1">
              <a:spLocks noChangeArrowheads="1"/>
            </p:cNvSpPr>
            <p:nvPr/>
          </p:nvSpPr>
          <p:spPr bwMode="auto">
            <a:xfrm>
              <a:off x="5791200" y="5333580"/>
              <a:ext cx="2667000" cy="366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</a:rPr>
                <a:t>Creates new object</a:t>
              </a:r>
            </a:p>
          </p:txBody>
        </p:sp>
        <p:cxnSp>
          <p:nvCxnSpPr>
            <p:cNvPr id="6" name="Straight Arrow Connector 5"/>
            <p:cNvCxnSpPr/>
            <p:nvPr/>
          </p:nvCxnSpPr>
          <p:spPr>
            <a:xfrm flipH="1" flipV="1">
              <a:off x="3276600" y="4191000"/>
              <a:ext cx="2514600" cy="132825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 flipH="1" flipV="1">
              <a:off x="3048000" y="4495688"/>
              <a:ext cx="2743200" cy="10235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2057400" y="4014337"/>
            <a:ext cx="3505200" cy="2662238"/>
            <a:chOff x="2057400" y="4191001"/>
            <a:chExt cx="3505200" cy="2662237"/>
          </a:xfrm>
        </p:grpSpPr>
        <p:sp>
          <p:nvSpPr>
            <p:cNvPr id="27654" name="TextBox 11"/>
            <p:cNvSpPr txBox="1">
              <a:spLocks noChangeArrowheads="1"/>
            </p:cNvSpPr>
            <p:nvPr/>
          </p:nvSpPr>
          <p:spPr bwMode="auto">
            <a:xfrm>
              <a:off x="2895600" y="6211888"/>
              <a:ext cx="2667000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 smtClean="0">
                  <a:solidFill>
                    <a:srgbClr val="FF0000"/>
                  </a:solidFill>
                </a:rPr>
                <a:t>Reference variable </a:t>
              </a:r>
              <a:r>
                <a:rPr lang="en-US" altLang="en-US" sz="1800" b="1" dirty="0">
                  <a:solidFill>
                    <a:srgbClr val="FF0000"/>
                  </a:solidFill>
                </a:rPr>
                <a:t>names: ‘</a:t>
              </a:r>
              <a:r>
                <a:rPr lang="en-US" altLang="en-US" sz="1800" b="1" dirty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jim’</a:t>
              </a:r>
              <a:r>
                <a:rPr lang="en-US" altLang="en-US" sz="1800" b="1" dirty="0">
                  <a:solidFill>
                    <a:srgbClr val="FF0000"/>
                  </a:solidFill>
                </a:rPr>
                <a:t>, ‘</a:t>
              </a:r>
              <a:r>
                <a:rPr lang="en-US" altLang="en-US" sz="1800" b="1" dirty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in’</a:t>
              </a:r>
            </a:p>
          </p:txBody>
        </p:sp>
        <p:cxnSp>
          <p:nvCxnSpPr>
            <p:cNvPr id="13" name="Straight Arrow Connector 12"/>
            <p:cNvCxnSpPr>
              <a:stCxn id="27654" idx="0"/>
            </p:cNvCxnSpPr>
            <p:nvPr/>
          </p:nvCxnSpPr>
          <p:spPr>
            <a:xfrm flipH="1" flipV="1">
              <a:off x="2057400" y="4191001"/>
              <a:ext cx="2171700" cy="2020887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27654" idx="0"/>
            </p:cNvCxnSpPr>
            <p:nvPr/>
          </p:nvCxnSpPr>
          <p:spPr>
            <a:xfrm flipH="1" flipV="1">
              <a:off x="2057400" y="4500564"/>
              <a:ext cx="2171700" cy="1711324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30601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5888" indent="-115888">
              <a:tabLst>
                <a:tab pos="476250" algn="l"/>
              </a:tabLst>
            </a:pPr>
            <a:r>
              <a:rPr lang="en-CA" altLang="en-US" sz="2000" b="1" dirty="0" smtClean="0"/>
              <a:t>New term</a:t>
            </a:r>
            <a:r>
              <a:rPr lang="en-CA" altLang="en-US" sz="2000" dirty="0" smtClean="0"/>
              <a:t>: A special method used to initialize the attributes of an object a</a:t>
            </a:r>
            <a:r>
              <a:rPr lang="en-US" altLang="en-US" sz="2000" dirty="0" smtClean="0"/>
              <a:t>s</a:t>
            </a:r>
            <a:r>
              <a:rPr lang="en-CA" altLang="en-US" sz="2000" dirty="0" smtClean="0"/>
              <a:t> the objects are instantiated (created).</a:t>
            </a:r>
          </a:p>
          <a:p>
            <a:pPr marL="115888" indent="-115888">
              <a:tabLst>
                <a:tab pos="476250" algn="l"/>
              </a:tabLst>
            </a:pPr>
            <a:endParaRPr lang="en-CA" altLang="en-US" sz="2000" dirty="0" smtClean="0"/>
          </a:p>
          <a:p>
            <a:pPr marL="115888" indent="-115888">
              <a:tabLst>
                <a:tab pos="476250" algn="l"/>
              </a:tabLst>
            </a:pPr>
            <a:endParaRPr lang="en-CA" altLang="en-US" sz="1800" dirty="0" smtClean="0"/>
          </a:p>
          <a:p>
            <a:pPr marL="115888" indent="-115888">
              <a:tabLst>
                <a:tab pos="476250" algn="l"/>
              </a:tabLst>
            </a:pPr>
            <a:endParaRPr lang="en-CA" altLang="en-US" sz="1800" dirty="0" smtClean="0"/>
          </a:p>
          <a:p>
            <a:pPr marL="115888" indent="-115888">
              <a:tabLst>
                <a:tab pos="476250" algn="l"/>
              </a:tabLst>
            </a:pPr>
            <a:endParaRPr lang="en-CA" altLang="en-US" sz="1800" dirty="0" smtClean="0"/>
          </a:p>
          <a:p>
            <a:pPr marL="115888" indent="-115888">
              <a:tabLst>
                <a:tab pos="476250" algn="l"/>
              </a:tabLst>
            </a:pPr>
            <a:endParaRPr lang="en-CA" altLang="en-US" sz="1800" dirty="0" smtClean="0"/>
          </a:p>
          <a:p>
            <a:pPr marL="115888" indent="-115888">
              <a:tabLst>
                <a:tab pos="476250" algn="l"/>
              </a:tabLst>
            </a:pPr>
            <a:endParaRPr lang="en-CA" altLang="en-US" sz="1800" dirty="0" smtClean="0"/>
          </a:p>
          <a:p>
            <a:pPr marL="115888" indent="-115888">
              <a:tabLst>
                <a:tab pos="476250" algn="l"/>
              </a:tabLst>
            </a:pPr>
            <a:r>
              <a:rPr lang="en-CA" altLang="en-US" sz="2000" dirty="0" smtClean="0"/>
              <a:t>The constructor is automatically invoked whenever an instance of the class is created</a:t>
            </a:r>
            <a:r>
              <a:rPr lang="en-CA" altLang="en-US" sz="1800" dirty="0" smtClean="0"/>
              <a:t> e.g.,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Person aPerson = new Person();</a:t>
            </a:r>
          </a:p>
          <a:p>
            <a:pPr marL="115888" indent="-115888">
              <a:tabLst>
                <a:tab pos="476250" algn="l"/>
              </a:tabLst>
            </a:pPr>
            <a:endParaRPr lang="en-CA" altLang="en-US" sz="1800" dirty="0">
              <a:latin typeface="Consolas" pitchFamily="49" charset="0"/>
              <a:cs typeface="Consolas" pitchFamily="49" charset="0"/>
            </a:endParaRPr>
          </a:p>
          <a:p>
            <a:pPr marL="115888" indent="-115888">
              <a:tabLst>
                <a:tab pos="476250" algn="l"/>
              </a:tabLst>
            </a:pPr>
            <a:endParaRPr lang="en-CA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115888" indent="-115888">
              <a:tabLst>
                <a:tab pos="476250" algn="l"/>
              </a:tabLst>
            </a:pPr>
            <a:endParaRPr lang="en-CA" altLang="en-US" sz="1800" dirty="0">
              <a:latin typeface="Consolas" pitchFamily="49" charset="0"/>
              <a:cs typeface="Consolas" pitchFamily="49" charset="0"/>
            </a:endParaRPr>
          </a:p>
          <a:p>
            <a:pPr marL="115888" indent="-115888">
              <a:tabLst>
                <a:tab pos="476250" algn="l"/>
              </a:tabLst>
            </a:pPr>
            <a:endParaRPr lang="en-CA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115888" indent="-115888">
              <a:tabLst>
                <a:tab pos="476250" algn="l"/>
              </a:tabLst>
            </a:pPr>
            <a:r>
              <a:rPr lang="en-CA" altLang="en-US" dirty="0" smtClean="0">
                <a:cs typeface="Consolas" pitchFamily="49" charset="0"/>
              </a:rPr>
              <a:t>Constructors can take parameters but </a:t>
            </a:r>
            <a:r>
              <a:rPr lang="en-CA" altLang="en-US" b="1" dirty="0" smtClean="0">
                <a:cs typeface="Consolas" pitchFamily="49" charset="0"/>
              </a:rPr>
              <a:t>never</a:t>
            </a:r>
            <a:r>
              <a:rPr lang="en-CA" altLang="en-US" dirty="0" smtClean="0">
                <a:cs typeface="Consolas" pitchFamily="49" charset="0"/>
              </a:rPr>
              <a:t> have a return type.</a:t>
            </a:r>
          </a:p>
          <a:p>
            <a:pPr marL="115888" indent="-115888">
              <a:tabLst>
                <a:tab pos="476250" algn="l"/>
              </a:tabLst>
            </a:pPr>
            <a:endParaRPr lang="en-US" altLang="en-US" sz="1800" dirty="0" smtClean="0"/>
          </a:p>
        </p:txBody>
      </p:sp>
      <p:sp>
        <p:nvSpPr>
          <p:cNvPr id="28675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639763"/>
          </a:xfrm>
        </p:spPr>
        <p:txBody>
          <a:bodyPr/>
          <a:lstStyle/>
          <a:p>
            <a:r>
              <a:rPr lang="en-US" altLang="en-US" dirty="0" smtClean="0"/>
              <a:t>Constructor</a:t>
            </a:r>
          </a:p>
        </p:txBody>
      </p:sp>
      <p:grpSp>
        <p:nvGrpSpPr>
          <p:cNvPr id="28701" name="Group 29"/>
          <p:cNvGrpSpPr>
            <a:grpSpLocks/>
          </p:cNvGrpSpPr>
          <p:nvPr/>
        </p:nvGrpSpPr>
        <p:grpSpPr bwMode="auto">
          <a:xfrm>
            <a:off x="3733800" y="1993900"/>
            <a:ext cx="1356784" cy="1923562"/>
            <a:chOff x="2352" y="1208"/>
            <a:chExt cx="960" cy="1432"/>
          </a:xfrm>
        </p:grpSpPr>
        <p:sp>
          <p:nvSpPr>
            <p:cNvPr id="28693" name="Rectangle 4"/>
            <p:cNvSpPr>
              <a:spLocks noChangeArrowheads="1"/>
            </p:cNvSpPr>
            <p:nvPr/>
          </p:nvSpPr>
          <p:spPr bwMode="auto">
            <a:xfrm>
              <a:off x="2352" y="2256"/>
              <a:ext cx="960" cy="38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latin typeface="Arial" charset="0"/>
                </a:rPr>
                <a:t>Constructor</a:t>
              </a:r>
            </a:p>
          </p:txBody>
        </p:sp>
        <p:sp>
          <p:nvSpPr>
            <p:cNvPr id="28694" name="Rectangle 5"/>
            <p:cNvSpPr>
              <a:spLocks noChangeArrowheads="1"/>
            </p:cNvSpPr>
            <p:nvPr/>
          </p:nvSpPr>
          <p:spPr bwMode="auto">
            <a:xfrm>
              <a:off x="2880" y="2064"/>
              <a:ext cx="272" cy="16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000" dirty="0">
                <a:latin typeface="Arial" charset="0"/>
              </a:endParaRPr>
            </a:p>
          </p:txBody>
        </p:sp>
        <p:grpSp>
          <p:nvGrpSpPr>
            <p:cNvPr id="28695" name="Group 25"/>
            <p:cNvGrpSpPr>
              <a:grpSpLocks/>
            </p:cNvGrpSpPr>
            <p:nvPr/>
          </p:nvGrpSpPr>
          <p:grpSpPr bwMode="auto">
            <a:xfrm>
              <a:off x="2805" y="1208"/>
              <a:ext cx="393" cy="862"/>
              <a:chOff x="2805" y="1208"/>
              <a:chExt cx="393" cy="862"/>
            </a:xfrm>
          </p:grpSpPr>
          <p:sp>
            <p:nvSpPr>
              <p:cNvPr id="28696" name="Freeform 6"/>
              <p:cNvSpPr>
                <a:spLocks/>
              </p:cNvSpPr>
              <p:nvPr/>
            </p:nvSpPr>
            <p:spPr bwMode="auto">
              <a:xfrm>
                <a:off x="2805" y="1208"/>
                <a:ext cx="204" cy="862"/>
              </a:xfrm>
              <a:custGeom>
                <a:avLst/>
                <a:gdLst>
                  <a:gd name="T0" fmla="*/ 2147483647 w 204"/>
                  <a:gd name="T1" fmla="*/ 2147483647 h 862"/>
                  <a:gd name="T2" fmla="*/ 2147483647 w 204"/>
                  <a:gd name="T3" fmla="*/ 2147483647 h 862"/>
                  <a:gd name="T4" fmla="*/ 2147483647 w 204"/>
                  <a:gd name="T5" fmla="*/ 2147483647 h 862"/>
                  <a:gd name="T6" fmla="*/ 2147483647 w 204"/>
                  <a:gd name="T7" fmla="*/ 2147483647 h 862"/>
                  <a:gd name="T8" fmla="*/ 2147483647 w 204"/>
                  <a:gd name="T9" fmla="*/ 2147483647 h 862"/>
                  <a:gd name="T10" fmla="*/ 2147483647 w 204"/>
                  <a:gd name="T11" fmla="*/ 2147483647 h 862"/>
                  <a:gd name="T12" fmla="*/ 2147483647 w 204"/>
                  <a:gd name="T13" fmla="*/ 2147483647 h 862"/>
                  <a:gd name="T14" fmla="*/ 2147483647 w 204"/>
                  <a:gd name="T15" fmla="*/ 0 h 86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4"/>
                  <a:gd name="T25" fmla="*/ 0 h 862"/>
                  <a:gd name="T26" fmla="*/ 204 w 204"/>
                  <a:gd name="T27" fmla="*/ 862 h 86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4" h="862">
                    <a:moveTo>
                      <a:pt x="98" y="862"/>
                    </a:moveTo>
                    <a:cubicBezTo>
                      <a:pt x="49" y="775"/>
                      <a:pt x="0" y="688"/>
                      <a:pt x="8" y="635"/>
                    </a:cubicBezTo>
                    <a:cubicBezTo>
                      <a:pt x="16" y="582"/>
                      <a:pt x="144" y="582"/>
                      <a:pt x="144" y="544"/>
                    </a:cubicBezTo>
                    <a:cubicBezTo>
                      <a:pt x="144" y="506"/>
                      <a:pt x="16" y="446"/>
                      <a:pt x="8" y="408"/>
                    </a:cubicBezTo>
                    <a:cubicBezTo>
                      <a:pt x="0" y="370"/>
                      <a:pt x="68" y="340"/>
                      <a:pt x="98" y="317"/>
                    </a:cubicBezTo>
                    <a:cubicBezTo>
                      <a:pt x="128" y="294"/>
                      <a:pt x="204" y="302"/>
                      <a:pt x="189" y="272"/>
                    </a:cubicBezTo>
                    <a:cubicBezTo>
                      <a:pt x="174" y="242"/>
                      <a:pt x="8" y="181"/>
                      <a:pt x="8" y="136"/>
                    </a:cubicBezTo>
                    <a:cubicBezTo>
                      <a:pt x="8" y="91"/>
                      <a:pt x="98" y="45"/>
                      <a:pt x="189" y="0"/>
                    </a:cubicBezTo>
                  </a:path>
                </a:pathLst>
              </a:custGeom>
              <a:noFill/>
              <a:ln w="2540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28697" name="Freeform 7"/>
              <p:cNvSpPr>
                <a:spLocks/>
              </p:cNvSpPr>
              <p:nvPr/>
            </p:nvSpPr>
            <p:spPr bwMode="auto">
              <a:xfrm>
                <a:off x="2994" y="1208"/>
                <a:ext cx="204" cy="862"/>
              </a:xfrm>
              <a:custGeom>
                <a:avLst/>
                <a:gdLst>
                  <a:gd name="T0" fmla="*/ 2147483647 w 204"/>
                  <a:gd name="T1" fmla="*/ 2147483647 h 862"/>
                  <a:gd name="T2" fmla="*/ 2147483647 w 204"/>
                  <a:gd name="T3" fmla="*/ 2147483647 h 862"/>
                  <a:gd name="T4" fmla="*/ 2147483647 w 204"/>
                  <a:gd name="T5" fmla="*/ 2147483647 h 862"/>
                  <a:gd name="T6" fmla="*/ 2147483647 w 204"/>
                  <a:gd name="T7" fmla="*/ 2147483647 h 862"/>
                  <a:gd name="T8" fmla="*/ 2147483647 w 204"/>
                  <a:gd name="T9" fmla="*/ 2147483647 h 862"/>
                  <a:gd name="T10" fmla="*/ 2147483647 w 204"/>
                  <a:gd name="T11" fmla="*/ 2147483647 h 862"/>
                  <a:gd name="T12" fmla="*/ 2147483647 w 204"/>
                  <a:gd name="T13" fmla="*/ 2147483647 h 862"/>
                  <a:gd name="T14" fmla="*/ 2147483647 w 204"/>
                  <a:gd name="T15" fmla="*/ 0 h 86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4"/>
                  <a:gd name="T25" fmla="*/ 0 h 862"/>
                  <a:gd name="T26" fmla="*/ 204 w 204"/>
                  <a:gd name="T27" fmla="*/ 862 h 86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4" h="862">
                    <a:moveTo>
                      <a:pt x="98" y="862"/>
                    </a:moveTo>
                    <a:cubicBezTo>
                      <a:pt x="49" y="775"/>
                      <a:pt x="0" y="688"/>
                      <a:pt x="8" y="635"/>
                    </a:cubicBezTo>
                    <a:cubicBezTo>
                      <a:pt x="16" y="582"/>
                      <a:pt x="144" y="582"/>
                      <a:pt x="144" y="544"/>
                    </a:cubicBezTo>
                    <a:cubicBezTo>
                      <a:pt x="144" y="506"/>
                      <a:pt x="16" y="446"/>
                      <a:pt x="8" y="408"/>
                    </a:cubicBezTo>
                    <a:cubicBezTo>
                      <a:pt x="0" y="370"/>
                      <a:pt x="68" y="340"/>
                      <a:pt x="98" y="317"/>
                    </a:cubicBezTo>
                    <a:cubicBezTo>
                      <a:pt x="128" y="294"/>
                      <a:pt x="204" y="302"/>
                      <a:pt x="189" y="272"/>
                    </a:cubicBezTo>
                    <a:cubicBezTo>
                      <a:pt x="174" y="242"/>
                      <a:pt x="8" y="181"/>
                      <a:pt x="8" y="136"/>
                    </a:cubicBezTo>
                    <a:cubicBezTo>
                      <a:pt x="8" y="91"/>
                      <a:pt x="98" y="45"/>
                      <a:pt x="189" y="0"/>
                    </a:cubicBezTo>
                  </a:path>
                </a:pathLst>
              </a:custGeom>
              <a:noFill/>
              <a:ln w="2540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28698" name="Freeform 8"/>
              <p:cNvSpPr>
                <a:spLocks/>
              </p:cNvSpPr>
              <p:nvPr/>
            </p:nvSpPr>
            <p:spPr bwMode="auto">
              <a:xfrm>
                <a:off x="2903" y="1208"/>
                <a:ext cx="204" cy="862"/>
              </a:xfrm>
              <a:custGeom>
                <a:avLst/>
                <a:gdLst>
                  <a:gd name="T0" fmla="*/ 2147483647 w 204"/>
                  <a:gd name="T1" fmla="*/ 2147483647 h 862"/>
                  <a:gd name="T2" fmla="*/ 2147483647 w 204"/>
                  <a:gd name="T3" fmla="*/ 2147483647 h 862"/>
                  <a:gd name="T4" fmla="*/ 2147483647 w 204"/>
                  <a:gd name="T5" fmla="*/ 2147483647 h 862"/>
                  <a:gd name="T6" fmla="*/ 2147483647 w 204"/>
                  <a:gd name="T7" fmla="*/ 2147483647 h 862"/>
                  <a:gd name="T8" fmla="*/ 2147483647 w 204"/>
                  <a:gd name="T9" fmla="*/ 2147483647 h 862"/>
                  <a:gd name="T10" fmla="*/ 2147483647 w 204"/>
                  <a:gd name="T11" fmla="*/ 2147483647 h 862"/>
                  <a:gd name="T12" fmla="*/ 2147483647 w 204"/>
                  <a:gd name="T13" fmla="*/ 2147483647 h 862"/>
                  <a:gd name="T14" fmla="*/ 2147483647 w 204"/>
                  <a:gd name="T15" fmla="*/ 0 h 86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4"/>
                  <a:gd name="T25" fmla="*/ 0 h 862"/>
                  <a:gd name="T26" fmla="*/ 204 w 204"/>
                  <a:gd name="T27" fmla="*/ 862 h 86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4" h="862">
                    <a:moveTo>
                      <a:pt x="98" y="862"/>
                    </a:moveTo>
                    <a:cubicBezTo>
                      <a:pt x="49" y="775"/>
                      <a:pt x="0" y="688"/>
                      <a:pt x="8" y="635"/>
                    </a:cubicBezTo>
                    <a:cubicBezTo>
                      <a:pt x="16" y="582"/>
                      <a:pt x="144" y="582"/>
                      <a:pt x="144" y="544"/>
                    </a:cubicBezTo>
                    <a:cubicBezTo>
                      <a:pt x="144" y="506"/>
                      <a:pt x="16" y="446"/>
                      <a:pt x="8" y="408"/>
                    </a:cubicBezTo>
                    <a:cubicBezTo>
                      <a:pt x="0" y="370"/>
                      <a:pt x="68" y="340"/>
                      <a:pt x="98" y="317"/>
                    </a:cubicBezTo>
                    <a:cubicBezTo>
                      <a:pt x="128" y="294"/>
                      <a:pt x="204" y="302"/>
                      <a:pt x="189" y="272"/>
                    </a:cubicBezTo>
                    <a:cubicBezTo>
                      <a:pt x="174" y="242"/>
                      <a:pt x="8" y="181"/>
                      <a:pt x="8" y="136"/>
                    </a:cubicBezTo>
                    <a:cubicBezTo>
                      <a:pt x="8" y="91"/>
                      <a:pt x="98" y="45"/>
                      <a:pt x="189" y="0"/>
                    </a:cubicBezTo>
                  </a:path>
                </a:pathLst>
              </a:custGeom>
              <a:noFill/>
              <a:ln w="2540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28691" name="AutoShape 10"/>
          <p:cNvSpPr>
            <a:spLocks noChangeArrowheads="1"/>
          </p:cNvSpPr>
          <p:nvPr/>
        </p:nvSpPr>
        <p:spPr bwMode="auto">
          <a:xfrm rot="894496">
            <a:off x="2144660" y="3331275"/>
            <a:ext cx="1424623" cy="346563"/>
          </a:xfrm>
          <a:prstGeom prst="rightArrow">
            <a:avLst>
              <a:gd name="adj1" fmla="val 50000"/>
              <a:gd name="adj2" fmla="val 97674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 dirty="0">
              <a:latin typeface="Arial" charset="0"/>
            </a:endParaRPr>
          </a:p>
        </p:txBody>
      </p:sp>
      <p:grpSp>
        <p:nvGrpSpPr>
          <p:cNvPr id="28703" name="Group 31"/>
          <p:cNvGrpSpPr>
            <a:grpSpLocks/>
          </p:cNvGrpSpPr>
          <p:nvPr/>
        </p:nvGrpSpPr>
        <p:grpSpPr bwMode="auto">
          <a:xfrm>
            <a:off x="4191000" y="4621311"/>
            <a:ext cx="1987550" cy="1198563"/>
            <a:chOff x="1584" y="3120"/>
            <a:chExt cx="1252" cy="755"/>
          </a:xfrm>
        </p:grpSpPr>
        <p:sp>
          <p:nvSpPr>
            <p:cNvPr id="21" name="Right Brace 20"/>
            <p:cNvSpPr>
              <a:spLocks/>
            </p:cNvSpPr>
            <p:nvPr/>
          </p:nvSpPr>
          <p:spPr bwMode="auto">
            <a:xfrm rot="5400000">
              <a:off x="2068" y="2736"/>
              <a:ext cx="192" cy="960"/>
            </a:xfrm>
            <a:prstGeom prst="rightBrace">
              <a:avLst>
                <a:gd name="adj1" fmla="val 8333"/>
                <a:gd name="adj2" fmla="val 50000"/>
              </a:avLst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10800000" vert="eaVert" anchor="ctr"/>
            <a:lstStyle/>
            <a:p>
              <a:pPr algn="ctr"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28692" name="TextBox 21"/>
            <p:cNvSpPr txBox="1">
              <a:spLocks noChangeArrowheads="1"/>
            </p:cNvSpPr>
            <p:nvPr/>
          </p:nvSpPr>
          <p:spPr bwMode="auto">
            <a:xfrm>
              <a:off x="1584" y="3298"/>
              <a:ext cx="1252" cy="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</a:rPr>
                <a:t>Call to constructor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</a:rPr>
                <a:t>(creates something ‘</a:t>
              </a:r>
              <a:r>
                <a:rPr lang="en-US" altLang="en-US" sz="1800" b="1" dirty="0">
                  <a:solidFill>
                    <a:srgbClr val="FF0000"/>
                  </a:solidFill>
                  <a:latin typeface="Consolas" pitchFamily="49" charset="0"/>
                </a:rPr>
                <a:t>new</a:t>
              </a:r>
              <a:r>
                <a:rPr lang="en-US" altLang="en-US" sz="1800" b="1" dirty="0">
                  <a:solidFill>
                    <a:srgbClr val="FF0000"/>
                  </a:solidFill>
                </a:rPr>
                <a:t>’)</a:t>
              </a:r>
            </a:p>
          </p:txBody>
        </p:sp>
      </p:grpSp>
      <p:grpSp>
        <p:nvGrpSpPr>
          <p:cNvPr id="28700" name="Group 28"/>
          <p:cNvGrpSpPr>
            <a:grpSpLocks/>
          </p:cNvGrpSpPr>
          <p:nvPr/>
        </p:nvGrpSpPr>
        <p:grpSpPr bwMode="auto">
          <a:xfrm>
            <a:off x="914400" y="1905000"/>
            <a:ext cx="1017588" cy="1676400"/>
            <a:chOff x="576" y="1152"/>
            <a:chExt cx="720" cy="1248"/>
          </a:xfrm>
        </p:grpSpPr>
        <p:sp>
          <p:nvSpPr>
            <p:cNvPr id="2" name="Oval 12"/>
            <p:cNvSpPr>
              <a:spLocks noChangeArrowheads="1"/>
            </p:cNvSpPr>
            <p:nvPr/>
          </p:nvSpPr>
          <p:spPr bwMode="auto">
            <a:xfrm>
              <a:off x="672" y="1536"/>
              <a:ext cx="289" cy="73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000" dirty="0">
                <a:latin typeface="Arial" charset="0"/>
              </a:endParaRPr>
            </a:p>
          </p:txBody>
        </p:sp>
        <p:sp>
          <p:nvSpPr>
            <p:cNvPr id="28688" name="Text Box 13"/>
            <p:cNvSpPr txBox="1">
              <a:spLocks noChangeArrowheads="1"/>
            </p:cNvSpPr>
            <p:nvPr/>
          </p:nvSpPr>
          <p:spPr bwMode="auto">
            <a:xfrm>
              <a:off x="672" y="1152"/>
              <a:ext cx="54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charset="0"/>
                </a:rPr>
                <a:t>Object</a:t>
              </a:r>
            </a:p>
          </p:txBody>
        </p:sp>
        <p:sp>
          <p:nvSpPr>
            <p:cNvPr id="28689" name="Text Box 14"/>
            <p:cNvSpPr txBox="1">
              <a:spLocks noChangeArrowheads="1"/>
            </p:cNvSpPr>
            <p:nvPr/>
          </p:nvSpPr>
          <p:spPr bwMode="auto">
            <a:xfrm>
              <a:off x="700" y="1515"/>
              <a:ext cx="544" cy="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no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x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y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z</a:t>
              </a:r>
            </a:p>
          </p:txBody>
        </p:sp>
        <p:sp>
          <p:nvSpPr>
            <p:cNvPr id="28690" name="Rectangle 26"/>
            <p:cNvSpPr>
              <a:spLocks noChangeArrowheads="1"/>
            </p:cNvSpPr>
            <p:nvPr/>
          </p:nvSpPr>
          <p:spPr bwMode="auto">
            <a:xfrm>
              <a:off x="576" y="1344"/>
              <a:ext cx="720" cy="10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800" dirty="0"/>
            </a:p>
          </p:txBody>
        </p:sp>
      </p:grpSp>
      <p:grpSp>
        <p:nvGrpSpPr>
          <p:cNvPr id="28699" name="Group 27"/>
          <p:cNvGrpSpPr>
            <a:grpSpLocks/>
          </p:cNvGrpSpPr>
          <p:nvPr/>
        </p:nvGrpSpPr>
        <p:grpSpPr bwMode="auto">
          <a:xfrm>
            <a:off x="6324600" y="2209800"/>
            <a:ext cx="1017588" cy="1676400"/>
            <a:chOff x="5040" y="1248"/>
            <a:chExt cx="720" cy="1248"/>
          </a:xfrm>
        </p:grpSpPr>
        <p:sp>
          <p:nvSpPr>
            <p:cNvPr id="28682" name="Oval 17"/>
            <p:cNvSpPr>
              <a:spLocks noChangeArrowheads="1"/>
            </p:cNvSpPr>
            <p:nvPr/>
          </p:nvSpPr>
          <p:spPr bwMode="auto">
            <a:xfrm>
              <a:off x="5184" y="1584"/>
              <a:ext cx="409" cy="743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000" dirty="0">
                <a:latin typeface="Arial" charset="0"/>
              </a:endParaRPr>
            </a:p>
          </p:txBody>
        </p:sp>
        <p:grpSp>
          <p:nvGrpSpPr>
            <p:cNvPr id="28683" name="Group 30"/>
            <p:cNvGrpSpPr>
              <a:grpSpLocks/>
            </p:cNvGrpSpPr>
            <p:nvPr/>
          </p:nvGrpSpPr>
          <p:grpSpPr bwMode="auto">
            <a:xfrm>
              <a:off x="5040" y="1248"/>
              <a:ext cx="720" cy="1248"/>
              <a:chOff x="4224" y="1344"/>
              <a:chExt cx="720" cy="1248"/>
            </a:xfrm>
          </p:grpSpPr>
          <p:sp>
            <p:nvSpPr>
              <p:cNvPr id="28684" name="Text Box 18"/>
              <p:cNvSpPr txBox="1">
                <a:spLocks noChangeArrowheads="1"/>
              </p:cNvSpPr>
              <p:nvPr/>
            </p:nvSpPr>
            <p:spPr bwMode="auto">
              <a:xfrm>
                <a:off x="4320" y="1344"/>
                <a:ext cx="545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400" dirty="0">
                    <a:latin typeface="Arial" charset="0"/>
                  </a:rPr>
                  <a:t>Object</a:t>
                </a:r>
              </a:p>
            </p:txBody>
          </p:sp>
          <p:sp>
            <p:nvSpPr>
              <p:cNvPr id="28685" name="Text Box 19"/>
              <p:cNvSpPr txBox="1">
                <a:spLocks noChangeArrowheads="1"/>
              </p:cNvSpPr>
              <p:nvPr/>
            </p:nvSpPr>
            <p:spPr bwMode="auto">
              <a:xfrm>
                <a:off x="4368" y="1728"/>
                <a:ext cx="544" cy="5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3600" tIns="46800" rIns="93600" bIns="46800">
                <a:no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200" dirty="0">
                    <a:latin typeface="Arial" charset="0"/>
                  </a:rPr>
                  <a:t>x = 1</a:t>
                </a:r>
              </a:p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200" dirty="0">
                    <a:latin typeface="Arial" charset="0"/>
                  </a:rPr>
                  <a:t>y = 2</a:t>
                </a:r>
              </a:p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200" dirty="0">
                    <a:latin typeface="Arial" charset="0"/>
                  </a:rPr>
                  <a:t>z = 3</a:t>
                </a:r>
              </a:p>
            </p:txBody>
          </p:sp>
          <p:sp>
            <p:nvSpPr>
              <p:cNvPr id="28686" name="Rectangle 27"/>
              <p:cNvSpPr>
                <a:spLocks noChangeArrowheads="1"/>
              </p:cNvSpPr>
              <p:nvPr/>
            </p:nvSpPr>
            <p:spPr bwMode="auto">
              <a:xfrm>
                <a:off x="4224" y="1536"/>
                <a:ext cx="720" cy="10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 dirty="0"/>
              </a:p>
            </p:txBody>
          </p:sp>
        </p:grpSp>
      </p:grpSp>
      <p:sp>
        <p:nvSpPr>
          <p:cNvPr id="28687" name="AutoShape 20"/>
          <p:cNvSpPr>
            <a:spLocks noChangeArrowheads="1"/>
          </p:cNvSpPr>
          <p:nvPr/>
        </p:nvSpPr>
        <p:spPr bwMode="auto">
          <a:xfrm rot="-1391484">
            <a:off x="5327322" y="3459464"/>
            <a:ext cx="1150440" cy="346563"/>
          </a:xfrm>
          <a:prstGeom prst="rightArrow">
            <a:avLst>
              <a:gd name="adj1" fmla="val 50000"/>
              <a:gd name="adj2" fmla="val 78876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square"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 dirty="0"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6178550" y="4638749"/>
            <a:ext cx="2697372" cy="1461247"/>
          </a:xfrm>
          <a:prstGeom prst="rect">
            <a:avLst/>
          </a:prstGeom>
          <a:solidFill>
            <a:srgbClr val="FFFFCC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none"/>
          </a:ln>
          <a:effectLst/>
        </p:spPr>
        <p:txBody>
          <a:bodyPr rtlCol="0" anchor="t" anchorCtr="0"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lass Person {</a:t>
            </a:r>
          </a:p>
          <a:p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// Constructor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Person() {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…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51509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8691" grpId="0" animBg="1"/>
      <p:bldP spid="28687" grpId="0" animBg="1"/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Term: Default Constructor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Takes no parameters</a:t>
            </a:r>
          </a:p>
          <a:p>
            <a:r>
              <a:rPr lang="en-US" dirty="0" smtClean="0"/>
              <a:t>If no constructors are defined for a class then a default constructor comes ‘built-into’ the Java language for every class that you define.</a:t>
            </a:r>
          </a:p>
          <a:p>
            <a:r>
              <a:rPr lang="en-US" dirty="0"/>
              <a:t>e</a:t>
            </a:r>
            <a:r>
              <a:rPr lang="en-US" dirty="0" smtClean="0"/>
              <a:t>.g.,</a:t>
            </a:r>
          </a:p>
          <a:p>
            <a:pPr marL="2254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Driver {</a:t>
            </a: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main() {</a:t>
            </a: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Person aPerson = new Person();</a:t>
            </a: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2254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2254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ublic class Person {</a:t>
            </a:r>
          </a:p>
          <a:p>
            <a:pPr marL="2254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int age;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31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solidFill>
                  <a:srgbClr val="00B050"/>
                </a:solidFill>
              </a:rPr>
              <a:t>Calling Methods </a:t>
            </a:r>
            <a:r>
              <a:rPr lang="en-US" altLang="en-US" dirty="0" smtClean="0"/>
              <a:t>(Outside The Class)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000" dirty="0" smtClean="0"/>
              <a:t>You’ve already done this before with pre-created classes!</a:t>
            </a:r>
          </a:p>
          <a:p>
            <a:r>
              <a:rPr lang="en-US" altLang="en-US" sz="2000" dirty="0" smtClean="0"/>
              <a:t>First create an object (illustrated in previous screens)</a:t>
            </a:r>
          </a:p>
          <a:p>
            <a:r>
              <a:rPr lang="en-US" altLang="en-US" sz="2000" dirty="0" smtClean="0"/>
              <a:t>Then call the method for a particular variable.</a:t>
            </a:r>
          </a:p>
          <a:p>
            <a:r>
              <a:rPr lang="en-CA" altLang="en-US" sz="2000" b="1" dirty="0" smtClean="0">
                <a:cs typeface="Consolas" pitchFamily="49" charset="0"/>
              </a:rPr>
              <a:t>Format</a:t>
            </a:r>
            <a:r>
              <a:rPr lang="en-CA" altLang="en-US" sz="2000" dirty="0" smtClean="0">
                <a:cs typeface="Consolas" pitchFamily="49" charset="0"/>
              </a:rPr>
              <a:t>:</a:t>
            </a:r>
            <a:endParaRPr lang="en-US" altLang="en-US" sz="2000" dirty="0" smtClean="0">
              <a:cs typeface="Consolas" pitchFamily="49" charset="0"/>
            </a:endParaRPr>
          </a:p>
          <a:p>
            <a:pPr marL="342900" lvl="1" indent="0">
              <a:buFont typeface="Arial" charset="0"/>
              <a:buNone/>
            </a:pP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&lt;</a:t>
            </a:r>
            <a:r>
              <a:rPr lang="en-CA" altLang="en-US" sz="1600" i="1" dirty="0" smtClean="0">
                <a:latin typeface="Consolas" pitchFamily="49" charset="0"/>
                <a:cs typeface="Consolas" pitchFamily="49" charset="0"/>
              </a:rPr>
              <a:t>instance name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&gt;.&lt;</a:t>
            </a:r>
            <a:r>
              <a:rPr lang="en-CA" altLang="en-US" sz="1600" i="1" dirty="0" smtClean="0">
                <a:latin typeface="Consolas" pitchFamily="49" charset="0"/>
                <a:cs typeface="Consolas" pitchFamily="49" charset="0"/>
              </a:rPr>
              <a:t>method name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&gt;(&lt;</a:t>
            </a:r>
            <a:r>
              <a:rPr lang="en-CA" altLang="en-US" sz="1600" i="1" dirty="0" smtClean="0">
                <a:latin typeface="Consolas" pitchFamily="49" charset="0"/>
                <a:cs typeface="Consolas" pitchFamily="49" charset="0"/>
              </a:rPr>
              <a:t>p1 name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&gt;, &lt;</a:t>
            </a:r>
            <a:r>
              <a:rPr lang="en-CA" altLang="en-US" sz="1600" i="1" dirty="0" smtClean="0">
                <a:latin typeface="Consolas" pitchFamily="49" charset="0"/>
                <a:cs typeface="Consolas" pitchFamily="49" charset="0"/>
              </a:rPr>
              <a:t>p2 name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&gt;…);</a:t>
            </a:r>
          </a:p>
          <a:p>
            <a:endParaRPr lang="en-US" altLang="en-US" sz="1600" dirty="0" smtClean="0"/>
          </a:p>
          <a:p>
            <a:r>
              <a:rPr lang="en-US" altLang="en-US" sz="2000" b="1" dirty="0" smtClean="0"/>
              <a:t>Examples:</a:t>
            </a:r>
          </a:p>
          <a:p>
            <a:pPr marL="342900" lvl="1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Person jim = new Person();</a:t>
            </a:r>
          </a:p>
          <a:p>
            <a:pPr marL="342900" lvl="1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jim.sayName();</a:t>
            </a:r>
          </a:p>
          <a:p>
            <a:pPr marL="342900" lvl="1" indent="0">
              <a:buFont typeface="Arial" charset="0"/>
              <a:buNone/>
            </a:pPr>
            <a:endParaRPr lang="en-US" altLang="en-US" sz="1600" dirty="0" smtClean="0">
              <a:latin typeface="Consolas" pitchFamily="49" charset="0"/>
              <a:cs typeface="Consolas" pitchFamily="49" charset="0"/>
            </a:endParaRPr>
          </a:p>
          <a:p>
            <a:pPr marL="342900" lvl="1" indent="0">
              <a:buFont typeface="Arial" charset="0"/>
              <a:buNone/>
            </a:pPr>
            <a:r>
              <a:rPr lang="en-US" altLang="en-US" sz="1600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// Previously covered example, calling Scanner class method</a:t>
            </a:r>
          </a:p>
          <a:p>
            <a:pPr marL="342900" lvl="1" indent="0">
              <a:lnSpc>
                <a:spcPct val="80000"/>
              </a:lnSpc>
              <a:buFont typeface="Times New Roman" pitchFamily="18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Scanner in = new Scanner(System.in);</a:t>
            </a:r>
          </a:p>
          <a:p>
            <a:pPr marL="342900" lvl="1" indent="0">
              <a:lnSpc>
                <a:spcPct val="80000"/>
              </a:lnSpc>
              <a:buFont typeface="Times New Roman" pitchFamily="18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System.out.print("Enter your age: ");</a:t>
            </a:r>
          </a:p>
          <a:p>
            <a:pPr marL="342900" lvl="1" indent="0">
              <a:lnSpc>
                <a:spcPct val="80000"/>
              </a:lnSpc>
              <a:buFont typeface="Times New Roman" pitchFamily="18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age = in.</a:t>
            </a:r>
            <a:r>
              <a:rPr lang="en-US" altLang="en-US" sz="1600" b="1" dirty="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nextInt()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;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308473" y="5332164"/>
            <a:ext cx="1288973" cy="936433"/>
            <a:chOff x="286439" y="5332164"/>
            <a:chExt cx="1288973" cy="936433"/>
          </a:xfrm>
        </p:grpSpPr>
        <p:sp>
          <p:nvSpPr>
            <p:cNvPr id="2" name="TextBox 1"/>
            <p:cNvSpPr txBox="1"/>
            <p:nvPr/>
          </p:nvSpPr>
          <p:spPr>
            <a:xfrm>
              <a:off x="286439" y="5651652"/>
              <a:ext cx="1123720" cy="616945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rtlCol="0">
              <a:noAutofit/>
            </a:bodyPr>
            <a:lstStyle/>
            <a:p>
              <a:r>
                <a:rPr lang="en-US" sz="1800" b="1" dirty="0" smtClean="0">
                  <a:solidFill>
                    <a:srgbClr val="FF0000"/>
                  </a:solidFill>
                </a:rPr>
                <a:t>Scanner variable</a:t>
              </a:r>
            </a:p>
          </p:txBody>
        </p:sp>
        <p:cxnSp>
          <p:nvCxnSpPr>
            <p:cNvPr id="6" name="Straight Arrow Connector 5"/>
            <p:cNvCxnSpPr/>
            <p:nvPr/>
          </p:nvCxnSpPr>
          <p:spPr bwMode="auto">
            <a:xfrm flipV="1">
              <a:off x="848299" y="5332164"/>
              <a:ext cx="727113" cy="437000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grpSp>
        <p:nvGrpSpPr>
          <p:cNvPr id="11" name="Group 10"/>
          <p:cNvGrpSpPr/>
          <p:nvPr/>
        </p:nvGrpSpPr>
        <p:grpSpPr>
          <a:xfrm>
            <a:off x="2280492" y="5332164"/>
            <a:ext cx="1540525" cy="1053945"/>
            <a:chOff x="2280492" y="5332164"/>
            <a:chExt cx="1540525" cy="1053945"/>
          </a:xfrm>
        </p:grpSpPr>
        <p:sp>
          <p:nvSpPr>
            <p:cNvPr id="5" name="TextBox 4"/>
            <p:cNvSpPr txBox="1"/>
            <p:nvPr/>
          </p:nvSpPr>
          <p:spPr>
            <a:xfrm>
              <a:off x="2697297" y="5769164"/>
              <a:ext cx="1123720" cy="616945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rtlCol="0">
              <a:noAutofit/>
            </a:bodyPr>
            <a:lstStyle/>
            <a:p>
              <a:r>
                <a:rPr lang="en-US" sz="1800" b="1" dirty="0" smtClean="0">
                  <a:solidFill>
                    <a:srgbClr val="FF0000"/>
                  </a:solidFill>
                </a:rPr>
                <a:t>Calling method</a:t>
              </a:r>
            </a:p>
          </p:txBody>
        </p:sp>
        <p:cxnSp>
          <p:nvCxnSpPr>
            <p:cNvPr id="8" name="Straight Arrow Connector 7"/>
            <p:cNvCxnSpPr/>
            <p:nvPr/>
          </p:nvCxnSpPr>
          <p:spPr bwMode="auto">
            <a:xfrm flipH="1" flipV="1">
              <a:off x="2280492" y="5332164"/>
              <a:ext cx="683045" cy="437000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4235533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Calling Methods</a:t>
            </a:r>
            <a:r>
              <a:rPr lang="en-US" dirty="0"/>
              <a:t>: </a:t>
            </a:r>
            <a:r>
              <a:rPr lang="en-US" dirty="0" smtClean="0"/>
              <a:t>Inside The </a:t>
            </a:r>
            <a:r>
              <a:rPr lang="en-US" dirty="0"/>
              <a:t>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have seen this implicitly in the examples but here are the explicit syntax requirements you need to know well.</a:t>
            </a:r>
          </a:p>
          <a:p>
            <a:r>
              <a:rPr lang="en-US" dirty="0" smtClean="0"/>
              <a:t>Calling a method inside the body of the class (where the method has been defined)</a:t>
            </a:r>
          </a:p>
          <a:p>
            <a:pPr lvl="1"/>
            <a:r>
              <a:rPr lang="en-US" dirty="0" smtClean="0"/>
              <a:t>You can just directly refer to the method (or attribute)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anose="020B0609020204030204" pitchFamily="49" charset="0"/>
              </a:rPr>
              <a:t>  public </a:t>
            </a:r>
            <a:r>
              <a:rPr lang="en-CA" altLang="en-US" sz="1800" dirty="0">
                <a:latin typeface="Consolas" pitchFamily="49" charset="0"/>
                <a:cs typeface="Consolas" panose="020B0609020204030204" pitchFamily="49" charset="0"/>
              </a:rPr>
              <a:t>class </a:t>
            </a:r>
            <a:r>
              <a:rPr lang="en-CA" altLang="en-US" sz="1800" dirty="0" smtClean="0">
                <a:latin typeface="Consolas" pitchFamily="49" charset="0"/>
                <a:cs typeface="Consolas" panose="020B0609020204030204" pitchFamily="49" charset="0"/>
              </a:rPr>
              <a:t>Person {</a:t>
            </a:r>
            <a:endParaRPr lang="en-CA" altLang="en-US" sz="1800" dirty="0">
              <a:latin typeface="Consolas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en-CA" altLang="en-US" sz="1800" dirty="0">
                <a:latin typeface="Consolas" pitchFamily="49" charset="0"/>
                <a:cs typeface="Consolas" panose="020B0609020204030204" pitchFamily="49" charset="0"/>
              </a:rPr>
              <a:t>    private int age</a:t>
            </a:r>
            <a:r>
              <a:rPr lang="en-CA" altLang="en-US" sz="1800" dirty="0" smtClean="0">
                <a:latin typeface="Consolas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endParaRPr lang="en-CA" altLang="en-US" sz="1800" dirty="0" smtClean="0">
              <a:latin typeface="Consolas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anose="020B0609020204030204" pitchFamily="49" charset="0"/>
              </a:rPr>
              <a:t>    public void birthday() {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en-CA" altLang="en-US" sz="1800" dirty="0">
                <a:latin typeface="Consolas" pitchFamily="49" charset="0"/>
                <a:cs typeface="Consolas" panose="020B0609020204030204" pitchFamily="49" charset="0"/>
              </a:rPr>
              <a:t> </a:t>
            </a:r>
            <a:r>
              <a:rPr lang="en-CA" altLang="en-US" sz="1800" dirty="0" smtClean="0">
                <a:latin typeface="Consolas" pitchFamily="49" charset="0"/>
                <a:cs typeface="Consolas" panose="020B0609020204030204" pitchFamily="49" charset="0"/>
              </a:rPr>
              <a:t>      </a:t>
            </a:r>
            <a:r>
              <a:rPr lang="en-CA" altLang="en-US" sz="1800" b="1" dirty="0" smtClean="0">
                <a:solidFill>
                  <a:srgbClr val="00B050"/>
                </a:solidFill>
                <a:latin typeface="Consolas" pitchFamily="49" charset="0"/>
                <a:cs typeface="Consolas" panose="020B0609020204030204" pitchFamily="49" charset="0"/>
              </a:rPr>
              <a:t>becomeOlder()</a:t>
            </a:r>
            <a:r>
              <a:rPr lang="en-CA" altLang="en-US" sz="1800" dirty="0" smtClean="0">
                <a:latin typeface="Consolas" pitchFamily="49" charset="0"/>
                <a:cs typeface="Consolas" panose="020B0609020204030204" pitchFamily="49" charset="0"/>
              </a:rPr>
              <a:t>;  </a:t>
            </a:r>
            <a:r>
              <a:rPr lang="en-CA" altLang="en-US" sz="1800" b="1" dirty="0" smtClean="0">
                <a:solidFill>
                  <a:srgbClr val="0000FF"/>
                </a:solidFill>
                <a:latin typeface="Consolas" pitchFamily="49" charset="0"/>
                <a:cs typeface="Consolas" panose="020B0609020204030204" pitchFamily="49" charset="0"/>
              </a:rPr>
              <a:t>// access a method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en-CA" altLang="en-US" sz="1800" dirty="0">
                <a:latin typeface="Consolas" pitchFamily="49" charset="0"/>
                <a:cs typeface="Consolas" panose="020B0609020204030204" pitchFamily="49" charset="0"/>
              </a:rPr>
              <a:t> </a:t>
            </a:r>
            <a:r>
              <a:rPr lang="en-CA" altLang="en-US" sz="1800" dirty="0" smtClean="0">
                <a:latin typeface="Consolas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endParaRPr lang="en-CA" altLang="en-US" sz="1800" dirty="0">
              <a:latin typeface="Consolas" pitchFamily="49" charset="0"/>
              <a:cs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public void becomeOlder() {</a:t>
            </a: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age++;    </a:t>
            </a:r>
            <a:r>
              <a:rPr lang="en-US" sz="18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access an attribute</a:t>
            </a: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lvl="1"/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69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Calling Methods</a:t>
            </a:r>
            <a:r>
              <a:rPr lang="en-US" dirty="0">
                <a:solidFill>
                  <a:schemeClr val="tx1"/>
                </a:solidFill>
              </a:rPr>
              <a:t>: </a:t>
            </a:r>
            <a:r>
              <a:rPr lang="en-US" dirty="0" smtClean="0">
                <a:solidFill>
                  <a:schemeClr val="tx1"/>
                </a:solidFill>
              </a:rPr>
              <a:t>Outside </a:t>
            </a:r>
            <a:r>
              <a:rPr lang="en-US" dirty="0">
                <a:solidFill>
                  <a:schemeClr val="tx1"/>
                </a:solidFill>
              </a:rPr>
              <a:t>The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Calling </a:t>
            </a:r>
            <a:r>
              <a:rPr lang="en-US" dirty="0"/>
              <a:t>a method outside the body of the class (i.e., </a:t>
            </a:r>
            <a:r>
              <a:rPr lang="en-US" dirty="0" smtClean="0"/>
              <a:t>in another </a:t>
            </a:r>
            <a:r>
              <a:rPr lang="en-US" dirty="0"/>
              <a:t>class </a:t>
            </a:r>
            <a:r>
              <a:rPr lang="en-US" dirty="0" smtClean="0"/>
              <a:t>definition).</a:t>
            </a:r>
          </a:p>
          <a:p>
            <a:r>
              <a:rPr lang="en-US" dirty="0" smtClean="0"/>
              <a:t>The method must be prefaced by a variable (actually a reference to an object – more on this later).</a:t>
            </a:r>
          </a:p>
          <a:p>
            <a:pPr marL="234950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ublic class Driver {</a:t>
            </a:r>
          </a:p>
          <a:p>
            <a:pPr marL="234950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main(String [] args) {</a:t>
            </a:r>
          </a:p>
          <a:p>
            <a:pPr marL="234950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Person bart = new Person();</a:t>
            </a:r>
          </a:p>
          <a:p>
            <a:pPr marL="234950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Person lisa = new Person();</a:t>
            </a:r>
          </a:p>
          <a:p>
            <a:pPr marL="234950" lvl="1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//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Incorrect! Who ages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?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becomeOlder(); </a:t>
            </a:r>
          </a:p>
          <a:p>
            <a:pPr marL="234950" lvl="1" indent="0">
              <a:buNone/>
            </a:pPr>
            <a:endParaRPr lang="en-US" b="1" dirty="0" smtClean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Correct. Happy birthday Bart!</a:t>
            </a:r>
            <a:endParaRPr lang="en-US" b="1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bart.becomeOlder(); </a:t>
            </a:r>
          </a:p>
          <a:p>
            <a:pPr marL="234950" lvl="1" indent="0">
              <a:buNone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932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Second </a:t>
            </a:r>
            <a:r>
              <a:rPr lang="en-US" altLang="en-US" dirty="0"/>
              <a:t>Object-Oriented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Learning concepts:</a:t>
            </a:r>
          </a:p>
          <a:p>
            <a:pPr lvl="1"/>
            <a:r>
              <a:rPr lang="en-US" dirty="0" smtClean="0"/>
              <a:t>Attributes</a:t>
            </a:r>
          </a:p>
          <a:p>
            <a:pPr lvl="1"/>
            <a:r>
              <a:rPr lang="en-US" dirty="0" smtClean="0"/>
              <a:t>Constructors</a:t>
            </a:r>
          </a:p>
          <a:p>
            <a:pPr lvl="1"/>
            <a:r>
              <a:rPr lang="en-US" dirty="0" smtClean="0"/>
              <a:t>Accessing class attributes in a class method</a:t>
            </a:r>
          </a:p>
          <a:p>
            <a:r>
              <a:rPr lang="en-US" b="1" dirty="0"/>
              <a:t>Full example is located in the folder</a:t>
            </a:r>
            <a:r>
              <a:rPr lang="en-US" dirty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second_attributeConstructor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163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cs typeface="Consolas" pitchFamily="49" charset="0"/>
              </a:rPr>
              <a:t>Class</a:t>
            </a:r>
            <a:r>
              <a:rPr lang="en-US" altLang="en-US" sz="28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Driver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24384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public class Driver</a:t>
            </a: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  public static void main(String [] args)</a:t>
            </a: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      Person jim = new Person();</a:t>
            </a: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      jim.sayAge();</a:t>
            </a: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 marL="0" indent="0">
              <a:buFont typeface="Arial" charset="0"/>
              <a:buNone/>
            </a:pPr>
            <a:endParaRPr lang="en-US" altLang="en-US" sz="1600" dirty="0" smtClean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3174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800600"/>
            <a:ext cx="461327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46"/>
          <a:stretch>
            <a:fillRect/>
          </a:stretch>
        </p:blipFill>
        <p:spPr bwMode="auto">
          <a:xfrm>
            <a:off x="4343400" y="5861050"/>
            <a:ext cx="461327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4343400" y="2081375"/>
            <a:ext cx="4613275" cy="1384995"/>
            <a:chOff x="4343400" y="2081375"/>
            <a:chExt cx="4613275" cy="1384995"/>
          </a:xfrm>
        </p:grpSpPr>
        <p:sp>
          <p:nvSpPr>
            <p:cNvPr id="3" name="Rectangle 2"/>
            <p:cNvSpPr/>
            <p:nvPr/>
          </p:nvSpPr>
          <p:spPr>
            <a:xfrm>
              <a:off x="4762500" y="2081375"/>
              <a:ext cx="4194175" cy="1384995"/>
            </a:xfrm>
            <a:prstGeom prst="rect">
              <a:avLst/>
            </a:prstGeom>
            <a:solidFill>
              <a:srgbClr val="FFFFCC"/>
            </a:solidFill>
          </p:spPr>
          <p:txBody>
            <a:bodyPr wrap="square">
              <a:spAutoFit/>
            </a:bodyPr>
            <a:lstStyle/>
            <a:p>
              <a:pPr marL="0" indent="0">
                <a:buFont typeface="Arial" charset="0"/>
                <a:buNone/>
              </a:pPr>
              <a:r>
                <a:rPr lang="en-US" altLang="en-US" b="1" dirty="0">
                  <a:latin typeface="Consolas" pitchFamily="49" charset="0"/>
                  <a:cs typeface="Consolas" pitchFamily="49" charset="0"/>
                </a:rPr>
                <a:t> public Person</a:t>
              </a:r>
              <a:r>
                <a:rPr lang="en-US" altLang="en-US" b="1" dirty="0" smtClean="0">
                  <a:latin typeface="Consolas" pitchFamily="49" charset="0"/>
                  <a:cs typeface="Consolas" pitchFamily="49" charset="0"/>
                </a:rPr>
                <a:t>() {</a:t>
              </a:r>
              <a:endParaRPr lang="en-US" altLang="en-US" b="1" dirty="0">
                <a:latin typeface="Consolas" pitchFamily="49" charset="0"/>
                <a:cs typeface="Consolas" pitchFamily="49" charset="0"/>
              </a:endParaRPr>
            </a:p>
            <a:p>
              <a:pPr marL="0" indent="0">
                <a:buFont typeface="Arial" charset="0"/>
                <a:buNone/>
              </a:pPr>
              <a:r>
                <a:rPr lang="en-US" altLang="en-US" b="1" dirty="0">
                  <a:latin typeface="Consolas" pitchFamily="49" charset="0"/>
                  <a:cs typeface="Consolas" pitchFamily="49" charset="0"/>
                </a:rPr>
                <a:t> </a:t>
              </a:r>
              <a:r>
                <a:rPr lang="en-US" altLang="en-US" b="1" dirty="0" smtClean="0">
                  <a:latin typeface="Consolas" pitchFamily="49" charset="0"/>
                  <a:cs typeface="Consolas" pitchFamily="49" charset="0"/>
                </a:rPr>
                <a:t>    Scanner </a:t>
              </a:r>
              <a:r>
                <a:rPr lang="en-US" altLang="en-US" b="1" dirty="0">
                  <a:latin typeface="Consolas" pitchFamily="49" charset="0"/>
                  <a:cs typeface="Consolas" pitchFamily="49" charset="0"/>
                </a:rPr>
                <a:t>in = new </a:t>
              </a:r>
              <a:endParaRPr lang="en-US" altLang="en-US" b="1" dirty="0" smtClean="0">
                <a:latin typeface="Consolas" pitchFamily="49" charset="0"/>
                <a:cs typeface="Consolas" pitchFamily="49" charset="0"/>
              </a:endParaRPr>
            </a:p>
            <a:p>
              <a:pPr marL="0" indent="0">
                <a:buFont typeface="Arial" charset="0"/>
                <a:buNone/>
              </a:pPr>
              <a:r>
                <a:rPr lang="en-US" altLang="en-US" b="1" dirty="0">
                  <a:latin typeface="Consolas" pitchFamily="49" charset="0"/>
                  <a:cs typeface="Consolas" pitchFamily="49" charset="0"/>
                </a:rPr>
                <a:t> </a:t>
              </a:r>
              <a:r>
                <a:rPr lang="en-US" altLang="en-US" b="1" dirty="0" smtClean="0">
                  <a:latin typeface="Consolas" pitchFamily="49" charset="0"/>
                  <a:cs typeface="Consolas" pitchFamily="49" charset="0"/>
                </a:rPr>
                <a:t>      Scanner(System.in</a:t>
              </a:r>
              <a:r>
                <a:rPr lang="en-US" altLang="en-US" b="1" dirty="0">
                  <a:latin typeface="Consolas" pitchFamily="49" charset="0"/>
                  <a:cs typeface="Consolas" pitchFamily="49" charset="0"/>
                </a:rPr>
                <a:t>);</a:t>
              </a:r>
            </a:p>
            <a:p>
              <a:pPr marL="0" indent="0">
                <a:buFont typeface="Arial" charset="0"/>
                <a:buNone/>
              </a:pPr>
              <a:r>
                <a:rPr lang="en-US" altLang="en-US" b="1" dirty="0">
                  <a:latin typeface="Consolas" pitchFamily="49" charset="0"/>
                  <a:cs typeface="Consolas" pitchFamily="49" charset="0"/>
                </a:rPr>
                <a:t>     </a:t>
              </a:r>
              <a:r>
                <a:rPr lang="en-US" altLang="en-US" b="1" dirty="0" smtClean="0">
                  <a:latin typeface="Consolas" pitchFamily="49" charset="0"/>
                  <a:cs typeface="Consolas" pitchFamily="49" charset="0"/>
                </a:rPr>
                <a:t>System.out.print</a:t>
              </a:r>
              <a:r>
                <a:rPr lang="en-US" altLang="en-US" b="1" dirty="0">
                  <a:latin typeface="Consolas" pitchFamily="49" charset="0"/>
                  <a:cs typeface="Consolas" pitchFamily="49" charset="0"/>
                </a:rPr>
                <a:t>("Enter age: ");</a:t>
              </a:r>
            </a:p>
            <a:p>
              <a:pPr marL="0" indent="0">
                <a:buFont typeface="Arial" charset="0"/>
                <a:buNone/>
              </a:pPr>
              <a:r>
                <a:rPr lang="en-US" altLang="en-US" b="1" dirty="0">
                  <a:latin typeface="Consolas" pitchFamily="49" charset="0"/>
                  <a:cs typeface="Consolas" pitchFamily="49" charset="0"/>
                </a:rPr>
                <a:t>     </a:t>
              </a:r>
              <a:r>
                <a:rPr lang="en-US" altLang="en-US" b="1" dirty="0" smtClean="0">
                  <a:latin typeface="Consolas" pitchFamily="49" charset="0"/>
                  <a:cs typeface="Consolas" pitchFamily="49" charset="0"/>
                </a:rPr>
                <a:t>age </a:t>
              </a:r>
              <a:r>
                <a:rPr lang="en-US" altLang="en-US" b="1" dirty="0">
                  <a:latin typeface="Consolas" pitchFamily="49" charset="0"/>
                  <a:cs typeface="Consolas" pitchFamily="49" charset="0"/>
                </a:rPr>
                <a:t>= in.nextInt();</a:t>
              </a:r>
            </a:p>
            <a:p>
              <a:pPr marL="0" indent="0">
                <a:buFont typeface="Arial" charset="0"/>
                <a:buNone/>
              </a:pPr>
              <a:r>
                <a:rPr lang="en-US" altLang="en-US" b="1" dirty="0">
                  <a:latin typeface="Consolas" pitchFamily="49" charset="0"/>
                  <a:cs typeface="Consolas" pitchFamily="49" charset="0"/>
                </a:rPr>
                <a:t> </a:t>
              </a:r>
              <a:r>
                <a:rPr lang="en-US" altLang="en-US" b="1" dirty="0" smtClean="0">
                  <a:latin typeface="Consolas" pitchFamily="49" charset="0"/>
                  <a:cs typeface="Consolas" pitchFamily="49" charset="0"/>
                </a:rPr>
                <a:t>}</a:t>
              </a:r>
              <a:endParaRPr lang="en-US" b="1" dirty="0"/>
            </a:p>
          </p:txBody>
        </p:sp>
        <p:sp>
          <p:nvSpPr>
            <p:cNvPr id="31755" name="Line 8"/>
            <p:cNvSpPr>
              <a:spLocks noChangeShapeType="1"/>
            </p:cNvSpPr>
            <p:nvPr/>
          </p:nvSpPr>
          <p:spPr bwMode="auto">
            <a:xfrm flipV="1">
              <a:off x="4343400" y="2286000"/>
              <a:ext cx="592157" cy="2286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45304" y="3027259"/>
            <a:ext cx="3069078" cy="1824170"/>
            <a:chOff x="445304" y="3027259"/>
            <a:chExt cx="3069078" cy="1824170"/>
          </a:xfrm>
        </p:grpSpPr>
        <p:sp>
          <p:nvSpPr>
            <p:cNvPr id="14" name="Rectangle 13"/>
            <p:cNvSpPr/>
            <p:nvPr/>
          </p:nvSpPr>
          <p:spPr>
            <a:xfrm>
              <a:off x="445304" y="3897322"/>
              <a:ext cx="3069078" cy="954107"/>
            </a:xfrm>
            <a:prstGeom prst="rect">
              <a:avLst/>
            </a:prstGeom>
            <a:solidFill>
              <a:srgbClr val="FFFFCC"/>
            </a:solidFill>
          </p:spPr>
          <p:txBody>
            <a:bodyPr wrap="square">
              <a:spAutoFit/>
            </a:bodyPr>
            <a:lstStyle/>
            <a:p>
              <a:pPr marL="0" indent="0">
                <a:buFont typeface="Arial" charset="0"/>
                <a:buNone/>
              </a:pPr>
              <a:r>
                <a:rPr lang="en-US" altLang="en-US" b="1" dirty="0">
                  <a:latin typeface="Consolas" pitchFamily="49" charset="0"/>
                  <a:cs typeface="Consolas" pitchFamily="49" charset="0"/>
                </a:rPr>
                <a:t> public void sayAge</a:t>
              </a:r>
              <a:r>
                <a:rPr lang="en-US" altLang="en-US" b="1" dirty="0" smtClean="0">
                  <a:latin typeface="Consolas" pitchFamily="49" charset="0"/>
                  <a:cs typeface="Consolas" pitchFamily="49" charset="0"/>
                </a:rPr>
                <a:t>() {</a:t>
              </a:r>
              <a:endParaRPr lang="en-US" altLang="en-US" b="1" dirty="0">
                <a:latin typeface="Consolas" pitchFamily="49" charset="0"/>
                <a:cs typeface="Consolas" pitchFamily="49" charset="0"/>
              </a:endParaRPr>
            </a:p>
            <a:p>
              <a:pPr marL="0" indent="0">
                <a:buFont typeface="Arial" charset="0"/>
                <a:buNone/>
              </a:pPr>
              <a:r>
                <a:rPr lang="en-US" altLang="en-US" b="1" dirty="0">
                  <a:latin typeface="Consolas" pitchFamily="49" charset="0"/>
                  <a:cs typeface="Consolas" pitchFamily="49" charset="0"/>
                </a:rPr>
                <a:t> </a:t>
              </a:r>
              <a:r>
                <a:rPr lang="en-US" altLang="en-US" b="1" dirty="0" smtClean="0">
                  <a:latin typeface="Consolas" pitchFamily="49" charset="0"/>
                  <a:cs typeface="Consolas" pitchFamily="49" charset="0"/>
                </a:rPr>
                <a:t>    System.out.println</a:t>
              </a:r>
            </a:p>
            <a:p>
              <a:pPr marL="0" indent="0">
                <a:buFont typeface="Arial" charset="0"/>
                <a:buNone/>
              </a:pPr>
              <a:r>
                <a:rPr lang="en-US" altLang="en-US" b="1" dirty="0">
                  <a:latin typeface="Consolas" pitchFamily="49" charset="0"/>
                  <a:cs typeface="Consolas" pitchFamily="49" charset="0"/>
                </a:rPr>
                <a:t> </a:t>
              </a:r>
              <a:r>
                <a:rPr lang="en-US" altLang="en-US" b="1" dirty="0" smtClean="0">
                  <a:latin typeface="Consolas" pitchFamily="49" charset="0"/>
                  <a:cs typeface="Consolas" pitchFamily="49" charset="0"/>
                </a:rPr>
                <a:t>      ("</a:t>
              </a:r>
              <a:r>
                <a:rPr lang="en-US" altLang="en-US" b="1" dirty="0">
                  <a:latin typeface="Consolas" pitchFamily="49" charset="0"/>
                  <a:cs typeface="Consolas" pitchFamily="49" charset="0"/>
                </a:rPr>
                <a:t>My age is " + age);</a:t>
              </a:r>
            </a:p>
            <a:p>
              <a:pPr marL="0" indent="0">
                <a:buFont typeface="Arial" charset="0"/>
                <a:buNone/>
              </a:pPr>
              <a:r>
                <a:rPr lang="en-US" altLang="en-US" b="1" dirty="0">
                  <a:latin typeface="Consolas" pitchFamily="49" charset="0"/>
                  <a:cs typeface="Consolas" pitchFamily="49" charset="0"/>
                </a:rPr>
                <a:t> </a:t>
              </a:r>
              <a:r>
                <a:rPr lang="en-US" altLang="en-US" b="1" dirty="0" smtClean="0">
                  <a:latin typeface="Consolas" pitchFamily="49" charset="0"/>
                  <a:cs typeface="Consolas" pitchFamily="49" charset="0"/>
                </a:rPr>
                <a:t>}</a:t>
              </a:r>
              <a:endParaRPr lang="en-US" b="1" dirty="0"/>
            </a:p>
          </p:txBody>
        </p:sp>
        <p:sp>
          <p:nvSpPr>
            <p:cNvPr id="13" name="Line 8"/>
            <p:cNvSpPr>
              <a:spLocks noChangeShapeType="1"/>
            </p:cNvSpPr>
            <p:nvPr/>
          </p:nvSpPr>
          <p:spPr bwMode="auto">
            <a:xfrm flipH="1">
              <a:off x="1795749" y="3027259"/>
              <a:ext cx="507694" cy="1004913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50341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39763"/>
          </a:xfrm>
        </p:spPr>
        <p:txBody>
          <a:bodyPr/>
          <a:lstStyle/>
          <a:p>
            <a:r>
              <a:rPr lang="en-US" altLang="en-US" dirty="0" smtClean="0">
                <a:cs typeface="Consolas" pitchFamily="49" charset="0"/>
              </a:rPr>
              <a:t>Class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Person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public class Person</a:t>
            </a: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  private int age;</a:t>
            </a: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  public Person()</a:t>
            </a: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      Scanner in = new Scanner(System.in);</a:t>
            </a: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      System.out.print("Enter age: ");</a:t>
            </a: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      age = in.nextInt();</a:t>
            </a: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buFont typeface="Arial" charset="0"/>
              <a:buNone/>
            </a:pPr>
            <a:endParaRPr lang="en-US" altLang="en-US" sz="16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  public void sayAge()</a:t>
            </a: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      System.out.println("My age is " + age);</a:t>
            </a: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 marL="0" indent="0">
              <a:buFont typeface="Arial" charset="0"/>
              <a:buNone/>
            </a:pPr>
            <a:endParaRPr lang="en-US" altLang="en-US" sz="1600" dirty="0" smtClean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94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Creating An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08076"/>
            <a:ext cx="8178800" cy="3937650"/>
          </a:xfrm>
        </p:spPr>
        <p:txBody>
          <a:bodyPr/>
          <a:lstStyle/>
          <a:p>
            <a:r>
              <a:rPr lang="en-CA" altLang="en-US" dirty="0"/>
              <a:t>Two stages (can be combined but don’t forget </a:t>
            </a:r>
            <a:r>
              <a:rPr lang="en-CA" altLang="en-US" dirty="0" smtClean="0"/>
              <a:t>either </a:t>
            </a:r>
            <a:r>
              <a:rPr lang="en-CA" altLang="en-US" dirty="0"/>
              <a:t>step)</a:t>
            </a:r>
          </a:p>
          <a:p>
            <a:pPr lvl="1"/>
            <a:r>
              <a:rPr lang="en-CA" altLang="en-US" dirty="0"/>
              <a:t>Create a variable that refers to an object e.g., </a:t>
            </a:r>
            <a:r>
              <a:rPr lang="en-CA" altLang="en-US" sz="1800" dirty="0">
                <a:latin typeface="Consolas" pitchFamily="49" charset="0"/>
              </a:rPr>
              <a:t>Person jim;</a:t>
            </a:r>
          </a:p>
          <a:p>
            <a:pPr lvl="1"/>
            <a:r>
              <a:rPr lang="en-CA" altLang="en-US" dirty="0"/>
              <a:t>Create a *new* object e.g., </a:t>
            </a:r>
            <a:r>
              <a:rPr lang="en-CA" altLang="en-US" sz="1800" dirty="0">
                <a:latin typeface="Consolas" pitchFamily="49" charset="0"/>
              </a:rPr>
              <a:t>jim = new Person();</a:t>
            </a:r>
          </a:p>
          <a:p>
            <a:pPr lvl="2"/>
            <a:r>
              <a:rPr lang="en-CA" altLang="en-US" sz="1600" dirty="0">
                <a:latin typeface="Consolas" pitchFamily="49" charset="0"/>
              </a:rPr>
              <a:t>The keyword ‘new’ </a:t>
            </a:r>
            <a:r>
              <a:rPr lang="en-CA" altLang="en-US" dirty="0"/>
              <a:t>calls the constructor to create a new object in memory</a:t>
            </a:r>
          </a:p>
          <a:p>
            <a:pPr lvl="1"/>
            <a:r>
              <a:rPr lang="en-CA" altLang="en-US" dirty="0"/>
              <a:t>Observe the following</a:t>
            </a:r>
          </a:p>
          <a:p>
            <a:pPr lvl="1">
              <a:buFont typeface="Arial" charset="0"/>
              <a:buNone/>
            </a:pPr>
            <a:r>
              <a:rPr lang="en-CA" altLang="en-US" sz="1800" dirty="0">
                <a:latin typeface="Consolas" pitchFamily="49" charset="0"/>
              </a:rPr>
              <a:t>Person jim;</a:t>
            </a:r>
          </a:p>
          <a:p>
            <a:pPr lvl="1">
              <a:buFont typeface="Arial" charset="0"/>
              <a:buNone/>
            </a:pPr>
            <a:endParaRPr lang="en-CA" altLang="en-US" sz="1800" dirty="0">
              <a:latin typeface="Consolas" pitchFamily="49" charset="0"/>
            </a:endParaRPr>
          </a:p>
          <a:p>
            <a:pPr lvl="1">
              <a:buFont typeface="Arial" charset="0"/>
              <a:buNone/>
            </a:pPr>
            <a:endParaRPr lang="en-CA" altLang="en-US" sz="1800" dirty="0">
              <a:latin typeface="Consolas" pitchFamily="49" charset="0"/>
            </a:endParaRPr>
          </a:p>
          <a:p>
            <a:pPr lvl="1">
              <a:buFont typeface="Arial" charset="0"/>
              <a:buNone/>
            </a:pPr>
            <a:r>
              <a:rPr lang="en-CA" altLang="en-US" sz="1800" dirty="0">
                <a:latin typeface="Consolas" pitchFamily="49" charset="0"/>
              </a:rPr>
              <a:t>jim = new Person(12);</a:t>
            </a:r>
          </a:p>
          <a:p>
            <a:pPr lvl="1">
              <a:buFont typeface="Arial" charset="0"/>
              <a:buNone/>
            </a:pPr>
            <a:endParaRPr lang="en-CA" altLang="en-US" sz="1800" dirty="0">
              <a:latin typeface="Consolas" pitchFamily="49" charset="0"/>
            </a:endParaRPr>
          </a:p>
          <a:p>
            <a:pPr lvl="1">
              <a:buFont typeface="Arial" charset="0"/>
              <a:buNone/>
            </a:pPr>
            <a:endParaRPr lang="en-CA" altLang="en-US" sz="1800" dirty="0">
              <a:latin typeface="Consolas" pitchFamily="49" charset="0"/>
            </a:endParaRPr>
          </a:p>
          <a:p>
            <a:pPr lvl="1">
              <a:buFont typeface="Arial" charset="0"/>
              <a:buNone/>
            </a:pPr>
            <a:r>
              <a:rPr lang="en-CA" altLang="en-US" sz="1800" dirty="0">
                <a:latin typeface="Consolas" pitchFamily="49" charset="0"/>
              </a:rPr>
              <a:t>jim = new Person(22);</a:t>
            </a:r>
            <a:r>
              <a:rPr lang="en-CA" altLang="en-US" dirty="0"/>
              <a:t> </a:t>
            </a:r>
          </a:p>
          <a:p>
            <a:endParaRPr lang="en-US" dirty="0"/>
          </a:p>
        </p:txBody>
      </p: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4160704" y="2817810"/>
            <a:ext cx="3276600" cy="1204913"/>
            <a:chOff x="2640" y="2208"/>
            <a:chExt cx="2064" cy="759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2640" y="2736"/>
              <a:ext cx="38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dirty="0">
                  <a:latin typeface="Consolas" pitchFamily="49" charset="0"/>
                </a:rPr>
                <a:t>jim</a:t>
              </a: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3024" y="2736"/>
              <a:ext cx="432" cy="19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800" dirty="0">
                  <a:latin typeface="Consolas" pitchFamily="49" charset="0"/>
                </a:rPr>
                <a:t>null</a:t>
              </a: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688" y="2208"/>
              <a:ext cx="201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b="1" dirty="0">
                  <a:solidFill>
                    <a:srgbClr val="FF0000"/>
                  </a:solidFill>
                </a:rPr>
                <a:t>Jim is a reference to a Person object</a:t>
              </a:r>
            </a:p>
          </p:txBody>
        </p:sp>
      </p:grpSp>
      <p:grpSp>
        <p:nvGrpSpPr>
          <p:cNvPr id="13" name="Group 21"/>
          <p:cNvGrpSpPr>
            <a:grpSpLocks/>
          </p:cNvGrpSpPr>
          <p:nvPr/>
        </p:nvGrpSpPr>
        <p:grpSpPr bwMode="auto">
          <a:xfrm>
            <a:off x="4998904" y="3808410"/>
            <a:ext cx="2209800" cy="2057400"/>
            <a:chOff x="2880" y="3024"/>
            <a:chExt cx="1392" cy="1296"/>
          </a:xfrm>
        </p:grpSpPr>
        <p:sp>
          <p:nvSpPr>
            <p:cNvPr id="14" name="Line 17"/>
            <p:cNvSpPr>
              <a:spLocks noChangeShapeType="1"/>
            </p:cNvSpPr>
            <p:nvPr/>
          </p:nvSpPr>
          <p:spPr bwMode="auto">
            <a:xfrm>
              <a:off x="2880" y="3024"/>
              <a:ext cx="720" cy="11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dirty="0"/>
            </a:p>
          </p:txBody>
        </p:sp>
        <p:sp>
          <p:nvSpPr>
            <p:cNvPr id="15" name="Rectangle 20"/>
            <p:cNvSpPr>
              <a:spLocks noChangeArrowheads="1"/>
            </p:cNvSpPr>
            <p:nvPr/>
          </p:nvSpPr>
          <p:spPr bwMode="auto">
            <a:xfrm>
              <a:off x="3600" y="4032"/>
              <a:ext cx="672" cy="28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800" dirty="0">
                  <a:latin typeface="Consolas" pitchFamily="49" charset="0"/>
                </a:rPr>
                <a:t>age =22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770304" y="3656010"/>
            <a:ext cx="2438400" cy="1219200"/>
            <a:chOff x="4770304" y="3656010"/>
            <a:chExt cx="2438400" cy="1219200"/>
          </a:xfrm>
        </p:grpSpPr>
        <p:grpSp>
          <p:nvGrpSpPr>
            <p:cNvPr id="8" name="Group 22"/>
            <p:cNvGrpSpPr>
              <a:grpSpLocks/>
            </p:cNvGrpSpPr>
            <p:nvPr/>
          </p:nvGrpSpPr>
          <p:grpSpPr bwMode="auto">
            <a:xfrm>
              <a:off x="4770304" y="3656010"/>
              <a:ext cx="2438400" cy="1219200"/>
              <a:chOff x="3744" y="2544"/>
              <a:chExt cx="1536" cy="768"/>
            </a:xfrm>
          </p:grpSpPr>
          <p:sp>
            <p:nvSpPr>
              <p:cNvPr id="9" name="Rectangle 7"/>
              <p:cNvSpPr>
                <a:spLocks noChangeArrowheads="1"/>
              </p:cNvSpPr>
              <p:nvPr/>
            </p:nvSpPr>
            <p:spPr bwMode="auto">
              <a:xfrm>
                <a:off x="4608" y="3024"/>
                <a:ext cx="672" cy="28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CA" altLang="en-US" sz="1800" dirty="0">
                    <a:latin typeface="Consolas" pitchFamily="49" charset="0"/>
                  </a:rPr>
                  <a:t>age =12</a:t>
                </a:r>
              </a:p>
            </p:txBody>
          </p:sp>
          <p:grpSp>
            <p:nvGrpSpPr>
              <p:cNvPr id="10" name="Group 11"/>
              <p:cNvGrpSpPr>
                <a:grpSpLocks/>
              </p:cNvGrpSpPr>
              <p:nvPr/>
            </p:nvGrpSpPr>
            <p:grpSpPr bwMode="auto">
              <a:xfrm>
                <a:off x="3744" y="2544"/>
                <a:ext cx="864" cy="624"/>
                <a:chOff x="2976" y="2208"/>
                <a:chExt cx="864" cy="624"/>
              </a:xfrm>
            </p:grpSpPr>
            <p:sp>
              <p:nvSpPr>
                <p:cNvPr id="11" name="Rectangle 9"/>
                <p:cNvSpPr>
                  <a:spLocks noChangeArrowheads="1"/>
                </p:cNvSpPr>
                <p:nvPr/>
              </p:nvSpPr>
              <p:spPr bwMode="auto">
                <a:xfrm>
                  <a:off x="2976" y="2208"/>
                  <a:ext cx="432" cy="192"/>
                </a:xfrm>
                <a:prstGeom prst="rect">
                  <a:avLst/>
                </a:prstGeom>
                <a:solidFill>
                  <a:schemeClr val="bg2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CA" altLang="en-US" sz="1800" dirty="0"/>
                </a:p>
              </p:txBody>
            </p:sp>
            <p:sp>
              <p:nvSpPr>
                <p:cNvPr id="12" name="Line 10"/>
                <p:cNvSpPr>
                  <a:spLocks noChangeShapeType="1"/>
                </p:cNvSpPr>
                <p:nvPr/>
              </p:nvSpPr>
              <p:spPr bwMode="auto">
                <a:xfrm>
                  <a:off x="3120" y="2304"/>
                  <a:ext cx="720" cy="52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16" name="Line 23"/>
            <p:cNvSpPr>
              <a:spLocks noChangeShapeType="1"/>
            </p:cNvSpPr>
            <p:nvPr/>
          </p:nvSpPr>
          <p:spPr bwMode="auto">
            <a:xfrm>
              <a:off x="4998904" y="3808410"/>
              <a:ext cx="1143000" cy="838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dirty="0"/>
            </a:p>
          </p:txBody>
        </p:sp>
      </p:grp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4771681" y="3656010"/>
            <a:ext cx="685800" cy="3048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CA" altLang="en-US" sz="1800" dirty="0"/>
          </a:p>
        </p:txBody>
      </p:sp>
    </p:spTree>
    <p:extLst>
      <p:ext uri="{BB962C8B-B14F-4D97-AF65-F5344CB8AC3E}">
        <p14:creationId xmlns:p14="http://schemas.microsoft.com/office/powerpoint/2010/main" val="570844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1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Terms And 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Object-Oriented programming</a:t>
            </a:r>
          </a:p>
          <a:p>
            <a:pPr lvl="0"/>
            <a:r>
              <a:rPr lang="en-US" dirty="0"/>
              <a:t>Class</a:t>
            </a:r>
          </a:p>
          <a:p>
            <a:pPr lvl="0"/>
            <a:r>
              <a:rPr lang="en-US" dirty="0"/>
              <a:t>Object</a:t>
            </a:r>
          </a:p>
          <a:p>
            <a:pPr lvl="0"/>
            <a:r>
              <a:rPr lang="en-US" dirty="0"/>
              <a:t>Class attributes</a:t>
            </a:r>
          </a:p>
          <a:p>
            <a:pPr lvl="0"/>
            <a:r>
              <a:rPr lang="en-US" dirty="0"/>
              <a:t>Class </a:t>
            </a:r>
            <a:r>
              <a:rPr lang="en-US" dirty="0" smtClean="0"/>
              <a:t>methods</a:t>
            </a:r>
            <a:endParaRPr lang="en-US" dirty="0"/>
          </a:p>
          <a:p>
            <a:pPr lvl="0"/>
            <a:r>
              <a:rPr lang="en-US" dirty="0"/>
              <a:t>Object state</a:t>
            </a:r>
          </a:p>
          <a:p>
            <a:pPr lvl="0"/>
            <a:r>
              <a:rPr lang="en-US" dirty="0"/>
              <a:t>Instantiation</a:t>
            </a:r>
          </a:p>
          <a:p>
            <a:pPr lvl="0"/>
            <a:r>
              <a:rPr lang="en-US" dirty="0" smtClean="0"/>
              <a:t>Constructor (and the Default constructor)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18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3200" dirty="0" smtClean="0"/>
              <a:t>After This Section You Should Now Know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2400" dirty="0" smtClean="0"/>
              <a:t>How to define classes, instantiate objects and access different part of an object (attributes, methods).</a:t>
            </a:r>
          </a:p>
          <a:p>
            <a:r>
              <a:rPr lang="en-US" altLang="en-US" dirty="0" smtClean="0"/>
              <a:t>What </a:t>
            </a:r>
            <a:r>
              <a:rPr lang="en-US" altLang="en-US" dirty="0"/>
              <a:t>is a constructor and how is it </a:t>
            </a:r>
            <a:r>
              <a:rPr lang="en-US" altLang="en-US" dirty="0" smtClean="0"/>
              <a:t>defined and used.</a:t>
            </a:r>
            <a:endParaRPr lang="en-US" altLang="en-US" sz="2400" dirty="0" smtClean="0"/>
          </a:p>
          <a:p>
            <a:pPr marL="0" indent="0">
              <a:buNone/>
            </a:pPr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414436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Copyright Notification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“Unless otherwise indicated, all images in this presentation are  used with permission from Microsoft.”</a:t>
            </a: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 smtClean="0">
                <a:solidFill>
                  <a:srgbClr val="898989"/>
                </a:solidFill>
                <a:latin typeface="Arial" charset="0"/>
              </a:rPr>
              <a:t>slide </a:t>
            </a:r>
            <a:fld id="{EE00C841-22E5-43E9-8D3D-9E5687F501B7}" type="slidenum">
              <a:rPr lang="en-US" altLang="en-US" sz="900" smtClean="0">
                <a:solidFill>
                  <a:srgbClr val="89898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900" dirty="0" smtClean="0">
              <a:solidFill>
                <a:srgbClr val="89898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57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valuation_intro">
  <a:themeElements>
    <a:clrScheme name="">
      <a:dk1>
        <a:srgbClr val="000000"/>
      </a:dk1>
      <a:lt1>
        <a:srgbClr val="33CC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ADE2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evaluation_intr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2">
            <a:lumMod val="75000"/>
          </a:schemeClr>
        </a:solidFill>
        <a:ln w="0" cap="flat" cmpd="sng" algn="ctr">
          <a:solidFill>
            <a:srgbClr val="FFFFFF"/>
          </a:solidFill>
          <a:prstDash val="solid"/>
          <a:round/>
          <a:headEnd type="none" w="sm" len="sm"/>
          <a:tailEnd type="none"/>
        </a:ln>
        <a:effectLst/>
      </a:spPr>
      <a:bodyPr rtlCol="0" anchor="t" anchorCtr="0"/>
      <a:lstStyle>
        <a:defPPr>
          <a:defRPr sz="1600" dirty="0" smtClean="0">
            <a:solidFill>
              <a:srgbClr val="FFFFFF"/>
            </a:solidFill>
          </a:defRPr>
        </a:defPPr>
      </a:lstStyle>
    </a:spDef>
    <a:ln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/>
      <a:lstStyle/>
    </a:lnDef>
    <a:txDef>
      <a:spPr>
        <a:noFill/>
        <a:ln w="0">
          <a:noFill/>
        </a:ln>
      </a:spPr>
      <a:bodyPr wrap="square" lIns="0" rtlCol="0">
        <a:noAutofit/>
      </a:bodyPr>
      <a:lstStyle>
        <a:defPPr>
          <a:defRPr sz="1800" dirty="0" smtClean="0"/>
        </a:defPPr>
      </a:lstStyle>
    </a:txDef>
  </a:objectDefaults>
  <a:extraClrSchemeLst>
    <a:extraClrScheme>
      <a:clrScheme name="evaluation_intro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aluation_intro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valuation_intro">
  <a:themeElements>
    <a:clrScheme name="">
      <a:dk1>
        <a:srgbClr val="000000"/>
      </a:dk1>
      <a:lt1>
        <a:srgbClr val="33CC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ADE2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evaluation_intr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CC"/>
        </a:solidFill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>
          <a:defRPr sz="1600" dirty="0" smtClean="0"/>
        </a:defPPr>
      </a:lstStyle>
    </a:spDef>
    <a:ln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/>
      <a:lstStyle/>
    </a:lnDef>
    <a:txDef>
      <a:spPr>
        <a:noFill/>
        <a:ln w="0">
          <a:noFill/>
        </a:ln>
      </a:spPr>
      <a:bodyPr wrap="square" lIns="0" rtlCol="0">
        <a:noAutofit/>
      </a:bodyPr>
      <a:lstStyle>
        <a:defPPr>
          <a:defRPr sz="1800" dirty="0" smtClean="0"/>
        </a:defPPr>
      </a:lstStyle>
    </a:txDef>
  </a:objectDefaults>
  <a:extraClrSchemeLst>
    <a:extraClrScheme>
      <a:clrScheme name="evaluation_intro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aluation_intro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D:\@Courses\CPSC_481\PRESENT\evaluation_intro.ppt</Template>
  <TotalTime>36913</TotalTime>
  <Pages>8</Pages>
  <Words>2351</Words>
  <Application>Microsoft Office PowerPoint</Application>
  <PresentationFormat>On-screen Show (4:3)</PresentationFormat>
  <Paragraphs>428</Paragraphs>
  <Slides>38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ＭＳ Ｐゴシック</vt:lpstr>
      <vt:lpstr>Arial</vt:lpstr>
      <vt:lpstr>Calibri</vt:lpstr>
      <vt:lpstr>Consolas</vt:lpstr>
      <vt:lpstr>Times New Roman</vt:lpstr>
      <vt:lpstr>evaluation_intro</vt:lpstr>
      <vt:lpstr>1_evaluation_intro</vt:lpstr>
      <vt:lpstr>Introduction To Object-Oriented Programming</vt:lpstr>
      <vt:lpstr>Reminder: What You Know</vt:lpstr>
      <vt:lpstr>An Example Of The Procedural Approach (Presentation Software)</vt:lpstr>
      <vt:lpstr>What You Will Learn</vt:lpstr>
      <vt:lpstr>An Example Of The Object-Oriented Approach (Simulation)</vt:lpstr>
      <vt:lpstr>Classes/Objects</vt:lpstr>
      <vt:lpstr>Example Exercise: Basic Real-World Alarm Clock</vt:lpstr>
      <vt:lpstr>Additional Resources</vt:lpstr>
      <vt:lpstr>Types In Computer Programs</vt:lpstr>
      <vt:lpstr>A Class Must Be First Defined</vt:lpstr>
      <vt:lpstr>Defining A Java Class</vt:lpstr>
      <vt:lpstr>The First Object-Oriented Example</vt:lpstr>
      <vt:lpstr>The Driver Class</vt:lpstr>
      <vt:lpstr>Class Person</vt:lpstr>
      <vt:lpstr>New Concepts: Classes Vs. Objects</vt:lpstr>
      <vt:lpstr>New Concepts: Classes Vs. Objects (2)</vt:lpstr>
      <vt:lpstr>main() Method</vt:lpstr>
      <vt:lpstr>Compiling Multiple Classes</vt:lpstr>
      <vt:lpstr>Why Must Classes Be Defined</vt:lpstr>
      <vt:lpstr>Defining The Attributes Of A Class In Java</vt:lpstr>
      <vt:lpstr>New Term: Object State</vt:lpstr>
      <vt:lpstr>Defining The Methods Of A Class In Java</vt:lpstr>
      <vt:lpstr>Defining Methods With Parameters: Different Types</vt:lpstr>
      <vt:lpstr>Defining Methods, Specifying Return Values: Different Types</vt:lpstr>
      <vt:lpstr>What Are Methods</vt:lpstr>
      <vt:lpstr>Instantiation </vt:lpstr>
      <vt:lpstr>Constructor</vt:lpstr>
      <vt:lpstr>New Term: Default Constructor</vt:lpstr>
      <vt:lpstr>Calling Methods (Outside The Class)</vt:lpstr>
      <vt:lpstr>Calling Methods: Inside The Class</vt:lpstr>
      <vt:lpstr>Calling Methods: Outside The Class</vt:lpstr>
      <vt:lpstr>Second Object-Oriented Example</vt:lpstr>
      <vt:lpstr>Class Driver</vt:lpstr>
      <vt:lpstr>Class Person</vt:lpstr>
      <vt:lpstr>Creating An Object</vt:lpstr>
      <vt:lpstr>New Terms And Definitions</vt:lpstr>
      <vt:lpstr>After This Section You Should Now Know</vt:lpstr>
      <vt:lpstr>Copyright Notification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Object-Oriented programming: Part I</dc:title>
  <dc:creator>James Tam</dc:creator>
  <cp:keywords>Object-Orientation;O-O;Attributes;Methods</cp:keywords>
  <cp:lastModifiedBy>work</cp:lastModifiedBy>
  <cp:revision>3154</cp:revision>
  <cp:lastPrinted>1998-08-16T21:06:56Z</cp:lastPrinted>
  <dcterms:created xsi:type="dcterms:W3CDTF">1995-08-18T10:27:02Z</dcterms:created>
  <dcterms:modified xsi:type="dcterms:W3CDTF">2021-01-16T03:04:09Z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1</vt:i4>
  </property>
  <property fmtid="{D5CDD505-2E9C-101B-9397-08002B2CF9AE}" pid="7" name="MailAddress">
    <vt:lpwstr>saul@cpsc.ucalgary.ca</vt:lpwstr>
  </property>
  <property fmtid="{D5CDD505-2E9C-101B-9397-08002B2CF9AE}" pid="8" name="HomePage">
    <vt:lpwstr>http://www.cpsc.ucalgary.ca/~saul</vt:lpwstr>
  </property>
  <property fmtid="{D5CDD505-2E9C-101B-9397-08002B2CF9AE}" pid="9" name="Other">
    <vt:lpwstr>Saul Greenberg, _x000d_
Department of Computer Science, _x000d_
University of Calgary,  _x000d_
Calgary, Alberta CANADA_x000d_
T2N 1N4</vt:lpwstr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false</vt:bool>
  </property>
  <property fmtid="{D5CDD505-2E9C-101B-9397-08002B2CF9AE}" pid="13" name="BackColor">
    <vt:i4>16777215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D:\@www\grouplab\saul\481\topics</vt:lpwstr>
  </property>
</Properties>
</file>