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9" r:id="rId1"/>
  </p:sldMasterIdLst>
  <p:notesMasterIdLst>
    <p:notesMasterId r:id="rId38"/>
  </p:notesMasterIdLst>
  <p:handoutMasterIdLst>
    <p:handoutMasterId r:id="rId39"/>
  </p:handoutMasterIdLst>
  <p:sldIdLst>
    <p:sldId id="1041" r:id="rId2"/>
    <p:sldId id="1044" r:id="rId3"/>
    <p:sldId id="1045" r:id="rId4"/>
    <p:sldId id="1046" r:id="rId5"/>
    <p:sldId id="1047" r:id="rId6"/>
    <p:sldId id="1048" r:id="rId7"/>
    <p:sldId id="1049" r:id="rId8"/>
    <p:sldId id="1050" r:id="rId9"/>
    <p:sldId id="1051" r:id="rId10"/>
    <p:sldId id="1052" r:id="rId11"/>
    <p:sldId id="1054" r:id="rId12"/>
    <p:sldId id="1055" r:id="rId13"/>
    <p:sldId id="1056" r:id="rId14"/>
    <p:sldId id="1057" r:id="rId15"/>
    <p:sldId id="1058" r:id="rId16"/>
    <p:sldId id="1059" r:id="rId17"/>
    <p:sldId id="1060" r:id="rId18"/>
    <p:sldId id="1061" r:id="rId19"/>
    <p:sldId id="1062" r:id="rId20"/>
    <p:sldId id="1063" r:id="rId21"/>
    <p:sldId id="1064" r:id="rId22"/>
    <p:sldId id="1065" r:id="rId23"/>
    <p:sldId id="1066" r:id="rId24"/>
    <p:sldId id="1067" r:id="rId25"/>
    <p:sldId id="1068" r:id="rId26"/>
    <p:sldId id="1069" r:id="rId27"/>
    <p:sldId id="1070" r:id="rId28"/>
    <p:sldId id="1074" r:id="rId29"/>
    <p:sldId id="1075" r:id="rId30"/>
    <p:sldId id="1076" r:id="rId31"/>
    <p:sldId id="1077" r:id="rId32"/>
    <p:sldId id="1078" r:id="rId33"/>
    <p:sldId id="1079" r:id="rId34"/>
    <p:sldId id="1080" r:id="rId35"/>
    <p:sldId id="1082" r:id="rId36"/>
    <p:sldId id="1084" r:id="rId37"/>
  </p:sldIdLst>
  <p:sldSz cx="9144000" cy="6858000" type="screen4x3"/>
  <p:notesSz cx="7010400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sz="1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sz="1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sz="1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sz="1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7">
          <p15:clr>
            <a:srgbClr val="A4A3A4"/>
          </p15:clr>
        </p15:guide>
        <p15:guide id="2" pos="2208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ames Tam" initials="JT" lastIdx="3" clrIdx="0">
    <p:extLst>
      <p:ext uri="{19B8F6BF-5375-455C-9EA6-DF929625EA0E}">
        <p15:presenceInfo xmlns:p15="http://schemas.microsoft.com/office/powerpoint/2012/main" userId="James Tam" providerId="None"/>
      </p:ext>
    </p:extLst>
  </p:cmAuthor>
  <p:cmAuthor id="2" name="James Tam" initials="JT [2]" lastIdx="1" clrIdx="1">
    <p:extLst>
      <p:ext uri="{19B8F6BF-5375-455C-9EA6-DF929625EA0E}">
        <p15:presenceInfo xmlns:p15="http://schemas.microsoft.com/office/powerpoint/2012/main" userId="b79815ee8932e927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0066FF"/>
    <a:srgbClr val="FFFFCC"/>
    <a:srgbClr val="FFFFFF"/>
    <a:srgbClr val="FCD5B5"/>
    <a:srgbClr val="808000"/>
    <a:srgbClr val="66FFCC"/>
    <a:srgbClr val="00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 autoAdjust="0"/>
    <p:restoredTop sz="95584" autoAdjust="0"/>
  </p:normalViewPr>
  <p:slideViewPr>
    <p:cSldViewPr snapToGrid="0">
      <p:cViewPr varScale="1">
        <p:scale>
          <a:sx n="90" d="100"/>
          <a:sy n="90" d="100"/>
        </p:scale>
        <p:origin x="468" y="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>
        <p:scale>
          <a:sx n="100" d="100"/>
          <a:sy n="100" d="100"/>
        </p:scale>
        <p:origin x="1278" y="-1254"/>
      </p:cViewPr>
      <p:guideLst>
        <p:guide orient="horz" pos="2927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084" tIns="0" rIns="19084" bIns="0" numCol="1" anchor="t" anchorCtr="0" compatLnSpc="1">
            <a:prstTxWarp prst="textNoShape">
              <a:avLst/>
            </a:prstTxWarp>
          </a:bodyPr>
          <a:lstStyle>
            <a:lvl1pPr defTabSz="952500" eaLnBrk="0" hangingPunct="0">
              <a:defRPr sz="1000" i="1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1925" y="0"/>
            <a:ext cx="303847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084" tIns="0" rIns="19084" bIns="0" numCol="1" anchor="t" anchorCtr="0" compatLnSpc="1">
            <a:prstTxWarp prst="textNoShape">
              <a:avLst/>
            </a:prstTxWarp>
          </a:bodyPr>
          <a:lstStyle>
            <a:lvl1pPr algn="r" defTabSz="952500" eaLnBrk="0" hangingPunct="0">
              <a:defRPr sz="1000" i="1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31263"/>
            <a:ext cx="303847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6000" tIns="0" rIns="19084" bIns="0" numCol="1" anchor="b" anchorCtr="0" compatLnSpc="1">
            <a:prstTxWarp prst="textNoShape">
              <a:avLst/>
            </a:prstTxWarp>
          </a:bodyPr>
          <a:lstStyle>
            <a:lvl1pPr defTabSz="952500" eaLnBrk="0" hangingPunct="0">
              <a:defRPr sz="1000" i="1" dirty="0" smtClean="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en-US" dirty="0"/>
              <a:t>Branching and making </a:t>
            </a:r>
            <a:r>
              <a:rPr lang="en-US" dirty="0" smtClean="0"/>
              <a:t>decisions</a:t>
            </a:r>
            <a:endParaRPr lang="en-US" dirty="0"/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1925" y="8831263"/>
            <a:ext cx="303847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084" tIns="0" rIns="19084" bIns="0" numCol="1" anchor="b" anchorCtr="0" compatLnSpc="1">
            <a:prstTxWarp prst="textNoShape">
              <a:avLst/>
            </a:prstTxWarp>
          </a:bodyPr>
          <a:lstStyle>
            <a:lvl1pPr algn="r" defTabSz="952500" eaLnBrk="0" hangingPunct="0">
              <a:defRPr sz="1000" i="1"/>
            </a:lvl1pPr>
          </a:lstStyle>
          <a:p>
            <a:fld id="{C4BD0D69-FD40-4614-8ED8-EC203C0DDE4E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19117103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084" tIns="0" rIns="19084" bIns="0" numCol="1" anchor="t" anchorCtr="0" compatLnSpc="1">
            <a:prstTxWarp prst="textNoShape">
              <a:avLst/>
            </a:prstTxWarp>
          </a:bodyPr>
          <a:lstStyle>
            <a:lvl1pPr defTabSz="952500" eaLnBrk="0" hangingPunct="0">
              <a:defRPr sz="1000" i="1">
                <a:latin typeface="Times New Roman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1925" y="0"/>
            <a:ext cx="303847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084" tIns="0" rIns="19084" bIns="0" numCol="1" anchor="t" anchorCtr="0" compatLnSpc="1">
            <a:prstTxWarp prst="textNoShape">
              <a:avLst/>
            </a:prstTxWarp>
          </a:bodyPr>
          <a:lstStyle>
            <a:lvl1pPr algn="r" defTabSz="952500" eaLnBrk="0" hangingPunct="0">
              <a:defRPr sz="1000" i="1">
                <a:latin typeface="Times New Roman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31263"/>
            <a:ext cx="303847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084" tIns="0" rIns="19084" bIns="0" numCol="1" anchor="b" anchorCtr="0" compatLnSpc="1">
            <a:prstTxWarp prst="textNoShape">
              <a:avLst/>
            </a:prstTxWarp>
          </a:bodyPr>
          <a:lstStyle>
            <a:lvl1pPr defTabSz="952500" eaLnBrk="0" hangingPunct="0">
              <a:defRPr sz="1000" i="1">
                <a:latin typeface="Times New Roman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1925" y="8831263"/>
            <a:ext cx="303847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084" tIns="0" rIns="19084" bIns="0" numCol="1" anchor="b" anchorCtr="0" compatLnSpc="1">
            <a:prstTxWarp prst="textNoShape">
              <a:avLst/>
            </a:prstTxWarp>
          </a:bodyPr>
          <a:lstStyle>
            <a:lvl1pPr algn="r" defTabSz="952500" eaLnBrk="0" hangingPunct="0">
              <a:defRPr sz="1000" i="1">
                <a:latin typeface="Times New Roman" panose="02020603050405020304" pitchFamily="18" charset="0"/>
              </a:defRPr>
            </a:lvl1pPr>
          </a:lstStyle>
          <a:p>
            <a:fld id="{1EA6677B-2DAB-4DCC-A86A-F7F0F8DD4460}" type="slidenum">
              <a:rPr lang="en-US" altLang="en-US"/>
              <a:pPr/>
              <a:t>‹#›</a:t>
            </a:fld>
            <a:endParaRPr lang="en-US" altLang="en-US" dirty="0"/>
          </a:p>
        </p:txBody>
      </p:sp>
      <p:sp>
        <p:nvSpPr>
          <p:cNvPr id="14342" name="Rectangle 6"/>
          <p:cNvSpPr>
            <a:spLocks noChangeArrowheads="1"/>
          </p:cNvSpPr>
          <p:nvPr/>
        </p:nvSpPr>
        <p:spPr bwMode="auto">
          <a:xfrm>
            <a:off x="3136900" y="8853488"/>
            <a:ext cx="735013" cy="252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9064" tIns="46123" rIns="89064" bIns="46123">
            <a:spAutoFit/>
          </a:bodyPr>
          <a:lstStyle>
            <a:lvl1pPr defTabSz="901700" eaLnBrk="0" hangingPunct="0"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01700" eaLnBrk="0" hangingPunct="0"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01700" eaLnBrk="0" hangingPunct="0"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01700" eaLnBrk="0" hangingPunct="0"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01700" eaLnBrk="0" hangingPunct="0"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017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017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017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017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altLang="en-US" sz="1200" dirty="0"/>
              <a:t>Page </a:t>
            </a:r>
            <a:fld id="{61724E73-F4A3-492F-94FF-9B4325E9C044}" type="slidenum">
              <a:rPr lang="en-US" altLang="en-US" sz="1200"/>
              <a:pPr algn="ctr">
                <a:lnSpc>
                  <a:spcPct val="90000"/>
                </a:lnSpc>
              </a:pPr>
              <a:t>‹#›</a:t>
            </a:fld>
            <a:endParaRPr lang="en-US" altLang="en-US" sz="1200" dirty="0"/>
          </a:p>
        </p:txBody>
      </p:sp>
      <p:sp>
        <p:nvSpPr>
          <p:cNvPr id="80903" name="Rectangle 7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92213" y="703263"/>
            <a:ext cx="4629150" cy="3471862"/>
          </a:xfrm>
          <a:prstGeom prst="rect">
            <a:avLst/>
          </a:prstGeom>
          <a:noFill/>
          <a:ln w="12699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56" name="Rectangle 8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35038" y="4414838"/>
            <a:ext cx="5140325" cy="4183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836" tIns="47713" rIns="93836" bIns="4771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Body Text</a:t>
            </a:r>
          </a:p>
          <a:p>
            <a:pPr lvl="0"/>
            <a:r>
              <a:rPr lang="en-US" noProof="0" smtClean="0"/>
              <a:t>Second Level</a:t>
            </a:r>
          </a:p>
          <a:p>
            <a:pPr lvl="0"/>
            <a:r>
              <a:rPr lang="en-US" noProof="0" smtClean="0"/>
              <a:t>Third Level</a:t>
            </a:r>
          </a:p>
          <a:p>
            <a:pPr lvl="0"/>
            <a:r>
              <a:rPr lang="en-US" noProof="0" smtClean="0"/>
              <a:t>Fourth Level</a:t>
            </a:r>
          </a:p>
          <a:p>
            <a:pPr lvl="0"/>
            <a:r>
              <a:rPr lang="en-US" noProof="0" smtClean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34957766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defTabSz="949325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1pPr>
    <a:lvl2pPr marL="742950" indent="-285750" algn="l" defTabSz="949325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2pPr>
    <a:lvl3pPr marL="1143000" indent="-228600" algn="l" defTabSz="949325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3pPr>
    <a:lvl4pPr marL="1600200" indent="-228600" algn="l" defTabSz="949325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4pPr>
    <a:lvl5pPr marL="2057400" indent="-228600" algn="l" defTabSz="949325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5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 defTabSz="9334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algn="l" defTabSz="9334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algn="l" defTabSz="9334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algn="l" defTabSz="9334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algn="l" defTabSz="9334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9334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9334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9334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9334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>
              <a:spcBef>
                <a:spcPct val="0"/>
              </a:spcBef>
            </a:pPr>
            <a:fld id="{3A03D8A0-386D-4F12-97A6-90825291D810}" type="slidenum">
              <a:rPr lang="en-US" altLang="en-US" sz="1000">
                <a:solidFill>
                  <a:srgbClr val="000000"/>
                </a:solidFill>
                <a:latin typeface="Times New Roman" panose="02020603050405020304" pitchFamily="18" charset="0"/>
              </a:rPr>
              <a:pPr algn="r">
                <a:spcBef>
                  <a:spcPct val="0"/>
                </a:spcBef>
              </a:pPr>
              <a:t>1</a:t>
            </a:fld>
            <a:endParaRPr lang="en-US" altLang="en-US" sz="1000" dirty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911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114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CA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33845586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2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93800" y="703263"/>
            <a:ext cx="4630738" cy="3471862"/>
          </a:xfrm>
          <a:ln/>
        </p:spPr>
      </p:sp>
      <p:sp>
        <p:nvSpPr>
          <p:cNvPr id="103427" name="Rectangle 3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CA" altLang="en-US" dirty="0" smtClean="0">
              <a:latin typeface="Calibri" panose="020F0502020204030204" pitchFamily="34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6833935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2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90625" y="701675"/>
            <a:ext cx="4630738" cy="3473450"/>
          </a:xfrm>
          <a:ln/>
        </p:spPr>
      </p:sp>
      <p:sp>
        <p:nvSpPr>
          <p:cNvPr id="104451" name="Rectangle 3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 smtClean="0">
              <a:latin typeface="Calibri" panose="020F0502020204030204" pitchFamily="34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8345077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93800" y="703263"/>
            <a:ext cx="4630738" cy="3471862"/>
          </a:xfrm>
          <a:ln/>
        </p:spPr>
      </p:sp>
      <p:sp>
        <p:nvSpPr>
          <p:cNvPr id="106499" name="Rectangle 3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 smtClean="0">
              <a:latin typeface="Calibri" panose="020F0502020204030204" pitchFamily="34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6237688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2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90625" y="701675"/>
            <a:ext cx="4630738" cy="3473450"/>
          </a:xfrm>
          <a:ln/>
        </p:spPr>
      </p:sp>
      <p:sp>
        <p:nvSpPr>
          <p:cNvPr id="109571" name="Rectangle 3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 smtClean="0">
              <a:latin typeface="Calibri" panose="020F0502020204030204" pitchFamily="34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5229555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2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93800" y="703263"/>
            <a:ext cx="4630738" cy="3471862"/>
          </a:xfrm>
          <a:ln/>
        </p:spPr>
      </p:sp>
      <p:sp>
        <p:nvSpPr>
          <p:cNvPr id="110595" name="Rectangle 3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CA" altLang="en-US" dirty="0" smtClean="0">
              <a:latin typeface="Calibri" panose="020F0502020204030204" pitchFamily="34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14253785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2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93800" y="703263"/>
            <a:ext cx="4630738" cy="3471862"/>
          </a:xfrm>
          <a:ln/>
        </p:spPr>
      </p:sp>
      <p:sp>
        <p:nvSpPr>
          <p:cNvPr id="111619" name="Rectangle 3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CA" altLang="en-US" dirty="0" smtClean="0">
              <a:latin typeface="Calibri" panose="020F0502020204030204" pitchFamily="34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5772578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2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93800" y="703263"/>
            <a:ext cx="4630738" cy="3471862"/>
          </a:xfrm>
          <a:ln/>
        </p:spPr>
      </p:sp>
      <p:sp>
        <p:nvSpPr>
          <p:cNvPr id="112643" name="Rectangle 3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CA" altLang="en-US" dirty="0" smtClean="0">
              <a:latin typeface="Calibri" panose="020F0502020204030204" pitchFamily="34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342720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Rectangle 2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93800" y="703263"/>
            <a:ext cx="4630738" cy="3471862"/>
          </a:xfrm>
          <a:ln/>
        </p:spPr>
      </p:sp>
      <p:sp>
        <p:nvSpPr>
          <p:cNvPr id="113667" name="Rectangle 3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CA" altLang="en-US" dirty="0" smtClean="0">
              <a:latin typeface="Calibri" panose="020F0502020204030204" pitchFamily="34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95363485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Rectangle 2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93800" y="703263"/>
            <a:ext cx="4630738" cy="3471862"/>
          </a:xfrm>
          <a:ln/>
        </p:spPr>
      </p:sp>
      <p:sp>
        <p:nvSpPr>
          <p:cNvPr id="114691" name="Rectangle 3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CA" altLang="en-US" dirty="0" smtClean="0">
              <a:latin typeface="Calibri" panose="020F0502020204030204" pitchFamily="34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92089428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Rectangle 2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93800" y="703263"/>
            <a:ext cx="4630738" cy="3471862"/>
          </a:xfrm>
          <a:ln/>
        </p:spPr>
      </p:sp>
      <p:sp>
        <p:nvSpPr>
          <p:cNvPr id="115715" name="Rectangle 3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CA" altLang="en-US" dirty="0" smtClean="0">
              <a:latin typeface="Calibri" panose="020F0502020204030204" pitchFamily="34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8716151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Rectangle 2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93800" y="703263"/>
            <a:ext cx="4630738" cy="3471862"/>
          </a:xfrm>
          <a:ln/>
        </p:spPr>
      </p:sp>
      <p:sp>
        <p:nvSpPr>
          <p:cNvPr id="116739" name="Rectangle 3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buFontTx/>
              <a:buNone/>
            </a:pPr>
            <a:endParaRPr lang="en-US" altLang="en-US" dirty="0" smtClean="0">
              <a:latin typeface="Calibri" panose="020F0502020204030204" pitchFamily="34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8874214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2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93800" y="703263"/>
            <a:ext cx="4630738" cy="3471862"/>
          </a:xfrm>
          <a:ln/>
        </p:spPr>
      </p:sp>
      <p:sp>
        <p:nvSpPr>
          <p:cNvPr id="117763" name="Rectangle 3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CA" altLang="en-US" dirty="0" smtClean="0">
              <a:latin typeface="Calibri" panose="020F0502020204030204" pitchFamily="34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7691084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Rectangle 2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93800" y="703263"/>
            <a:ext cx="4630738" cy="3471862"/>
          </a:xfrm>
          <a:ln/>
        </p:spPr>
      </p:sp>
      <p:sp>
        <p:nvSpPr>
          <p:cNvPr id="118787" name="Rectangle 3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CA" altLang="en-US" dirty="0" smtClean="0">
              <a:latin typeface="Calibri" panose="020F0502020204030204" pitchFamily="34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19807933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Rectangle 2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93800" y="703263"/>
            <a:ext cx="4630738" cy="3471862"/>
          </a:xfrm>
          <a:ln/>
        </p:spPr>
      </p:sp>
      <p:sp>
        <p:nvSpPr>
          <p:cNvPr id="119811" name="Rectangle 3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CA" altLang="en-US" dirty="0" smtClean="0">
              <a:latin typeface="Calibri" panose="020F0502020204030204" pitchFamily="34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5126121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2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93800" y="703263"/>
            <a:ext cx="4630738" cy="3471862"/>
          </a:xfrm>
          <a:ln/>
        </p:spPr>
      </p:sp>
      <p:sp>
        <p:nvSpPr>
          <p:cNvPr id="120835" name="Rectangle 3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CA" altLang="en-US" dirty="0" smtClean="0">
              <a:latin typeface="Calibri" panose="020F0502020204030204" pitchFamily="34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4053497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Rectangle 2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93800" y="703263"/>
            <a:ext cx="4630738" cy="3471862"/>
          </a:xfrm>
          <a:ln/>
        </p:spPr>
      </p:sp>
      <p:sp>
        <p:nvSpPr>
          <p:cNvPr id="121859" name="Rectangle 3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 smtClean="0">
              <a:latin typeface="Calibri" panose="020F0502020204030204" pitchFamily="34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94468162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493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 smtClean="0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12493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2500" eaLnBrk="0" hangingPunct="0">
              <a:lnSpc>
                <a:spcPct val="90000"/>
              </a:lnSpc>
              <a:spcBef>
                <a:spcPct val="4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52500" eaLnBrk="0" hangingPunct="0">
              <a:lnSpc>
                <a:spcPct val="90000"/>
              </a:lnSpc>
              <a:spcBef>
                <a:spcPct val="4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52500" eaLnBrk="0" hangingPunct="0">
              <a:lnSpc>
                <a:spcPct val="90000"/>
              </a:lnSpc>
              <a:spcBef>
                <a:spcPct val="4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52500" eaLnBrk="0" hangingPunct="0">
              <a:lnSpc>
                <a:spcPct val="90000"/>
              </a:lnSpc>
              <a:spcBef>
                <a:spcPct val="4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52500" eaLnBrk="0" hangingPunct="0">
              <a:lnSpc>
                <a:spcPct val="90000"/>
              </a:lnSpc>
              <a:spcBef>
                <a:spcPct val="4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525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525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525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525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fld id="{67EF1D64-58B5-40A0-8E81-9CE5B9F3673C}" type="slidenum">
              <a:rPr lang="en-US" altLang="en-US" sz="1000">
                <a:latin typeface="Times New Roman" panose="02020603050405020304" pitchFamily="18" charset="0"/>
              </a:rPr>
              <a:pPr>
                <a:lnSpc>
                  <a:spcPct val="100000"/>
                </a:lnSpc>
                <a:spcBef>
                  <a:spcPct val="0"/>
                </a:spcBef>
              </a:pPr>
              <a:t>30</a:t>
            </a:fld>
            <a:endParaRPr lang="en-US" altLang="en-US" sz="1000" dirty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82852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595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 smtClean="0">
              <a:latin typeface="Calibri" panose="020F050202020403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12595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2500" eaLnBrk="0" hangingPunct="0">
              <a:lnSpc>
                <a:spcPct val="90000"/>
              </a:lnSpc>
              <a:spcBef>
                <a:spcPct val="4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52500" eaLnBrk="0" hangingPunct="0">
              <a:lnSpc>
                <a:spcPct val="90000"/>
              </a:lnSpc>
              <a:spcBef>
                <a:spcPct val="4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52500" eaLnBrk="0" hangingPunct="0">
              <a:lnSpc>
                <a:spcPct val="90000"/>
              </a:lnSpc>
              <a:spcBef>
                <a:spcPct val="4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52500" eaLnBrk="0" hangingPunct="0">
              <a:lnSpc>
                <a:spcPct val="90000"/>
              </a:lnSpc>
              <a:spcBef>
                <a:spcPct val="4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52500" eaLnBrk="0" hangingPunct="0">
              <a:lnSpc>
                <a:spcPct val="90000"/>
              </a:lnSpc>
              <a:spcBef>
                <a:spcPct val="4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525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525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525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525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</a:pPr>
            <a:fld id="{5188977D-516E-40B0-8955-C4FE6A1300E8}" type="slidenum">
              <a:rPr lang="en-US" altLang="en-US" sz="1000">
                <a:latin typeface="Calibri" panose="020F0502020204030204" pitchFamily="34" charset="0"/>
                <a:cs typeface="Arial" panose="020B0604020202020204" pitchFamily="34" charset="0"/>
              </a:rPr>
              <a:pPr eaLnBrk="1" hangingPunct="1">
                <a:lnSpc>
                  <a:spcPct val="100000"/>
                </a:lnSpc>
                <a:spcBef>
                  <a:spcPct val="0"/>
                </a:spcBef>
              </a:pPr>
              <a:t>32</a:t>
            </a:fld>
            <a:endParaRPr lang="en-US" altLang="en-US" sz="1000" dirty="0"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05528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241300" y="139700"/>
            <a:ext cx="8775700" cy="655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defRPr/>
            </a:pPr>
            <a:endParaRPr lang="en-CA" altLang="en-US" dirty="0" smtClean="0">
              <a:ea typeface="+mn-ea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8232775" y="6629400"/>
            <a:ext cx="911225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en-US" altLang="en-US" sz="900" dirty="0" smtClean="0">
                <a:latin typeface="Times New Roman" pitchFamily="18" charset="0"/>
                <a:ea typeface="+mn-ea"/>
              </a:rPr>
              <a:t>James Tam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3556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algn="ctr">
              <a:defRPr sz="3200"/>
            </a:lvl1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810747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92478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108075"/>
            <a:ext cx="4013200" cy="53689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2800" y="1108075"/>
            <a:ext cx="4013200" cy="53689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96899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98027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97350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033323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447943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995200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77057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84950" y="303213"/>
            <a:ext cx="2051050" cy="6173787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31800" y="303213"/>
            <a:ext cx="6000750" cy="617378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16601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800" y="303213"/>
            <a:ext cx="8166100" cy="52228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108075"/>
            <a:ext cx="4013200" cy="53689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22800" y="1108075"/>
            <a:ext cx="4013200" cy="26082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22800" y="3868738"/>
            <a:ext cx="4013200" cy="26082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89904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31800" y="303213"/>
            <a:ext cx="8166100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Slide Title</a:t>
            </a:r>
          </a:p>
        </p:txBody>
      </p:sp>
      <p:sp>
        <p:nvSpPr>
          <p:cNvPr id="1027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465138" y="1100138"/>
            <a:ext cx="8178800" cy="536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Body Text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</p:txBody>
      </p:sp>
      <p:sp>
        <p:nvSpPr>
          <p:cNvPr id="1029" name="Rectangle 6"/>
          <p:cNvSpPr>
            <a:spLocks noChangeArrowheads="1"/>
          </p:cNvSpPr>
          <p:nvPr/>
        </p:nvSpPr>
        <p:spPr bwMode="auto">
          <a:xfrm>
            <a:off x="8164513" y="6629400"/>
            <a:ext cx="911225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en-US" altLang="en-US" sz="900" dirty="0" smtClean="0">
                <a:latin typeface="Times New Roman" pitchFamily="18" charset="0"/>
                <a:ea typeface="+mn-ea"/>
              </a:rPr>
              <a:t>James Tam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699" r:id="rId1"/>
    <p:sldLayoutId id="2147484689" r:id="rId2"/>
    <p:sldLayoutId id="2147484690" r:id="rId3"/>
    <p:sldLayoutId id="2147484691" r:id="rId4"/>
    <p:sldLayoutId id="2147484692" r:id="rId5"/>
    <p:sldLayoutId id="2147484693" r:id="rId6"/>
    <p:sldLayoutId id="2147484694" r:id="rId7"/>
    <p:sldLayoutId id="2147484695" r:id="rId8"/>
    <p:sldLayoutId id="2147484696" r:id="rId9"/>
    <p:sldLayoutId id="2147484697" r:id="rId10"/>
    <p:sldLayoutId id="2147484698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 b="1" u="sng">
          <a:solidFill>
            <a:schemeClr val="tx2"/>
          </a:solidFill>
          <a:latin typeface="Calibri" panose="020F0502020204030204" pitchFamily="34" charset="0"/>
          <a:ea typeface="ＭＳ Ｐゴシック" charset="0"/>
          <a:cs typeface="ＭＳ Ｐゴシック" charset="0"/>
        </a:defRPr>
      </a:lvl1pPr>
      <a:lvl2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 b="1" u="sng">
          <a:solidFill>
            <a:schemeClr val="tx2"/>
          </a:solidFill>
          <a:latin typeface="Calibri" pitchFamily="34" charset="0"/>
          <a:ea typeface="ＭＳ Ｐゴシック" charset="0"/>
          <a:cs typeface="ＭＳ Ｐゴシック" charset="0"/>
        </a:defRPr>
      </a:lvl2pPr>
      <a:lvl3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 b="1" u="sng">
          <a:solidFill>
            <a:schemeClr val="tx2"/>
          </a:solidFill>
          <a:latin typeface="Calibri" pitchFamily="34" charset="0"/>
          <a:ea typeface="ＭＳ Ｐゴシック" charset="0"/>
          <a:cs typeface="ＭＳ Ｐゴシック" charset="0"/>
        </a:defRPr>
      </a:lvl3pPr>
      <a:lvl4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 b="1" u="sng">
          <a:solidFill>
            <a:schemeClr val="tx2"/>
          </a:solidFill>
          <a:latin typeface="Calibri" pitchFamily="34" charset="0"/>
          <a:ea typeface="ＭＳ Ｐゴシック" charset="0"/>
          <a:cs typeface="ＭＳ Ｐゴシック" charset="0"/>
        </a:defRPr>
      </a:lvl4pPr>
      <a:lvl5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 b="1" u="sng">
          <a:solidFill>
            <a:schemeClr val="tx2"/>
          </a:solidFill>
          <a:latin typeface="Calibri" pitchFamily="34" charset="0"/>
          <a:ea typeface="ＭＳ Ｐゴシック" charset="0"/>
          <a:cs typeface="ＭＳ Ｐゴシック" charset="0"/>
        </a:defRPr>
      </a:lvl5pPr>
      <a:lvl6pPr marL="457200"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 b="1" u="sng">
          <a:solidFill>
            <a:schemeClr val="tx2"/>
          </a:solidFill>
          <a:latin typeface="Times New Roman" pitchFamily="18" charset="0"/>
        </a:defRPr>
      </a:lvl6pPr>
      <a:lvl7pPr marL="914400"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 b="1" u="sng">
          <a:solidFill>
            <a:schemeClr val="tx2"/>
          </a:solidFill>
          <a:latin typeface="Times New Roman" pitchFamily="18" charset="0"/>
        </a:defRPr>
      </a:lvl7pPr>
      <a:lvl8pPr marL="1371600"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 b="1" u="sng">
          <a:solidFill>
            <a:schemeClr val="tx2"/>
          </a:solidFill>
          <a:latin typeface="Times New Roman" pitchFamily="18" charset="0"/>
        </a:defRPr>
      </a:lvl8pPr>
      <a:lvl9pPr marL="1828800"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 b="1" u="sng">
          <a:solidFill>
            <a:schemeClr val="tx2"/>
          </a:solidFill>
          <a:latin typeface="Times New Roman" pitchFamily="18" charset="0"/>
        </a:defRPr>
      </a:lvl9pPr>
    </p:titleStyle>
    <p:bodyStyle>
      <a:lvl1pPr marL="111125" indent="-111125" algn="l" rtl="0" eaLnBrk="0" fontAlgn="base" hangingPunct="0">
        <a:spcBef>
          <a:spcPct val="30000"/>
        </a:spcBef>
        <a:spcAft>
          <a:spcPct val="0"/>
        </a:spcAft>
        <a:buChar char="•"/>
        <a:defRPr sz="2400">
          <a:solidFill>
            <a:schemeClr val="tx1"/>
          </a:solidFill>
          <a:latin typeface="Calibri" panose="020F0502020204030204" pitchFamily="34" charset="0"/>
          <a:ea typeface="ＭＳ Ｐゴシック" charset="0"/>
          <a:cs typeface="ＭＳ Ｐゴシック" charset="0"/>
        </a:defRPr>
      </a:lvl1pPr>
      <a:lvl2pPr marL="346075" indent="-120650" algn="l" rtl="0" eaLnBrk="0" fontAlgn="base" hangingPunct="0">
        <a:spcBef>
          <a:spcPct val="10000"/>
        </a:spcBef>
        <a:spcAft>
          <a:spcPct val="0"/>
        </a:spcAft>
        <a:buSzPct val="100000"/>
        <a:buFont typeface="Times New Roman" panose="02020603050405020304" pitchFamily="18" charset="0"/>
        <a:buChar char="-"/>
        <a:defRPr sz="2000">
          <a:solidFill>
            <a:schemeClr val="tx1"/>
          </a:solidFill>
          <a:latin typeface="Calibri" panose="020F0502020204030204" pitchFamily="34" charset="0"/>
          <a:ea typeface="ＭＳ Ｐゴシック" charset="0"/>
        </a:defRPr>
      </a:lvl2pPr>
      <a:lvl3pPr marL="568325" indent="-107950" algn="l" rtl="0" eaLnBrk="0" fontAlgn="base" hangingPunct="0">
        <a:lnSpc>
          <a:spcPct val="90000"/>
        </a:lnSpc>
        <a:spcBef>
          <a:spcPct val="10000"/>
        </a:spcBef>
        <a:spcAft>
          <a:spcPct val="0"/>
        </a:spcAft>
        <a:buSzPct val="100000"/>
        <a:buChar char="•"/>
        <a:defRPr>
          <a:solidFill>
            <a:schemeClr val="tx1"/>
          </a:solidFill>
          <a:latin typeface="Calibri" panose="020F0502020204030204" pitchFamily="34" charset="0"/>
          <a:ea typeface="ＭＳ Ｐゴシック" charset="0"/>
        </a:defRPr>
      </a:lvl3pPr>
      <a:lvl4pPr marL="800100" indent="-114300" algn="l" rtl="0" eaLnBrk="0" fontAlgn="base" hangingPunct="0">
        <a:spcBef>
          <a:spcPct val="10000"/>
        </a:spcBef>
        <a:spcAft>
          <a:spcPct val="0"/>
        </a:spcAft>
        <a:defRPr>
          <a:solidFill>
            <a:schemeClr val="tx1"/>
          </a:solidFill>
          <a:latin typeface="Calibri" panose="020F0502020204030204" pitchFamily="34" charset="0"/>
          <a:ea typeface="ＭＳ Ｐゴシック" charset="0"/>
        </a:defRPr>
      </a:lvl4pPr>
      <a:lvl5pPr marL="1028700" indent="-114300" algn="l" rtl="0" eaLnBrk="0" fontAlgn="base" hangingPunct="0">
        <a:spcBef>
          <a:spcPct val="10000"/>
        </a:spcBef>
        <a:spcAft>
          <a:spcPct val="0"/>
        </a:spcAft>
        <a:defRPr>
          <a:solidFill>
            <a:schemeClr val="tx1"/>
          </a:solidFill>
          <a:latin typeface="Calibri" panose="020F0502020204030204" pitchFamily="34" charset="0"/>
          <a:ea typeface="ＭＳ Ｐゴシック" charset="0"/>
        </a:defRPr>
      </a:lvl5pPr>
      <a:lvl6pPr marL="1485900" indent="-114300" algn="l" rtl="0" eaLnBrk="0" fontAlgn="base" hangingPunct="0">
        <a:spcBef>
          <a:spcPct val="10000"/>
        </a:spcBef>
        <a:spcAft>
          <a:spcPct val="0"/>
        </a:spcAft>
        <a:defRPr>
          <a:solidFill>
            <a:schemeClr val="tx1"/>
          </a:solidFill>
          <a:latin typeface="+mn-lt"/>
        </a:defRPr>
      </a:lvl6pPr>
      <a:lvl7pPr marL="1943100" indent="-114300" algn="l" rtl="0" eaLnBrk="0" fontAlgn="base" hangingPunct="0">
        <a:spcBef>
          <a:spcPct val="10000"/>
        </a:spcBef>
        <a:spcAft>
          <a:spcPct val="0"/>
        </a:spcAft>
        <a:defRPr>
          <a:solidFill>
            <a:schemeClr val="tx1"/>
          </a:solidFill>
          <a:latin typeface="+mn-lt"/>
        </a:defRPr>
      </a:lvl7pPr>
      <a:lvl8pPr marL="2400300" indent="-114300" algn="l" rtl="0" eaLnBrk="0" fontAlgn="base" hangingPunct="0">
        <a:spcBef>
          <a:spcPct val="10000"/>
        </a:spcBef>
        <a:spcAft>
          <a:spcPct val="0"/>
        </a:spcAft>
        <a:defRPr>
          <a:solidFill>
            <a:schemeClr val="tx1"/>
          </a:solidFill>
          <a:latin typeface="+mn-lt"/>
        </a:defRPr>
      </a:lvl8pPr>
      <a:lvl9pPr marL="2857500" indent="-114300" algn="l" rtl="0" eaLnBrk="0" fontAlgn="base" hangingPunct="0">
        <a:spcBef>
          <a:spcPct val="10000"/>
        </a:spcBef>
        <a:spcAft>
          <a:spcPct val="0"/>
        </a:spcAft>
        <a:defRPr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D5B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 altLang="en-US" sz="3600" dirty="0" smtClean="0"/>
              <a:t>Branching In Python: Part 2</a:t>
            </a:r>
            <a:endParaRPr lang="en-US" altLang="en-US" sz="3600" dirty="0" smtClean="0"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315" name="Text Box 4"/>
          <p:cNvSpPr txBox="1">
            <a:spLocks noChangeArrowheads="1"/>
          </p:cNvSpPr>
          <p:nvPr/>
        </p:nvSpPr>
        <p:spPr bwMode="auto">
          <a:xfrm>
            <a:off x="842963" y="5815013"/>
            <a:ext cx="7100887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699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 algn="l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endParaRPr lang="en-CA" altLang="en-US" sz="1800" baseline="30000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3076" name="Text Box 9"/>
          <p:cNvSpPr txBox="1">
            <a:spLocks noChangeArrowheads="1"/>
          </p:cNvSpPr>
          <p:nvPr/>
        </p:nvSpPr>
        <p:spPr bwMode="auto">
          <a:xfrm>
            <a:off x="1239838" y="3617913"/>
            <a:ext cx="6769100" cy="2678298"/>
          </a:xfrm>
          <a:prstGeom prst="rect">
            <a:avLst/>
          </a:prstGeom>
          <a:noFill/>
          <a:ln>
            <a:noFill/>
          </a:ln>
          <a:extLst/>
        </p:spPr>
        <p:txBody>
          <a:bodyPr lIns="92075" tIns="46038" rIns="92075" bIns="46038">
            <a:spAutoFit/>
          </a:bodyPr>
          <a:lstStyle>
            <a:lvl1pPr marL="114300" indent="-1143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marL="342900" indent="-342900">
              <a:spcBef>
                <a:spcPct val="50000"/>
              </a:spcBef>
              <a:buFont typeface="Arial" panose="020B0604020202020204" pitchFamily="34" charset="0"/>
              <a:buChar char="•"/>
              <a:defRPr/>
            </a:pPr>
            <a:r>
              <a:rPr lang="en-US" sz="2400" dirty="0" smtClean="0">
                <a:solidFill>
                  <a:srgbClr val="000000"/>
                </a:solidFill>
                <a:cs typeface="Calibri" panose="020F0502020204030204" pitchFamily="34" charset="0"/>
              </a:rPr>
              <a:t>Using logic in conjunction with branching</a:t>
            </a:r>
          </a:p>
          <a:p>
            <a:pPr marL="342900" indent="-342900">
              <a:spcBef>
                <a:spcPct val="50000"/>
              </a:spcBef>
              <a:buFont typeface="Arial" panose="020B0604020202020204" pitchFamily="34" charset="0"/>
              <a:buChar char="•"/>
              <a:defRPr/>
            </a:pPr>
            <a:r>
              <a:rPr lang="en-US" sz="2400" dirty="0" smtClean="0">
                <a:solidFill>
                  <a:srgbClr val="000000"/>
                </a:solidFill>
                <a:cs typeface="Calibri" panose="020F0502020204030204" pitchFamily="34" charset="0"/>
              </a:rPr>
              <a:t>Multiple </a:t>
            </a:r>
            <a:r>
              <a:rPr lang="en-US" sz="2400" dirty="0" smtClean="0">
                <a:solidFill>
                  <a:srgbClr val="000000"/>
                </a:solidFill>
                <a:latin typeface="Consolas" panose="020B0609020204030204" pitchFamily="49" charset="0"/>
                <a:cs typeface="Calibri" panose="020F0502020204030204" pitchFamily="34" charset="0"/>
              </a:rPr>
              <a:t>IFs</a:t>
            </a:r>
          </a:p>
          <a:p>
            <a:pPr marL="342900" indent="-342900">
              <a:spcBef>
                <a:spcPct val="50000"/>
              </a:spcBef>
              <a:buFont typeface="Arial" panose="020B0604020202020204" pitchFamily="34" charset="0"/>
              <a:buChar char="•"/>
              <a:defRPr/>
            </a:pPr>
            <a:r>
              <a:rPr lang="en-US" sz="2400" dirty="0" smtClean="0">
                <a:solidFill>
                  <a:srgbClr val="000000"/>
                </a:solidFill>
                <a:latin typeface="Consolas" panose="020B0609020204030204" pitchFamily="49" charset="0"/>
                <a:cs typeface="Calibri" panose="020F0502020204030204" pitchFamily="34" charset="0"/>
              </a:rPr>
              <a:t>IF</a:t>
            </a:r>
            <a:r>
              <a:rPr lang="en-US" sz="2400" dirty="0" smtClean="0">
                <a:solidFill>
                  <a:srgbClr val="000000"/>
                </a:solidFill>
                <a:cs typeface="Calibri" panose="020F0502020204030204" pitchFamily="34" charset="0"/>
              </a:rPr>
              <a:t>-</a:t>
            </a:r>
            <a:r>
              <a:rPr lang="en-US" sz="2400" dirty="0" smtClean="0">
                <a:solidFill>
                  <a:srgbClr val="000000"/>
                </a:solidFill>
                <a:latin typeface="Consolas" panose="020B0609020204030204" pitchFamily="49" charset="0"/>
                <a:cs typeface="Calibri" panose="020F0502020204030204" pitchFamily="34" charset="0"/>
              </a:rPr>
              <a:t>ELIF</a:t>
            </a:r>
          </a:p>
          <a:p>
            <a:pPr marL="342900" indent="-342900">
              <a:spcBef>
                <a:spcPct val="50000"/>
              </a:spcBef>
              <a:buFont typeface="Arial" panose="020B0604020202020204" pitchFamily="34" charset="0"/>
              <a:buChar char="•"/>
              <a:defRPr/>
            </a:pPr>
            <a:r>
              <a:rPr lang="en-US" sz="2400" dirty="0" smtClean="0">
                <a:solidFill>
                  <a:srgbClr val="000000"/>
                </a:solidFill>
                <a:cs typeface="Calibri" panose="020F0502020204030204" pitchFamily="34" charset="0"/>
              </a:rPr>
              <a:t>Nested branches</a:t>
            </a:r>
          </a:p>
          <a:p>
            <a:pPr marL="342900" indent="-342900">
              <a:spcBef>
                <a:spcPct val="50000"/>
              </a:spcBef>
              <a:buFont typeface="Arial" panose="020B0604020202020204" pitchFamily="34" charset="0"/>
              <a:buChar char="•"/>
              <a:defRPr/>
            </a:pPr>
            <a:r>
              <a:rPr lang="en-US" sz="2400" dirty="0" smtClean="0">
                <a:solidFill>
                  <a:srgbClr val="000000"/>
                </a:solidFill>
                <a:cs typeface="Calibri" panose="020F0502020204030204" pitchFamily="34" charset="0"/>
              </a:rPr>
              <a:t>The </a:t>
            </a:r>
            <a:r>
              <a:rPr lang="en-US" sz="2400" dirty="0" smtClean="0">
                <a:solidFill>
                  <a:srgbClr val="000000"/>
                </a:solidFill>
                <a:latin typeface="Consolas" panose="020B0609020204030204" pitchFamily="49" charset="0"/>
                <a:cs typeface="Calibri" panose="020F0502020204030204" pitchFamily="34" charset="0"/>
              </a:rPr>
              <a:t>IF</a:t>
            </a:r>
            <a:r>
              <a:rPr lang="en-US" sz="2400" dirty="0" smtClean="0">
                <a:solidFill>
                  <a:srgbClr val="000000"/>
                </a:solidFill>
                <a:cs typeface="Calibri" panose="020F0502020204030204" pitchFamily="34" charset="0"/>
              </a:rPr>
              <a:t>-</a:t>
            </a:r>
            <a:r>
              <a:rPr lang="en-US" sz="2400" dirty="0" smtClean="0">
                <a:solidFill>
                  <a:srgbClr val="000000"/>
                </a:solidFill>
                <a:latin typeface="Consolas" panose="020B0609020204030204" pitchFamily="49" charset="0"/>
                <a:cs typeface="Calibri" panose="020F0502020204030204" pitchFamily="34" charset="0"/>
              </a:rPr>
              <a:t>IN</a:t>
            </a:r>
            <a:r>
              <a:rPr lang="en-US" sz="2400" dirty="0" smtClean="0">
                <a:solidFill>
                  <a:srgbClr val="000000"/>
                </a:solidFill>
                <a:cs typeface="Calibri" panose="020F0502020204030204" pitchFamily="34" charset="0"/>
              </a:rPr>
              <a:t> operator</a:t>
            </a:r>
            <a:endParaRPr lang="en-US" sz="2400" dirty="0">
              <a:solidFill>
                <a:srgbClr val="000000"/>
              </a:solidFill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206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/>
          </p:cNvSpPr>
          <p:nvPr>
            <p:ph type="title" idx="4294967295"/>
          </p:nvPr>
        </p:nvSpPr>
        <p:spPr>
          <a:xfrm>
            <a:off x="431800" y="303213"/>
            <a:ext cx="6083300" cy="522287"/>
          </a:xfrm>
        </p:spPr>
        <p:txBody>
          <a:bodyPr/>
          <a:lstStyle/>
          <a:p>
            <a:pPr eaLnBrk="1" hangingPunct="1"/>
            <a:r>
              <a:rPr lang="en-CA" altLang="en-US" dirty="0" smtClean="0">
                <a:ea typeface="ＭＳ Ｐゴシック" panose="020B0600070205080204" pitchFamily="34" charset="-128"/>
              </a:rPr>
              <a:t>Decision-Making With Multiple Boolean Expressions (Connected With </a:t>
            </a:r>
            <a:r>
              <a:rPr lang="en-CA" altLang="en-US" dirty="0" smtClean="0">
                <a:solidFill>
                  <a:srgbClr val="FF0000"/>
                </a:solidFill>
                <a:ea typeface="ＭＳ Ｐゴシック" panose="020B0600070205080204" pitchFamily="34" charset="-128"/>
              </a:rPr>
              <a:t>Logic</a:t>
            </a:r>
            <a:r>
              <a:rPr lang="en-CA" altLang="en-US" dirty="0" smtClean="0">
                <a:ea typeface="ＭＳ Ｐゴシック" panose="020B0600070205080204" pitchFamily="34" charset="-128"/>
              </a:rPr>
              <a:t>)</a:t>
            </a:r>
          </a:p>
        </p:txBody>
      </p:sp>
      <p:sp>
        <p:nvSpPr>
          <p:cNvPr id="40963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/>
            <a:r>
              <a:rPr lang="en-CA" altLang="en-US" b="1" dirty="0" smtClean="0">
                <a:ea typeface="ＭＳ Ｐゴシック" panose="020B0600070205080204" pitchFamily="34" charset="-128"/>
              </a:rPr>
              <a:t>Format: </a:t>
            </a:r>
          </a:p>
          <a:p>
            <a:pPr eaLnBrk="1" hangingPunct="1">
              <a:buFontTx/>
              <a:buNone/>
            </a:pPr>
            <a:r>
              <a:rPr lang="en-CA" altLang="en-US" sz="16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     if </a:t>
            </a:r>
            <a:r>
              <a:rPr lang="en-CA" altLang="en-US" sz="1600" b="1" dirty="0" smtClean="0">
                <a:solidFill>
                  <a:srgbClr val="0066FF"/>
                </a:solidFill>
                <a:latin typeface="Consolas" panose="020B0609020204030204" pitchFamily="49" charset="0"/>
                <a:ea typeface="ＭＳ Ｐゴシック" panose="020B0600070205080204" pitchFamily="34" charset="-128"/>
              </a:rPr>
              <a:t>(</a:t>
            </a:r>
            <a:r>
              <a:rPr lang="en-CA" altLang="en-US" sz="16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(</a:t>
            </a:r>
            <a:r>
              <a:rPr lang="en-CA" altLang="en-US" sz="1600" i="1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Boolean expression</a:t>
            </a:r>
            <a:r>
              <a:rPr lang="en-CA" altLang="en-US" sz="16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) </a:t>
            </a:r>
            <a:r>
              <a:rPr lang="en-CA" altLang="en-US" sz="1600" b="1" i="1" dirty="0" smtClean="0">
                <a:solidFill>
                  <a:srgbClr val="FF0000"/>
                </a:solidFill>
                <a:latin typeface="Consolas" panose="020B0609020204030204" pitchFamily="49" charset="0"/>
                <a:ea typeface="ＭＳ Ｐゴシック" panose="020B0600070205080204" pitchFamily="34" charset="-128"/>
              </a:rPr>
              <a:t>logical operator</a:t>
            </a:r>
            <a:r>
              <a:rPr lang="en-CA" altLang="en-US" sz="1600" dirty="0" smtClean="0">
                <a:solidFill>
                  <a:srgbClr val="FF0000"/>
                </a:solidFill>
                <a:latin typeface="Consolas" panose="020B0609020204030204" pitchFamily="49" charset="0"/>
                <a:ea typeface="ＭＳ Ｐゴシック" panose="020B0600070205080204" pitchFamily="34" charset="-128"/>
              </a:rPr>
              <a:t> </a:t>
            </a:r>
            <a:r>
              <a:rPr lang="en-CA" altLang="en-US" sz="16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(</a:t>
            </a:r>
            <a:r>
              <a:rPr lang="en-CA" altLang="en-US" sz="1600" i="1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Boolean expression</a:t>
            </a:r>
            <a:r>
              <a:rPr lang="en-CA" altLang="en-US" sz="16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)</a:t>
            </a:r>
            <a:r>
              <a:rPr lang="en-CA" altLang="en-US" sz="1600" b="1" dirty="0" smtClean="0">
                <a:solidFill>
                  <a:srgbClr val="0066FF"/>
                </a:solidFill>
                <a:latin typeface="Consolas" panose="020B0609020204030204" pitchFamily="49" charset="0"/>
                <a:ea typeface="ＭＳ Ｐゴシック" panose="020B0600070205080204" pitchFamily="34" charset="-128"/>
              </a:rPr>
              <a:t>)</a:t>
            </a:r>
            <a:r>
              <a:rPr lang="en-CA" altLang="en-US" sz="16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:</a:t>
            </a:r>
          </a:p>
          <a:p>
            <a:pPr eaLnBrk="1" hangingPunct="1">
              <a:buFontTx/>
              <a:buNone/>
            </a:pPr>
            <a:r>
              <a:rPr lang="en-CA" altLang="en-US" sz="16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        </a:t>
            </a:r>
            <a:r>
              <a:rPr lang="en-CA" altLang="en-US" sz="1600" i="1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body</a:t>
            </a:r>
            <a:endParaRPr lang="en-CA" altLang="en-US" sz="1600" b="1" i="1" dirty="0" smtClean="0">
              <a:latin typeface="Consolas" panose="020B0609020204030204" pitchFamily="49" charset="0"/>
              <a:ea typeface="ＭＳ Ｐゴシック" panose="020B0600070205080204" pitchFamily="34" charset="-128"/>
            </a:endParaRPr>
          </a:p>
          <a:p>
            <a:pPr eaLnBrk="1" hangingPunct="1"/>
            <a:r>
              <a:rPr lang="en-CA" altLang="en-US" b="1" dirty="0" smtClean="0">
                <a:ea typeface="ＭＳ Ｐゴシック" panose="020B0600070205080204" pitchFamily="34" charset="-128"/>
              </a:rPr>
              <a:t>Example: </a:t>
            </a:r>
            <a:r>
              <a:rPr lang="en-CA" altLang="en-US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4</a:t>
            </a:r>
            <a:r>
              <a:rPr lang="en-CA" altLang="en-US" sz="20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if_and_positive.py</a:t>
            </a:r>
          </a:p>
          <a:p>
            <a:pPr lvl="1" eaLnBrk="1" hangingPunct="1"/>
            <a:r>
              <a:rPr lang="en-US" altLang="en-US" dirty="0">
                <a:ea typeface="ＭＳ Ｐゴシック" panose="020B0600070205080204" pitchFamily="34" charset="-128"/>
                <a:cs typeface="Calibri" panose="020F0502020204030204" pitchFamily="34" charset="0"/>
              </a:rPr>
              <a:t>Learning objective of example</a:t>
            </a:r>
            <a:r>
              <a:rPr lang="en-US" altLang="en-US" dirty="0" smtClean="0">
                <a:ea typeface="ＭＳ Ｐゴシック" panose="020B0600070205080204" pitchFamily="34" charset="-128"/>
                <a:cs typeface="Calibri" panose="020F0502020204030204" pitchFamily="34" charset="0"/>
              </a:rPr>
              <a:t>: applying logical AND (all Boolean expressions must evaluate to true for compound expression to be true).</a:t>
            </a:r>
            <a:endParaRPr lang="en-CA" altLang="en-US" sz="2000" dirty="0" smtClean="0">
              <a:latin typeface="Consolas" panose="020B0609020204030204" pitchFamily="49" charset="0"/>
              <a:ea typeface="ＭＳ Ｐゴシック" panose="020B0600070205080204" pitchFamily="34" charset="-128"/>
            </a:endParaRPr>
          </a:p>
          <a:p>
            <a:pPr eaLnBrk="1" hangingPunct="1">
              <a:buFontTx/>
              <a:buNone/>
            </a:pPr>
            <a:r>
              <a:rPr lang="en-CA" altLang="en-US" sz="16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     if </a:t>
            </a:r>
            <a:r>
              <a:rPr lang="en-CA" altLang="en-US" sz="1600" b="1" dirty="0" smtClean="0">
                <a:solidFill>
                  <a:srgbClr val="0066FF"/>
                </a:solidFill>
                <a:latin typeface="Consolas" panose="020B0609020204030204" pitchFamily="49" charset="0"/>
                <a:ea typeface="ＭＳ Ｐゴシック" panose="020B0600070205080204" pitchFamily="34" charset="-128"/>
              </a:rPr>
              <a:t>(</a:t>
            </a:r>
            <a:r>
              <a:rPr lang="en-CA" altLang="en-US" sz="16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(x &gt; 0) </a:t>
            </a:r>
            <a:r>
              <a:rPr lang="en-CA" altLang="en-US" sz="1600" b="1" dirty="0" smtClean="0">
                <a:solidFill>
                  <a:srgbClr val="FF0000"/>
                </a:solidFill>
                <a:latin typeface="Consolas" panose="020B0609020204030204" pitchFamily="49" charset="0"/>
                <a:ea typeface="ＭＳ Ｐゴシック" panose="020B0600070205080204" pitchFamily="34" charset="-128"/>
              </a:rPr>
              <a:t>and</a:t>
            </a:r>
            <a:r>
              <a:rPr lang="en-CA" altLang="en-US" sz="16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 (y &gt; 0)</a:t>
            </a:r>
            <a:r>
              <a:rPr lang="en-CA" altLang="en-US" sz="1600" b="1" dirty="0" smtClean="0">
                <a:solidFill>
                  <a:srgbClr val="0066FF"/>
                </a:solidFill>
                <a:latin typeface="Consolas" panose="020B0609020204030204" pitchFamily="49" charset="0"/>
                <a:ea typeface="ＭＳ Ｐゴシック" panose="020B0600070205080204" pitchFamily="34" charset="-128"/>
              </a:rPr>
              <a:t>)</a:t>
            </a:r>
            <a:r>
              <a:rPr lang="en-CA" altLang="en-US" sz="16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:</a:t>
            </a:r>
          </a:p>
          <a:p>
            <a:pPr eaLnBrk="1" hangingPunct="1">
              <a:buFontTx/>
              <a:buNone/>
            </a:pPr>
            <a:r>
              <a:rPr lang="en-CA" altLang="en-US" sz="16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        print("All numbers positive") </a:t>
            </a:r>
          </a:p>
        </p:txBody>
      </p:sp>
      <p:pic>
        <p:nvPicPr>
          <p:cNvPr id="3277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2304"/>
          <a:stretch>
            <a:fillRect/>
          </a:stretch>
        </p:blipFill>
        <p:spPr bwMode="auto">
          <a:xfrm>
            <a:off x="552715" y="4216460"/>
            <a:ext cx="4174067" cy="7442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384" b="44925"/>
          <a:stretch>
            <a:fillRect/>
          </a:stretch>
        </p:blipFill>
        <p:spPr bwMode="auto">
          <a:xfrm>
            <a:off x="2810934" y="5098003"/>
            <a:ext cx="4365096" cy="7505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4068" b="10982"/>
          <a:stretch>
            <a:fillRect/>
          </a:stretch>
        </p:blipFill>
        <p:spPr bwMode="auto">
          <a:xfrm>
            <a:off x="4176889" y="5899171"/>
            <a:ext cx="4260674" cy="9588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 bwMode="auto">
          <a:xfrm>
            <a:off x="6711004" y="394156"/>
            <a:ext cx="2432996" cy="1148674"/>
          </a:xfrm>
          <a:prstGeom prst="rect">
            <a:avLst/>
          </a:prstGeom>
          <a:solidFill>
            <a:srgbClr val="FFFFCC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sm" len="sm"/>
            <a:tailEnd type="none"/>
          </a:ln>
          <a:effectLst/>
        </p:spPr>
        <p:txBody>
          <a:bodyPr rtlCol="0" anchor="t" anchorCtr="0"/>
          <a:lstStyle/>
          <a:p>
            <a:r>
              <a:rPr lang="en-US" sz="1600" b="1" dirty="0" smtClean="0">
                <a:solidFill>
                  <a:srgbClr val="0066FF"/>
                </a:solidFill>
              </a:rPr>
              <a:t>Multiple brackets </a:t>
            </a:r>
            <a:r>
              <a:rPr lang="en-US" sz="1600" dirty="0" smtClean="0"/>
              <a:t>aren’t mandatory with python but are required with other languages</a:t>
            </a:r>
            <a:endParaRPr lang="en-CA" sz="1600" dirty="0" smtClean="0"/>
          </a:p>
        </p:txBody>
      </p:sp>
    </p:spTree>
    <p:extLst>
      <p:ext uri="{BB962C8B-B14F-4D97-AF65-F5344CB8AC3E}">
        <p14:creationId xmlns:p14="http://schemas.microsoft.com/office/powerpoint/2010/main" val="1522403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en-US" dirty="0" smtClean="0">
                <a:ea typeface="ＭＳ Ｐゴシック" panose="020B0600070205080204" pitchFamily="34" charset="-128"/>
              </a:rPr>
              <a:t>Forming Compound Boolean Expressions With The “</a:t>
            </a:r>
            <a:r>
              <a:rPr lang="en-US" altLang="ja-JP" dirty="0" smtClean="0">
                <a:solidFill>
                  <a:srgbClr val="FF0000"/>
                </a:solidFill>
                <a:ea typeface="ＭＳ Ｐゴシック" panose="020B0600070205080204" pitchFamily="34" charset="-128"/>
              </a:rPr>
              <a:t>OR</a:t>
            </a:r>
            <a:r>
              <a:rPr lang="en-US" altLang="en-US" dirty="0" smtClean="0">
                <a:ea typeface="ＭＳ Ｐゴシック" panose="020B0600070205080204" pitchFamily="34" charset="-128"/>
              </a:rPr>
              <a:t>”</a:t>
            </a:r>
            <a:r>
              <a:rPr lang="en-US" altLang="ja-JP" dirty="0" smtClean="0">
                <a:ea typeface="ＭＳ Ｐゴシック" panose="020B0600070205080204" pitchFamily="34" charset="-128"/>
              </a:rPr>
              <a:t> Operator</a:t>
            </a:r>
            <a:endParaRPr lang="en-US" altLang="en-US" dirty="0" smtClean="0">
              <a:ea typeface="ＭＳ Ｐゴシック" panose="020B0600070205080204" pitchFamily="34" charset="-128"/>
            </a:endParaRPr>
          </a:p>
        </p:txBody>
      </p:sp>
      <p:sp>
        <p:nvSpPr>
          <p:cNvPr id="41987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/>
            <a:r>
              <a:rPr lang="en-US" altLang="en-US" b="1" dirty="0" smtClean="0">
                <a:ea typeface="ＭＳ Ｐゴシック" panose="020B0600070205080204" pitchFamily="34" charset="-128"/>
              </a:rPr>
              <a:t>Format:</a:t>
            </a:r>
          </a:p>
          <a:p>
            <a:pPr eaLnBrk="1" hangingPunct="1"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     if ((</a:t>
            </a:r>
            <a:r>
              <a:rPr lang="en-US" altLang="en-US" sz="1800" i="1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Boolean expression</a:t>
            </a:r>
            <a:r>
              <a:rPr lang="en-US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) </a:t>
            </a:r>
            <a:r>
              <a:rPr lang="en-US" altLang="en-US" sz="1800" b="1" dirty="0" smtClean="0">
                <a:solidFill>
                  <a:srgbClr val="FF0000"/>
                </a:solidFill>
                <a:latin typeface="Consolas" panose="020B0609020204030204" pitchFamily="49" charset="0"/>
                <a:ea typeface="ＭＳ Ｐゴシック" panose="020B0600070205080204" pitchFamily="34" charset="-128"/>
              </a:rPr>
              <a:t>or</a:t>
            </a:r>
            <a:r>
              <a:rPr lang="en-US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 (</a:t>
            </a:r>
            <a:r>
              <a:rPr lang="en-US" altLang="en-US" sz="1800" i="1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Boolean expression</a:t>
            </a:r>
            <a:r>
              <a:rPr lang="en-US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)):</a:t>
            </a:r>
          </a:p>
          <a:p>
            <a:pPr eaLnBrk="1" hangingPunct="1">
              <a:buFontTx/>
              <a:buNone/>
            </a:pPr>
            <a:r>
              <a:rPr lang="en-US" altLang="en-US" sz="1800" i="1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         body</a:t>
            </a:r>
            <a:endParaRPr lang="en-US" altLang="en-US" sz="1800" b="1" i="1" dirty="0" smtClean="0">
              <a:latin typeface="Consolas" panose="020B0609020204030204" pitchFamily="49" charset="0"/>
              <a:ea typeface="ＭＳ Ｐゴシック" panose="020B0600070205080204" pitchFamily="34" charset="-128"/>
            </a:endParaRPr>
          </a:p>
          <a:p>
            <a:pPr eaLnBrk="1" hangingPunct="1"/>
            <a:r>
              <a:rPr lang="en-US" altLang="en-US" b="1" dirty="0" smtClean="0">
                <a:ea typeface="ＭＳ Ｐゴシック" panose="020B0600070205080204" pitchFamily="34" charset="-128"/>
              </a:rPr>
              <a:t>Name of the online example: </a:t>
            </a:r>
            <a:r>
              <a:rPr lang="en-US" altLang="en-US" sz="20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5if_or_hiring.py</a:t>
            </a:r>
          </a:p>
          <a:p>
            <a:pPr lvl="1" eaLnBrk="1" hangingPunct="1"/>
            <a:r>
              <a:rPr lang="en-US" altLang="en-US" dirty="0">
                <a:ea typeface="ＭＳ Ｐゴシック" panose="020B0600070205080204" pitchFamily="34" charset="-128"/>
                <a:cs typeface="Calibri" panose="020F0502020204030204" pitchFamily="34" charset="0"/>
              </a:rPr>
              <a:t>Learning objective of example: applying logical </a:t>
            </a:r>
            <a:r>
              <a:rPr lang="en-US" altLang="en-US" dirty="0" smtClean="0">
                <a:ea typeface="ＭＳ Ｐゴシック" panose="020B0600070205080204" pitchFamily="34" charset="-128"/>
                <a:cs typeface="Calibri" panose="020F0502020204030204" pitchFamily="34" charset="0"/>
              </a:rPr>
              <a:t>OR </a:t>
            </a:r>
            <a:r>
              <a:rPr lang="en-US" altLang="en-US" dirty="0">
                <a:ea typeface="ＭＳ Ｐゴシック" panose="020B0600070205080204" pitchFamily="34" charset="-128"/>
                <a:cs typeface="Calibri" panose="020F0502020204030204" pitchFamily="34" charset="0"/>
              </a:rPr>
              <a:t>(</a:t>
            </a:r>
            <a:r>
              <a:rPr lang="en-US" altLang="en-US" dirty="0" smtClean="0">
                <a:ea typeface="ＭＳ Ｐゴシック" panose="020B0600070205080204" pitchFamily="34" charset="-128"/>
                <a:cs typeface="Calibri" panose="020F0502020204030204" pitchFamily="34" charset="0"/>
              </a:rPr>
              <a:t>at least one </a:t>
            </a:r>
            <a:r>
              <a:rPr lang="en-US" altLang="en-US" dirty="0">
                <a:ea typeface="ＭＳ Ｐゴシック" panose="020B0600070205080204" pitchFamily="34" charset="-128"/>
                <a:cs typeface="Calibri" panose="020F0502020204030204" pitchFamily="34" charset="0"/>
              </a:rPr>
              <a:t>Boolean </a:t>
            </a:r>
            <a:r>
              <a:rPr lang="en-US" altLang="en-US" dirty="0" smtClean="0">
                <a:ea typeface="ＭＳ Ｐゴシック" panose="020B0600070205080204" pitchFamily="34" charset="-128"/>
                <a:cs typeface="Calibri" panose="020F0502020204030204" pitchFamily="34" charset="0"/>
              </a:rPr>
              <a:t>expression </a:t>
            </a:r>
            <a:r>
              <a:rPr lang="en-US" altLang="en-US" dirty="0">
                <a:ea typeface="ＭＳ Ｐゴシック" panose="020B0600070205080204" pitchFamily="34" charset="-128"/>
                <a:cs typeface="Calibri" panose="020F0502020204030204" pitchFamily="34" charset="0"/>
              </a:rPr>
              <a:t>must evaluate to true for compound expression to be true</a:t>
            </a:r>
            <a:r>
              <a:rPr lang="en-US" altLang="en-US" dirty="0" smtClean="0">
                <a:ea typeface="ＭＳ Ｐゴシック" panose="020B0600070205080204" pitchFamily="34" charset="-128"/>
                <a:cs typeface="Calibri" panose="020F0502020204030204" pitchFamily="34" charset="0"/>
              </a:rPr>
              <a:t>).</a:t>
            </a:r>
            <a:endParaRPr lang="en-US" altLang="en-US" b="1" dirty="0" smtClean="0">
              <a:ea typeface="ＭＳ Ｐゴシック" panose="020B0600070205080204" pitchFamily="34" charset="-128"/>
            </a:endParaRPr>
          </a:p>
          <a:p>
            <a:pPr lvl="1" eaLnBrk="1" hangingPunct="1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gpa = float(input("Grade point (0-4.0): "))</a:t>
            </a:r>
          </a:p>
          <a:p>
            <a:pPr lvl="1" eaLnBrk="1" hangingPunct="1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yearsJobExperience = int(input("Number of years of job experience: "))</a:t>
            </a:r>
          </a:p>
          <a:p>
            <a:pPr lvl="1" eaLnBrk="1" hangingPunct="1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if ((gpa &gt; 3.7) </a:t>
            </a:r>
            <a:r>
              <a:rPr lang="en-US" altLang="en-US" sz="1800" b="1" dirty="0" smtClean="0">
                <a:solidFill>
                  <a:srgbClr val="FF0000"/>
                </a:solidFill>
                <a:latin typeface="Consolas" panose="020B0609020204030204" pitchFamily="49" charset="0"/>
                <a:ea typeface="ＭＳ Ｐゴシック" panose="020B0600070205080204" pitchFamily="34" charset="-128"/>
              </a:rPr>
              <a:t>or</a:t>
            </a:r>
            <a:r>
              <a:rPr lang="en-US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 (yearsJobExperience &gt; 5)):</a:t>
            </a:r>
          </a:p>
          <a:p>
            <a:pPr lvl="1" eaLnBrk="1" hangingPunct="1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    print("You are hired")</a:t>
            </a:r>
          </a:p>
          <a:p>
            <a:pPr lvl="1" eaLnBrk="1" hangingPunct="1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else:</a:t>
            </a:r>
          </a:p>
          <a:p>
            <a:pPr lvl="1" eaLnBrk="1" hangingPunct="1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    print("Insufficient qualifications")</a:t>
            </a:r>
          </a:p>
          <a:p>
            <a:pPr eaLnBrk="1" hangingPunct="1">
              <a:buFontTx/>
              <a:buNone/>
            </a:pPr>
            <a:endParaRPr lang="en-US" altLang="en-US" sz="1800" dirty="0" smtClean="0">
              <a:latin typeface="Arial" panose="020B0604020202020204" pitchFamily="34" charset="0"/>
              <a:ea typeface="ＭＳ Ｐゴシック" panose="020B0600070205080204" pitchFamily="34" charset="-128"/>
            </a:endParaRPr>
          </a:p>
          <a:p>
            <a:pPr eaLnBrk="1" hangingPunct="1"/>
            <a:endParaRPr lang="en-US" altLang="en-US" sz="1800" dirty="0" smtClean="0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pic>
        <p:nvPicPr>
          <p:cNvPr id="522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631" y="5603081"/>
            <a:ext cx="3200400" cy="563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2229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6156" y="5603081"/>
            <a:ext cx="3200400" cy="550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2230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384"/>
          <a:stretch>
            <a:fillRect/>
          </a:stretch>
        </p:blipFill>
        <p:spPr bwMode="auto">
          <a:xfrm>
            <a:off x="680156" y="6273800"/>
            <a:ext cx="319087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2231" name="Picture 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6156" y="6284913"/>
            <a:ext cx="3136900" cy="573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826035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ea typeface="ＭＳ Ｐゴシック" panose="020B0600070205080204" pitchFamily="34" charset="-128"/>
              </a:rPr>
              <a:t>The </a:t>
            </a:r>
            <a:r>
              <a:rPr lang="en-US" altLang="en-US" dirty="0" smtClean="0">
                <a:ea typeface="ＭＳ Ｐゴシック" panose="020B0600070205080204" pitchFamily="34" charset="-128"/>
              </a:rPr>
              <a:t>“</a:t>
            </a:r>
            <a:r>
              <a:rPr lang="en-US" altLang="en-US" dirty="0" smtClean="0">
                <a:solidFill>
                  <a:srgbClr val="FF0000"/>
                </a:solidFill>
                <a:ea typeface="ＭＳ Ｐゴシック" panose="020B0600070205080204" pitchFamily="34" charset="-128"/>
              </a:rPr>
              <a:t>NOT</a:t>
            </a:r>
            <a:r>
              <a:rPr lang="en-US" altLang="en-US" dirty="0" smtClean="0">
                <a:ea typeface="ＭＳ Ｐゴシック" panose="020B0600070205080204" pitchFamily="34" charset="-128"/>
              </a:rPr>
              <a:t>”</a:t>
            </a:r>
            <a:r>
              <a:rPr lang="en-US" altLang="ja-JP" dirty="0" smtClean="0">
                <a:ea typeface="ＭＳ Ｐゴシック" panose="020B0600070205080204" pitchFamily="34" charset="-128"/>
              </a:rPr>
              <a:t> </a:t>
            </a:r>
            <a:r>
              <a:rPr lang="en-US" altLang="ja-JP" dirty="0">
                <a:ea typeface="ＭＳ Ｐゴシック" panose="020B0600070205080204" pitchFamily="34" charset="-128"/>
              </a:rPr>
              <a:t>Operator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 b="1" dirty="0">
                <a:ea typeface="ＭＳ Ｐゴシック" panose="020B0600070205080204" pitchFamily="34" charset="-128"/>
              </a:rPr>
              <a:t>Format:</a:t>
            </a:r>
          </a:p>
          <a:p>
            <a:pPr eaLnBrk="1" hangingPunct="1">
              <a:buFontTx/>
              <a:buNone/>
            </a:pPr>
            <a:r>
              <a:rPr lang="en-US" altLang="en-US" sz="2000" dirty="0">
                <a:latin typeface="Consolas" panose="020B0609020204030204" pitchFamily="49" charset="0"/>
                <a:ea typeface="ＭＳ Ｐゴシック" panose="020B0600070205080204" pitchFamily="34" charset="-128"/>
              </a:rPr>
              <a:t>   if </a:t>
            </a:r>
            <a:r>
              <a:rPr lang="en-US" altLang="en-US" sz="2000" b="1" dirty="0" smtClean="0">
                <a:solidFill>
                  <a:srgbClr val="FF0000"/>
                </a:solidFill>
                <a:latin typeface="Consolas" panose="020B0609020204030204" pitchFamily="49" charset="0"/>
                <a:ea typeface="ＭＳ Ｐゴシック" panose="020B0600070205080204" pitchFamily="34" charset="-128"/>
              </a:rPr>
              <a:t>not</a:t>
            </a:r>
            <a:r>
              <a:rPr lang="en-US" altLang="en-US" sz="20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 (</a:t>
            </a:r>
            <a:r>
              <a:rPr lang="en-US" altLang="en-US" sz="2000" i="1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Boolean </a:t>
            </a:r>
            <a:r>
              <a:rPr lang="en-US" altLang="en-US" sz="2000" i="1" dirty="0">
                <a:latin typeface="Consolas" panose="020B0609020204030204" pitchFamily="49" charset="0"/>
                <a:ea typeface="ＭＳ Ｐゴシック" panose="020B0600070205080204" pitchFamily="34" charset="-128"/>
              </a:rPr>
              <a:t>expression</a:t>
            </a:r>
            <a:r>
              <a:rPr lang="en-US" altLang="en-US" sz="20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):</a:t>
            </a:r>
            <a:endParaRPr lang="en-US" altLang="en-US" sz="2000" dirty="0">
              <a:latin typeface="Consolas" panose="020B0609020204030204" pitchFamily="49" charset="0"/>
              <a:ea typeface="ＭＳ Ｐゴシック" panose="020B0600070205080204" pitchFamily="34" charset="-128"/>
            </a:endParaRPr>
          </a:p>
          <a:p>
            <a:pPr eaLnBrk="1" hangingPunct="1">
              <a:buFontTx/>
              <a:buNone/>
            </a:pPr>
            <a:r>
              <a:rPr lang="en-US" altLang="en-US" sz="2000" dirty="0">
                <a:latin typeface="Consolas" panose="020B0609020204030204" pitchFamily="49" charset="0"/>
                <a:ea typeface="ＭＳ Ｐゴシック" panose="020B0600070205080204" pitchFamily="34" charset="-128"/>
              </a:rPr>
              <a:t>       </a:t>
            </a:r>
            <a:r>
              <a:rPr lang="en-US" altLang="en-US" sz="2000" i="1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body</a:t>
            </a:r>
            <a:endParaRPr lang="en-US" altLang="en-US" sz="2000" b="1" i="1" dirty="0">
              <a:latin typeface="Consolas" panose="020B0609020204030204" pitchFamily="49" charset="0"/>
              <a:ea typeface="ＭＳ Ｐゴシック" panose="020B0600070205080204" pitchFamily="34" charset="-128"/>
            </a:endParaRPr>
          </a:p>
          <a:p>
            <a:pPr eaLnBrk="1" hangingPunct="1"/>
            <a:r>
              <a:rPr lang="en-US" altLang="en-US" b="1" dirty="0">
                <a:ea typeface="ＭＳ Ｐゴシック" panose="020B0600070205080204" pitchFamily="34" charset="-128"/>
              </a:rPr>
              <a:t>Name of the online example: </a:t>
            </a:r>
            <a:r>
              <a:rPr lang="en-US" altLang="en-US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6if_not.py</a:t>
            </a:r>
            <a:endParaRPr lang="en-US" altLang="en-US" b="1" dirty="0">
              <a:ea typeface="ＭＳ Ｐゴシック" panose="020B0600070205080204" pitchFamily="34" charset="-128"/>
            </a:endParaRPr>
          </a:p>
          <a:p>
            <a:pPr lvl="1"/>
            <a:r>
              <a:rPr lang="en-US" altLang="en-US" dirty="0">
                <a:ea typeface="ＭＳ Ｐゴシック" panose="020B0600070205080204" pitchFamily="34" charset="-128"/>
                <a:cs typeface="Calibri" panose="020F0502020204030204" pitchFamily="34" charset="0"/>
              </a:rPr>
              <a:t>Learning objective of example</a:t>
            </a:r>
            <a:r>
              <a:rPr lang="en-US" altLang="en-US" dirty="0" smtClean="0">
                <a:ea typeface="ＭＳ Ｐゴシック" panose="020B0600070205080204" pitchFamily="34" charset="-128"/>
                <a:cs typeface="Calibri" panose="020F0502020204030204" pitchFamily="34" charset="0"/>
              </a:rPr>
              <a:t>: when an action (</a:t>
            </a:r>
            <a:r>
              <a:rPr lang="en-US" altLang="en-US" dirty="0" smtClean="0">
                <a:latin typeface="Consolas" panose="020B0609020204030204" pitchFamily="49" charset="0"/>
                <a:ea typeface="ＭＳ Ｐゴシック" panose="020B0600070205080204" pitchFamily="34" charset="-128"/>
                <a:cs typeface="Calibri" panose="020F0502020204030204" pitchFamily="34" charset="0"/>
              </a:rPr>
              <a:t>IF</a:t>
            </a:r>
            <a:r>
              <a:rPr lang="en-US" altLang="en-US" dirty="0" smtClean="0">
                <a:ea typeface="ＭＳ Ｐゴシック" panose="020B0600070205080204" pitchFamily="34" charset="-128"/>
                <a:cs typeface="Calibri" panose="020F0502020204030204" pitchFamily="34" charset="0"/>
              </a:rPr>
              <a:t>-body) is applied when a condition is not met.</a:t>
            </a:r>
            <a:endParaRPr lang="en-US" dirty="0" smtClean="0"/>
          </a:p>
          <a:p>
            <a:pPr lvl="1"/>
            <a:r>
              <a:rPr lang="en-US" dirty="0" smtClean="0"/>
              <a:t>(Alternatives to using Not can sometimes be implemented using the inequality operator ‘!=‘)</a:t>
            </a:r>
          </a:p>
          <a:p>
            <a:pPr lvl="1"/>
            <a:endParaRPr lang="en-US" dirty="0" smtClean="0"/>
          </a:p>
          <a:p>
            <a:pPr marL="225425" lvl="1" indent="0">
              <a:buNone/>
            </a:pPr>
            <a:r>
              <a:rPr lang="en-US" dirty="0" smtClean="0">
                <a:latin typeface="Consolas" panose="020B0609020204030204" pitchFamily="49" charset="0"/>
              </a:rPr>
              <a:t>SYSTEM_PASSWORD </a:t>
            </a:r>
            <a:r>
              <a:rPr lang="en-US" dirty="0">
                <a:latin typeface="Consolas" panose="020B0609020204030204" pitchFamily="49" charset="0"/>
              </a:rPr>
              <a:t>= "password123"</a:t>
            </a:r>
          </a:p>
          <a:p>
            <a:pPr marL="225425" lvl="1" indent="0">
              <a:buNone/>
            </a:pPr>
            <a:r>
              <a:rPr lang="en-US" dirty="0">
                <a:latin typeface="Consolas" panose="020B0609020204030204" pitchFamily="49" charset="0"/>
              </a:rPr>
              <a:t>userPassword = input("Password: ")</a:t>
            </a:r>
          </a:p>
          <a:p>
            <a:pPr marL="225425" lvl="1" indent="0">
              <a:buNone/>
            </a:pPr>
            <a:r>
              <a:rPr lang="en-US" dirty="0">
                <a:latin typeface="Consolas" panose="020B0609020204030204" pitchFamily="49" charset="0"/>
              </a:rPr>
              <a:t>if </a:t>
            </a:r>
            <a:r>
              <a:rPr lang="en-US" dirty="0">
                <a:solidFill>
                  <a:srgbClr val="FF0000"/>
                </a:solidFill>
                <a:latin typeface="Consolas" panose="020B0609020204030204" pitchFamily="49" charset="0"/>
              </a:rPr>
              <a:t>not</a:t>
            </a:r>
            <a:r>
              <a:rPr lang="en-US" dirty="0">
                <a:latin typeface="Consolas" panose="020B0609020204030204" pitchFamily="49" charset="0"/>
              </a:rPr>
              <a:t> (userPassword == SYSTEM_PASSWORD):</a:t>
            </a:r>
          </a:p>
          <a:p>
            <a:pPr marL="225425" lvl="1" indent="0">
              <a:buNone/>
            </a:pPr>
            <a:r>
              <a:rPr lang="en-CA" dirty="0">
                <a:latin typeface="Consolas" panose="020B0609020204030204" pitchFamily="49" charset="0"/>
              </a:rPr>
              <a:t>    print("Using logical NOT-operator: Wrong password")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2877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en-US" dirty="0" smtClean="0">
                <a:ea typeface="ＭＳ Ｐゴシック" panose="020B0600070205080204" pitchFamily="34" charset="-128"/>
              </a:rPr>
              <a:t>Quick Summary: Using Logic </a:t>
            </a:r>
            <a:r>
              <a:rPr lang="en-US" altLang="en-US" smtClean="0">
                <a:ea typeface="ＭＳ Ｐゴシック" panose="020B0600070205080204" pitchFamily="34" charset="-128"/>
              </a:rPr>
              <a:t>With Branching</a:t>
            </a:r>
            <a:endParaRPr lang="en-US" altLang="en-US" dirty="0" smtClean="0">
              <a:ea typeface="ＭＳ Ｐゴシック" panose="020B0600070205080204" pitchFamily="34" charset="-128"/>
            </a:endParaRPr>
          </a:p>
        </p:txBody>
      </p:sp>
      <p:sp>
        <p:nvSpPr>
          <p:cNvPr id="167939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 marL="117475" indent="-117475" eaLnBrk="1" hangingPunct="1">
              <a:tabLst>
                <a:tab pos="117475" algn="l"/>
              </a:tabLst>
            </a:pPr>
            <a:r>
              <a:rPr lang="en-US" altLang="en-US" dirty="0" smtClean="0">
                <a:ea typeface="ＭＳ Ｐゴシック" panose="020B0600070205080204" pitchFamily="34" charset="-128"/>
              </a:rPr>
              <a:t>Use multiple expressions when multiple questions must be asked and the result of expressions are related:</a:t>
            </a:r>
          </a:p>
          <a:p>
            <a:pPr marL="352425" lvl="1" indent="-117475" eaLnBrk="1" hangingPunct="1">
              <a:tabLst>
                <a:tab pos="117475" algn="l"/>
              </a:tabLst>
            </a:pPr>
            <a:r>
              <a:rPr lang="en-US" altLang="en-US" dirty="0" smtClean="0">
                <a:ea typeface="ＭＳ Ｐゴシック" panose="020B0600070205080204" pitchFamily="34" charset="-128"/>
              </a:rPr>
              <a:t>AND (strict: </a:t>
            </a:r>
            <a:r>
              <a:rPr lang="en-US" altLang="en-US" b="1" dirty="0" smtClean="0">
                <a:ea typeface="ＭＳ Ｐゴシック" panose="020B0600070205080204" pitchFamily="34" charset="-128"/>
              </a:rPr>
              <a:t>all must apply</a:t>
            </a:r>
            <a:r>
              <a:rPr lang="en-US" altLang="en-US" dirty="0" smtClean="0">
                <a:ea typeface="ＭＳ Ｐゴシック" panose="020B0600070205080204" pitchFamily="34" charset="-128"/>
              </a:rPr>
              <a:t>):</a:t>
            </a:r>
          </a:p>
          <a:p>
            <a:pPr marL="520700" lvl="3" indent="-117475" eaLnBrk="1" hangingPunct="1">
              <a:tabLst>
                <a:tab pos="117475" algn="l"/>
              </a:tabLst>
            </a:pPr>
            <a:r>
              <a:rPr lang="en-US" altLang="en-US" sz="2000" dirty="0" smtClean="0">
                <a:ea typeface="ＭＳ Ｐゴシック" panose="020B0600070205080204" pitchFamily="34" charset="-128"/>
              </a:rPr>
              <a:t>All Boolean expressions must evaluate to true before the entire expression is true.	</a:t>
            </a:r>
          </a:p>
          <a:p>
            <a:pPr marL="520700" lvl="3" indent="-117475" eaLnBrk="1" hangingPunct="1">
              <a:tabLst>
                <a:tab pos="117475" algn="l"/>
              </a:tabLst>
            </a:pPr>
            <a:r>
              <a:rPr lang="en-US" altLang="en-US" sz="2000" dirty="0" smtClean="0">
                <a:ea typeface="ＭＳ Ｐゴシック" panose="020B0600070205080204" pitchFamily="34" charset="-128"/>
              </a:rPr>
              <a:t>If any expression is false then whole expression evaluates to false.</a:t>
            </a:r>
          </a:p>
          <a:p>
            <a:pPr marL="352425" lvl="1" indent="-117475" eaLnBrk="1" hangingPunct="1">
              <a:tabLst>
                <a:tab pos="117475" algn="l"/>
              </a:tabLst>
            </a:pPr>
            <a:r>
              <a:rPr lang="en-US" altLang="en-US" dirty="0" smtClean="0">
                <a:ea typeface="ＭＳ Ｐゴシック" panose="020B0600070205080204" pitchFamily="34" charset="-128"/>
              </a:rPr>
              <a:t>OR (less restrictive: </a:t>
            </a:r>
            <a:r>
              <a:rPr lang="en-US" altLang="en-US" b="1" dirty="0" smtClean="0">
                <a:ea typeface="ＭＳ Ｐゴシック" panose="020B0600070205080204" pitchFamily="34" charset="-128"/>
              </a:rPr>
              <a:t>at least one must apply</a:t>
            </a:r>
            <a:r>
              <a:rPr lang="en-US" altLang="en-US" dirty="0" smtClean="0">
                <a:ea typeface="ＭＳ Ｐゴシック" panose="020B0600070205080204" pitchFamily="34" charset="-128"/>
              </a:rPr>
              <a:t>):</a:t>
            </a:r>
          </a:p>
          <a:p>
            <a:pPr marL="520700" lvl="3" indent="-117475" eaLnBrk="1" hangingPunct="1">
              <a:tabLst>
                <a:tab pos="117475" algn="l"/>
              </a:tabLst>
            </a:pPr>
            <a:r>
              <a:rPr lang="en-US" altLang="en-US" sz="2000" dirty="0" smtClean="0">
                <a:ea typeface="ＭＳ Ｐゴシック" panose="020B0600070205080204" pitchFamily="34" charset="-128"/>
              </a:rPr>
              <a:t>If any Boolean expression evaluates to true then the entire expression evaluates to true.</a:t>
            </a:r>
          </a:p>
          <a:p>
            <a:pPr marL="520700" lvl="3" indent="-117475" eaLnBrk="1" hangingPunct="1">
              <a:tabLst>
                <a:tab pos="117475" algn="l"/>
              </a:tabLst>
            </a:pPr>
            <a:r>
              <a:rPr lang="en-US" altLang="en-US" sz="2000" dirty="0" smtClean="0">
                <a:ea typeface="ＭＳ Ｐゴシック" panose="020B0600070205080204" pitchFamily="34" charset="-128"/>
              </a:rPr>
              <a:t>All Boolean expressions must evaluate to false before the entire expression is false.	</a:t>
            </a:r>
          </a:p>
          <a:p>
            <a:pPr marL="0" indent="-285750" eaLnBrk="1" hangingPunct="1">
              <a:tabLst>
                <a:tab pos="117475" algn="l"/>
              </a:tabLst>
            </a:pPr>
            <a:r>
              <a:rPr lang="en-US" altLang="en-US" sz="2600" dirty="0" smtClean="0">
                <a:ea typeface="ＭＳ Ｐゴシック" panose="020B0600070205080204" pitchFamily="34" charset="-128"/>
              </a:rPr>
              <a:t>Not:</a:t>
            </a:r>
            <a:endParaRPr lang="en-US" altLang="en-US" sz="2600" dirty="0">
              <a:ea typeface="ＭＳ Ｐゴシック" panose="020B0600070205080204" pitchFamily="34" charset="-128"/>
            </a:endParaRPr>
          </a:p>
          <a:p>
            <a:pPr marL="288925" lvl="2" indent="-117475" eaLnBrk="1" hangingPunct="1">
              <a:tabLst>
                <a:tab pos="117475" algn="l"/>
              </a:tabLst>
            </a:pPr>
            <a:r>
              <a:rPr lang="en-US" altLang="en-US" sz="2000" dirty="0" smtClean="0">
                <a:ea typeface="ＭＳ Ｐゴシック" panose="020B0600070205080204" pitchFamily="34" charset="-128"/>
              </a:rPr>
              <a:t>Negates or </a:t>
            </a:r>
            <a:r>
              <a:rPr lang="en-US" altLang="en-US" sz="2000" b="1" dirty="0" smtClean="0">
                <a:ea typeface="ＭＳ Ｐゴシック" panose="020B0600070205080204" pitchFamily="34" charset="-128"/>
              </a:rPr>
              <a:t>reverses the logic </a:t>
            </a:r>
            <a:r>
              <a:rPr lang="en-US" altLang="en-US" sz="2000" dirty="0" smtClean="0">
                <a:ea typeface="ＭＳ Ｐゴシック" panose="020B0600070205080204" pitchFamily="34" charset="-128"/>
              </a:rPr>
              <a:t>of a Boolean expression</a:t>
            </a:r>
          </a:p>
          <a:p>
            <a:pPr marL="288925" lvl="2" indent="-117475" eaLnBrk="1" hangingPunct="1">
              <a:tabLst>
                <a:tab pos="117475" algn="l"/>
              </a:tabLst>
            </a:pPr>
            <a:r>
              <a:rPr lang="en-US" altLang="en-US" sz="2000" dirty="0" smtClean="0">
                <a:ea typeface="ＭＳ Ｐゴシック" panose="020B0600070205080204" pitchFamily="34" charset="-128"/>
              </a:rPr>
              <a:t>May sometimes be </a:t>
            </a:r>
            <a:r>
              <a:rPr lang="en-US" altLang="en-US" sz="2000" dirty="0" smtClean="0">
                <a:ea typeface="ＭＳ Ｐゴシック" panose="020B0600070205080204" pitchFamily="34" charset="-128"/>
              </a:rPr>
              <a:t>replaced by </a:t>
            </a:r>
            <a:r>
              <a:rPr lang="en-US" altLang="en-US" sz="2000" dirty="0" smtClean="0">
                <a:ea typeface="ＭＳ Ｐゴシック" panose="020B0600070205080204" pitchFamily="34" charset="-128"/>
              </a:rPr>
              <a:t>the use of an inequality operator</a:t>
            </a:r>
          </a:p>
        </p:txBody>
      </p:sp>
    </p:spTree>
    <p:extLst>
      <p:ext uri="{BB962C8B-B14F-4D97-AF65-F5344CB8AC3E}">
        <p14:creationId xmlns:p14="http://schemas.microsoft.com/office/powerpoint/2010/main" val="385223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9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9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9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9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9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9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9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93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93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93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7939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>
                <a:solidFill>
                  <a:srgbClr val="FF0000"/>
                </a:solidFill>
              </a:rPr>
              <a:t>Nesting</a:t>
            </a:r>
            <a:endParaRPr lang="en-CA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Nesting refers to an item that is “inside of” (or “nested in”) some other item.</a:t>
            </a:r>
          </a:p>
          <a:p>
            <a:r>
              <a:rPr lang="en-CA" dirty="0" smtClean="0"/>
              <a:t>Nested branches: an </a:t>
            </a:r>
            <a:r>
              <a:rPr lang="en-CA" dirty="0"/>
              <a:t>‘</a:t>
            </a:r>
            <a:r>
              <a:rPr lang="en-CA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IF</a:t>
            </a:r>
            <a:r>
              <a:rPr lang="en-CA" b="1" dirty="0" smtClean="0">
                <a:solidFill>
                  <a:srgbClr val="FF0000"/>
                </a:solidFill>
              </a:rPr>
              <a:t>-branch’ that is inside of another </a:t>
            </a:r>
            <a:r>
              <a:rPr lang="en-CA" dirty="0" smtClean="0"/>
              <a:t>‘</a:t>
            </a:r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IF</a:t>
            </a:r>
            <a:r>
              <a:rPr lang="en-CA" dirty="0" smtClean="0"/>
              <a:t>-branch’</a:t>
            </a:r>
          </a:p>
          <a:p>
            <a:pPr lvl="1"/>
            <a:r>
              <a:rPr lang="en-US" dirty="0" smtClean="0"/>
              <a:t>Example </a:t>
            </a:r>
            <a:r>
              <a:rPr lang="en-US" dirty="0"/>
              <a:t>(assume that the respondent previously indicated </a:t>
            </a:r>
            <a:r>
              <a:rPr lang="en-US" dirty="0" smtClean="0"/>
              <a:t>the birthplace </a:t>
            </a:r>
            <a:r>
              <a:rPr lang="en-US" dirty="0"/>
              <a:t>was an Alberta city</a:t>
            </a:r>
            <a:r>
              <a:rPr lang="en-US" dirty="0" smtClean="0"/>
              <a:t>).</a:t>
            </a:r>
            <a:endParaRPr lang="en-US" dirty="0"/>
          </a:p>
          <a:p>
            <a:pPr lvl="1"/>
            <a:r>
              <a:rPr lang="en-US" sz="16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 the AB city in which you were born</a:t>
            </a:r>
          </a:p>
          <a:p>
            <a:pPr marL="917575" lvl="3" indent="-342900">
              <a:buFont typeface="+mj-lt"/>
              <a:buAutoNum type="arabicPeriod"/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Airdrie</a:t>
            </a:r>
          </a:p>
          <a:p>
            <a:pPr marL="917575" lvl="3" indent="-342900">
              <a:buFont typeface="+mj-lt"/>
              <a:buAutoNum type="arabicPeriod"/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Calgary</a:t>
            </a:r>
          </a:p>
          <a:p>
            <a:pPr marL="917575" lvl="3" indent="-342900">
              <a:buFont typeface="+mj-lt"/>
              <a:buAutoNum type="arabicPeriod"/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Edmonton</a:t>
            </a:r>
          </a:p>
          <a:p>
            <a:pPr marL="352425" lvl="2" indent="0">
              <a:buNone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	…</a:t>
            </a:r>
          </a:p>
          <a:p>
            <a:pPr lvl="1"/>
            <a:r>
              <a:rPr lang="en-US" dirty="0" smtClean="0"/>
              <a:t>Only when the user specifies the residence as Alberta does the program ask for which Alberta city is the residence</a:t>
            </a:r>
          </a:p>
          <a:p>
            <a:pPr lvl="2"/>
            <a:r>
              <a:rPr lang="en-US" dirty="0" smtClean="0"/>
              <a:t>The prompt for which Alberta city is nested within (only asked) within a positive response indicating Alberta is the province.</a:t>
            </a:r>
          </a:p>
          <a:p>
            <a:pPr lvl="2"/>
            <a:r>
              <a:rPr lang="en-US" dirty="0" smtClean="0"/>
              <a:t>Is province Alberta? Yes province is Alberta</a:t>
            </a:r>
          </a:p>
          <a:p>
            <a:pPr marL="971550" lvl="3" indent="-285750">
              <a:buFont typeface="Wingdings" panose="05000000000000000000" pitchFamily="2" charset="2"/>
              <a:buChar char="§"/>
            </a:pPr>
            <a:r>
              <a:rPr lang="en-US" dirty="0" smtClean="0"/>
              <a:t>Which Alberta city?</a:t>
            </a:r>
          </a:p>
        </p:txBody>
      </p:sp>
    </p:spTree>
    <p:extLst>
      <p:ext uri="{BB962C8B-B14F-4D97-AF65-F5344CB8AC3E}">
        <p14:creationId xmlns:p14="http://schemas.microsoft.com/office/powerpoint/2010/main" val="20321563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Recognizing When </a:t>
            </a:r>
            <a:r>
              <a:rPr lang="en-US" dirty="0">
                <a:solidFill>
                  <a:srgbClr val="FF0000"/>
                </a:solidFill>
              </a:rPr>
              <a:t>Nesting</a:t>
            </a:r>
            <a:r>
              <a:rPr lang="en-US" dirty="0"/>
              <a:t> Is Needed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Scenario </a:t>
            </a:r>
            <a:r>
              <a:rPr lang="en-US" b="1" dirty="0" smtClean="0"/>
              <a:t>1 (</a:t>
            </a:r>
            <a:r>
              <a:rPr lang="en-US" b="1" dirty="0" smtClean="0">
                <a:solidFill>
                  <a:srgbClr val="FF0000"/>
                </a:solidFill>
                <a:latin typeface="Consolas" panose="020B0609020204030204" pitchFamily="49" charset="0"/>
              </a:rPr>
              <a:t>IF</a:t>
            </a:r>
            <a:r>
              <a:rPr lang="en-US" b="1" dirty="0" smtClean="0">
                <a:solidFill>
                  <a:srgbClr val="FF0000"/>
                </a:solidFill>
              </a:rPr>
              <a:t> inside </a:t>
            </a:r>
            <a:r>
              <a:rPr lang="en-US" b="1" dirty="0" smtClean="0"/>
              <a:t>of another </a:t>
            </a:r>
            <a:r>
              <a:rPr lang="en-US" b="1" dirty="0" smtClean="0">
                <a:latin typeface="Consolas" panose="020B0609020204030204" pitchFamily="49" charset="0"/>
              </a:rPr>
              <a:t>IF</a:t>
            </a:r>
            <a:r>
              <a:rPr lang="en-US" b="1" dirty="0" smtClean="0"/>
              <a:t>, other scenarios are described in the next section)</a:t>
            </a:r>
            <a:r>
              <a:rPr lang="en-US" dirty="0" smtClean="0"/>
              <a:t>: </a:t>
            </a:r>
            <a:r>
              <a:rPr lang="en-US" dirty="0"/>
              <a:t>A second question is asked if a first question answers true:</a:t>
            </a:r>
          </a:p>
          <a:p>
            <a:pPr lvl="1"/>
            <a:r>
              <a:rPr lang="en-US" dirty="0" smtClean="0"/>
              <a:t>Example (evaluating eligibility for social assistance): </a:t>
            </a:r>
            <a:r>
              <a:rPr lang="en-US" dirty="0"/>
              <a:t>If </a:t>
            </a:r>
            <a:r>
              <a:rPr lang="en-US" dirty="0" smtClean="0"/>
              <a:t>the </a:t>
            </a:r>
            <a:r>
              <a:rPr lang="en-US" dirty="0"/>
              <a:t>person’s </a:t>
            </a:r>
            <a:r>
              <a:rPr lang="en-US" dirty="0" smtClean="0"/>
              <a:t>income is below a certain amount then check </a:t>
            </a:r>
            <a:r>
              <a:rPr lang="en-US" b="1" dirty="0" smtClean="0">
                <a:solidFill>
                  <a:srgbClr val="FF0000"/>
                </a:solidFill>
              </a:rPr>
              <a:t>if </a:t>
            </a:r>
            <a:r>
              <a:rPr lang="en-US" b="1" dirty="0">
                <a:solidFill>
                  <a:srgbClr val="FF0000"/>
                </a:solidFill>
              </a:rPr>
              <a:t>it’s true the applicant is a Canadian </a:t>
            </a:r>
            <a:r>
              <a:rPr lang="en-US" b="1" dirty="0" smtClean="0">
                <a:solidFill>
                  <a:srgbClr val="FF0000"/>
                </a:solidFill>
              </a:rPr>
              <a:t>citizen</a:t>
            </a:r>
            <a:r>
              <a:rPr lang="en-US" dirty="0"/>
              <a:t>.</a:t>
            </a:r>
            <a:endParaRPr lang="en-US" dirty="0" smtClean="0"/>
          </a:p>
          <a:p>
            <a:pPr lvl="1"/>
            <a:r>
              <a:rPr lang="en-US" dirty="0" smtClean="0"/>
              <a:t>Type </a:t>
            </a:r>
            <a:r>
              <a:rPr lang="en-US" dirty="0"/>
              <a:t>of nesting: an </a:t>
            </a:r>
            <a:r>
              <a:rPr lang="en-US" dirty="0">
                <a:latin typeface="Consolas" panose="020B0609020204030204" pitchFamily="49" charset="0"/>
              </a:rPr>
              <a:t>IF</a:t>
            </a:r>
            <a:r>
              <a:rPr lang="en-US" dirty="0"/>
              <a:t>-branch nested inside of another </a:t>
            </a:r>
            <a:r>
              <a:rPr lang="en-US" dirty="0">
                <a:latin typeface="Consolas" panose="020B0609020204030204" pitchFamily="49" charset="0"/>
              </a:rPr>
              <a:t>IF</a:t>
            </a:r>
            <a:r>
              <a:rPr lang="en-US" dirty="0"/>
              <a:t>-branch </a:t>
            </a:r>
            <a:endParaRPr lang="en-US" dirty="0" smtClean="0"/>
          </a:p>
          <a:p>
            <a:pPr lvl="1"/>
            <a:r>
              <a:rPr lang="en-US" b="1" dirty="0" smtClean="0"/>
              <a:t>Basic structure</a:t>
            </a:r>
          </a:p>
          <a:p>
            <a:pPr marL="457200" lvl="2" indent="0">
              <a:buNone/>
            </a:pP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If (Boolean):</a:t>
            </a:r>
          </a:p>
          <a:p>
            <a:pPr marL="525463" lvl="3" indent="0"/>
            <a:r>
              <a:rPr lang="en-US" sz="16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If (Boolean):</a:t>
            </a:r>
          </a:p>
          <a:p>
            <a:pPr marL="525463" lvl="3" indent="0"/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...</a:t>
            </a:r>
            <a:endParaRPr lang="en-US" sz="1600" dirty="0" smtClean="0"/>
          </a:p>
          <a:p>
            <a:pPr lvl="1"/>
            <a:r>
              <a:rPr lang="en-US" b="1" dirty="0" smtClean="0">
                <a:cs typeface="Calibri" panose="020F0502020204030204" pitchFamily="34" charset="0"/>
              </a:rPr>
              <a:t>Example</a:t>
            </a:r>
          </a:p>
          <a:p>
            <a:pPr lvl="1"/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 If (Income less than cut off):</a:t>
            </a:r>
            <a:endParaRPr lang="en-US" sz="1600" dirty="0" smtClean="0">
              <a:cs typeface="Calibri" panose="020F0502020204030204" pitchFamily="34" charset="0"/>
            </a:endParaRPr>
          </a:p>
          <a:p>
            <a:pPr marL="457200" lvl="2" indent="0">
              <a:buNone/>
            </a:pPr>
            <a:r>
              <a:rPr lang="en-US" sz="1600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If (Canadian citizen?):</a:t>
            </a:r>
            <a:endParaRPr lang="en-US" sz="1600" b="1" dirty="0">
              <a:solidFill>
                <a:srgbClr val="FF000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525463" lvl="3" indent="0"/>
            <a:r>
              <a:rPr 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Receive social assistance</a:t>
            </a:r>
            <a:endParaRPr lang="en-US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lvl="1"/>
            <a:endParaRPr lang="en-US" dirty="0">
              <a:cs typeface="Calibri" panose="020F0502020204030204" pitchFamily="34" charset="0"/>
            </a:endParaRPr>
          </a:p>
          <a:p>
            <a:pPr lvl="1"/>
            <a:endParaRPr lang="en-US" dirty="0"/>
          </a:p>
          <a:p>
            <a:pPr marL="234950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lvl="1"/>
            <a:endParaRPr lang="en-US" dirty="0"/>
          </a:p>
          <a:p>
            <a:pPr lvl="1"/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14884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Nested</a:t>
            </a:r>
            <a:r>
              <a:rPr lang="en-US" altLang="en-US" dirty="0">
                <a:ea typeface="ＭＳ Ｐゴシック" panose="020B0600070205080204" pitchFamily="34" charset="-128"/>
              </a:rPr>
              <a:t> Decision  </a:t>
            </a:r>
            <a:r>
              <a:rPr lang="en-US" altLang="en-US" dirty="0" smtClean="0">
                <a:ea typeface="ＭＳ Ｐゴシック" panose="020B0600070205080204" pitchFamily="34" charset="-128"/>
              </a:rPr>
              <a:t>Making: Flowchart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CA" altLang="en-US" dirty="0">
                <a:ea typeface="ＭＳ Ｐゴシック" panose="020B0600070205080204" pitchFamily="34" charset="-128"/>
              </a:rPr>
              <a:t>Decision making is dependent.</a:t>
            </a:r>
          </a:p>
          <a:p>
            <a:pPr eaLnBrk="1" hangingPunct="1"/>
            <a:r>
              <a:rPr lang="en-CA" altLang="en-US" dirty="0">
                <a:ea typeface="ＭＳ Ｐゴシック" panose="020B0600070205080204" pitchFamily="34" charset="-128"/>
              </a:rPr>
              <a:t>The </a:t>
            </a:r>
            <a:r>
              <a:rPr lang="en-CA" altLang="en-US" b="1" dirty="0">
                <a:solidFill>
                  <a:srgbClr val="0066FF"/>
                </a:solidFill>
                <a:ea typeface="ＭＳ Ｐゴシック" panose="020B0600070205080204" pitchFamily="34" charset="-128"/>
              </a:rPr>
              <a:t>first decision </a:t>
            </a:r>
            <a:r>
              <a:rPr lang="en-CA" altLang="en-US" dirty="0">
                <a:ea typeface="ＭＳ Ｐゴシック" panose="020B0600070205080204" pitchFamily="34" charset="-128"/>
              </a:rPr>
              <a:t>must evaluate to true (“</a:t>
            </a:r>
            <a:r>
              <a:rPr lang="en-CA" altLang="en-US" b="1" dirty="0">
                <a:solidFill>
                  <a:srgbClr val="0066FF"/>
                </a:solidFill>
                <a:ea typeface="ＭＳ Ｐゴシック" panose="020B0600070205080204" pitchFamily="34" charset="-128"/>
              </a:rPr>
              <a:t>gate keeper</a:t>
            </a:r>
            <a:r>
              <a:rPr lang="en-CA" altLang="en-US" dirty="0">
                <a:ea typeface="ＭＳ Ｐゴシック" panose="020B0600070205080204" pitchFamily="34" charset="-128"/>
              </a:rPr>
              <a:t>”) before successive decisions are even considered for evaluation.</a:t>
            </a:r>
          </a:p>
          <a:p>
            <a:pPr eaLnBrk="1" hangingPunct="1"/>
            <a:endParaRPr lang="en-US" altLang="en-US" dirty="0">
              <a:ea typeface="ＭＳ Ｐゴシック" panose="020B0600070205080204" pitchFamily="34" charset="-128"/>
            </a:endParaRPr>
          </a:p>
          <a:p>
            <a:endParaRPr lang="en-US" dirty="0"/>
          </a:p>
        </p:txBody>
      </p:sp>
      <p:sp>
        <p:nvSpPr>
          <p:cNvPr id="4" name="AutoShape 4"/>
          <p:cNvSpPr>
            <a:spLocks noChangeArrowheads="1"/>
          </p:cNvSpPr>
          <p:nvPr/>
        </p:nvSpPr>
        <p:spPr bwMode="auto">
          <a:xfrm>
            <a:off x="0" y="2607533"/>
            <a:ext cx="2914650" cy="903288"/>
          </a:xfrm>
          <a:prstGeom prst="diamond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3600" tIns="46800" rIns="93600" bIns="46800" anchor="ctr"/>
          <a:lstStyle>
            <a:lvl1pPr eaLnBrk="0" hangingPunct="0">
              <a:spcBef>
                <a:spcPct val="300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spcBef>
                <a:spcPct val="10000"/>
              </a:spcBef>
              <a:buSzPct val="100000"/>
              <a:buFont typeface="Times New Roman" panose="02020603050405020304" pitchFamily="18" charset="0"/>
              <a:buChar char="-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lnSpc>
                <a:spcPct val="90000"/>
              </a:lnSpc>
              <a:spcBef>
                <a:spcPct val="10000"/>
              </a:spcBef>
              <a:buSzPct val="10000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spcBef>
                <a:spcPct val="1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spcBef>
                <a:spcPct val="1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 b="1" dirty="0">
                <a:solidFill>
                  <a:srgbClr val="0066FF"/>
                </a:solidFill>
                <a:latin typeface="Arial" panose="020B0604020202020204" pitchFamily="34" charset="0"/>
              </a:rPr>
              <a:t>Question 1?</a:t>
            </a:r>
          </a:p>
        </p:txBody>
      </p:sp>
      <p:grpSp>
        <p:nvGrpSpPr>
          <p:cNvPr id="5" name="Group 4"/>
          <p:cNvGrpSpPr>
            <a:grpSpLocks/>
          </p:cNvGrpSpPr>
          <p:nvPr/>
        </p:nvGrpSpPr>
        <p:grpSpPr bwMode="auto">
          <a:xfrm>
            <a:off x="2928938" y="2526571"/>
            <a:ext cx="3700462" cy="1008062"/>
            <a:chOff x="2913582" y="3243263"/>
            <a:chExt cx="3699943" cy="1008062"/>
          </a:xfrm>
        </p:grpSpPr>
        <p:sp>
          <p:nvSpPr>
            <p:cNvPr id="6" name="Line 7"/>
            <p:cNvSpPr>
              <a:spLocks noChangeShapeType="1"/>
            </p:cNvSpPr>
            <p:nvPr/>
          </p:nvSpPr>
          <p:spPr bwMode="auto">
            <a:xfrm>
              <a:off x="2913582" y="3752957"/>
              <a:ext cx="622065" cy="0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 type="none" w="sm" len="sm"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CA" dirty="0"/>
            </a:p>
          </p:txBody>
        </p:sp>
        <p:sp>
          <p:nvSpPr>
            <p:cNvPr id="7" name="Text Box 8"/>
            <p:cNvSpPr txBox="1">
              <a:spLocks noChangeArrowheads="1"/>
            </p:cNvSpPr>
            <p:nvPr/>
          </p:nvSpPr>
          <p:spPr bwMode="auto">
            <a:xfrm>
              <a:off x="2913582" y="3517908"/>
              <a:ext cx="539448" cy="2193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lIns="93600" tIns="46800" rIns="93600" bIns="46800"/>
            <a:lstStyle>
              <a:lvl1pPr eaLnBrk="0" hangingPunct="0"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 eaLnBrk="0" hangingPunct="0">
                <a:spcBef>
                  <a:spcPct val="10000"/>
                </a:spcBef>
                <a:buSzPct val="100000"/>
                <a:buFont typeface="Times New Roman" panose="02020603050405020304" pitchFamily="18" charset="0"/>
                <a:buChar char="-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1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US" altLang="en-US" sz="1200" dirty="0">
                  <a:latin typeface="Arial" panose="020B0604020202020204" pitchFamily="34" charset="0"/>
                </a:rPr>
                <a:t>True</a:t>
              </a:r>
            </a:p>
          </p:txBody>
        </p:sp>
        <p:sp>
          <p:nvSpPr>
            <p:cNvPr id="8" name="AutoShape 9"/>
            <p:cNvSpPr>
              <a:spLocks noChangeArrowheads="1"/>
            </p:cNvSpPr>
            <p:nvPr/>
          </p:nvSpPr>
          <p:spPr bwMode="auto">
            <a:xfrm>
              <a:off x="3516722" y="3243263"/>
              <a:ext cx="3096803" cy="1008062"/>
            </a:xfrm>
            <a:prstGeom prst="diamond">
              <a:avLst/>
            </a:prstGeom>
            <a:noFill/>
            <a:ln w="381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93600" tIns="46800" rIns="93600" bIns="46800" anchor="ctr"/>
            <a:lstStyle>
              <a:lvl1pPr eaLnBrk="0" hangingPunct="0"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 eaLnBrk="0" hangingPunct="0">
                <a:spcBef>
                  <a:spcPct val="10000"/>
                </a:spcBef>
                <a:buSzPct val="100000"/>
                <a:buFont typeface="Times New Roman" panose="02020603050405020304" pitchFamily="18" charset="0"/>
                <a:buChar char="-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1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400" b="1" dirty="0">
                  <a:solidFill>
                    <a:srgbClr val="FF0000"/>
                  </a:solidFill>
                  <a:latin typeface="Arial" panose="020B0604020202020204" pitchFamily="34" charset="0"/>
                </a:rPr>
                <a:t>Question 2?</a:t>
              </a:r>
            </a:p>
          </p:txBody>
        </p:sp>
      </p:grpSp>
      <p:grpSp>
        <p:nvGrpSpPr>
          <p:cNvPr id="9" name="Group 8"/>
          <p:cNvGrpSpPr>
            <a:grpSpLocks/>
          </p:cNvGrpSpPr>
          <p:nvPr/>
        </p:nvGrpSpPr>
        <p:grpSpPr bwMode="auto">
          <a:xfrm>
            <a:off x="6650038" y="2691671"/>
            <a:ext cx="2214562" cy="679450"/>
            <a:chOff x="6634163" y="3408363"/>
            <a:chExt cx="2214562" cy="679450"/>
          </a:xfrm>
        </p:grpSpPr>
        <p:sp>
          <p:nvSpPr>
            <p:cNvPr id="10" name="Line 11"/>
            <p:cNvSpPr>
              <a:spLocks noChangeShapeType="1"/>
            </p:cNvSpPr>
            <p:nvPr/>
          </p:nvSpPr>
          <p:spPr bwMode="auto">
            <a:xfrm flipV="1">
              <a:off x="6634163" y="3723967"/>
              <a:ext cx="680506" cy="13282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 type="none" w="sm" len="sm"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CA" dirty="0"/>
            </a:p>
          </p:txBody>
        </p:sp>
        <p:sp>
          <p:nvSpPr>
            <p:cNvPr id="11" name="Text Box 12"/>
            <p:cNvSpPr txBox="1">
              <a:spLocks noChangeArrowheads="1"/>
            </p:cNvSpPr>
            <p:nvPr/>
          </p:nvSpPr>
          <p:spPr bwMode="auto">
            <a:xfrm>
              <a:off x="6720328" y="3484890"/>
              <a:ext cx="508176" cy="2746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lIns="93600" tIns="46800" rIns="93600" bIns="46800">
              <a:spAutoFit/>
            </a:bodyPr>
            <a:lstStyle>
              <a:lvl1pPr eaLnBrk="0" hangingPunct="0"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 eaLnBrk="0" hangingPunct="0">
                <a:spcBef>
                  <a:spcPct val="10000"/>
                </a:spcBef>
                <a:buSzPct val="100000"/>
                <a:buFont typeface="Times New Roman" panose="02020603050405020304" pitchFamily="18" charset="0"/>
                <a:buChar char="-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1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US" altLang="en-US" sz="1200" dirty="0">
                  <a:latin typeface="Arial" panose="020B0604020202020204" pitchFamily="34" charset="0"/>
                </a:rPr>
                <a:t>True</a:t>
              </a:r>
            </a:p>
          </p:txBody>
        </p:sp>
        <p:sp>
          <p:nvSpPr>
            <p:cNvPr id="12" name="Rectangle 13"/>
            <p:cNvSpPr>
              <a:spLocks noChangeArrowheads="1"/>
            </p:cNvSpPr>
            <p:nvPr/>
          </p:nvSpPr>
          <p:spPr bwMode="auto">
            <a:xfrm>
              <a:off x="7314669" y="3408363"/>
              <a:ext cx="1534056" cy="679450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93600" tIns="46800" rIns="93600" bIns="46800" anchor="ctr">
              <a:spAutoFit/>
            </a:bodyPr>
            <a:lstStyle>
              <a:lvl1pPr eaLnBrk="0" hangingPunct="0"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 eaLnBrk="0" hangingPunct="0">
                <a:spcBef>
                  <a:spcPct val="10000"/>
                </a:spcBef>
                <a:buSzPct val="100000"/>
                <a:buFont typeface="Times New Roman" panose="02020603050405020304" pitchFamily="18" charset="0"/>
                <a:buChar char="-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1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400" dirty="0">
                  <a:latin typeface="Arial" panose="020B0604020202020204" pitchFamily="34" charset="0"/>
                </a:rPr>
                <a:t>Statement or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400" dirty="0">
                  <a:latin typeface="Arial" panose="020B0604020202020204" pitchFamily="34" charset="0"/>
                </a:rPr>
                <a:t>statements</a:t>
              </a:r>
            </a:p>
          </p:txBody>
        </p:sp>
      </p:grpSp>
      <p:grpSp>
        <p:nvGrpSpPr>
          <p:cNvPr id="13" name="Group 12"/>
          <p:cNvGrpSpPr>
            <a:grpSpLocks/>
          </p:cNvGrpSpPr>
          <p:nvPr/>
        </p:nvGrpSpPr>
        <p:grpSpPr bwMode="auto">
          <a:xfrm>
            <a:off x="903288" y="3369533"/>
            <a:ext cx="6864350" cy="2105025"/>
            <a:chOff x="887413" y="4086225"/>
            <a:chExt cx="6864350" cy="2105025"/>
          </a:xfrm>
        </p:grpSpPr>
        <p:sp>
          <p:nvSpPr>
            <p:cNvPr id="14" name="Rectangle 15"/>
            <p:cNvSpPr>
              <a:spLocks noChangeArrowheads="1"/>
            </p:cNvSpPr>
            <p:nvPr/>
          </p:nvSpPr>
          <p:spPr bwMode="auto">
            <a:xfrm>
              <a:off x="887413" y="5511800"/>
              <a:ext cx="1660525" cy="679450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93600" tIns="46800" rIns="93600" bIns="46800" anchor="ctr">
              <a:spAutoFit/>
            </a:bodyPr>
            <a:lstStyle>
              <a:lvl1pPr eaLnBrk="0" hangingPunct="0"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 eaLnBrk="0" hangingPunct="0">
                <a:spcBef>
                  <a:spcPct val="10000"/>
                </a:spcBef>
                <a:buSzPct val="100000"/>
                <a:buFont typeface="Times New Roman" panose="02020603050405020304" pitchFamily="18" charset="0"/>
                <a:buChar char="-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1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400" dirty="0">
                  <a:latin typeface="Arial" panose="020B0604020202020204" pitchFamily="34" charset="0"/>
                </a:rPr>
                <a:t>Remainder of 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400" dirty="0">
                  <a:latin typeface="Arial" panose="020B0604020202020204" pitchFamily="34" charset="0"/>
                </a:rPr>
                <a:t>the program</a:t>
              </a:r>
            </a:p>
          </p:txBody>
        </p:sp>
        <p:sp>
          <p:nvSpPr>
            <p:cNvPr id="15" name="Line 16"/>
            <p:cNvSpPr>
              <a:spLocks noChangeShapeType="1"/>
            </p:cNvSpPr>
            <p:nvPr/>
          </p:nvSpPr>
          <p:spPr bwMode="auto">
            <a:xfrm flipH="1">
              <a:off x="2557463" y="5781675"/>
              <a:ext cx="5175250" cy="19050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 type="none" w="sm" len="sm"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CA" dirty="0"/>
            </a:p>
          </p:txBody>
        </p:sp>
        <p:sp>
          <p:nvSpPr>
            <p:cNvPr id="16" name="Line 17"/>
            <p:cNvSpPr>
              <a:spLocks noChangeShapeType="1"/>
            </p:cNvSpPr>
            <p:nvPr/>
          </p:nvSpPr>
          <p:spPr bwMode="auto">
            <a:xfrm flipV="1">
              <a:off x="7745413" y="4086225"/>
              <a:ext cx="6350" cy="1689100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CA" dirty="0"/>
            </a:p>
          </p:txBody>
        </p:sp>
      </p:grpSp>
      <p:grpSp>
        <p:nvGrpSpPr>
          <p:cNvPr id="17" name="Group 16"/>
          <p:cNvGrpSpPr>
            <a:grpSpLocks/>
          </p:cNvGrpSpPr>
          <p:nvPr/>
        </p:nvGrpSpPr>
        <p:grpSpPr bwMode="auto">
          <a:xfrm>
            <a:off x="903288" y="3526696"/>
            <a:ext cx="4183062" cy="1538287"/>
            <a:chOff x="887413" y="4243388"/>
            <a:chExt cx="4183062" cy="1538287"/>
          </a:xfrm>
        </p:grpSpPr>
        <p:sp>
          <p:nvSpPr>
            <p:cNvPr id="18" name="Line 19"/>
            <p:cNvSpPr>
              <a:spLocks noChangeShapeType="1"/>
            </p:cNvSpPr>
            <p:nvPr/>
          </p:nvSpPr>
          <p:spPr bwMode="auto">
            <a:xfrm flipH="1">
              <a:off x="1446200" y="4243388"/>
              <a:ext cx="25399" cy="1268483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 type="none" w="sm" len="sm"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CA" dirty="0"/>
            </a:p>
          </p:txBody>
        </p:sp>
        <p:sp>
          <p:nvSpPr>
            <p:cNvPr id="19" name="Text Box 20"/>
            <p:cNvSpPr txBox="1">
              <a:spLocks noChangeArrowheads="1"/>
            </p:cNvSpPr>
            <p:nvPr/>
          </p:nvSpPr>
          <p:spPr bwMode="auto">
            <a:xfrm>
              <a:off x="887413" y="4687771"/>
              <a:ext cx="558787" cy="2745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lIns="93600" tIns="46800" rIns="93600" bIns="46800">
              <a:spAutoFit/>
            </a:bodyPr>
            <a:lstStyle>
              <a:lvl1pPr eaLnBrk="0" hangingPunct="0"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 eaLnBrk="0" hangingPunct="0">
                <a:spcBef>
                  <a:spcPct val="10000"/>
                </a:spcBef>
                <a:buSzPct val="100000"/>
                <a:buFont typeface="Times New Roman" panose="02020603050405020304" pitchFamily="18" charset="0"/>
                <a:buChar char="-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1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US" altLang="en-US" sz="1200" dirty="0">
                  <a:latin typeface="Arial" panose="020B0604020202020204" pitchFamily="34" charset="0"/>
                </a:rPr>
                <a:t>False</a:t>
              </a:r>
            </a:p>
          </p:txBody>
        </p:sp>
        <p:sp>
          <p:nvSpPr>
            <p:cNvPr id="20" name="Line 21"/>
            <p:cNvSpPr>
              <a:spLocks noChangeShapeType="1"/>
            </p:cNvSpPr>
            <p:nvPr/>
          </p:nvSpPr>
          <p:spPr bwMode="auto">
            <a:xfrm flipH="1">
              <a:off x="5054600" y="4245378"/>
              <a:ext cx="15875" cy="1536297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 type="none" w="sm" len="sm"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CA" dirty="0"/>
            </a:p>
          </p:txBody>
        </p:sp>
        <p:sp>
          <p:nvSpPr>
            <p:cNvPr id="21" name="Text Box 22"/>
            <p:cNvSpPr txBox="1">
              <a:spLocks noChangeArrowheads="1"/>
            </p:cNvSpPr>
            <p:nvPr/>
          </p:nvSpPr>
          <p:spPr bwMode="auto">
            <a:xfrm>
              <a:off x="4495814" y="4838346"/>
              <a:ext cx="558787" cy="2745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lIns="93600" tIns="46800" rIns="93600" bIns="46800">
              <a:spAutoFit/>
            </a:bodyPr>
            <a:lstStyle>
              <a:lvl1pPr eaLnBrk="0" hangingPunct="0"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 eaLnBrk="0" hangingPunct="0">
                <a:spcBef>
                  <a:spcPct val="10000"/>
                </a:spcBef>
                <a:buSzPct val="100000"/>
                <a:buFont typeface="Times New Roman" panose="02020603050405020304" pitchFamily="18" charset="0"/>
                <a:buChar char="-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1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US" altLang="en-US" sz="1200" dirty="0">
                  <a:latin typeface="Arial" panose="020B0604020202020204" pitchFamily="34" charset="0"/>
                </a:rPr>
                <a:t>False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080063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altLang="en-US" sz="2800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Nested</a:t>
            </a:r>
            <a:r>
              <a:rPr lang="en-CA" altLang="en-US" sz="2800" dirty="0">
                <a:ea typeface="ＭＳ Ｐゴシック" panose="020B0600070205080204" pitchFamily="34" charset="-128"/>
              </a:rPr>
              <a:t> Decision </a:t>
            </a:r>
            <a:r>
              <a:rPr lang="en-CA" altLang="en-US" sz="2800" dirty="0" smtClean="0">
                <a:ea typeface="ＭＳ Ｐゴシック" panose="020B0600070205080204" pitchFamily="34" charset="-128"/>
              </a:rPr>
              <a:t>Making: Code Like Representation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CA" altLang="en-US" dirty="0">
                <a:ea typeface="ＭＳ Ｐゴシック" panose="020B0600070205080204" pitchFamily="34" charset="-128"/>
              </a:rPr>
              <a:t>One decision is made inside another.</a:t>
            </a:r>
          </a:p>
          <a:p>
            <a:pPr eaLnBrk="1" hangingPunct="1"/>
            <a:r>
              <a:rPr lang="en-CA" altLang="en-US" b="1" dirty="0">
                <a:solidFill>
                  <a:srgbClr val="0066FF"/>
                </a:solidFill>
                <a:ea typeface="ＭＳ Ｐゴシック" panose="020B0600070205080204" pitchFamily="34" charset="-128"/>
              </a:rPr>
              <a:t>Outer decisions </a:t>
            </a:r>
            <a:r>
              <a:rPr lang="en-CA" altLang="en-US" dirty="0">
                <a:ea typeface="ＭＳ Ｐゴシック" panose="020B0600070205080204" pitchFamily="34" charset="-128"/>
              </a:rPr>
              <a:t>must evaluate to true before inner decisions are even considered for evaluation.</a:t>
            </a:r>
            <a:endParaRPr lang="en-CA" altLang="en-US" b="1" dirty="0">
              <a:ea typeface="ＭＳ Ｐゴシック" panose="020B0600070205080204" pitchFamily="34" charset="-128"/>
            </a:endParaRPr>
          </a:p>
          <a:p>
            <a:pPr eaLnBrk="1" hangingPunct="1">
              <a:lnSpc>
                <a:spcPct val="70000"/>
              </a:lnSpc>
            </a:pPr>
            <a:r>
              <a:rPr lang="en-CA" altLang="en-US" b="1" dirty="0">
                <a:ea typeface="ＭＳ Ｐゴシック" panose="020B0600070205080204" pitchFamily="34" charset="-128"/>
              </a:rPr>
              <a:t>Format:</a:t>
            </a:r>
          </a:p>
          <a:p>
            <a:pPr eaLnBrk="1" hangingPunct="1">
              <a:lnSpc>
                <a:spcPct val="70000"/>
              </a:lnSpc>
              <a:buFontTx/>
              <a:buNone/>
            </a:pPr>
            <a:r>
              <a:rPr lang="en-CA" altLang="en-US" sz="2000" b="1" dirty="0">
                <a:solidFill>
                  <a:srgbClr val="0066FF"/>
                </a:solidFill>
                <a:latin typeface="Consolas" panose="020B0609020204030204" pitchFamily="49" charset="0"/>
                <a:ea typeface="ＭＳ Ｐゴシック" panose="020B0600070205080204" pitchFamily="34" charset="-128"/>
              </a:rPr>
              <a:t>     if (</a:t>
            </a:r>
            <a:r>
              <a:rPr lang="en-CA" altLang="en-US" sz="2000" b="1" i="1" dirty="0">
                <a:solidFill>
                  <a:srgbClr val="0066FF"/>
                </a:solidFill>
                <a:latin typeface="Consolas" panose="020B0609020204030204" pitchFamily="49" charset="0"/>
                <a:ea typeface="ＭＳ Ｐゴシック" panose="020B0600070205080204" pitchFamily="34" charset="-128"/>
              </a:rPr>
              <a:t>Boolean expression</a:t>
            </a:r>
            <a:r>
              <a:rPr lang="en-CA" altLang="en-US" sz="2000" b="1" dirty="0">
                <a:solidFill>
                  <a:srgbClr val="0066FF"/>
                </a:solidFill>
                <a:latin typeface="Consolas" panose="020B0609020204030204" pitchFamily="49" charset="0"/>
                <a:ea typeface="ＭＳ Ｐゴシック" panose="020B0600070205080204" pitchFamily="34" charset="-128"/>
              </a:rPr>
              <a:t>):</a:t>
            </a:r>
          </a:p>
          <a:p>
            <a:pPr eaLnBrk="1" hangingPunct="1">
              <a:lnSpc>
                <a:spcPct val="70000"/>
              </a:lnSpc>
              <a:buFontTx/>
              <a:buNone/>
            </a:pPr>
            <a:endParaRPr lang="en-CA" altLang="en-US" sz="2000" dirty="0">
              <a:latin typeface="Consolas" panose="020B0609020204030204" pitchFamily="49" charset="0"/>
              <a:ea typeface="ＭＳ Ｐゴシック" panose="020B0600070205080204" pitchFamily="34" charset="-128"/>
            </a:endParaRPr>
          </a:p>
          <a:p>
            <a:pPr eaLnBrk="1" hangingPunct="1">
              <a:lnSpc>
                <a:spcPct val="70000"/>
              </a:lnSpc>
              <a:buFontTx/>
              <a:buNone/>
            </a:pPr>
            <a:r>
              <a:rPr lang="en-CA" altLang="en-US" sz="2000" dirty="0">
                <a:latin typeface="Consolas" panose="020B0609020204030204" pitchFamily="49" charset="0"/>
                <a:ea typeface="ＭＳ Ｐゴシック" panose="020B0600070205080204" pitchFamily="34" charset="-128"/>
              </a:rPr>
              <a:t>         </a:t>
            </a:r>
            <a:r>
              <a:rPr lang="en-CA" altLang="en-US" sz="2000" dirty="0">
                <a:solidFill>
                  <a:srgbClr val="FF0000"/>
                </a:solidFill>
                <a:latin typeface="Consolas" panose="020B0609020204030204" pitchFamily="49" charset="0"/>
                <a:ea typeface="ＭＳ Ｐゴシック" panose="020B0600070205080204" pitchFamily="34" charset="-128"/>
              </a:rPr>
              <a:t>if</a:t>
            </a:r>
            <a:r>
              <a:rPr lang="en-CA" altLang="en-US" sz="2000" dirty="0">
                <a:latin typeface="Consolas" panose="020B0609020204030204" pitchFamily="49" charset="0"/>
                <a:ea typeface="ＭＳ Ｐゴシック" panose="020B0600070205080204" pitchFamily="34" charset="-128"/>
              </a:rPr>
              <a:t> (</a:t>
            </a:r>
            <a:r>
              <a:rPr lang="en-CA" altLang="en-US" sz="2000" i="1" dirty="0">
                <a:latin typeface="Consolas" panose="020B0609020204030204" pitchFamily="49" charset="0"/>
                <a:ea typeface="ＭＳ Ｐゴシック" panose="020B0600070205080204" pitchFamily="34" charset="-128"/>
              </a:rPr>
              <a:t>Boolean expression</a:t>
            </a:r>
            <a:r>
              <a:rPr lang="en-CA" altLang="en-US" sz="2000" dirty="0">
                <a:latin typeface="Consolas" panose="020B0609020204030204" pitchFamily="49" charset="0"/>
                <a:ea typeface="ＭＳ Ｐゴシック" panose="020B0600070205080204" pitchFamily="34" charset="-128"/>
              </a:rPr>
              <a:t>):</a:t>
            </a:r>
          </a:p>
          <a:p>
            <a:pPr eaLnBrk="1" hangingPunct="1">
              <a:lnSpc>
                <a:spcPct val="70000"/>
              </a:lnSpc>
              <a:buFontTx/>
              <a:buNone/>
            </a:pPr>
            <a:endParaRPr lang="en-CA" altLang="en-US" sz="2000" dirty="0">
              <a:latin typeface="Consolas" panose="020B0609020204030204" pitchFamily="49" charset="0"/>
              <a:ea typeface="ＭＳ Ｐゴシック" panose="020B0600070205080204" pitchFamily="34" charset="-128"/>
            </a:endParaRPr>
          </a:p>
          <a:p>
            <a:pPr eaLnBrk="1" hangingPunct="1">
              <a:lnSpc>
                <a:spcPct val="70000"/>
              </a:lnSpc>
              <a:buFontTx/>
              <a:buNone/>
            </a:pPr>
            <a:r>
              <a:rPr lang="en-CA" altLang="en-US" sz="2000" dirty="0">
                <a:latin typeface="Consolas" panose="020B0609020204030204" pitchFamily="49" charset="0"/>
                <a:ea typeface="ＭＳ Ｐゴシック" panose="020B0600070205080204" pitchFamily="34" charset="-128"/>
              </a:rPr>
              <a:t>             body</a:t>
            </a:r>
          </a:p>
          <a:p>
            <a:pPr eaLnBrk="1" hangingPunct="1">
              <a:lnSpc>
                <a:spcPct val="70000"/>
              </a:lnSpc>
              <a:buFontTx/>
              <a:buNone/>
            </a:pPr>
            <a:endParaRPr lang="en-CA" altLang="en-US" dirty="0">
              <a:latin typeface="Arial" panose="020B0604020202020204" pitchFamily="34" charset="0"/>
              <a:ea typeface="ＭＳ Ｐゴシック" panose="020B0600070205080204" pitchFamily="34" charset="-128"/>
            </a:endParaRPr>
          </a:p>
          <a:p>
            <a:endParaRPr lang="en-US" dirty="0"/>
          </a:p>
        </p:txBody>
      </p:sp>
      <p:grpSp>
        <p:nvGrpSpPr>
          <p:cNvPr id="4" name="Group 3"/>
          <p:cNvGrpSpPr>
            <a:grpSpLocks/>
          </p:cNvGrpSpPr>
          <p:nvPr/>
        </p:nvGrpSpPr>
        <p:grpSpPr bwMode="auto">
          <a:xfrm>
            <a:off x="1597969" y="3149514"/>
            <a:ext cx="6737350" cy="1212850"/>
            <a:chOff x="1687513" y="3481963"/>
            <a:chExt cx="6737350" cy="1212850"/>
          </a:xfrm>
        </p:grpSpPr>
        <p:sp>
          <p:nvSpPr>
            <p:cNvPr id="5" name="Line 4"/>
            <p:cNvSpPr>
              <a:spLocks noChangeShapeType="1"/>
            </p:cNvSpPr>
            <p:nvPr/>
          </p:nvSpPr>
          <p:spPr bwMode="auto">
            <a:xfrm flipH="1">
              <a:off x="5135563" y="3811315"/>
              <a:ext cx="1358900" cy="0"/>
            </a:xfrm>
            <a:prstGeom prst="line">
              <a:avLst/>
            </a:prstGeom>
            <a:noFill/>
            <a:ln w="50800">
              <a:solidFill>
                <a:srgbClr val="993300"/>
              </a:solidFill>
              <a:round/>
              <a:headEnd type="none" w="sm" len="sm"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CA" dirty="0"/>
            </a:p>
          </p:txBody>
        </p:sp>
        <p:sp>
          <p:nvSpPr>
            <p:cNvPr id="6" name="Text Box 5"/>
            <p:cNvSpPr txBox="1">
              <a:spLocks noChangeArrowheads="1"/>
            </p:cNvSpPr>
            <p:nvPr/>
          </p:nvSpPr>
          <p:spPr bwMode="auto">
            <a:xfrm>
              <a:off x="6469063" y="3534241"/>
              <a:ext cx="1955800" cy="5541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lIns="93600" tIns="46800" rIns="93600" bIns="46800">
              <a:spAutoFit/>
            </a:bodyPr>
            <a:lstStyle>
              <a:lvl1pPr eaLnBrk="0" hangingPunct="0"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 eaLnBrk="0" hangingPunct="0">
                <a:spcBef>
                  <a:spcPct val="10000"/>
                </a:spcBef>
                <a:buSzPct val="100000"/>
                <a:buFont typeface="Times New Roman" panose="02020603050405020304" pitchFamily="18" charset="0"/>
                <a:buChar char="-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1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CA" altLang="en-US" sz="1600" b="1" dirty="0">
                  <a:solidFill>
                    <a:srgbClr val="993300"/>
                  </a:solidFill>
                  <a:latin typeface="Arial" panose="020B0604020202020204" pitchFamily="34" charset="0"/>
                </a:rPr>
                <a:t>Outer body</a:t>
              </a:r>
            </a:p>
          </p:txBody>
        </p:sp>
        <p:sp>
          <p:nvSpPr>
            <p:cNvPr id="7" name="Rectangle 6"/>
            <p:cNvSpPr>
              <a:spLocks noChangeArrowheads="1"/>
            </p:cNvSpPr>
            <p:nvPr/>
          </p:nvSpPr>
          <p:spPr bwMode="auto">
            <a:xfrm>
              <a:off x="1687513" y="3481963"/>
              <a:ext cx="3448050" cy="1212850"/>
            </a:xfrm>
            <a:prstGeom prst="rect">
              <a:avLst/>
            </a:prstGeom>
            <a:solidFill>
              <a:srgbClr val="FF0000">
                <a:alpha val="20000"/>
              </a:srgbClr>
            </a:solidFill>
            <a:ln w="50800">
              <a:solidFill>
                <a:srgbClr val="993300"/>
              </a:solidFill>
              <a:miter lim="800000"/>
              <a:headEnd type="none" w="sm" len="sm"/>
              <a:tailEnd type="none" w="sm" len="sm"/>
            </a:ln>
          </p:spPr>
          <p:txBody>
            <a:bodyPr lIns="93600" tIns="46800" rIns="93600" bIns="46800" anchor="ctr">
              <a:spAutoFit/>
            </a:bodyPr>
            <a:lstStyle>
              <a:lvl1pPr eaLnBrk="0" hangingPunct="0"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 eaLnBrk="0" hangingPunct="0">
                <a:spcBef>
                  <a:spcPct val="10000"/>
                </a:spcBef>
                <a:buSzPct val="100000"/>
                <a:buFont typeface="Times New Roman" panose="02020603050405020304" pitchFamily="18" charset="0"/>
                <a:buChar char="-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1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400" dirty="0">
                <a:latin typeface="Arial" panose="020B0604020202020204" pitchFamily="34" charset="0"/>
              </a:endParaRPr>
            </a:p>
          </p:txBody>
        </p:sp>
      </p:grpSp>
      <p:grpSp>
        <p:nvGrpSpPr>
          <p:cNvPr id="8" name="Group 7"/>
          <p:cNvGrpSpPr>
            <a:grpSpLocks/>
          </p:cNvGrpSpPr>
          <p:nvPr/>
        </p:nvGrpSpPr>
        <p:grpSpPr bwMode="auto">
          <a:xfrm>
            <a:off x="2137719" y="3867064"/>
            <a:ext cx="6249988" cy="396875"/>
            <a:chOff x="2286371" y="4206740"/>
            <a:chExt cx="6248941" cy="397213"/>
          </a:xfrm>
        </p:grpSpPr>
        <p:sp>
          <p:nvSpPr>
            <p:cNvPr id="9" name="Rectangle 9"/>
            <p:cNvSpPr>
              <a:spLocks noChangeArrowheads="1"/>
            </p:cNvSpPr>
            <p:nvPr/>
          </p:nvSpPr>
          <p:spPr bwMode="auto">
            <a:xfrm>
              <a:off x="2286371" y="4206740"/>
              <a:ext cx="990229" cy="381000"/>
            </a:xfrm>
            <a:prstGeom prst="rect">
              <a:avLst/>
            </a:prstGeom>
            <a:solidFill>
              <a:srgbClr val="FF0000">
                <a:alpha val="20000"/>
              </a:srgbClr>
            </a:solidFill>
            <a:ln w="38100">
              <a:solidFill>
                <a:srgbClr val="993300"/>
              </a:solidFill>
              <a:miter lim="800000"/>
              <a:headEnd type="none" w="sm" len="sm"/>
              <a:tailEnd type="none" w="sm" len="sm"/>
            </a:ln>
          </p:spPr>
          <p:txBody>
            <a:bodyPr lIns="93600" tIns="46800" rIns="93600" bIns="46800" anchor="ctr">
              <a:spAutoFit/>
            </a:bodyPr>
            <a:lstStyle>
              <a:lvl1pPr eaLnBrk="0" hangingPunct="0"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 eaLnBrk="0" hangingPunct="0">
                <a:spcBef>
                  <a:spcPct val="10000"/>
                </a:spcBef>
                <a:buSzPct val="100000"/>
                <a:buFont typeface="Times New Roman" panose="02020603050405020304" pitchFamily="18" charset="0"/>
                <a:buChar char="-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1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400" dirty="0">
                <a:latin typeface="Arial" panose="020B0604020202020204" pitchFamily="34" charset="0"/>
              </a:endParaRPr>
            </a:p>
          </p:txBody>
        </p:sp>
        <p:sp>
          <p:nvSpPr>
            <p:cNvPr id="10" name="Line 10"/>
            <p:cNvSpPr>
              <a:spLocks noChangeShapeType="1"/>
            </p:cNvSpPr>
            <p:nvPr/>
          </p:nvSpPr>
          <p:spPr bwMode="auto">
            <a:xfrm flipH="1" flipV="1">
              <a:off x="3276600" y="4397240"/>
              <a:ext cx="3302912" cy="38438"/>
            </a:xfrm>
            <a:prstGeom prst="line">
              <a:avLst/>
            </a:prstGeom>
            <a:noFill/>
            <a:ln w="38100">
              <a:solidFill>
                <a:srgbClr val="993300"/>
              </a:solidFill>
              <a:round/>
              <a:headEnd type="none" w="sm" len="sm"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CA" dirty="0"/>
            </a:p>
          </p:txBody>
        </p:sp>
        <p:sp>
          <p:nvSpPr>
            <p:cNvPr id="11" name="Text Box 11"/>
            <p:cNvSpPr txBox="1">
              <a:spLocks noChangeArrowheads="1"/>
            </p:cNvSpPr>
            <p:nvPr/>
          </p:nvSpPr>
          <p:spPr bwMode="auto">
            <a:xfrm>
              <a:off x="6579512" y="4267403"/>
              <a:ext cx="1955800" cy="3365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lIns="93600" tIns="46800" rIns="93600" bIns="46800">
              <a:spAutoFit/>
            </a:bodyPr>
            <a:lstStyle>
              <a:lvl1pPr eaLnBrk="0" hangingPunct="0"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 eaLnBrk="0" hangingPunct="0">
                <a:spcBef>
                  <a:spcPct val="10000"/>
                </a:spcBef>
                <a:buSzPct val="100000"/>
                <a:buFont typeface="Times New Roman" panose="02020603050405020304" pitchFamily="18" charset="0"/>
                <a:buChar char="-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1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CA" altLang="en-US" sz="1600" b="1" dirty="0">
                  <a:solidFill>
                    <a:srgbClr val="993300"/>
                  </a:solidFill>
                  <a:latin typeface="Arial" panose="020B0604020202020204" pitchFamily="34" charset="0"/>
                </a:rPr>
                <a:t>Inner body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267881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CA" altLang="en-US" dirty="0" smtClean="0">
                <a:solidFill>
                  <a:srgbClr val="FF0000"/>
                </a:solidFill>
                <a:ea typeface="ＭＳ Ｐゴシック" panose="020B0600070205080204" pitchFamily="34" charset="-128"/>
              </a:rPr>
              <a:t>Nested</a:t>
            </a:r>
            <a:r>
              <a:rPr lang="en-CA" altLang="en-US" dirty="0" smtClean="0">
                <a:ea typeface="ＭＳ Ｐゴシック" panose="020B0600070205080204" pitchFamily="34" charset="-128"/>
              </a:rPr>
              <a:t> Decision Making: Illustrative Example</a:t>
            </a:r>
            <a:endParaRPr lang="en-US" altLang="en-US" dirty="0" smtClean="0">
              <a:ea typeface="ＭＳ Ｐゴシック" panose="020B0600070205080204" pitchFamily="34" charset="-128"/>
            </a:endParaRPr>
          </a:p>
        </p:txBody>
      </p:sp>
      <p:sp>
        <p:nvSpPr>
          <p:cNvPr id="47107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/>
            <a:r>
              <a:rPr lang="en-CA" altLang="en-US" b="1" dirty="0" smtClean="0">
                <a:ea typeface="ＭＳ Ｐゴシック" panose="020B0600070205080204" pitchFamily="34" charset="-128"/>
              </a:rPr>
              <a:t>File containing the full example</a:t>
            </a:r>
            <a:r>
              <a:rPr lang="en-CA" altLang="en-US" b="1" dirty="0" smtClean="0">
                <a:ea typeface="ＭＳ Ｐゴシック" panose="020B0600070205080204" pitchFamily="34" charset="-128"/>
              </a:rPr>
              <a:t>: </a:t>
            </a:r>
            <a:r>
              <a:rPr lang="en-CA" altLang="en-US" sz="20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7nesting.py</a:t>
            </a:r>
          </a:p>
          <a:p>
            <a:pPr lvl="1" eaLnBrk="1" hangingPunct="1"/>
            <a:r>
              <a:rPr lang="en-US" altLang="en-US" dirty="0">
                <a:ea typeface="ＭＳ Ｐゴシック" panose="020B0600070205080204" pitchFamily="34" charset="-128"/>
                <a:cs typeface="Calibri" panose="020F0502020204030204" pitchFamily="34" charset="0"/>
              </a:rPr>
              <a:t>Learning objective of example</a:t>
            </a:r>
            <a:r>
              <a:rPr lang="en-US" altLang="en-US" dirty="0" smtClean="0">
                <a:ea typeface="ＭＳ Ｐゴシック" panose="020B0600070205080204" pitchFamily="34" charset="-128"/>
                <a:cs typeface="Calibri" panose="020F0502020204030204" pitchFamily="34" charset="0"/>
              </a:rPr>
              <a:t>: specifying an outer/initial gatekeeper condition for other conditions.</a:t>
            </a:r>
            <a:endParaRPr lang="en-CA" altLang="en-US" b="1" dirty="0" smtClean="0">
              <a:ea typeface="ＭＳ Ｐゴシック" panose="020B0600070205080204" pitchFamily="34" charset="-128"/>
            </a:endParaRPr>
          </a:p>
          <a:p>
            <a:pPr eaLnBrk="1" hangingPunct="1"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     if (income &lt; 10000):</a:t>
            </a:r>
          </a:p>
          <a:p>
            <a:pPr eaLnBrk="1" hangingPunct="1">
              <a:buFontTx/>
              <a:buNone/>
            </a:pPr>
            <a:r>
              <a:rPr lang="en-US" altLang="en-US" sz="1800" b="1" dirty="0" smtClean="0">
                <a:solidFill>
                  <a:srgbClr val="FF0000"/>
                </a:solidFill>
                <a:latin typeface="Consolas" panose="020B0609020204030204" pitchFamily="49" charset="0"/>
                <a:ea typeface="ＭＳ Ｐゴシック" panose="020B0600070205080204" pitchFamily="34" charset="-128"/>
              </a:rPr>
              <a:t>         if (citizen == 'y'):</a:t>
            </a:r>
          </a:p>
          <a:p>
            <a:pPr eaLnBrk="1" hangingPunct="1"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             print("This person can receive social assistance")</a:t>
            </a:r>
          </a:p>
          <a:p>
            <a:pPr eaLnBrk="1" hangingPunct="1"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             taxCredit = 100</a:t>
            </a:r>
          </a:p>
          <a:p>
            <a:pPr eaLnBrk="1" hangingPunct="1">
              <a:buFontTx/>
              <a:buNone/>
            </a:pPr>
            <a:r>
              <a:rPr lang="en-CA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     tax = (income * TAX_RATE) - taxCredit</a:t>
            </a:r>
          </a:p>
          <a:p>
            <a:pPr eaLnBrk="1" hangingPunct="1"/>
            <a:endParaRPr lang="en-US" altLang="en-US" sz="1800" dirty="0" smtClean="0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018232"/>
            <a:ext cx="2920391" cy="1081106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13119" y="5391150"/>
            <a:ext cx="4630882" cy="146685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98663" y="4873644"/>
            <a:ext cx="2708804" cy="1201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50602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CA" altLang="en-US" dirty="0" smtClean="0">
                <a:ea typeface="ＭＳ Ｐゴシック" panose="020B0600070205080204" pitchFamily="34" charset="-128"/>
              </a:rPr>
              <a:t>Decision-Making With Multiple Alternatives/Questions</a:t>
            </a:r>
          </a:p>
        </p:txBody>
      </p:sp>
      <p:sp>
        <p:nvSpPr>
          <p:cNvPr id="177155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 marL="292100" indent="-292100" eaLnBrk="1" hangingPunct="1">
              <a:tabLst>
                <a:tab pos="457200" algn="l"/>
              </a:tabLst>
            </a:pPr>
            <a:r>
              <a:rPr lang="en-CA" altLang="en-US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IF</a:t>
            </a:r>
            <a:r>
              <a:rPr lang="en-CA" altLang="en-US" dirty="0" smtClean="0">
                <a:ea typeface="ＭＳ Ｐゴシック" panose="020B0600070205080204" pitchFamily="34" charset="-128"/>
              </a:rPr>
              <a:t> (single question)</a:t>
            </a:r>
          </a:p>
          <a:p>
            <a:pPr marL="685800" lvl="1" indent="-336550" eaLnBrk="1" hangingPunct="1">
              <a:tabLst>
                <a:tab pos="457200" algn="l"/>
              </a:tabLst>
            </a:pPr>
            <a:r>
              <a:rPr lang="en-CA" altLang="en-US" dirty="0" smtClean="0">
                <a:ea typeface="ＭＳ Ｐゴシック" panose="020B0600070205080204" pitchFamily="34" charset="-128"/>
              </a:rPr>
              <a:t>Checks a condition and executes a body if the condition is true</a:t>
            </a:r>
          </a:p>
          <a:p>
            <a:pPr marL="292100" indent="-292100" eaLnBrk="1" hangingPunct="1">
              <a:tabLst>
                <a:tab pos="457200" algn="l"/>
              </a:tabLst>
            </a:pPr>
            <a:r>
              <a:rPr lang="en-CA" altLang="en-US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IF-ELSE</a:t>
            </a:r>
            <a:r>
              <a:rPr lang="en-CA" altLang="en-US" dirty="0" smtClean="0">
                <a:ea typeface="ＭＳ Ｐゴシック" panose="020B0600070205080204" pitchFamily="34" charset="-128"/>
              </a:rPr>
              <a:t> (single question)</a:t>
            </a:r>
          </a:p>
          <a:p>
            <a:pPr marL="685800" lvl="1" indent="-336550" eaLnBrk="1" hangingPunct="1">
              <a:tabLst>
                <a:tab pos="457200" algn="l"/>
              </a:tabLst>
            </a:pPr>
            <a:r>
              <a:rPr lang="en-CA" altLang="en-US" dirty="0" smtClean="0">
                <a:ea typeface="ＭＳ Ｐゴシック" panose="020B0600070205080204" pitchFamily="34" charset="-128"/>
              </a:rPr>
              <a:t>Checks a condition and executes one body of code if the condition is true and another body if the condition is false</a:t>
            </a:r>
          </a:p>
          <a:p>
            <a:pPr marL="292100" indent="-292100" eaLnBrk="1" hangingPunct="1">
              <a:tabLst>
                <a:tab pos="457200" algn="l"/>
              </a:tabLst>
            </a:pPr>
            <a:r>
              <a:rPr lang="en-CA" altLang="en-US" dirty="0" smtClean="0">
                <a:ea typeface="ＭＳ Ｐゴシック" panose="020B0600070205080204" pitchFamily="34" charset="-128"/>
              </a:rPr>
              <a:t>Approaches for multiple (two or more) questions</a:t>
            </a:r>
          </a:p>
          <a:p>
            <a:pPr marL="685800" lvl="1" indent="-336550" eaLnBrk="1" hangingPunct="1">
              <a:tabLst>
                <a:tab pos="457200" algn="l"/>
              </a:tabLst>
            </a:pPr>
            <a:r>
              <a:rPr lang="en-CA" altLang="en-US" b="1" dirty="0" smtClean="0">
                <a:solidFill>
                  <a:srgbClr val="FF0000"/>
                </a:solidFill>
                <a:ea typeface="ＭＳ Ｐゴシック" panose="020B0600070205080204" pitchFamily="34" charset="-128"/>
              </a:rPr>
              <a:t>Multiple IFs</a:t>
            </a:r>
          </a:p>
          <a:p>
            <a:pPr marL="685800" lvl="1" indent="-336550" eaLnBrk="1" hangingPunct="1">
              <a:tabLst>
                <a:tab pos="457200" algn="l"/>
              </a:tabLst>
            </a:pPr>
            <a:r>
              <a:rPr lang="en-CA" altLang="en-US" b="1" dirty="0" smtClean="0">
                <a:solidFill>
                  <a:srgbClr val="0066FF"/>
                </a:solidFill>
                <a:ea typeface="ＭＳ Ｐゴシック" panose="020B0600070205080204" pitchFamily="34" charset="-128"/>
              </a:rPr>
              <a:t>IF-ELIF-ELSE</a:t>
            </a:r>
          </a:p>
          <a:p>
            <a:pPr marL="292100" indent="-292100" eaLnBrk="1" hangingPunct="1">
              <a:buFontTx/>
              <a:buNone/>
              <a:tabLst>
                <a:tab pos="457200" algn="l"/>
              </a:tabLst>
            </a:pPr>
            <a:endParaRPr lang="en-CA" altLang="en-US" dirty="0" smtClean="0"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7779886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1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1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1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1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1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1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15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7155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en-US" dirty="0" smtClean="0">
                <a:ea typeface="ＭＳ Ｐゴシック" panose="020B0600070205080204" pitchFamily="34" charset="-128"/>
              </a:rPr>
              <a:t>Decision Making With </a:t>
            </a:r>
            <a:r>
              <a:rPr lang="en-US" altLang="en-US" dirty="0" smtClean="0">
                <a:solidFill>
                  <a:srgbClr val="FF0000"/>
                </a:solidFill>
                <a:ea typeface="ＭＳ Ｐゴシック" panose="020B0600070205080204" pitchFamily="34" charset="-128"/>
              </a:rPr>
              <a:t>Multiple </a:t>
            </a:r>
            <a:r>
              <a:rPr lang="en-US" altLang="en-US" sz="2800" dirty="0" smtClean="0">
                <a:solidFill>
                  <a:srgbClr val="FF0000"/>
                </a:solidFill>
                <a:latin typeface="Consolas" panose="020B0609020204030204" pitchFamily="49" charset="0"/>
                <a:ea typeface="ＭＳ Ｐゴシック" panose="020B0600070205080204" pitchFamily="34" charset="-128"/>
              </a:rPr>
              <a:t>If</a:t>
            </a:r>
            <a:r>
              <a:rPr lang="en-US" altLang="en-US" dirty="0" smtClean="0">
                <a:solidFill>
                  <a:srgbClr val="FF0000"/>
                </a:solidFill>
                <a:ea typeface="ＭＳ Ｐゴシック" panose="020B0600070205080204" pitchFamily="34" charset="-128"/>
              </a:rPr>
              <a:t>s</a:t>
            </a:r>
          </a:p>
        </p:txBody>
      </p:sp>
      <p:sp>
        <p:nvSpPr>
          <p:cNvPr id="179203" name="AutoShape 3"/>
          <p:cNvSpPr>
            <a:spLocks noChangeArrowheads="1"/>
          </p:cNvSpPr>
          <p:nvPr/>
        </p:nvSpPr>
        <p:spPr bwMode="auto">
          <a:xfrm>
            <a:off x="431800" y="1104900"/>
            <a:ext cx="2657475" cy="736600"/>
          </a:xfrm>
          <a:prstGeom prst="diamond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3600" tIns="46800" rIns="93600" bIns="46800" anchor="ctr">
            <a:spAutoFit/>
          </a:bodyPr>
          <a:lstStyle>
            <a:lvl1pPr eaLnBrk="0" hangingPunct="0">
              <a:spcBef>
                <a:spcPct val="300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spcBef>
                <a:spcPct val="10000"/>
              </a:spcBef>
              <a:buSzPct val="100000"/>
              <a:buFont typeface="Times New Roman" panose="02020603050405020304" pitchFamily="18" charset="0"/>
              <a:buChar char="-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lnSpc>
                <a:spcPct val="90000"/>
              </a:lnSpc>
              <a:spcBef>
                <a:spcPct val="10000"/>
              </a:spcBef>
              <a:buSzPct val="10000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spcBef>
                <a:spcPct val="1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spcBef>
                <a:spcPct val="1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 b="1" dirty="0">
                <a:solidFill>
                  <a:srgbClr val="FF0000"/>
                </a:solidFill>
                <a:latin typeface="Arial" panose="020B0604020202020204" pitchFamily="34" charset="0"/>
              </a:rPr>
              <a:t>Question?</a:t>
            </a:r>
          </a:p>
        </p:txBody>
      </p:sp>
      <p:grpSp>
        <p:nvGrpSpPr>
          <p:cNvPr id="3" name="Group 2"/>
          <p:cNvGrpSpPr>
            <a:grpSpLocks/>
          </p:cNvGrpSpPr>
          <p:nvPr/>
        </p:nvGrpSpPr>
        <p:grpSpPr bwMode="auto">
          <a:xfrm>
            <a:off x="1035050" y="1841500"/>
            <a:ext cx="1533525" cy="1146175"/>
            <a:chOff x="1035050" y="1841500"/>
            <a:chExt cx="1533525" cy="1146175"/>
          </a:xfrm>
        </p:grpSpPr>
        <p:sp>
          <p:nvSpPr>
            <p:cNvPr id="50202" name="Line 5"/>
            <p:cNvSpPr>
              <a:spLocks noChangeShapeType="1"/>
            </p:cNvSpPr>
            <p:nvPr/>
          </p:nvSpPr>
          <p:spPr bwMode="auto">
            <a:xfrm flipH="1">
              <a:off x="1784350" y="1841500"/>
              <a:ext cx="6350" cy="469900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 type="none" w="sm" len="sm"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CA" dirty="0"/>
            </a:p>
          </p:txBody>
        </p:sp>
        <p:grpSp>
          <p:nvGrpSpPr>
            <p:cNvPr id="50203" name="Group 6"/>
            <p:cNvGrpSpPr>
              <a:grpSpLocks/>
            </p:cNvGrpSpPr>
            <p:nvPr/>
          </p:nvGrpSpPr>
          <p:grpSpPr bwMode="auto">
            <a:xfrm>
              <a:off x="1035050" y="1892300"/>
              <a:ext cx="1533525" cy="1095375"/>
              <a:chOff x="652" y="1192"/>
              <a:chExt cx="966" cy="690"/>
            </a:xfrm>
          </p:grpSpPr>
          <p:sp>
            <p:nvSpPr>
              <p:cNvPr id="50204" name="Text Box 7"/>
              <p:cNvSpPr txBox="1">
                <a:spLocks noChangeArrowheads="1"/>
              </p:cNvSpPr>
              <p:nvPr/>
            </p:nvSpPr>
            <p:spPr bwMode="auto">
              <a:xfrm>
                <a:off x="760" y="1192"/>
                <a:ext cx="352" cy="1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 lIns="93600" tIns="46800" rIns="93600" bIns="46800">
                <a:spAutoFit/>
              </a:bodyPr>
              <a:lstStyle>
                <a:lvl1pPr eaLnBrk="0" hangingPunct="0">
                  <a:spcBef>
                    <a:spcPct val="30000"/>
                  </a:spcBef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1pPr>
                <a:lvl2pPr marL="742950" indent="-285750" eaLnBrk="0" hangingPunct="0">
                  <a:spcBef>
                    <a:spcPct val="10000"/>
                  </a:spcBef>
                  <a:buSzPct val="100000"/>
                  <a:buFont typeface="Times New Roman" panose="02020603050405020304" pitchFamily="18" charset="0"/>
                  <a:buChar char="-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2pPr>
                <a:lvl3pPr marL="1143000" indent="-228600" eaLnBrk="0" hangingPunct="0">
                  <a:lnSpc>
                    <a:spcPct val="90000"/>
                  </a:lnSpc>
                  <a:spcBef>
                    <a:spcPct val="10000"/>
                  </a:spcBef>
                  <a:buSzPct val="10000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3pPr>
                <a:lvl4pPr marL="1600200" indent="-228600" eaLnBrk="0" hangingPunct="0">
                  <a:spcBef>
                    <a:spcPct val="10000"/>
                  </a:spcBef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4pPr>
                <a:lvl5pPr marL="2057400" indent="-228600" eaLnBrk="0" hangingPunct="0">
                  <a:spcBef>
                    <a:spcPct val="10000"/>
                  </a:spcBef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>
                  <a:spcBef>
                    <a:spcPct val="50000"/>
                  </a:spcBef>
                  <a:buFontTx/>
                  <a:buNone/>
                </a:pPr>
                <a:r>
                  <a:rPr lang="en-US" altLang="en-US" sz="1200" dirty="0">
                    <a:latin typeface="Arial" panose="020B0604020202020204" pitchFamily="34" charset="0"/>
                  </a:rPr>
                  <a:t>True</a:t>
                </a:r>
              </a:p>
            </p:txBody>
          </p:sp>
          <p:sp>
            <p:nvSpPr>
              <p:cNvPr id="50205" name="Rectangle 8"/>
              <p:cNvSpPr>
                <a:spLocks noChangeArrowheads="1"/>
              </p:cNvSpPr>
              <p:nvPr/>
            </p:nvSpPr>
            <p:spPr bwMode="auto">
              <a:xfrm>
                <a:off x="652" y="1454"/>
                <a:ext cx="966" cy="428"/>
              </a:xfrm>
              <a:prstGeom prst="rect">
                <a:avLst/>
              </a:prstGeom>
              <a:noFill/>
              <a:ln w="381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93600" tIns="46800" rIns="93600" bIns="46800" anchor="ctr">
                <a:spAutoFit/>
              </a:bodyPr>
              <a:lstStyle>
                <a:lvl1pPr eaLnBrk="0" hangingPunct="0">
                  <a:spcBef>
                    <a:spcPct val="30000"/>
                  </a:spcBef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1pPr>
                <a:lvl2pPr marL="742950" indent="-285750" eaLnBrk="0" hangingPunct="0">
                  <a:spcBef>
                    <a:spcPct val="10000"/>
                  </a:spcBef>
                  <a:buSzPct val="100000"/>
                  <a:buFont typeface="Times New Roman" panose="02020603050405020304" pitchFamily="18" charset="0"/>
                  <a:buChar char="-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2pPr>
                <a:lvl3pPr marL="1143000" indent="-228600" eaLnBrk="0" hangingPunct="0">
                  <a:lnSpc>
                    <a:spcPct val="90000"/>
                  </a:lnSpc>
                  <a:spcBef>
                    <a:spcPct val="10000"/>
                  </a:spcBef>
                  <a:buSzPct val="10000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3pPr>
                <a:lvl4pPr marL="1600200" indent="-228600" eaLnBrk="0" hangingPunct="0">
                  <a:spcBef>
                    <a:spcPct val="10000"/>
                  </a:spcBef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4pPr>
                <a:lvl5pPr marL="2057400" indent="-228600" eaLnBrk="0" hangingPunct="0">
                  <a:spcBef>
                    <a:spcPct val="10000"/>
                  </a:spcBef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400" dirty="0">
                    <a:latin typeface="Arial" panose="020B0604020202020204" pitchFamily="34" charset="0"/>
                  </a:rPr>
                  <a:t>Statement or</a:t>
                </a:r>
              </a:p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400" dirty="0">
                    <a:latin typeface="Arial" panose="020B0604020202020204" pitchFamily="34" charset="0"/>
                  </a:rPr>
                  <a:t>statements</a:t>
                </a:r>
              </a:p>
            </p:txBody>
          </p:sp>
        </p:grpSp>
      </p:grpSp>
      <p:grpSp>
        <p:nvGrpSpPr>
          <p:cNvPr id="11" name="Group 10"/>
          <p:cNvGrpSpPr>
            <a:grpSpLocks/>
          </p:cNvGrpSpPr>
          <p:nvPr/>
        </p:nvGrpSpPr>
        <p:grpSpPr bwMode="auto">
          <a:xfrm>
            <a:off x="996950" y="4254500"/>
            <a:ext cx="1533525" cy="1158875"/>
            <a:chOff x="996950" y="4254500"/>
            <a:chExt cx="1533525" cy="1158875"/>
          </a:xfrm>
        </p:grpSpPr>
        <p:sp>
          <p:nvSpPr>
            <p:cNvPr id="50199" name="Line 10"/>
            <p:cNvSpPr>
              <a:spLocks noChangeShapeType="1"/>
            </p:cNvSpPr>
            <p:nvPr/>
          </p:nvSpPr>
          <p:spPr bwMode="auto">
            <a:xfrm>
              <a:off x="1752600" y="4254500"/>
              <a:ext cx="6350" cy="463550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 type="none" w="sm" len="sm"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CA" dirty="0"/>
            </a:p>
          </p:txBody>
        </p:sp>
        <p:sp>
          <p:nvSpPr>
            <p:cNvPr id="50200" name="Text Box 11"/>
            <p:cNvSpPr txBox="1">
              <a:spLocks noChangeArrowheads="1"/>
            </p:cNvSpPr>
            <p:nvPr/>
          </p:nvSpPr>
          <p:spPr bwMode="auto">
            <a:xfrm>
              <a:off x="1279524" y="4318000"/>
              <a:ext cx="522288" cy="2791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lIns="93600" tIns="46800" rIns="93600" bIns="46800">
              <a:spAutoFit/>
            </a:bodyPr>
            <a:lstStyle>
              <a:lvl1pPr eaLnBrk="0" hangingPunct="0"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 eaLnBrk="0" hangingPunct="0">
                <a:spcBef>
                  <a:spcPct val="10000"/>
                </a:spcBef>
                <a:buSzPct val="100000"/>
                <a:buFont typeface="Times New Roman" panose="02020603050405020304" pitchFamily="18" charset="0"/>
                <a:buChar char="-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1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US" altLang="en-US" sz="1200" dirty="0">
                  <a:latin typeface="Arial" panose="020B0604020202020204" pitchFamily="34" charset="0"/>
                </a:rPr>
                <a:t>True</a:t>
              </a:r>
            </a:p>
          </p:txBody>
        </p:sp>
        <p:sp>
          <p:nvSpPr>
            <p:cNvPr id="50201" name="Rectangle 12"/>
            <p:cNvSpPr>
              <a:spLocks noChangeArrowheads="1"/>
            </p:cNvSpPr>
            <p:nvPr/>
          </p:nvSpPr>
          <p:spPr bwMode="auto">
            <a:xfrm>
              <a:off x="996950" y="4733925"/>
              <a:ext cx="1533525" cy="679450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93600" tIns="46800" rIns="93600" bIns="46800" anchor="ctr">
              <a:spAutoFit/>
            </a:bodyPr>
            <a:lstStyle>
              <a:lvl1pPr eaLnBrk="0" hangingPunct="0"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 eaLnBrk="0" hangingPunct="0">
                <a:spcBef>
                  <a:spcPct val="10000"/>
                </a:spcBef>
                <a:buSzPct val="100000"/>
                <a:buFont typeface="Times New Roman" panose="02020603050405020304" pitchFamily="18" charset="0"/>
                <a:buChar char="-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1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400" dirty="0">
                  <a:latin typeface="Arial" panose="020B0604020202020204" pitchFamily="34" charset="0"/>
                </a:rPr>
                <a:t>Statement or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400" dirty="0">
                  <a:latin typeface="Arial" panose="020B0604020202020204" pitchFamily="34" charset="0"/>
                </a:rPr>
                <a:t>statements</a:t>
              </a:r>
            </a:p>
          </p:txBody>
        </p:sp>
      </p:grpSp>
      <p:grpSp>
        <p:nvGrpSpPr>
          <p:cNvPr id="9" name="Group 8"/>
          <p:cNvGrpSpPr>
            <a:grpSpLocks/>
          </p:cNvGrpSpPr>
          <p:nvPr/>
        </p:nvGrpSpPr>
        <p:grpSpPr bwMode="auto">
          <a:xfrm>
            <a:off x="431800" y="2990850"/>
            <a:ext cx="2667000" cy="1238250"/>
            <a:chOff x="431800" y="2990850"/>
            <a:chExt cx="2667000" cy="1238250"/>
          </a:xfrm>
        </p:grpSpPr>
        <p:sp>
          <p:nvSpPr>
            <p:cNvPr id="50197" name="AutoShape 14"/>
            <p:cNvSpPr>
              <a:spLocks noChangeArrowheads="1"/>
            </p:cNvSpPr>
            <p:nvPr/>
          </p:nvSpPr>
          <p:spPr bwMode="auto">
            <a:xfrm>
              <a:off x="431800" y="3429000"/>
              <a:ext cx="2667000" cy="800100"/>
            </a:xfrm>
            <a:prstGeom prst="diamond">
              <a:avLst/>
            </a:prstGeom>
            <a:noFill/>
            <a:ln w="381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93600" tIns="46800" rIns="93600" bIns="46800" anchor="ctr"/>
            <a:lstStyle>
              <a:lvl1pPr eaLnBrk="0" hangingPunct="0"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 eaLnBrk="0" hangingPunct="0">
                <a:spcBef>
                  <a:spcPct val="10000"/>
                </a:spcBef>
                <a:buSzPct val="100000"/>
                <a:buFont typeface="Times New Roman" panose="02020603050405020304" pitchFamily="18" charset="0"/>
                <a:buChar char="-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1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400" b="1" dirty="0">
                  <a:solidFill>
                    <a:srgbClr val="FF0000"/>
                  </a:solidFill>
                  <a:latin typeface="Arial" panose="020B0604020202020204" pitchFamily="34" charset="0"/>
                </a:rPr>
                <a:t>Question?</a:t>
              </a:r>
            </a:p>
          </p:txBody>
        </p:sp>
        <p:sp>
          <p:nvSpPr>
            <p:cNvPr id="50198" name="Line 15"/>
            <p:cNvSpPr>
              <a:spLocks noChangeShapeType="1"/>
            </p:cNvSpPr>
            <p:nvPr/>
          </p:nvSpPr>
          <p:spPr bwMode="auto">
            <a:xfrm flipH="1">
              <a:off x="1760536" y="2990850"/>
              <a:ext cx="4762" cy="438150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 type="none" w="sm" len="sm"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CA" dirty="0"/>
            </a:p>
          </p:txBody>
        </p:sp>
      </p:grpSp>
      <p:grpSp>
        <p:nvGrpSpPr>
          <p:cNvPr id="12" name="Group 11"/>
          <p:cNvGrpSpPr>
            <a:grpSpLocks/>
          </p:cNvGrpSpPr>
          <p:nvPr/>
        </p:nvGrpSpPr>
        <p:grpSpPr bwMode="auto">
          <a:xfrm>
            <a:off x="895350" y="5429250"/>
            <a:ext cx="1660525" cy="1216025"/>
            <a:chOff x="895350" y="5429250"/>
            <a:chExt cx="1660525" cy="1216025"/>
          </a:xfrm>
        </p:grpSpPr>
        <p:sp>
          <p:nvSpPr>
            <p:cNvPr id="50195" name="Rectangle 17"/>
            <p:cNvSpPr>
              <a:spLocks noChangeArrowheads="1"/>
            </p:cNvSpPr>
            <p:nvPr/>
          </p:nvSpPr>
          <p:spPr bwMode="auto">
            <a:xfrm>
              <a:off x="895350" y="5965825"/>
              <a:ext cx="1660525" cy="679450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93600" tIns="46800" rIns="93600" bIns="46800" anchor="ctr">
              <a:spAutoFit/>
            </a:bodyPr>
            <a:lstStyle>
              <a:lvl1pPr eaLnBrk="0" hangingPunct="0"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 eaLnBrk="0" hangingPunct="0">
                <a:spcBef>
                  <a:spcPct val="10000"/>
                </a:spcBef>
                <a:buSzPct val="100000"/>
                <a:buFont typeface="Times New Roman" panose="02020603050405020304" pitchFamily="18" charset="0"/>
                <a:buChar char="-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1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400" dirty="0">
                  <a:latin typeface="Arial" panose="020B0604020202020204" pitchFamily="34" charset="0"/>
                </a:rPr>
                <a:t>Remainder of 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400" dirty="0">
                  <a:latin typeface="Arial" panose="020B0604020202020204" pitchFamily="34" charset="0"/>
                </a:rPr>
                <a:t>the program</a:t>
              </a:r>
            </a:p>
          </p:txBody>
        </p:sp>
        <p:sp>
          <p:nvSpPr>
            <p:cNvPr id="50196" name="Line 18"/>
            <p:cNvSpPr>
              <a:spLocks noChangeShapeType="1"/>
            </p:cNvSpPr>
            <p:nvPr/>
          </p:nvSpPr>
          <p:spPr bwMode="auto">
            <a:xfrm>
              <a:off x="1746250" y="5429250"/>
              <a:ext cx="6350" cy="536575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 type="none" w="sm" len="sm"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CA" dirty="0"/>
            </a:p>
          </p:txBody>
        </p:sp>
      </p:grpSp>
      <p:grpSp>
        <p:nvGrpSpPr>
          <p:cNvPr id="10" name="Group 9"/>
          <p:cNvGrpSpPr>
            <a:grpSpLocks/>
          </p:cNvGrpSpPr>
          <p:nvPr/>
        </p:nvGrpSpPr>
        <p:grpSpPr bwMode="auto">
          <a:xfrm>
            <a:off x="2971800" y="1466850"/>
            <a:ext cx="1800225" cy="2282825"/>
            <a:chOff x="2971799" y="1466850"/>
            <a:chExt cx="1800226" cy="2282824"/>
          </a:xfrm>
        </p:grpSpPr>
        <p:sp>
          <p:nvSpPr>
            <p:cNvPr id="50191" name="Line 20"/>
            <p:cNvSpPr>
              <a:spLocks noChangeShapeType="1"/>
            </p:cNvSpPr>
            <p:nvPr/>
          </p:nvSpPr>
          <p:spPr bwMode="auto">
            <a:xfrm flipH="1">
              <a:off x="2971799" y="3736974"/>
              <a:ext cx="1749425" cy="12699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 type="none" w="sm" len="sm"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/>
            <a:lstStyle/>
            <a:p>
              <a:endParaRPr lang="en-CA" dirty="0"/>
            </a:p>
          </p:txBody>
        </p:sp>
        <p:sp>
          <p:nvSpPr>
            <p:cNvPr id="50192" name="Text Box 21"/>
            <p:cNvSpPr txBox="1">
              <a:spLocks noChangeArrowheads="1"/>
            </p:cNvSpPr>
            <p:nvPr/>
          </p:nvSpPr>
          <p:spPr bwMode="auto">
            <a:xfrm>
              <a:off x="3747243" y="1473200"/>
              <a:ext cx="584200" cy="2746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lIns="93600" tIns="46800" rIns="93600" bIns="46800">
              <a:spAutoFit/>
            </a:bodyPr>
            <a:lstStyle>
              <a:lvl1pPr eaLnBrk="0" hangingPunct="0"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 eaLnBrk="0" hangingPunct="0">
                <a:spcBef>
                  <a:spcPct val="10000"/>
                </a:spcBef>
                <a:buSzPct val="100000"/>
                <a:buFont typeface="Times New Roman" panose="02020603050405020304" pitchFamily="18" charset="0"/>
                <a:buChar char="-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1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US" altLang="en-US" sz="1200" dirty="0">
                  <a:latin typeface="Arial" panose="020B0604020202020204" pitchFamily="34" charset="0"/>
                </a:rPr>
                <a:t>False</a:t>
              </a:r>
            </a:p>
          </p:txBody>
        </p:sp>
        <p:sp>
          <p:nvSpPr>
            <p:cNvPr id="50193" name="Line 22"/>
            <p:cNvSpPr>
              <a:spLocks noChangeShapeType="1"/>
            </p:cNvSpPr>
            <p:nvPr/>
          </p:nvSpPr>
          <p:spPr bwMode="auto">
            <a:xfrm flipV="1">
              <a:off x="4721225" y="1473199"/>
              <a:ext cx="50800" cy="2276475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/>
            <a:lstStyle/>
            <a:p>
              <a:endParaRPr lang="en-CA" dirty="0"/>
            </a:p>
          </p:txBody>
        </p:sp>
        <p:sp>
          <p:nvSpPr>
            <p:cNvPr id="50194" name="Line 23"/>
            <p:cNvSpPr>
              <a:spLocks noChangeShapeType="1"/>
            </p:cNvSpPr>
            <p:nvPr/>
          </p:nvSpPr>
          <p:spPr bwMode="auto">
            <a:xfrm flipH="1" flipV="1">
              <a:off x="3173362" y="1466850"/>
              <a:ext cx="1598663" cy="0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/>
            <a:lstStyle/>
            <a:p>
              <a:endParaRPr lang="en-CA" dirty="0"/>
            </a:p>
          </p:txBody>
        </p:sp>
      </p:grpSp>
      <p:grpSp>
        <p:nvGrpSpPr>
          <p:cNvPr id="15" name="Group 14"/>
          <p:cNvGrpSpPr>
            <a:grpSpLocks/>
          </p:cNvGrpSpPr>
          <p:nvPr/>
        </p:nvGrpSpPr>
        <p:grpSpPr bwMode="auto">
          <a:xfrm>
            <a:off x="2559050" y="3933825"/>
            <a:ext cx="2162175" cy="2343150"/>
            <a:chOff x="2559050" y="3933825"/>
            <a:chExt cx="2162174" cy="2343150"/>
          </a:xfrm>
        </p:grpSpPr>
        <p:sp>
          <p:nvSpPr>
            <p:cNvPr id="50187" name="Line 25"/>
            <p:cNvSpPr>
              <a:spLocks noChangeShapeType="1"/>
            </p:cNvSpPr>
            <p:nvPr/>
          </p:nvSpPr>
          <p:spPr bwMode="auto">
            <a:xfrm flipH="1" flipV="1">
              <a:off x="2559050" y="6257925"/>
              <a:ext cx="2117724" cy="0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 type="none" w="sm" len="sm"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CA" dirty="0"/>
            </a:p>
          </p:txBody>
        </p:sp>
        <p:sp>
          <p:nvSpPr>
            <p:cNvPr id="50188" name="Line 26"/>
            <p:cNvSpPr>
              <a:spLocks noChangeShapeType="1"/>
            </p:cNvSpPr>
            <p:nvPr/>
          </p:nvSpPr>
          <p:spPr bwMode="auto">
            <a:xfrm flipV="1">
              <a:off x="4676774" y="3933825"/>
              <a:ext cx="44450" cy="2343150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CA" dirty="0"/>
            </a:p>
          </p:txBody>
        </p:sp>
        <p:sp>
          <p:nvSpPr>
            <p:cNvPr id="50189" name="Line 27"/>
            <p:cNvSpPr>
              <a:spLocks noChangeShapeType="1"/>
            </p:cNvSpPr>
            <p:nvPr/>
          </p:nvSpPr>
          <p:spPr bwMode="auto">
            <a:xfrm flipH="1" flipV="1">
              <a:off x="2895600" y="3940175"/>
              <a:ext cx="1825624" cy="0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CA" dirty="0"/>
            </a:p>
          </p:txBody>
        </p:sp>
        <p:sp>
          <p:nvSpPr>
            <p:cNvPr id="50190" name="Text Box 28"/>
            <p:cNvSpPr txBox="1">
              <a:spLocks noChangeArrowheads="1"/>
            </p:cNvSpPr>
            <p:nvPr/>
          </p:nvSpPr>
          <p:spPr bwMode="auto">
            <a:xfrm>
              <a:off x="3263900" y="3959225"/>
              <a:ext cx="584200" cy="2746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lIns="93600" tIns="46800" rIns="93600" bIns="46800">
              <a:spAutoFit/>
            </a:bodyPr>
            <a:lstStyle>
              <a:lvl1pPr eaLnBrk="0" hangingPunct="0"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 eaLnBrk="0" hangingPunct="0">
                <a:spcBef>
                  <a:spcPct val="10000"/>
                </a:spcBef>
                <a:buSzPct val="100000"/>
                <a:buFont typeface="Times New Roman" panose="02020603050405020304" pitchFamily="18" charset="0"/>
                <a:buChar char="-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1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US" altLang="en-US" sz="1200" dirty="0">
                  <a:latin typeface="Arial" panose="020B0604020202020204" pitchFamily="34" charset="0"/>
                </a:rPr>
                <a:t>False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248069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920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CA" altLang="en-US" dirty="0" smtClean="0">
                <a:solidFill>
                  <a:srgbClr val="FF0000"/>
                </a:solidFill>
                <a:ea typeface="ＭＳ Ｐゴシック" panose="020B0600070205080204" pitchFamily="34" charset="-128"/>
              </a:rPr>
              <a:t>Multiple </a:t>
            </a:r>
            <a:r>
              <a:rPr lang="en-CA" altLang="en-US" sz="2800" dirty="0" smtClean="0">
                <a:solidFill>
                  <a:srgbClr val="FF0000"/>
                </a:solidFill>
                <a:latin typeface="Consolas" panose="020B0609020204030204" pitchFamily="49" charset="0"/>
                <a:ea typeface="ＭＳ Ｐゴシック" panose="020B0600070205080204" pitchFamily="34" charset="-128"/>
              </a:rPr>
              <a:t>If</a:t>
            </a:r>
            <a:r>
              <a:rPr lang="en-CA" altLang="en-US" dirty="0" smtClean="0">
                <a:solidFill>
                  <a:srgbClr val="FF0000"/>
                </a:solidFill>
                <a:ea typeface="ＭＳ Ｐゴシック" panose="020B0600070205080204" pitchFamily="34" charset="-128"/>
              </a:rPr>
              <a:t>s</a:t>
            </a:r>
            <a:r>
              <a:rPr lang="en-CA" altLang="en-US" dirty="0" smtClean="0">
                <a:ea typeface="ＭＳ Ｐゴシック" panose="020B0600070205080204" pitchFamily="34" charset="-128"/>
              </a:rPr>
              <a:t>: Non-Exclusive Conditions</a:t>
            </a:r>
          </a:p>
        </p:txBody>
      </p:sp>
      <p:sp>
        <p:nvSpPr>
          <p:cNvPr id="51203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/>
            <a:r>
              <a:rPr lang="en-CA" altLang="en-US" dirty="0" smtClean="0">
                <a:ea typeface="ＭＳ Ｐゴシック" panose="020B0600070205080204" pitchFamily="34" charset="-128"/>
              </a:rPr>
              <a:t>Any, all or none of the conditions may be true (independent)</a:t>
            </a:r>
          </a:p>
          <a:p>
            <a:pPr lvl="1" eaLnBrk="1" hangingPunct="1"/>
            <a:r>
              <a:rPr lang="en-US" altLang="en-US" dirty="0" smtClean="0">
                <a:ea typeface="ＭＳ Ｐゴシック" panose="020B0600070205080204" pitchFamily="34" charset="-128"/>
              </a:rPr>
              <a:t>Alternatively worded: 0+ conditions can be true.</a:t>
            </a:r>
            <a:endParaRPr lang="en-CA" altLang="en-US" dirty="0" smtClean="0">
              <a:ea typeface="ＭＳ Ｐゴシック" panose="020B0600070205080204" pitchFamily="34" charset="-128"/>
            </a:endParaRPr>
          </a:p>
          <a:p>
            <a:pPr eaLnBrk="1" hangingPunct="1"/>
            <a:r>
              <a:rPr lang="en-CA" altLang="en-US" dirty="0" smtClean="0">
                <a:ea typeface="ＭＳ Ｐゴシック" panose="020B0600070205080204" pitchFamily="34" charset="-128"/>
              </a:rPr>
              <a:t>Employ when a series of independent questions will be asked</a:t>
            </a:r>
          </a:p>
          <a:p>
            <a:pPr eaLnBrk="1" hangingPunct="1"/>
            <a:r>
              <a:rPr lang="en-CA" altLang="en-US" b="1" dirty="0" smtClean="0">
                <a:ea typeface="ＭＳ Ｐゴシック" panose="020B0600070205080204" pitchFamily="34" charset="-128"/>
              </a:rPr>
              <a:t>Format:</a:t>
            </a:r>
          </a:p>
          <a:p>
            <a:pPr eaLnBrk="1" hangingPunct="1">
              <a:buFontTx/>
              <a:buNone/>
            </a:pPr>
            <a:r>
              <a:rPr lang="en-CA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     </a:t>
            </a:r>
            <a:r>
              <a:rPr lang="en-CA" altLang="en-US" sz="1800" b="1" dirty="0" smtClean="0">
                <a:solidFill>
                  <a:srgbClr val="FF0000"/>
                </a:solidFill>
                <a:latin typeface="Consolas" panose="020B0609020204030204" pitchFamily="49" charset="0"/>
                <a:ea typeface="ＭＳ Ｐゴシック" panose="020B0600070205080204" pitchFamily="34" charset="-128"/>
              </a:rPr>
              <a:t>if</a:t>
            </a:r>
            <a:r>
              <a:rPr lang="en-CA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 (</a:t>
            </a:r>
            <a:r>
              <a:rPr lang="en-CA" altLang="en-US" sz="1800" i="1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Boolean expression 1</a:t>
            </a:r>
            <a:r>
              <a:rPr lang="en-CA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):</a:t>
            </a:r>
          </a:p>
          <a:p>
            <a:pPr eaLnBrk="1" hangingPunct="1">
              <a:buFontTx/>
              <a:buNone/>
            </a:pPr>
            <a:r>
              <a:rPr lang="en-CA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          </a:t>
            </a:r>
            <a:r>
              <a:rPr lang="en-CA" altLang="en-US" sz="1800" i="1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body 1</a:t>
            </a:r>
            <a:endParaRPr lang="en-CA" altLang="en-US" sz="1800" b="1" i="1" dirty="0" smtClean="0">
              <a:latin typeface="Consolas" panose="020B0609020204030204" pitchFamily="49" charset="0"/>
              <a:ea typeface="ＭＳ Ｐゴシック" panose="020B0600070205080204" pitchFamily="34" charset="-128"/>
            </a:endParaRPr>
          </a:p>
          <a:p>
            <a:pPr eaLnBrk="1" hangingPunct="1">
              <a:buFontTx/>
              <a:buNone/>
            </a:pPr>
            <a:r>
              <a:rPr lang="en-CA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     </a:t>
            </a:r>
            <a:r>
              <a:rPr lang="en-CA" altLang="en-US" sz="1800" b="1" dirty="0" smtClean="0">
                <a:solidFill>
                  <a:srgbClr val="FF0000"/>
                </a:solidFill>
                <a:latin typeface="Consolas" panose="020B0609020204030204" pitchFamily="49" charset="0"/>
                <a:ea typeface="ＭＳ Ｐゴシック" panose="020B0600070205080204" pitchFamily="34" charset="-128"/>
              </a:rPr>
              <a:t>if</a:t>
            </a:r>
            <a:r>
              <a:rPr lang="en-CA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 (</a:t>
            </a:r>
            <a:r>
              <a:rPr lang="en-CA" altLang="en-US" sz="1800" i="1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Boolean expression 2</a:t>
            </a:r>
            <a:r>
              <a:rPr lang="en-CA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):</a:t>
            </a:r>
          </a:p>
          <a:p>
            <a:pPr eaLnBrk="1" hangingPunct="1">
              <a:buFontTx/>
              <a:buNone/>
            </a:pPr>
            <a:r>
              <a:rPr lang="en-CA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          </a:t>
            </a:r>
            <a:r>
              <a:rPr lang="en-CA" altLang="en-US" sz="1800" i="1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body 2</a:t>
            </a:r>
            <a:endParaRPr lang="en-CA" altLang="en-US" sz="1800" b="1" i="1" dirty="0" smtClean="0">
              <a:latin typeface="Consolas" panose="020B0609020204030204" pitchFamily="49" charset="0"/>
              <a:ea typeface="ＭＳ Ｐゴシック" panose="020B0600070205080204" pitchFamily="34" charset="-128"/>
            </a:endParaRPr>
          </a:p>
          <a:p>
            <a:pPr eaLnBrk="1" hangingPunct="1">
              <a:buFontTx/>
              <a:buNone/>
            </a:pPr>
            <a:r>
              <a:rPr lang="en-CA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               :</a:t>
            </a:r>
          </a:p>
          <a:p>
            <a:pPr eaLnBrk="1" hangingPunct="1">
              <a:buFontTx/>
              <a:buNone/>
            </a:pPr>
            <a:r>
              <a:rPr lang="en-CA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     </a:t>
            </a:r>
            <a:r>
              <a:rPr lang="en-CA" altLang="en-US" sz="1800" i="1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statements after the conditions</a:t>
            </a:r>
            <a:endParaRPr lang="en-CA" altLang="en-US" sz="1800" b="1" i="1" dirty="0" smtClean="0">
              <a:latin typeface="Consolas" panose="020B0609020204030204" pitchFamily="49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756057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CA" altLang="en-US" dirty="0" smtClean="0">
                <a:solidFill>
                  <a:srgbClr val="FF0000"/>
                </a:solidFill>
                <a:ea typeface="ＭＳ Ｐゴシック" panose="020B0600070205080204" pitchFamily="34" charset="-128"/>
              </a:rPr>
              <a:t>Multiple </a:t>
            </a:r>
            <a:r>
              <a:rPr lang="en-CA" altLang="en-US" sz="2800" dirty="0" smtClean="0">
                <a:solidFill>
                  <a:srgbClr val="FF0000"/>
                </a:solidFill>
                <a:latin typeface="Consolas" panose="020B0609020204030204" pitchFamily="49" charset="0"/>
                <a:ea typeface="ＭＳ Ｐゴシック" panose="020B0600070205080204" pitchFamily="34" charset="-128"/>
              </a:rPr>
              <a:t>If</a:t>
            </a:r>
            <a:r>
              <a:rPr lang="en-CA" altLang="en-US" dirty="0" smtClean="0">
                <a:solidFill>
                  <a:srgbClr val="FF0000"/>
                </a:solidFill>
                <a:ea typeface="ＭＳ Ｐゴシック" panose="020B0600070205080204" pitchFamily="34" charset="-128"/>
              </a:rPr>
              <a:t>s</a:t>
            </a:r>
            <a:r>
              <a:rPr lang="en-CA" altLang="en-US" dirty="0" smtClean="0">
                <a:ea typeface="ＭＳ Ｐゴシック" panose="020B0600070205080204" pitchFamily="34" charset="-128"/>
              </a:rPr>
              <a:t>: Non-Exclusive Conditions (Example)</a:t>
            </a:r>
          </a:p>
        </p:txBody>
      </p:sp>
      <p:sp>
        <p:nvSpPr>
          <p:cNvPr id="52227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/>
            <a:r>
              <a:rPr lang="en-CA" altLang="en-US" b="1" dirty="0" smtClean="0">
                <a:ea typeface="ＭＳ Ｐゴシック" panose="020B0600070205080204" pitchFamily="34" charset="-128"/>
              </a:rPr>
              <a:t>Example:</a:t>
            </a:r>
            <a:endParaRPr lang="en-CA" altLang="en-US" dirty="0" smtClean="0">
              <a:ea typeface="ＭＳ Ｐゴシック" panose="020B0600070205080204" pitchFamily="34" charset="-128"/>
            </a:endParaRPr>
          </a:p>
          <a:p>
            <a:pPr lvl="1" eaLnBrk="1" hangingPunct="1">
              <a:buFont typeface="Arial" panose="020B0604020202020204" pitchFamily="34" charset="0"/>
              <a:buNone/>
            </a:pPr>
            <a:r>
              <a:rPr lang="en-CA" altLang="en-US" sz="1800" b="1" dirty="0" smtClean="0">
                <a:solidFill>
                  <a:srgbClr val="FF0000"/>
                </a:solidFill>
                <a:latin typeface="Consolas" panose="020B0609020204030204" pitchFamily="49" charset="0"/>
                <a:ea typeface="ＭＳ Ｐゴシック" panose="020B0600070205080204" pitchFamily="34" charset="-128"/>
              </a:rPr>
              <a:t>if</a:t>
            </a:r>
            <a:r>
              <a:rPr lang="en-CA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 (</a:t>
            </a:r>
            <a:r>
              <a:rPr lang="en-CA" altLang="en-US" sz="1800" dirty="0" err="1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ableAge</a:t>
            </a:r>
            <a:r>
              <a:rPr lang="en-CA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 </a:t>
            </a:r>
            <a:r>
              <a:rPr lang="en-CA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&gt;= </a:t>
            </a:r>
            <a:r>
              <a:rPr lang="en-CA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65</a:t>
            </a:r>
            <a:r>
              <a:rPr lang="en-CA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):</a:t>
            </a:r>
            <a:endParaRPr lang="en-CA" altLang="en-US" sz="1800" dirty="0" smtClean="0">
              <a:latin typeface="Consolas" panose="020B0609020204030204" pitchFamily="49" charset="0"/>
              <a:ea typeface="ＭＳ Ｐゴシック" panose="020B0600070205080204" pitchFamily="34" charset="-128"/>
            </a:endParaRPr>
          </a:p>
          <a:p>
            <a:pPr lvl="1" eaLnBrk="1" hangingPunct="1">
              <a:buFont typeface="Arial" panose="020B0604020202020204" pitchFamily="34" charset="0"/>
              <a:buNone/>
            </a:pPr>
            <a:r>
              <a:rPr lang="en-CA" altLang="en-US" sz="1800" dirty="0">
                <a:latin typeface="Consolas" panose="020B0609020204030204" pitchFamily="49" charset="0"/>
                <a:ea typeface="ＭＳ Ｐゴシック" panose="020B0600070205080204" pitchFamily="34" charset="-128"/>
              </a:rPr>
              <a:t> </a:t>
            </a:r>
            <a:r>
              <a:rPr lang="en-CA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   print</a:t>
            </a:r>
            <a:r>
              <a:rPr lang="en-CA" altLang="en-US" sz="1800" dirty="0">
                <a:latin typeface="Consolas" panose="020B0609020204030204" pitchFamily="49" charset="0"/>
                <a:ea typeface="ＭＳ Ｐゴシック" panose="020B0600070205080204" pitchFamily="34" charset="-128"/>
              </a:rPr>
              <a:t>("Senior citizen</a:t>
            </a:r>
            <a:r>
              <a:rPr lang="en-CA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")</a:t>
            </a:r>
          </a:p>
          <a:p>
            <a:pPr lvl="1" eaLnBrk="1" hangingPunct="1">
              <a:buFont typeface="Arial" panose="020B0604020202020204" pitchFamily="34" charset="0"/>
              <a:buNone/>
            </a:pPr>
            <a:r>
              <a:rPr lang="en-CA" altLang="en-US" sz="1800" b="1" dirty="0" smtClean="0">
                <a:solidFill>
                  <a:srgbClr val="FF0000"/>
                </a:solidFill>
                <a:latin typeface="Consolas" panose="020B0609020204030204" pitchFamily="49" charset="0"/>
                <a:ea typeface="ＭＳ Ｐゴシック" panose="020B0600070205080204" pitchFamily="34" charset="-128"/>
              </a:rPr>
              <a:t>if</a:t>
            </a:r>
            <a:r>
              <a:rPr lang="en-CA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 </a:t>
            </a:r>
            <a:r>
              <a:rPr lang="en-CA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(</a:t>
            </a:r>
            <a:r>
              <a:rPr lang="en-CA" altLang="en-US" sz="1800" dirty="0" err="1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bakerAge</a:t>
            </a:r>
            <a:r>
              <a:rPr lang="en-CA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 </a:t>
            </a:r>
            <a:r>
              <a:rPr lang="en-CA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&gt;= 65):</a:t>
            </a:r>
            <a:endParaRPr lang="en-CA" altLang="en-US" sz="1800" dirty="0" smtClean="0">
              <a:latin typeface="Consolas" panose="020B0609020204030204" pitchFamily="49" charset="0"/>
              <a:ea typeface="ＭＳ Ｐゴシック" panose="020B0600070205080204" pitchFamily="34" charset="-128"/>
            </a:endParaRPr>
          </a:p>
          <a:p>
            <a:pPr lvl="1" eaLnBrk="1" hangingPunct="1">
              <a:buFont typeface="Arial" panose="020B0604020202020204" pitchFamily="34" charset="0"/>
              <a:buNone/>
            </a:pPr>
            <a:r>
              <a:rPr lang="en-CA" altLang="en-US" sz="1800" dirty="0">
                <a:latin typeface="Consolas" panose="020B0609020204030204" pitchFamily="49" charset="0"/>
                <a:ea typeface="ＭＳ Ｐゴシック" panose="020B0600070205080204" pitchFamily="34" charset="-128"/>
              </a:rPr>
              <a:t> </a:t>
            </a:r>
            <a:r>
              <a:rPr lang="en-CA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   print</a:t>
            </a:r>
            <a:r>
              <a:rPr lang="en-CA" altLang="en-US" sz="1800" dirty="0">
                <a:latin typeface="Consolas" panose="020B0609020204030204" pitchFamily="49" charset="0"/>
                <a:ea typeface="ＭＳ Ｐゴシック" panose="020B0600070205080204" pitchFamily="34" charset="-128"/>
              </a:rPr>
              <a:t>("Senior citizen</a:t>
            </a:r>
            <a:r>
              <a:rPr lang="en-CA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")</a:t>
            </a:r>
          </a:p>
          <a:p>
            <a:pPr lvl="1" eaLnBrk="1" hangingPunct="1">
              <a:buFont typeface="Arial" panose="020B0604020202020204" pitchFamily="34" charset="0"/>
              <a:buNone/>
            </a:pPr>
            <a:r>
              <a:rPr lang="en-CA" altLang="en-US" sz="1800" b="1" dirty="0" smtClean="0">
                <a:solidFill>
                  <a:srgbClr val="FF0000"/>
                </a:solidFill>
                <a:latin typeface="Consolas" panose="020B0609020204030204" pitchFamily="49" charset="0"/>
                <a:ea typeface="ＭＳ Ｐゴシック" panose="020B0600070205080204" pitchFamily="34" charset="-128"/>
              </a:rPr>
              <a:t>if</a:t>
            </a:r>
            <a:r>
              <a:rPr lang="en-CA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 </a:t>
            </a:r>
            <a:r>
              <a:rPr lang="en-CA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(</a:t>
            </a:r>
            <a:r>
              <a:rPr lang="en-CA" altLang="en-US" sz="1800" dirty="0" err="1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foxtrotAge</a:t>
            </a:r>
            <a:r>
              <a:rPr lang="en-CA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 </a:t>
            </a:r>
            <a:r>
              <a:rPr lang="en-CA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&gt;= 65):</a:t>
            </a:r>
            <a:endParaRPr lang="en-CA" altLang="en-US" sz="1800" dirty="0" smtClean="0">
              <a:latin typeface="Consolas" panose="020B0609020204030204" pitchFamily="49" charset="0"/>
              <a:ea typeface="ＭＳ Ｐゴシック" panose="020B0600070205080204" pitchFamily="34" charset="-128"/>
            </a:endParaRPr>
          </a:p>
          <a:p>
            <a:pPr lvl="1" eaLnBrk="1" hangingPunct="1">
              <a:buFont typeface="Arial" panose="020B0604020202020204" pitchFamily="34" charset="0"/>
              <a:buNone/>
            </a:pPr>
            <a:r>
              <a:rPr lang="en-CA" altLang="en-US" sz="1800" dirty="0">
                <a:latin typeface="Consolas" panose="020B0609020204030204" pitchFamily="49" charset="0"/>
                <a:ea typeface="ＭＳ Ｐゴシック" panose="020B0600070205080204" pitchFamily="34" charset="-128"/>
              </a:rPr>
              <a:t> </a:t>
            </a:r>
            <a:r>
              <a:rPr lang="en-CA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   print</a:t>
            </a:r>
            <a:r>
              <a:rPr lang="en-CA" altLang="en-US" sz="1800" dirty="0">
                <a:latin typeface="Consolas" panose="020B0609020204030204" pitchFamily="49" charset="0"/>
                <a:ea typeface="ＭＳ Ｐゴシック" panose="020B0600070205080204" pitchFamily="34" charset="-128"/>
              </a:rPr>
              <a:t>("Senior citizen")</a:t>
            </a:r>
            <a:endParaRPr lang="en-CA" altLang="en-US" sz="1800" b="1" dirty="0" smtClean="0">
              <a:latin typeface="Consolas" panose="020B0609020204030204" pitchFamily="49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07934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CA" altLang="en-US" dirty="0" smtClean="0">
                <a:solidFill>
                  <a:srgbClr val="FF0000"/>
                </a:solidFill>
                <a:ea typeface="ＭＳ Ｐゴシック" panose="020B0600070205080204" pitchFamily="34" charset="-128"/>
              </a:rPr>
              <a:t>Multiple </a:t>
            </a:r>
            <a:r>
              <a:rPr lang="en-CA" altLang="en-US" sz="2800" dirty="0" smtClean="0">
                <a:solidFill>
                  <a:srgbClr val="FF0000"/>
                </a:solidFill>
                <a:latin typeface="Consolas" panose="020B0609020204030204" pitchFamily="49" charset="0"/>
                <a:ea typeface="ＭＳ Ｐゴシック" panose="020B0600070205080204" pitchFamily="34" charset="-128"/>
              </a:rPr>
              <a:t>If</a:t>
            </a:r>
            <a:r>
              <a:rPr lang="en-CA" altLang="en-US" dirty="0" smtClean="0">
                <a:solidFill>
                  <a:srgbClr val="FF0000"/>
                </a:solidFill>
                <a:ea typeface="ＭＳ Ｐゴシック" panose="020B0600070205080204" pitchFamily="34" charset="-128"/>
              </a:rPr>
              <a:t>s</a:t>
            </a:r>
            <a:r>
              <a:rPr lang="en-CA" altLang="en-US" dirty="0" smtClean="0">
                <a:ea typeface="ＭＳ Ｐゴシック" panose="020B0600070205080204" pitchFamily="34" charset="-128"/>
              </a:rPr>
              <a:t>:</a:t>
            </a:r>
            <a:r>
              <a:rPr lang="en-CA" altLang="en-US" dirty="0" smtClean="0">
                <a:solidFill>
                  <a:srgbClr val="FF0000"/>
                </a:solidFill>
                <a:ea typeface="ＭＳ Ｐゴシック" panose="020B0600070205080204" pitchFamily="34" charset="-128"/>
              </a:rPr>
              <a:t> </a:t>
            </a:r>
            <a:r>
              <a:rPr lang="en-CA" altLang="en-US" dirty="0" smtClean="0">
                <a:ea typeface="ＭＳ Ｐゴシック" panose="020B0600070205080204" pitchFamily="34" charset="-128"/>
              </a:rPr>
              <a:t>Mutually Exclusive Conditions</a:t>
            </a:r>
          </a:p>
        </p:txBody>
      </p:sp>
      <p:sp>
        <p:nvSpPr>
          <p:cNvPr id="53251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CA" altLang="en-US" sz="2000" dirty="0" smtClean="0">
                <a:ea typeface="ＭＳ Ｐゴシック" panose="020B0600070205080204" pitchFamily="34" charset="-128"/>
              </a:rPr>
              <a:t>At most </a:t>
            </a:r>
            <a:r>
              <a:rPr lang="en-CA" altLang="en-US" sz="2000" i="1" dirty="0" smtClean="0">
                <a:ea typeface="ＭＳ Ｐゴシック" panose="020B0600070205080204" pitchFamily="34" charset="-128"/>
              </a:rPr>
              <a:t>only one</a:t>
            </a:r>
            <a:r>
              <a:rPr lang="en-CA" altLang="en-US" sz="2000" dirty="0" smtClean="0">
                <a:ea typeface="ＭＳ Ｐゴシック" panose="020B0600070205080204" pitchFamily="34" charset="-128"/>
              </a:rPr>
              <a:t> of many (i.e. 0 or 1) conditions can be true </a:t>
            </a:r>
          </a:p>
          <a:p>
            <a:pPr eaLnBrk="1" hangingPunct="1">
              <a:lnSpc>
                <a:spcPct val="80000"/>
              </a:lnSpc>
            </a:pPr>
            <a:r>
              <a:rPr lang="en-CA" altLang="en-US" sz="2000" dirty="0" smtClean="0">
                <a:ea typeface="ＭＳ Ｐゴシック" panose="020B0600070205080204" pitchFamily="34" charset="-128"/>
              </a:rPr>
              <a:t>Can be implemented through multiple </a:t>
            </a:r>
            <a:r>
              <a:rPr lang="en-CA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ifs</a:t>
            </a:r>
            <a:endParaRPr lang="en-CA" altLang="en-US" sz="2000" dirty="0" smtClean="0">
              <a:ea typeface="ＭＳ Ｐゴシック" panose="020B0600070205080204" pitchFamily="34" charset="-128"/>
            </a:endParaRPr>
          </a:p>
          <a:p>
            <a:pPr eaLnBrk="1" hangingPunct="1"/>
            <a:r>
              <a:rPr lang="en-CA" altLang="en-US" sz="2000" b="1" dirty="0" smtClean="0">
                <a:ea typeface="ＭＳ Ｐゴシック" panose="020B0600070205080204" pitchFamily="34" charset="-128"/>
              </a:rPr>
              <a:t>Example</a:t>
            </a:r>
            <a:r>
              <a:rPr lang="en-CA" altLang="en-US" sz="2000" dirty="0" smtClean="0">
                <a:ea typeface="ＭＳ Ｐゴシック" panose="020B0600070205080204" pitchFamily="34" charset="-128"/>
              </a:rPr>
              <a:t>: The name of the complete online program is: “</a:t>
            </a:r>
            <a:r>
              <a:rPr lang="en-CA" altLang="ja-JP" sz="16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8grades</a:t>
            </a:r>
            <a:r>
              <a:rPr lang="en-CA" altLang="ja-JP" sz="20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_</a:t>
            </a:r>
            <a:r>
              <a:rPr lang="en-CA" altLang="ja-JP" sz="16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inefficient.py</a:t>
            </a:r>
            <a:r>
              <a:rPr lang="en-CA" altLang="en-US" sz="2000" dirty="0" smtClean="0">
                <a:ea typeface="ＭＳ Ｐゴシック" panose="020B0600070205080204" pitchFamily="34" charset="-128"/>
              </a:rPr>
              <a:t>”</a:t>
            </a:r>
          </a:p>
          <a:p>
            <a:pPr lvl="1" eaLnBrk="1" hangingPunct="1"/>
            <a:r>
              <a:rPr lang="en-US" altLang="en-US" sz="1600" dirty="0">
                <a:ea typeface="ＭＳ Ｐゴシック" panose="020B0600070205080204" pitchFamily="34" charset="-128"/>
                <a:cs typeface="Calibri" panose="020F0502020204030204" pitchFamily="34" charset="0"/>
              </a:rPr>
              <a:t>Learning objective of example: </a:t>
            </a:r>
            <a:r>
              <a:rPr lang="en-US" altLang="en-US" sz="1600" dirty="0" smtClean="0">
                <a:ea typeface="ＭＳ Ｐゴシック" panose="020B0600070205080204" pitchFamily="34" charset="-128"/>
                <a:cs typeface="Calibri" panose="020F0502020204030204" pitchFamily="34" charset="0"/>
              </a:rPr>
              <a:t>illustrating how specifying a sequence of independent conditions can be less than optimal when at most only one condition can be true.</a:t>
            </a:r>
          </a:p>
          <a:p>
            <a:pPr marL="0" indent="0" eaLnBrk="1" hangingPunct="1">
              <a:buNone/>
            </a:pPr>
            <a:r>
              <a:rPr lang="en-US" sz="2000" b="1" dirty="0">
                <a:solidFill>
                  <a:srgbClr val="FF0000"/>
                </a:solidFill>
                <a:latin typeface="Consolas" panose="020B0609020204030204" pitchFamily="49" charset="0"/>
                <a:ea typeface="ＭＳ Ｐゴシック" panose="020B0600070205080204" pitchFamily="34" charset="-128"/>
                <a:cs typeface="Calibri" panose="020F0502020204030204" pitchFamily="34" charset="0"/>
              </a:rPr>
              <a:t> </a:t>
            </a:r>
            <a:r>
              <a:rPr lang="en-US" sz="2000" b="1" dirty="0" smtClean="0">
                <a:solidFill>
                  <a:srgbClr val="FF0000"/>
                </a:solidFill>
                <a:latin typeface="Consolas" panose="020B0609020204030204" pitchFamily="49" charset="0"/>
                <a:ea typeface="ＭＳ Ｐゴシック" panose="020B0600070205080204" pitchFamily="34" charset="-128"/>
                <a:cs typeface="Calibri" panose="020F0502020204030204" pitchFamily="34" charset="0"/>
              </a:rPr>
              <a:t> </a:t>
            </a:r>
            <a:r>
              <a:rPr lang="en-US" sz="1800" b="1" dirty="0" smtClean="0">
                <a:solidFill>
                  <a:srgbClr val="FF0000"/>
                </a:solidFill>
                <a:latin typeface="Consolas" panose="020B0609020204030204" pitchFamily="49" charset="0"/>
              </a:rPr>
              <a:t>if</a:t>
            </a:r>
            <a:r>
              <a:rPr lang="en-US" sz="1800" dirty="0" smtClean="0">
                <a:latin typeface="Consolas" panose="020B0609020204030204" pitchFamily="49" charset="0"/>
              </a:rPr>
              <a:t> </a:t>
            </a:r>
            <a:r>
              <a:rPr lang="en-US" sz="1800" dirty="0">
                <a:latin typeface="Consolas" panose="020B0609020204030204" pitchFamily="49" charset="0"/>
              </a:rPr>
              <a:t>(letter == "A"):</a:t>
            </a:r>
          </a:p>
          <a:p>
            <a:pPr marL="225425" lvl="1" indent="0">
              <a:buNone/>
            </a:pPr>
            <a:r>
              <a:rPr lang="en-US" sz="1800" dirty="0" smtClean="0">
                <a:latin typeface="Consolas" panose="020B0609020204030204" pitchFamily="49" charset="0"/>
              </a:rPr>
              <a:t>   </a:t>
            </a:r>
            <a:r>
              <a:rPr lang="en-US" sz="1800" dirty="0" err="1" smtClean="0">
                <a:latin typeface="Consolas" panose="020B0609020204030204" pitchFamily="49" charset="0"/>
              </a:rPr>
              <a:t>gpa</a:t>
            </a:r>
            <a:r>
              <a:rPr lang="en-US" sz="1800" dirty="0" smtClean="0">
                <a:latin typeface="Consolas" panose="020B0609020204030204" pitchFamily="49" charset="0"/>
              </a:rPr>
              <a:t> </a:t>
            </a:r>
            <a:r>
              <a:rPr lang="en-US" sz="1800" dirty="0">
                <a:latin typeface="Consolas" panose="020B0609020204030204" pitchFamily="49" charset="0"/>
              </a:rPr>
              <a:t>= </a:t>
            </a:r>
            <a:r>
              <a:rPr lang="en-US" sz="1800" dirty="0" smtClean="0">
                <a:latin typeface="Consolas" panose="020B0609020204030204" pitchFamily="49" charset="0"/>
              </a:rPr>
              <a:t>4</a:t>
            </a:r>
            <a:endParaRPr lang="en-US" sz="1800" dirty="0">
              <a:latin typeface="Consolas" panose="020B0609020204030204" pitchFamily="49" charset="0"/>
            </a:endParaRPr>
          </a:p>
          <a:p>
            <a:pPr marL="225425" lvl="1" indent="0">
              <a:buNone/>
            </a:pPr>
            <a:r>
              <a:rPr lang="en-US" sz="1800" b="1" dirty="0">
                <a:solidFill>
                  <a:srgbClr val="FF0000"/>
                </a:solidFill>
                <a:latin typeface="Consolas" panose="020B0609020204030204" pitchFamily="49" charset="0"/>
              </a:rPr>
              <a:t>if</a:t>
            </a:r>
            <a:r>
              <a:rPr lang="en-US" sz="1800" dirty="0">
                <a:latin typeface="Consolas" panose="020B0609020204030204" pitchFamily="49" charset="0"/>
              </a:rPr>
              <a:t> (letter == "B"):</a:t>
            </a:r>
          </a:p>
          <a:p>
            <a:pPr marL="225425" lvl="1" indent="0">
              <a:buNone/>
            </a:pPr>
            <a:r>
              <a:rPr lang="en-US" sz="1800" dirty="0" smtClean="0">
                <a:latin typeface="Consolas" panose="020B0609020204030204" pitchFamily="49" charset="0"/>
              </a:rPr>
              <a:t>   </a:t>
            </a:r>
            <a:r>
              <a:rPr lang="en-US" sz="1800" dirty="0" err="1" smtClean="0">
                <a:latin typeface="Consolas" panose="020B0609020204030204" pitchFamily="49" charset="0"/>
              </a:rPr>
              <a:t>gpa</a:t>
            </a:r>
            <a:r>
              <a:rPr lang="en-US" sz="1800" dirty="0" smtClean="0">
                <a:latin typeface="Consolas" panose="020B0609020204030204" pitchFamily="49" charset="0"/>
              </a:rPr>
              <a:t> </a:t>
            </a:r>
            <a:r>
              <a:rPr lang="en-US" sz="1800" dirty="0">
                <a:latin typeface="Consolas" panose="020B0609020204030204" pitchFamily="49" charset="0"/>
              </a:rPr>
              <a:t>= </a:t>
            </a:r>
            <a:r>
              <a:rPr lang="en-US" sz="1800" dirty="0" smtClean="0">
                <a:latin typeface="Consolas" panose="020B0609020204030204" pitchFamily="49" charset="0"/>
              </a:rPr>
              <a:t>3  </a:t>
            </a:r>
            <a:endParaRPr lang="en-US" sz="1800" dirty="0">
              <a:latin typeface="Consolas" panose="020B0609020204030204" pitchFamily="49" charset="0"/>
            </a:endParaRPr>
          </a:p>
          <a:p>
            <a:pPr marL="225425" lvl="1" indent="0">
              <a:buNone/>
            </a:pPr>
            <a:r>
              <a:rPr lang="en-US" sz="1800" b="1" dirty="0">
                <a:solidFill>
                  <a:srgbClr val="FF0000"/>
                </a:solidFill>
                <a:latin typeface="Consolas" panose="020B0609020204030204" pitchFamily="49" charset="0"/>
              </a:rPr>
              <a:t>if</a:t>
            </a:r>
            <a:r>
              <a:rPr lang="en-US" sz="1800" dirty="0">
                <a:latin typeface="Consolas" panose="020B0609020204030204" pitchFamily="49" charset="0"/>
              </a:rPr>
              <a:t> (letter == "C"):</a:t>
            </a:r>
          </a:p>
          <a:p>
            <a:pPr marL="225425" lvl="1" indent="0">
              <a:buNone/>
            </a:pPr>
            <a:r>
              <a:rPr lang="en-US" sz="1800" dirty="0" smtClean="0">
                <a:latin typeface="Consolas" panose="020B0609020204030204" pitchFamily="49" charset="0"/>
              </a:rPr>
              <a:t>    </a:t>
            </a:r>
            <a:r>
              <a:rPr lang="en-US" sz="1800" dirty="0" err="1" smtClean="0">
                <a:latin typeface="Consolas" panose="020B0609020204030204" pitchFamily="49" charset="0"/>
              </a:rPr>
              <a:t>gpa</a:t>
            </a:r>
            <a:r>
              <a:rPr lang="en-US" sz="1800" dirty="0" smtClean="0">
                <a:latin typeface="Consolas" panose="020B0609020204030204" pitchFamily="49" charset="0"/>
              </a:rPr>
              <a:t> </a:t>
            </a:r>
            <a:r>
              <a:rPr lang="en-US" sz="1800" dirty="0">
                <a:latin typeface="Consolas" panose="020B0609020204030204" pitchFamily="49" charset="0"/>
              </a:rPr>
              <a:t>= </a:t>
            </a:r>
            <a:r>
              <a:rPr lang="en-US" sz="1800" dirty="0" smtClean="0">
                <a:latin typeface="Consolas" panose="020B0609020204030204" pitchFamily="49" charset="0"/>
              </a:rPr>
              <a:t>2</a:t>
            </a:r>
            <a:endParaRPr lang="en-US" sz="1800" dirty="0">
              <a:latin typeface="Consolas" panose="020B0609020204030204" pitchFamily="49" charset="0"/>
            </a:endParaRPr>
          </a:p>
          <a:p>
            <a:pPr marL="225425" lvl="1" indent="0">
              <a:buNone/>
            </a:pPr>
            <a:r>
              <a:rPr lang="en-US" sz="1800" b="1" dirty="0">
                <a:solidFill>
                  <a:srgbClr val="FF0000"/>
                </a:solidFill>
                <a:latin typeface="Consolas" panose="020B0609020204030204" pitchFamily="49" charset="0"/>
              </a:rPr>
              <a:t>if</a:t>
            </a:r>
            <a:r>
              <a:rPr lang="en-US" sz="1800" dirty="0">
                <a:latin typeface="Consolas" panose="020B0609020204030204" pitchFamily="49" charset="0"/>
              </a:rPr>
              <a:t> (letter == "D"):</a:t>
            </a:r>
          </a:p>
          <a:p>
            <a:pPr marL="225425" lvl="1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  print("Min pass")</a:t>
            </a:r>
          </a:p>
          <a:p>
            <a:pPr marL="225425" lvl="1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  </a:t>
            </a:r>
            <a:r>
              <a:rPr lang="en-US" sz="1800" dirty="0" err="1">
                <a:latin typeface="Consolas" panose="020B0609020204030204" pitchFamily="49" charset="0"/>
              </a:rPr>
              <a:t>gpa</a:t>
            </a:r>
            <a:r>
              <a:rPr lang="en-US" sz="1800" dirty="0">
                <a:latin typeface="Consolas" panose="020B0609020204030204" pitchFamily="49" charset="0"/>
              </a:rPr>
              <a:t> = </a:t>
            </a:r>
            <a:r>
              <a:rPr lang="en-US" sz="1800" dirty="0" smtClean="0">
                <a:latin typeface="Consolas" panose="020B0609020204030204" pitchFamily="49" charset="0"/>
              </a:rPr>
              <a:t>1</a:t>
            </a:r>
            <a:endParaRPr lang="en-US" sz="1800" dirty="0">
              <a:latin typeface="Consolas" panose="020B0609020204030204" pitchFamily="49" charset="0"/>
            </a:endParaRPr>
          </a:p>
          <a:p>
            <a:pPr marL="225425" lvl="1" indent="0">
              <a:buNone/>
            </a:pPr>
            <a:r>
              <a:rPr lang="en-US" sz="1800" b="1" dirty="0">
                <a:solidFill>
                  <a:srgbClr val="FF0000"/>
                </a:solidFill>
                <a:latin typeface="Consolas" panose="020B0609020204030204" pitchFamily="49" charset="0"/>
              </a:rPr>
              <a:t>if</a:t>
            </a:r>
            <a:r>
              <a:rPr lang="en-US" sz="1800" dirty="0">
                <a:latin typeface="Consolas" panose="020B0609020204030204" pitchFamily="49" charset="0"/>
              </a:rPr>
              <a:t> (letter == "F"):</a:t>
            </a:r>
          </a:p>
          <a:p>
            <a:pPr marL="225425" lvl="1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  print ("Failing grade")</a:t>
            </a:r>
          </a:p>
          <a:p>
            <a:pPr marL="225425" lvl="1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  </a:t>
            </a:r>
            <a:r>
              <a:rPr lang="en-US" sz="1800" dirty="0" err="1">
                <a:latin typeface="Consolas" panose="020B0609020204030204" pitchFamily="49" charset="0"/>
              </a:rPr>
              <a:t>gpa</a:t>
            </a:r>
            <a:r>
              <a:rPr lang="en-US" sz="1800" dirty="0">
                <a:latin typeface="Consolas" panose="020B0609020204030204" pitchFamily="49" charset="0"/>
              </a:rPr>
              <a:t> = </a:t>
            </a:r>
            <a:r>
              <a:rPr lang="en-US" sz="1800" dirty="0" smtClean="0">
                <a:latin typeface="Consolas" panose="020B0609020204030204" pitchFamily="49" charset="0"/>
              </a:rPr>
              <a:t>0</a:t>
            </a:r>
            <a:endParaRPr lang="en-US" sz="1800" dirty="0">
              <a:latin typeface="Consolas" panose="020B0609020204030204" pitchFamily="49" charset="0"/>
            </a:endParaRPr>
          </a:p>
        </p:txBody>
      </p:sp>
      <p:grpSp>
        <p:nvGrpSpPr>
          <p:cNvPr id="3" name="Group 2"/>
          <p:cNvGrpSpPr>
            <a:grpSpLocks/>
          </p:cNvGrpSpPr>
          <p:nvPr/>
        </p:nvGrpSpPr>
        <p:grpSpPr bwMode="auto">
          <a:xfrm>
            <a:off x="5257800" y="1225550"/>
            <a:ext cx="3856038" cy="587375"/>
            <a:chOff x="5257800" y="1711324"/>
            <a:chExt cx="3856036" cy="587375"/>
          </a:xfrm>
        </p:grpSpPr>
        <p:sp>
          <p:nvSpPr>
            <p:cNvPr id="53254" name="Line 5"/>
            <p:cNvSpPr>
              <a:spLocks noChangeShapeType="1"/>
            </p:cNvSpPr>
            <p:nvPr/>
          </p:nvSpPr>
          <p:spPr bwMode="auto">
            <a:xfrm flipH="1" flipV="1">
              <a:off x="5791200" y="1814512"/>
              <a:ext cx="1436586" cy="190500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 type="none" w="sm" len="sm"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CA" dirty="0"/>
            </a:p>
          </p:txBody>
        </p:sp>
        <p:sp>
          <p:nvSpPr>
            <p:cNvPr id="53255" name="Line 6"/>
            <p:cNvSpPr>
              <a:spLocks noChangeShapeType="1"/>
            </p:cNvSpPr>
            <p:nvPr/>
          </p:nvSpPr>
          <p:spPr bwMode="auto">
            <a:xfrm flipH="1">
              <a:off x="5257800" y="2017712"/>
              <a:ext cx="1974850" cy="101600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 type="none" w="sm" len="sm"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CA" dirty="0"/>
            </a:p>
          </p:txBody>
        </p:sp>
        <p:sp>
          <p:nvSpPr>
            <p:cNvPr id="53256" name="Text Box 7"/>
            <p:cNvSpPr txBox="1">
              <a:spLocks noChangeArrowheads="1"/>
            </p:cNvSpPr>
            <p:nvPr/>
          </p:nvSpPr>
          <p:spPr bwMode="auto">
            <a:xfrm>
              <a:off x="7064374" y="1711324"/>
              <a:ext cx="2049462" cy="587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lIns="93600" tIns="46800" rIns="93600" bIns="46800">
              <a:spAutoFit/>
            </a:bodyPr>
            <a:lstStyle>
              <a:lvl1pPr eaLnBrk="0" hangingPunct="0"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 eaLnBrk="0" hangingPunct="0">
                <a:spcBef>
                  <a:spcPct val="10000"/>
                </a:spcBef>
                <a:buSzPct val="100000"/>
                <a:buFont typeface="Times New Roman" panose="02020603050405020304" pitchFamily="18" charset="0"/>
                <a:buChar char="-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1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CA" altLang="en-US" sz="1600" b="1" dirty="0">
                  <a:solidFill>
                    <a:srgbClr val="FF0000"/>
                  </a:solidFill>
                  <a:latin typeface="Arial" panose="020B0604020202020204" pitchFamily="34" charset="0"/>
                </a:rPr>
                <a:t>Inefficient combination!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166557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en-US" dirty="0" smtClean="0">
                <a:ea typeface="ＭＳ Ｐゴシック" panose="020B0600070205080204" pitchFamily="34" charset="-128"/>
              </a:rPr>
              <a:t>Decision Making With </a:t>
            </a:r>
            <a:r>
              <a:rPr lang="en-US" altLang="en-US" sz="2800" dirty="0" smtClean="0">
                <a:solidFill>
                  <a:srgbClr val="0066FF"/>
                </a:solidFill>
                <a:latin typeface="Consolas" panose="020B0609020204030204" pitchFamily="49" charset="0"/>
                <a:ea typeface="ＭＳ Ｐゴシック" panose="020B0600070205080204" pitchFamily="34" charset="-128"/>
              </a:rPr>
              <a:t>If-Elif-Else</a:t>
            </a:r>
          </a:p>
        </p:txBody>
      </p:sp>
      <p:sp>
        <p:nvSpPr>
          <p:cNvPr id="187395" name="AutoShape 3"/>
          <p:cNvSpPr>
            <a:spLocks noChangeArrowheads="1"/>
          </p:cNvSpPr>
          <p:nvPr/>
        </p:nvSpPr>
        <p:spPr bwMode="auto">
          <a:xfrm>
            <a:off x="304800" y="1133475"/>
            <a:ext cx="2697163" cy="679450"/>
          </a:xfrm>
          <a:prstGeom prst="diamond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3600" tIns="46800" rIns="93600" bIns="46800" anchor="ctr"/>
          <a:lstStyle>
            <a:lvl1pPr eaLnBrk="0" hangingPunct="0">
              <a:spcBef>
                <a:spcPct val="300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spcBef>
                <a:spcPct val="10000"/>
              </a:spcBef>
              <a:buSzPct val="100000"/>
              <a:buFont typeface="Times New Roman" panose="02020603050405020304" pitchFamily="18" charset="0"/>
              <a:buChar char="-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lnSpc>
                <a:spcPct val="90000"/>
              </a:lnSpc>
              <a:spcBef>
                <a:spcPct val="10000"/>
              </a:spcBef>
              <a:buSzPct val="10000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spcBef>
                <a:spcPct val="1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spcBef>
                <a:spcPct val="1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 b="1" dirty="0">
                <a:solidFill>
                  <a:srgbClr val="0066FF"/>
                </a:solidFill>
                <a:latin typeface="Arial" panose="020B0604020202020204" pitchFamily="34" charset="0"/>
              </a:rPr>
              <a:t>Question?</a:t>
            </a:r>
          </a:p>
        </p:txBody>
      </p:sp>
      <p:grpSp>
        <p:nvGrpSpPr>
          <p:cNvPr id="8" name="Group 7"/>
          <p:cNvGrpSpPr>
            <a:grpSpLocks/>
          </p:cNvGrpSpPr>
          <p:nvPr/>
        </p:nvGrpSpPr>
        <p:grpSpPr bwMode="auto">
          <a:xfrm>
            <a:off x="3035300" y="1165225"/>
            <a:ext cx="2873375" cy="679450"/>
            <a:chOff x="3035300" y="1165225"/>
            <a:chExt cx="2873375" cy="679450"/>
          </a:xfrm>
        </p:grpSpPr>
        <p:sp>
          <p:nvSpPr>
            <p:cNvPr id="54301" name="Line 5"/>
            <p:cNvSpPr>
              <a:spLocks noChangeShapeType="1"/>
            </p:cNvSpPr>
            <p:nvPr/>
          </p:nvSpPr>
          <p:spPr bwMode="auto">
            <a:xfrm>
              <a:off x="3035300" y="1473200"/>
              <a:ext cx="1339850" cy="0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 type="none" w="sm" len="sm"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CA" dirty="0"/>
            </a:p>
          </p:txBody>
        </p:sp>
        <p:sp>
          <p:nvSpPr>
            <p:cNvPr id="54302" name="Text Box 6"/>
            <p:cNvSpPr txBox="1">
              <a:spLocks noChangeArrowheads="1"/>
            </p:cNvSpPr>
            <p:nvPr/>
          </p:nvSpPr>
          <p:spPr bwMode="auto">
            <a:xfrm>
              <a:off x="3403600" y="1181100"/>
              <a:ext cx="558800" cy="2746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lIns="93600" tIns="46800" rIns="93600" bIns="46800">
              <a:spAutoFit/>
            </a:bodyPr>
            <a:lstStyle>
              <a:lvl1pPr eaLnBrk="0" hangingPunct="0"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 eaLnBrk="0" hangingPunct="0">
                <a:spcBef>
                  <a:spcPct val="10000"/>
                </a:spcBef>
                <a:buSzPct val="100000"/>
                <a:buFont typeface="Times New Roman" panose="02020603050405020304" pitchFamily="18" charset="0"/>
                <a:buChar char="-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1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US" altLang="en-US" sz="1200" dirty="0">
                  <a:latin typeface="Arial" panose="020B0604020202020204" pitchFamily="34" charset="0"/>
                </a:rPr>
                <a:t>True</a:t>
              </a:r>
            </a:p>
          </p:txBody>
        </p:sp>
        <p:sp>
          <p:nvSpPr>
            <p:cNvPr id="54303" name="Rectangle 7"/>
            <p:cNvSpPr>
              <a:spLocks noChangeArrowheads="1"/>
            </p:cNvSpPr>
            <p:nvPr/>
          </p:nvSpPr>
          <p:spPr bwMode="auto">
            <a:xfrm>
              <a:off x="4375150" y="1165225"/>
              <a:ext cx="1533525" cy="679450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93600" tIns="46800" rIns="93600" bIns="46800" anchor="ctr">
              <a:spAutoFit/>
            </a:bodyPr>
            <a:lstStyle>
              <a:lvl1pPr eaLnBrk="0" hangingPunct="0"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 eaLnBrk="0" hangingPunct="0">
                <a:spcBef>
                  <a:spcPct val="10000"/>
                </a:spcBef>
                <a:buSzPct val="100000"/>
                <a:buFont typeface="Times New Roman" panose="02020603050405020304" pitchFamily="18" charset="0"/>
                <a:buChar char="-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1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400" dirty="0">
                  <a:latin typeface="Arial" panose="020B0604020202020204" pitchFamily="34" charset="0"/>
                </a:rPr>
                <a:t>Statement or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400" dirty="0">
                  <a:latin typeface="Arial" panose="020B0604020202020204" pitchFamily="34" charset="0"/>
                </a:rPr>
                <a:t>statements</a:t>
              </a:r>
            </a:p>
          </p:txBody>
        </p:sp>
      </p:grpSp>
      <p:grpSp>
        <p:nvGrpSpPr>
          <p:cNvPr id="11" name="Group 10"/>
          <p:cNvGrpSpPr>
            <a:grpSpLocks/>
          </p:cNvGrpSpPr>
          <p:nvPr/>
        </p:nvGrpSpPr>
        <p:grpSpPr bwMode="auto">
          <a:xfrm>
            <a:off x="228600" y="1812925"/>
            <a:ext cx="2667000" cy="1584325"/>
            <a:chOff x="228600" y="1812249"/>
            <a:chExt cx="2667000" cy="1584548"/>
          </a:xfrm>
        </p:grpSpPr>
        <p:grpSp>
          <p:nvGrpSpPr>
            <p:cNvPr id="54297" name="Group 9"/>
            <p:cNvGrpSpPr>
              <a:grpSpLocks/>
            </p:cNvGrpSpPr>
            <p:nvPr/>
          </p:nvGrpSpPr>
          <p:grpSpPr bwMode="auto">
            <a:xfrm>
              <a:off x="228600" y="2149475"/>
              <a:ext cx="2667000" cy="1247322"/>
              <a:chOff x="228600" y="2149475"/>
              <a:chExt cx="2667000" cy="1247322"/>
            </a:xfrm>
          </p:grpSpPr>
          <p:sp>
            <p:nvSpPr>
              <p:cNvPr id="54299" name="Text Box 10"/>
              <p:cNvSpPr txBox="1">
                <a:spLocks noChangeArrowheads="1"/>
              </p:cNvSpPr>
              <p:nvPr/>
            </p:nvSpPr>
            <p:spPr bwMode="auto">
              <a:xfrm>
                <a:off x="985298" y="2149475"/>
                <a:ext cx="584021" cy="2744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 lIns="93600" tIns="46800" rIns="93600" bIns="46800">
                <a:spAutoFit/>
              </a:bodyPr>
              <a:lstStyle>
                <a:lvl1pPr eaLnBrk="0" hangingPunct="0">
                  <a:spcBef>
                    <a:spcPct val="30000"/>
                  </a:spcBef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1pPr>
                <a:lvl2pPr marL="742950" indent="-285750" eaLnBrk="0" hangingPunct="0">
                  <a:spcBef>
                    <a:spcPct val="10000"/>
                  </a:spcBef>
                  <a:buSzPct val="100000"/>
                  <a:buFont typeface="Times New Roman" panose="02020603050405020304" pitchFamily="18" charset="0"/>
                  <a:buChar char="-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2pPr>
                <a:lvl3pPr marL="1143000" indent="-228600" eaLnBrk="0" hangingPunct="0">
                  <a:lnSpc>
                    <a:spcPct val="90000"/>
                  </a:lnSpc>
                  <a:spcBef>
                    <a:spcPct val="10000"/>
                  </a:spcBef>
                  <a:buSzPct val="10000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3pPr>
                <a:lvl4pPr marL="1600200" indent="-228600" eaLnBrk="0" hangingPunct="0">
                  <a:spcBef>
                    <a:spcPct val="10000"/>
                  </a:spcBef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4pPr>
                <a:lvl5pPr marL="2057400" indent="-228600" eaLnBrk="0" hangingPunct="0">
                  <a:spcBef>
                    <a:spcPct val="10000"/>
                  </a:spcBef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>
                  <a:spcBef>
                    <a:spcPct val="50000"/>
                  </a:spcBef>
                  <a:buFontTx/>
                  <a:buNone/>
                </a:pPr>
                <a:r>
                  <a:rPr lang="en-US" altLang="en-US" sz="1200" dirty="0">
                    <a:latin typeface="Arial" panose="020B0604020202020204" pitchFamily="34" charset="0"/>
                  </a:rPr>
                  <a:t>False</a:t>
                </a:r>
              </a:p>
            </p:txBody>
          </p:sp>
          <p:sp>
            <p:nvSpPr>
              <p:cNvPr id="54300" name="AutoShape 11"/>
              <p:cNvSpPr>
                <a:spLocks noChangeArrowheads="1"/>
              </p:cNvSpPr>
              <p:nvPr/>
            </p:nvSpPr>
            <p:spPr bwMode="auto">
              <a:xfrm>
                <a:off x="228600" y="2780751"/>
                <a:ext cx="2667000" cy="616046"/>
              </a:xfrm>
              <a:prstGeom prst="diamond">
                <a:avLst/>
              </a:prstGeom>
              <a:noFill/>
              <a:ln w="381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lIns="93600" tIns="46800" rIns="93600" bIns="46800" anchor="ctr">
                <a:spAutoFit/>
              </a:bodyPr>
              <a:lstStyle>
                <a:lvl1pPr eaLnBrk="0" hangingPunct="0">
                  <a:spcBef>
                    <a:spcPct val="30000"/>
                  </a:spcBef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1pPr>
                <a:lvl2pPr marL="742950" indent="-285750" eaLnBrk="0" hangingPunct="0">
                  <a:spcBef>
                    <a:spcPct val="10000"/>
                  </a:spcBef>
                  <a:buSzPct val="100000"/>
                  <a:buFont typeface="Times New Roman" panose="02020603050405020304" pitchFamily="18" charset="0"/>
                  <a:buChar char="-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2pPr>
                <a:lvl3pPr marL="1143000" indent="-228600" eaLnBrk="0" hangingPunct="0">
                  <a:lnSpc>
                    <a:spcPct val="90000"/>
                  </a:lnSpc>
                  <a:spcBef>
                    <a:spcPct val="10000"/>
                  </a:spcBef>
                  <a:buSzPct val="10000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3pPr>
                <a:lvl4pPr marL="1600200" indent="-228600" eaLnBrk="0" hangingPunct="0">
                  <a:spcBef>
                    <a:spcPct val="10000"/>
                  </a:spcBef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4pPr>
                <a:lvl5pPr marL="2057400" indent="-228600" eaLnBrk="0" hangingPunct="0">
                  <a:spcBef>
                    <a:spcPct val="10000"/>
                  </a:spcBef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1000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r>
                  <a:rPr lang="en-US" altLang="en-US" sz="1400" b="1" dirty="0">
                    <a:solidFill>
                      <a:srgbClr val="0066FF"/>
                    </a:solidFill>
                    <a:latin typeface="Arial" panose="020B0604020202020204" pitchFamily="34" charset="0"/>
                  </a:rPr>
                  <a:t>Question?</a:t>
                </a:r>
              </a:p>
            </p:txBody>
          </p:sp>
        </p:grpSp>
        <p:sp>
          <p:nvSpPr>
            <p:cNvPr id="54298" name="Line 12"/>
            <p:cNvSpPr>
              <a:spLocks noChangeShapeType="1"/>
            </p:cNvSpPr>
            <p:nvPr/>
          </p:nvSpPr>
          <p:spPr bwMode="auto">
            <a:xfrm flipH="1">
              <a:off x="1582214" y="1812249"/>
              <a:ext cx="12700" cy="889000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 type="none" w="sm" len="sm"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CA" dirty="0"/>
            </a:p>
          </p:txBody>
        </p:sp>
      </p:grpSp>
      <p:grpSp>
        <p:nvGrpSpPr>
          <p:cNvPr id="9" name="Group 8"/>
          <p:cNvGrpSpPr>
            <a:grpSpLocks/>
          </p:cNvGrpSpPr>
          <p:nvPr/>
        </p:nvGrpSpPr>
        <p:grpSpPr bwMode="auto">
          <a:xfrm>
            <a:off x="931863" y="1466850"/>
            <a:ext cx="7805737" cy="5075238"/>
            <a:chOff x="931863" y="1466850"/>
            <a:chExt cx="7805737" cy="5075238"/>
          </a:xfrm>
        </p:grpSpPr>
        <p:sp>
          <p:nvSpPr>
            <p:cNvPr id="54293" name="Rectangle 14"/>
            <p:cNvSpPr>
              <a:spLocks noChangeArrowheads="1"/>
            </p:cNvSpPr>
            <p:nvPr/>
          </p:nvSpPr>
          <p:spPr bwMode="auto">
            <a:xfrm>
              <a:off x="931863" y="5892800"/>
              <a:ext cx="1638300" cy="649288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93600" tIns="46800" rIns="93600" bIns="46800" anchor="ctr">
              <a:spAutoFit/>
            </a:bodyPr>
            <a:lstStyle>
              <a:lvl1pPr eaLnBrk="0" hangingPunct="0"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 eaLnBrk="0" hangingPunct="0">
                <a:spcBef>
                  <a:spcPct val="10000"/>
                </a:spcBef>
                <a:buSzPct val="100000"/>
                <a:buFont typeface="Times New Roman" panose="02020603050405020304" pitchFamily="18" charset="0"/>
                <a:buChar char="-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1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400" dirty="0">
                  <a:latin typeface="Arial" panose="020B0604020202020204" pitchFamily="34" charset="0"/>
                </a:rPr>
                <a:t>Remainder of 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400" dirty="0">
                  <a:latin typeface="Arial" panose="020B0604020202020204" pitchFamily="34" charset="0"/>
                </a:rPr>
                <a:t>the program</a:t>
              </a:r>
            </a:p>
          </p:txBody>
        </p:sp>
        <p:sp>
          <p:nvSpPr>
            <p:cNvPr id="54294" name="Line 15"/>
            <p:cNvSpPr>
              <a:spLocks noChangeShapeType="1"/>
            </p:cNvSpPr>
            <p:nvPr/>
          </p:nvSpPr>
          <p:spPr bwMode="auto">
            <a:xfrm flipV="1">
              <a:off x="8667750" y="1466850"/>
              <a:ext cx="69850" cy="4984750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CA" dirty="0"/>
            </a:p>
          </p:txBody>
        </p:sp>
        <p:sp>
          <p:nvSpPr>
            <p:cNvPr id="54295" name="Line 16"/>
            <p:cNvSpPr>
              <a:spLocks noChangeShapeType="1"/>
            </p:cNvSpPr>
            <p:nvPr/>
          </p:nvSpPr>
          <p:spPr bwMode="auto">
            <a:xfrm flipH="1" flipV="1">
              <a:off x="5930900" y="1479550"/>
              <a:ext cx="2794000" cy="0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CA" dirty="0"/>
            </a:p>
          </p:txBody>
        </p:sp>
        <p:sp>
          <p:nvSpPr>
            <p:cNvPr id="54296" name="Line 17"/>
            <p:cNvSpPr>
              <a:spLocks noChangeShapeType="1"/>
            </p:cNvSpPr>
            <p:nvPr/>
          </p:nvSpPr>
          <p:spPr bwMode="auto">
            <a:xfrm flipH="1" flipV="1">
              <a:off x="2578100" y="6445250"/>
              <a:ext cx="6121400" cy="19050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 type="none" w="sm" len="sm"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CA" dirty="0"/>
            </a:p>
          </p:txBody>
        </p:sp>
      </p:grpSp>
      <p:grpSp>
        <p:nvGrpSpPr>
          <p:cNvPr id="14" name="Group 13"/>
          <p:cNvGrpSpPr>
            <a:grpSpLocks/>
          </p:cNvGrpSpPr>
          <p:nvPr/>
        </p:nvGrpSpPr>
        <p:grpSpPr bwMode="auto">
          <a:xfrm>
            <a:off x="828675" y="3441700"/>
            <a:ext cx="1533525" cy="1498600"/>
            <a:chOff x="828151" y="3442021"/>
            <a:chExt cx="1533525" cy="1497603"/>
          </a:xfrm>
        </p:grpSpPr>
        <p:sp>
          <p:nvSpPr>
            <p:cNvPr id="54290" name="Line 19"/>
            <p:cNvSpPr>
              <a:spLocks noChangeShapeType="1"/>
            </p:cNvSpPr>
            <p:nvPr/>
          </p:nvSpPr>
          <p:spPr bwMode="auto">
            <a:xfrm>
              <a:off x="1582214" y="3442021"/>
              <a:ext cx="0" cy="831850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 type="none" w="sm" len="sm"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/>
            <a:lstStyle/>
            <a:p>
              <a:endParaRPr lang="en-CA" dirty="0"/>
            </a:p>
          </p:txBody>
        </p:sp>
        <p:sp>
          <p:nvSpPr>
            <p:cNvPr id="54291" name="Rectangle 20"/>
            <p:cNvSpPr>
              <a:spLocks noChangeArrowheads="1"/>
            </p:cNvSpPr>
            <p:nvPr/>
          </p:nvSpPr>
          <p:spPr bwMode="auto">
            <a:xfrm>
              <a:off x="828151" y="4260174"/>
              <a:ext cx="1533525" cy="679450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93600" tIns="46800" rIns="93600" bIns="46800" anchor="ctr">
              <a:spAutoFit/>
            </a:bodyPr>
            <a:lstStyle>
              <a:lvl1pPr eaLnBrk="0" hangingPunct="0"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 eaLnBrk="0" hangingPunct="0">
                <a:spcBef>
                  <a:spcPct val="10000"/>
                </a:spcBef>
                <a:buSzPct val="100000"/>
                <a:buFont typeface="Times New Roman" panose="02020603050405020304" pitchFamily="18" charset="0"/>
                <a:buChar char="-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1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400" dirty="0">
                  <a:latin typeface="Arial" panose="020B0604020202020204" pitchFamily="34" charset="0"/>
                </a:rPr>
                <a:t>Statement or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400" dirty="0">
                  <a:latin typeface="Arial" panose="020B0604020202020204" pitchFamily="34" charset="0"/>
                </a:rPr>
                <a:t>statements</a:t>
              </a:r>
            </a:p>
          </p:txBody>
        </p:sp>
        <p:sp>
          <p:nvSpPr>
            <p:cNvPr id="54292" name="Text Box 21"/>
            <p:cNvSpPr txBox="1">
              <a:spLocks noChangeArrowheads="1"/>
            </p:cNvSpPr>
            <p:nvPr/>
          </p:nvSpPr>
          <p:spPr bwMode="auto">
            <a:xfrm>
              <a:off x="1006475" y="3679825"/>
              <a:ext cx="584200" cy="2746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lIns="93600" tIns="46800" rIns="93600" bIns="46800">
              <a:spAutoFit/>
            </a:bodyPr>
            <a:lstStyle>
              <a:lvl1pPr eaLnBrk="0" hangingPunct="0"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 eaLnBrk="0" hangingPunct="0">
                <a:spcBef>
                  <a:spcPct val="10000"/>
                </a:spcBef>
                <a:buSzPct val="100000"/>
                <a:buFont typeface="Times New Roman" panose="02020603050405020304" pitchFamily="18" charset="0"/>
                <a:buChar char="-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1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US" altLang="en-US" sz="1200" dirty="0">
                  <a:latin typeface="Arial" panose="020B0604020202020204" pitchFamily="34" charset="0"/>
                </a:rPr>
                <a:t>False</a:t>
              </a:r>
            </a:p>
          </p:txBody>
        </p:sp>
      </p:grpSp>
      <p:sp>
        <p:nvSpPr>
          <p:cNvPr id="187414" name="Line 22"/>
          <p:cNvSpPr>
            <a:spLocks noChangeShapeType="1"/>
          </p:cNvSpPr>
          <p:nvPr/>
        </p:nvSpPr>
        <p:spPr bwMode="auto">
          <a:xfrm>
            <a:off x="1620838" y="4940300"/>
            <a:ext cx="0" cy="95250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 type="none" w="sm" len="sm"/>
            <a:tailEnd type="triangl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3600" tIns="46800" rIns="93600" bIns="46800">
            <a:spAutoFit/>
          </a:bodyPr>
          <a:lstStyle/>
          <a:p>
            <a:endParaRPr lang="en-CA" dirty="0"/>
          </a:p>
        </p:txBody>
      </p:sp>
      <p:grpSp>
        <p:nvGrpSpPr>
          <p:cNvPr id="12" name="Group 11"/>
          <p:cNvGrpSpPr>
            <a:grpSpLocks/>
          </p:cNvGrpSpPr>
          <p:nvPr/>
        </p:nvGrpSpPr>
        <p:grpSpPr bwMode="auto">
          <a:xfrm>
            <a:off x="2965450" y="2740025"/>
            <a:ext cx="2879725" cy="679450"/>
            <a:chOff x="2965450" y="2740025"/>
            <a:chExt cx="2879725" cy="679450"/>
          </a:xfrm>
        </p:grpSpPr>
        <p:sp>
          <p:nvSpPr>
            <p:cNvPr id="54287" name="Line 24"/>
            <p:cNvSpPr>
              <a:spLocks noChangeShapeType="1"/>
            </p:cNvSpPr>
            <p:nvPr/>
          </p:nvSpPr>
          <p:spPr bwMode="auto">
            <a:xfrm>
              <a:off x="2965450" y="3067050"/>
              <a:ext cx="1339850" cy="0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 type="none" w="sm" len="sm"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CA" dirty="0"/>
            </a:p>
          </p:txBody>
        </p:sp>
        <p:sp>
          <p:nvSpPr>
            <p:cNvPr id="54288" name="Text Box 25"/>
            <p:cNvSpPr txBox="1">
              <a:spLocks noChangeArrowheads="1"/>
            </p:cNvSpPr>
            <p:nvPr/>
          </p:nvSpPr>
          <p:spPr bwMode="auto">
            <a:xfrm>
              <a:off x="3340100" y="2755900"/>
              <a:ext cx="558800" cy="2746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lIns="93600" tIns="46800" rIns="93600" bIns="46800">
              <a:spAutoFit/>
            </a:bodyPr>
            <a:lstStyle>
              <a:lvl1pPr eaLnBrk="0" hangingPunct="0"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 eaLnBrk="0" hangingPunct="0">
                <a:spcBef>
                  <a:spcPct val="10000"/>
                </a:spcBef>
                <a:buSzPct val="100000"/>
                <a:buFont typeface="Times New Roman" panose="02020603050405020304" pitchFamily="18" charset="0"/>
                <a:buChar char="-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1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US" altLang="en-US" sz="1200" dirty="0">
                  <a:latin typeface="Arial" panose="020B0604020202020204" pitchFamily="34" charset="0"/>
                </a:rPr>
                <a:t>True</a:t>
              </a:r>
            </a:p>
          </p:txBody>
        </p:sp>
        <p:sp>
          <p:nvSpPr>
            <p:cNvPr id="54289" name="Rectangle 26"/>
            <p:cNvSpPr>
              <a:spLocks noChangeArrowheads="1"/>
            </p:cNvSpPr>
            <p:nvPr/>
          </p:nvSpPr>
          <p:spPr bwMode="auto">
            <a:xfrm>
              <a:off x="4311650" y="2740025"/>
              <a:ext cx="1533525" cy="679450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93600" tIns="46800" rIns="93600" bIns="46800" anchor="ctr">
              <a:spAutoFit/>
            </a:bodyPr>
            <a:lstStyle>
              <a:lvl1pPr eaLnBrk="0" hangingPunct="0"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 eaLnBrk="0" hangingPunct="0">
                <a:spcBef>
                  <a:spcPct val="10000"/>
                </a:spcBef>
                <a:buSzPct val="100000"/>
                <a:buFont typeface="Times New Roman" panose="02020603050405020304" pitchFamily="18" charset="0"/>
                <a:buChar char="-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1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400" dirty="0">
                  <a:latin typeface="Arial" panose="020B0604020202020204" pitchFamily="34" charset="0"/>
                </a:rPr>
                <a:t>Statement or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400" dirty="0">
                  <a:latin typeface="Arial" panose="020B0604020202020204" pitchFamily="34" charset="0"/>
                </a:rPr>
                <a:t>statements</a:t>
              </a:r>
            </a:p>
          </p:txBody>
        </p:sp>
      </p:grpSp>
      <p:grpSp>
        <p:nvGrpSpPr>
          <p:cNvPr id="13" name="Group 12"/>
          <p:cNvGrpSpPr>
            <a:grpSpLocks/>
          </p:cNvGrpSpPr>
          <p:nvPr/>
        </p:nvGrpSpPr>
        <p:grpSpPr bwMode="auto">
          <a:xfrm>
            <a:off x="2597150" y="3054350"/>
            <a:ext cx="5054600" cy="3073400"/>
            <a:chOff x="2597150" y="3054350"/>
            <a:chExt cx="5054600" cy="3073400"/>
          </a:xfrm>
        </p:grpSpPr>
        <p:sp>
          <p:nvSpPr>
            <p:cNvPr id="54284" name="Line 28"/>
            <p:cNvSpPr>
              <a:spLocks noChangeShapeType="1"/>
            </p:cNvSpPr>
            <p:nvPr/>
          </p:nvSpPr>
          <p:spPr bwMode="auto">
            <a:xfrm flipH="1" flipV="1">
              <a:off x="5867400" y="3054350"/>
              <a:ext cx="1784350" cy="0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CA" dirty="0"/>
            </a:p>
          </p:txBody>
        </p:sp>
        <p:sp>
          <p:nvSpPr>
            <p:cNvPr id="54285" name="Line 29"/>
            <p:cNvSpPr>
              <a:spLocks noChangeShapeType="1"/>
            </p:cNvSpPr>
            <p:nvPr/>
          </p:nvSpPr>
          <p:spPr bwMode="auto">
            <a:xfrm flipV="1">
              <a:off x="7620000" y="3054350"/>
              <a:ext cx="31750" cy="3073400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CA" dirty="0"/>
            </a:p>
          </p:txBody>
        </p:sp>
        <p:sp>
          <p:nvSpPr>
            <p:cNvPr id="54286" name="Line 30"/>
            <p:cNvSpPr>
              <a:spLocks noChangeShapeType="1"/>
            </p:cNvSpPr>
            <p:nvPr/>
          </p:nvSpPr>
          <p:spPr bwMode="auto">
            <a:xfrm flipH="1" flipV="1">
              <a:off x="2597150" y="6115050"/>
              <a:ext cx="5022850" cy="0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 type="none" w="sm" len="sm"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CA" dirty="0"/>
            </a:p>
          </p:txBody>
        </p:sp>
      </p:grpSp>
    </p:spTree>
    <p:extLst>
      <p:ext uri="{BB962C8B-B14F-4D97-AF65-F5344CB8AC3E}">
        <p14:creationId xmlns:p14="http://schemas.microsoft.com/office/powerpoint/2010/main" val="4041558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7395" grpId="0" animBg="1"/>
      <p:bldP spid="187414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CA" altLang="en-US" dirty="0" smtClean="0">
                <a:ea typeface="ＭＳ Ｐゴシック" panose="020B0600070205080204" pitchFamily="34" charset="-128"/>
              </a:rPr>
              <a:t>Multiple </a:t>
            </a:r>
            <a:r>
              <a:rPr lang="en-CA" altLang="en-US" sz="2800" dirty="0" smtClean="0">
                <a:solidFill>
                  <a:srgbClr val="0066FF"/>
                </a:solidFill>
                <a:latin typeface="Consolas" panose="020B0609020204030204" pitchFamily="49" charset="0"/>
                <a:ea typeface="ＭＳ Ｐゴシック" panose="020B0600070205080204" pitchFamily="34" charset="-128"/>
              </a:rPr>
              <a:t>If-Elif-Else</a:t>
            </a:r>
            <a:r>
              <a:rPr lang="en-CA" altLang="en-US" dirty="0" smtClean="0">
                <a:ea typeface="ＭＳ Ｐゴシック" panose="020B0600070205080204" pitchFamily="34" charset="-128"/>
              </a:rPr>
              <a:t>: Use With Mutually Exclusive Conditions</a:t>
            </a:r>
          </a:p>
        </p:txBody>
      </p:sp>
      <p:sp>
        <p:nvSpPr>
          <p:cNvPr id="55299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/>
            <a:r>
              <a:rPr lang="en-CA" altLang="en-US" b="1" dirty="0" smtClean="0">
                <a:ea typeface="ＭＳ Ｐゴシック" panose="020B0600070205080204" pitchFamily="34" charset="-128"/>
              </a:rPr>
              <a:t>Format:</a:t>
            </a:r>
          </a:p>
          <a:p>
            <a:pPr eaLnBrk="1" hangingPunct="1">
              <a:buFontTx/>
              <a:buNone/>
            </a:pPr>
            <a:r>
              <a:rPr lang="en-CA" altLang="en-US" sz="1800" dirty="0" smtClean="0">
                <a:solidFill>
                  <a:srgbClr val="0066FF"/>
                </a:solidFill>
                <a:latin typeface="Consolas" panose="020B0609020204030204" pitchFamily="49" charset="0"/>
                <a:ea typeface="ＭＳ Ｐゴシック" panose="020B0600070205080204" pitchFamily="34" charset="-128"/>
              </a:rPr>
              <a:t>     </a:t>
            </a:r>
            <a:r>
              <a:rPr lang="en-CA" altLang="en-US" sz="1800" b="1" dirty="0" smtClean="0">
                <a:solidFill>
                  <a:srgbClr val="0066FF"/>
                </a:solidFill>
                <a:latin typeface="Consolas" panose="020B0609020204030204" pitchFamily="49" charset="0"/>
                <a:ea typeface="ＭＳ Ｐゴシック" panose="020B0600070205080204" pitchFamily="34" charset="-128"/>
              </a:rPr>
              <a:t>if</a:t>
            </a:r>
            <a:r>
              <a:rPr lang="en-CA" altLang="en-US" sz="1800" dirty="0" smtClean="0">
                <a:solidFill>
                  <a:srgbClr val="0066FF"/>
                </a:solidFill>
                <a:latin typeface="Consolas" panose="020B0609020204030204" pitchFamily="49" charset="0"/>
                <a:ea typeface="ＭＳ Ｐゴシック" panose="020B0600070205080204" pitchFamily="34" charset="-128"/>
              </a:rPr>
              <a:t> </a:t>
            </a:r>
            <a:r>
              <a:rPr lang="en-CA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(</a:t>
            </a:r>
            <a:r>
              <a:rPr lang="en-CA" altLang="en-US" sz="1800" i="1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Boolean expression 1</a:t>
            </a:r>
            <a:r>
              <a:rPr lang="en-CA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):</a:t>
            </a:r>
          </a:p>
          <a:p>
            <a:pPr eaLnBrk="1" hangingPunct="1">
              <a:buFontTx/>
              <a:buNone/>
            </a:pPr>
            <a:r>
              <a:rPr lang="en-CA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          </a:t>
            </a:r>
            <a:r>
              <a:rPr lang="en-CA" altLang="en-US" sz="1800" i="1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body 1</a:t>
            </a:r>
          </a:p>
          <a:p>
            <a:pPr eaLnBrk="1" hangingPunct="1">
              <a:buFontTx/>
              <a:buNone/>
            </a:pPr>
            <a:r>
              <a:rPr lang="en-CA" altLang="en-US" sz="1800" dirty="0" smtClean="0">
                <a:solidFill>
                  <a:srgbClr val="0066FF"/>
                </a:solidFill>
                <a:latin typeface="Consolas" panose="020B0609020204030204" pitchFamily="49" charset="0"/>
                <a:ea typeface="ＭＳ Ｐゴシック" panose="020B0600070205080204" pitchFamily="34" charset="-128"/>
              </a:rPr>
              <a:t>     </a:t>
            </a:r>
            <a:r>
              <a:rPr lang="en-CA" altLang="en-US" sz="1800" b="1" dirty="0" smtClean="0">
                <a:solidFill>
                  <a:srgbClr val="0066FF"/>
                </a:solidFill>
                <a:latin typeface="Consolas" panose="020B0609020204030204" pitchFamily="49" charset="0"/>
                <a:ea typeface="ＭＳ Ｐゴシック" panose="020B0600070205080204" pitchFamily="34" charset="-128"/>
              </a:rPr>
              <a:t>elif</a:t>
            </a:r>
            <a:r>
              <a:rPr lang="en-CA" altLang="en-US" sz="1800" dirty="0" smtClean="0">
                <a:solidFill>
                  <a:srgbClr val="0066FF"/>
                </a:solidFill>
                <a:latin typeface="Consolas" panose="020B0609020204030204" pitchFamily="49" charset="0"/>
                <a:ea typeface="ＭＳ Ｐゴシック" panose="020B0600070205080204" pitchFamily="34" charset="-128"/>
              </a:rPr>
              <a:t> </a:t>
            </a:r>
            <a:r>
              <a:rPr lang="en-CA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(</a:t>
            </a:r>
            <a:r>
              <a:rPr lang="en-CA" altLang="en-US" sz="1800" i="1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Boolean expression 2</a:t>
            </a:r>
            <a:r>
              <a:rPr lang="en-CA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):</a:t>
            </a:r>
          </a:p>
          <a:p>
            <a:pPr eaLnBrk="1" hangingPunct="1">
              <a:buFontTx/>
              <a:buNone/>
            </a:pPr>
            <a:r>
              <a:rPr lang="en-CA" altLang="en-US" sz="1800" i="1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          body 2</a:t>
            </a:r>
          </a:p>
          <a:p>
            <a:pPr eaLnBrk="1" hangingPunct="1">
              <a:buFontTx/>
              <a:buNone/>
            </a:pPr>
            <a:r>
              <a:rPr lang="en-CA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               :</a:t>
            </a:r>
          </a:p>
          <a:p>
            <a:pPr eaLnBrk="1" hangingPunct="1">
              <a:buFontTx/>
              <a:buNone/>
            </a:pPr>
            <a:r>
              <a:rPr lang="en-CA" altLang="en-US" sz="1800" dirty="0" smtClean="0">
                <a:solidFill>
                  <a:srgbClr val="0066FF"/>
                </a:solidFill>
                <a:latin typeface="Consolas" panose="020B0609020204030204" pitchFamily="49" charset="0"/>
                <a:ea typeface="ＭＳ Ｐゴシック" panose="020B0600070205080204" pitchFamily="34" charset="-128"/>
              </a:rPr>
              <a:t>     </a:t>
            </a:r>
            <a:r>
              <a:rPr lang="en-CA" altLang="en-US" sz="1800" b="1" dirty="0" smtClean="0">
                <a:solidFill>
                  <a:srgbClr val="0066FF"/>
                </a:solidFill>
                <a:latin typeface="Consolas" panose="020B0609020204030204" pitchFamily="49" charset="0"/>
                <a:ea typeface="ＭＳ Ｐゴシック" panose="020B0600070205080204" pitchFamily="34" charset="-128"/>
              </a:rPr>
              <a:t>else</a:t>
            </a:r>
          </a:p>
          <a:p>
            <a:pPr eaLnBrk="1" hangingPunct="1">
              <a:buFontTx/>
              <a:buNone/>
            </a:pPr>
            <a:r>
              <a:rPr lang="en-CA" altLang="en-US" sz="1800" i="1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          body n</a:t>
            </a:r>
            <a:endParaRPr lang="en-CA" altLang="en-US" sz="1800" b="1" i="1" dirty="0" smtClean="0">
              <a:latin typeface="Consolas" panose="020B0609020204030204" pitchFamily="49" charset="0"/>
              <a:ea typeface="ＭＳ Ｐゴシック" panose="020B0600070205080204" pitchFamily="34" charset="-128"/>
            </a:endParaRPr>
          </a:p>
          <a:p>
            <a:pPr eaLnBrk="1" hangingPunct="1">
              <a:buFontTx/>
              <a:buNone/>
            </a:pPr>
            <a:r>
              <a:rPr lang="en-CA" altLang="en-US" sz="1800" i="1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     statements after the conditions</a:t>
            </a:r>
            <a:endParaRPr lang="en-CA" altLang="en-US" sz="1800" b="1" i="1" dirty="0" smtClean="0">
              <a:latin typeface="Consolas" panose="020B0609020204030204" pitchFamily="49" charset="0"/>
              <a:ea typeface="ＭＳ Ｐゴシック" panose="020B0600070205080204" pitchFamily="34" charset="-128"/>
            </a:endParaRPr>
          </a:p>
        </p:txBody>
      </p:sp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5440363" y="2090738"/>
            <a:ext cx="3505200" cy="2924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300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spcBef>
                <a:spcPct val="10000"/>
              </a:spcBef>
              <a:buSzPct val="100000"/>
              <a:buFont typeface="Times New Roman" panose="02020603050405020304" pitchFamily="18" charset="0"/>
              <a:buChar char="-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lnSpc>
                <a:spcPct val="90000"/>
              </a:lnSpc>
              <a:spcBef>
                <a:spcPct val="10000"/>
              </a:spcBef>
              <a:buSzPct val="10000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spcBef>
                <a:spcPct val="1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spcBef>
                <a:spcPct val="1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b="1" dirty="0">
                <a:cs typeface="Arial" panose="020B0604020202020204" pitchFamily="34" charset="0"/>
              </a:rPr>
              <a:t>Mutually exclusive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z="2000" dirty="0">
                <a:cs typeface="Arial" panose="020B0604020202020204" pitchFamily="34" charset="0"/>
              </a:rPr>
              <a:t>One condition evaluating to true excludes other conditions from being true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z="2000" dirty="0">
                <a:cs typeface="Arial" panose="020B0604020202020204" pitchFamily="34" charset="0"/>
              </a:rPr>
              <a:t>Example: having your current location as </a:t>
            </a:r>
            <a:r>
              <a:rPr lang="ja-JP" altLang="en-US" sz="2000">
                <a:cs typeface="Arial" panose="020B0604020202020204" pitchFamily="34" charset="0"/>
              </a:rPr>
              <a:t>‘</a:t>
            </a:r>
            <a:r>
              <a:rPr lang="en-US" altLang="ja-JP" sz="2000" dirty="0">
                <a:cs typeface="Arial" panose="020B0604020202020204" pitchFamily="34" charset="0"/>
              </a:rPr>
              <a:t>Calgary</a:t>
            </a:r>
            <a:r>
              <a:rPr lang="ja-JP" altLang="en-US" sz="2000">
                <a:cs typeface="Arial" panose="020B0604020202020204" pitchFamily="34" charset="0"/>
              </a:rPr>
              <a:t>’</a:t>
            </a:r>
            <a:r>
              <a:rPr lang="en-US" altLang="ja-JP" sz="2000" dirty="0">
                <a:cs typeface="Arial" panose="020B0604020202020204" pitchFamily="34" charset="0"/>
              </a:rPr>
              <a:t> excludes the possibility of the current location as </a:t>
            </a:r>
            <a:r>
              <a:rPr lang="ja-JP" altLang="en-US" sz="2000">
                <a:cs typeface="Arial" panose="020B0604020202020204" pitchFamily="34" charset="0"/>
              </a:rPr>
              <a:t>‘</a:t>
            </a:r>
            <a:r>
              <a:rPr lang="en-US" altLang="ja-JP" sz="2000" dirty="0">
                <a:cs typeface="Arial" panose="020B0604020202020204" pitchFamily="34" charset="0"/>
              </a:rPr>
              <a:t>Edmonton</a:t>
            </a:r>
            <a:r>
              <a:rPr lang="ja-JP" altLang="en-US" sz="2000">
                <a:cs typeface="Arial" panose="020B0604020202020204" pitchFamily="34" charset="0"/>
              </a:rPr>
              <a:t>’</a:t>
            </a:r>
            <a:r>
              <a:rPr lang="en-US" altLang="ja-JP" sz="2000" dirty="0">
                <a:cs typeface="Arial" panose="020B0604020202020204" pitchFamily="34" charset="0"/>
              </a:rPr>
              <a:t>, </a:t>
            </a:r>
            <a:r>
              <a:rPr lang="ja-JP" altLang="en-US" sz="2000">
                <a:cs typeface="Arial" panose="020B0604020202020204" pitchFamily="34" charset="0"/>
              </a:rPr>
              <a:t>‘</a:t>
            </a:r>
            <a:r>
              <a:rPr lang="en-US" altLang="ja-JP" sz="2000" dirty="0">
                <a:cs typeface="Arial" panose="020B0604020202020204" pitchFamily="34" charset="0"/>
              </a:rPr>
              <a:t>Toronto</a:t>
            </a:r>
            <a:r>
              <a:rPr lang="ja-JP" altLang="en-US" sz="2000">
                <a:cs typeface="Arial" panose="020B0604020202020204" pitchFamily="34" charset="0"/>
              </a:rPr>
              <a:t>’</a:t>
            </a:r>
            <a:r>
              <a:rPr lang="en-US" altLang="ja-JP" sz="2000" dirty="0">
                <a:cs typeface="Arial" panose="020B0604020202020204" pitchFamily="34" charset="0"/>
              </a:rPr>
              <a:t>, </a:t>
            </a:r>
            <a:r>
              <a:rPr lang="ja-JP" altLang="en-US" sz="2000">
                <a:cs typeface="Arial" panose="020B0604020202020204" pitchFamily="34" charset="0"/>
              </a:rPr>
              <a:t>‘</a:t>
            </a:r>
            <a:r>
              <a:rPr lang="en-US" altLang="ja-JP" sz="2000" dirty="0">
                <a:cs typeface="Arial" panose="020B0604020202020204" pitchFamily="34" charset="0"/>
              </a:rPr>
              <a:t>Medicine Hat</a:t>
            </a:r>
            <a:r>
              <a:rPr lang="ja-JP" altLang="en-US" sz="2000">
                <a:cs typeface="Arial" panose="020B0604020202020204" pitchFamily="34" charset="0"/>
              </a:rPr>
              <a:t>’</a:t>
            </a:r>
            <a:endParaRPr lang="en-US" altLang="en-US" sz="2000" dirty="0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91382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/>
          </p:cNvSpPr>
          <p:nvPr>
            <p:ph type="title" idx="4294967295"/>
          </p:nvPr>
        </p:nvSpPr>
        <p:spPr>
          <a:xfrm>
            <a:off x="457200" y="274638"/>
            <a:ext cx="8229600" cy="792162"/>
          </a:xfrm>
        </p:spPr>
        <p:txBody>
          <a:bodyPr/>
          <a:lstStyle/>
          <a:p>
            <a:pPr eaLnBrk="1" hangingPunct="1"/>
            <a:r>
              <a:rPr lang="en-CA" altLang="en-US" sz="2800" dirty="0" smtClean="0">
                <a:solidFill>
                  <a:srgbClr val="0066FF"/>
                </a:solidFill>
                <a:latin typeface="Consolas" panose="020B0609020204030204" pitchFamily="49" charset="0"/>
                <a:ea typeface="ＭＳ Ｐゴシック" panose="020B0600070205080204" pitchFamily="34" charset="-128"/>
              </a:rPr>
              <a:t>If-Elif-Else</a:t>
            </a:r>
            <a:r>
              <a:rPr lang="en-CA" altLang="en-US" sz="2800" dirty="0" smtClean="0">
                <a:ea typeface="ＭＳ Ｐゴシック" panose="020B0600070205080204" pitchFamily="34" charset="-128"/>
              </a:rPr>
              <a:t>: Mutually Exclusive  Conditions (Example)</a:t>
            </a:r>
          </a:p>
        </p:txBody>
      </p:sp>
      <p:sp>
        <p:nvSpPr>
          <p:cNvPr id="56323" name="Rectangle 3"/>
          <p:cNvSpPr>
            <a:spLocks noGrp="1"/>
          </p:cNvSpPr>
          <p:nvPr>
            <p:ph type="body" idx="4294967295"/>
          </p:nvPr>
        </p:nvSpPr>
        <p:spPr>
          <a:xfrm>
            <a:off x="482600" y="1219200"/>
            <a:ext cx="8178800" cy="5562600"/>
          </a:xfrm>
        </p:spPr>
        <p:txBody>
          <a:bodyPr/>
          <a:lstStyle/>
          <a:p>
            <a:pPr eaLnBrk="1" hangingPunct="1"/>
            <a:r>
              <a:rPr lang="en-CA" altLang="en-US" sz="2000" b="1" dirty="0" smtClean="0">
                <a:ea typeface="ＭＳ Ｐゴシック" panose="020B0600070205080204" pitchFamily="34" charset="-128"/>
              </a:rPr>
              <a:t>Example</a:t>
            </a:r>
            <a:r>
              <a:rPr lang="en-CA" altLang="en-US" sz="2000" dirty="0" smtClean="0">
                <a:ea typeface="ＭＳ Ｐゴシック" panose="020B0600070205080204" pitchFamily="34" charset="-128"/>
              </a:rPr>
              <a:t>: The name of the complete online program is: “</a:t>
            </a:r>
            <a:r>
              <a:rPr lang="en-CA" altLang="ja-JP" sz="20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9grades_efficient.py</a:t>
            </a:r>
            <a:r>
              <a:rPr lang="en-CA" altLang="en-US" sz="2000" dirty="0" smtClean="0">
                <a:ea typeface="ＭＳ Ｐゴシック" panose="020B0600070205080204" pitchFamily="34" charset="-128"/>
              </a:rPr>
              <a:t>”</a:t>
            </a:r>
          </a:p>
          <a:p>
            <a:pPr lvl="1" eaLnBrk="1" hangingPunct="1"/>
            <a:r>
              <a:rPr lang="en-US" altLang="en-US" sz="1800" dirty="0">
                <a:ea typeface="ＭＳ Ｐゴシック" panose="020B0600070205080204" pitchFamily="34" charset="-128"/>
                <a:cs typeface="Calibri" panose="020F0502020204030204" pitchFamily="34" charset="0"/>
              </a:rPr>
              <a:t>Learning objective of example</a:t>
            </a:r>
            <a:r>
              <a:rPr lang="en-US" altLang="en-US" sz="1800" dirty="0" smtClean="0">
                <a:ea typeface="ＭＳ Ｐゴシック" panose="020B0600070205080204" pitchFamily="34" charset="-128"/>
                <a:cs typeface="Calibri" panose="020F0502020204030204" pitchFamily="34" charset="0"/>
              </a:rPr>
              <a:t>: illustrating how </a:t>
            </a:r>
            <a:r>
              <a:rPr lang="en-US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  <a:cs typeface="Calibri" panose="020F0502020204030204" pitchFamily="34" charset="0"/>
              </a:rPr>
              <a:t>ELIF</a:t>
            </a:r>
            <a:r>
              <a:rPr lang="en-US" altLang="en-US" sz="1800" dirty="0" smtClean="0">
                <a:ea typeface="ＭＳ Ｐゴシック" panose="020B0600070205080204" pitchFamily="34" charset="-128"/>
                <a:cs typeface="Calibri" panose="020F0502020204030204" pitchFamily="34" charset="0"/>
              </a:rPr>
              <a:t> is more efficient than multiple </a:t>
            </a:r>
            <a:r>
              <a:rPr lang="en-US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  <a:cs typeface="Calibri" panose="020F0502020204030204" pitchFamily="34" charset="0"/>
              </a:rPr>
              <a:t>IF</a:t>
            </a:r>
            <a:r>
              <a:rPr lang="en-US" altLang="en-US" sz="1800" dirty="0" smtClean="0">
                <a:ea typeface="ＭＳ Ｐゴシック" panose="020B0600070205080204" pitchFamily="34" charset="-128"/>
                <a:cs typeface="Calibri" panose="020F0502020204030204" pitchFamily="34" charset="0"/>
              </a:rPr>
              <a:t>s when at most 1 condition (0 or 1) can be true. </a:t>
            </a:r>
          </a:p>
          <a:p>
            <a:pPr lvl="1" eaLnBrk="1" hangingPunct="1"/>
            <a:endParaRPr lang="en-CA" altLang="ja-JP" sz="1800" dirty="0" smtClean="0">
              <a:ea typeface="ＭＳ Ｐゴシック" panose="020B0600070205080204" pitchFamily="34" charset="-128"/>
            </a:endParaRPr>
          </a:p>
          <a:p>
            <a:pPr lvl="1" eaLnBrk="1" hangingPunct="1">
              <a:buNone/>
            </a:pPr>
            <a:r>
              <a:rPr lang="en-CA" altLang="en-US" sz="1600" b="1" dirty="0" smtClean="0">
                <a:solidFill>
                  <a:srgbClr val="0066FF"/>
                </a:solidFill>
                <a:latin typeface="Consolas" panose="020B0609020204030204" pitchFamily="49" charset="0"/>
                <a:ea typeface="ＭＳ Ｐゴシック" panose="020B0600070205080204" pitchFamily="34" charset="-128"/>
              </a:rPr>
              <a:t>if</a:t>
            </a:r>
            <a:r>
              <a:rPr lang="en-CA" altLang="en-US" sz="1600" dirty="0" smtClean="0">
                <a:solidFill>
                  <a:srgbClr val="808000"/>
                </a:solidFill>
                <a:latin typeface="Consolas" panose="020B0609020204030204" pitchFamily="49" charset="0"/>
                <a:ea typeface="ＭＳ Ｐゴシック" panose="020B0600070205080204" pitchFamily="34" charset="-128"/>
              </a:rPr>
              <a:t> </a:t>
            </a:r>
            <a:r>
              <a:rPr lang="en-CA" altLang="en-US" sz="1600" dirty="0">
                <a:latin typeface="Consolas" panose="020B0609020204030204" pitchFamily="49" charset="0"/>
                <a:ea typeface="ＭＳ Ｐゴシック" panose="020B0600070205080204" pitchFamily="34" charset="-128"/>
              </a:rPr>
              <a:t>(letter == "A"</a:t>
            </a:r>
            <a:r>
              <a:rPr lang="en-CA" altLang="en-US" sz="16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):</a:t>
            </a:r>
          </a:p>
          <a:p>
            <a:pPr lvl="1" eaLnBrk="1" hangingPunct="1">
              <a:buNone/>
            </a:pPr>
            <a:r>
              <a:rPr lang="en-US" altLang="en-US" sz="16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    </a:t>
            </a:r>
            <a:r>
              <a:rPr lang="en-US" altLang="en-US" sz="1600" dirty="0" err="1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gpa</a:t>
            </a:r>
            <a:r>
              <a:rPr lang="en-US" altLang="en-US" sz="16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 = 4</a:t>
            </a:r>
            <a:endParaRPr lang="en-CA" altLang="en-US" sz="1600" dirty="0" smtClean="0">
              <a:latin typeface="Consolas" panose="020B0609020204030204" pitchFamily="49" charset="0"/>
              <a:ea typeface="ＭＳ Ｐゴシック" panose="020B0600070205080204" pitchFamily="34" charset="-128"/>
            </a:endParaRPr>
          </a:p>
          <a:p>
            <a:pPr lvl="1" eaLnBrk="1" hangingPunct="1">
              <a:buFont typeface="Arial" panose="020B0604020202020204" pitchFamily="34" charset="0"/>
              <a:buNone/>
            </a:pPr>
            <a:r>
              <a:rPr lang="en-CA" altLang="en-US" sz="1600" b="1" dirty="0" err="1" smtClean="0">
                <a:solidFill>
                  <a:srgbClr val="0066FF"/>
                </a:solidFill>
                <a:latin typeface="Consolas" panose="020B0609020204030204" pitchFamily="49" charset="0"/>
                <a:ea typeface="ＭＳ Ｐゴシック" panose="020B0600070205080204" pitchFamily="34" charset="-128"/>
              </a:rPr>
              <a:t>elif</a:t>
            </a:r>
            <a:r>
              <a:rPr lang="en-CA" altLang="en-US" sz="1600" b="1" dirty="0" smtClean="0">
                <a:solidFill>
                  <a:srgbClr val="808000"/>
                </a:solidFill>
                <a:latin typeface="Consolas" panose="020B0609020204030204" pitchFamily="49" charset="0"/>
                <a:ea typeface="ＭＳ Ｐゴシック" panose="020B0600070205080204" pitchFamily="34" charset="-128"/>
              </a:rPr>
              <a:t> </a:t>
            </a:r>
            <a:r>
              <a:rPr lang="en-CA" altLang="en-US" sz="1600" dirty="0">
                <a:latin typeface="Consolas" panose="020B0609020204030204" pitchFamily="49" charset="0"/>
                <a:ea typeface="ＭＳ Ｐゴシック" panose="020B0600070205080204" pitchFamily="34" charset="-128"/>
              </a:rPr>
              <a:t>(letter == "B"):</a:t>
            </a:r>
            <a:endParaRPr lang="en-CA" altLang="en-US" sz="1600" dirty="0" smtClean="0">
              <a:latin typeface="Consolas" panose="020B0609020204030204" pitchFamily="49" charset="0"/>
              <a:ea typeface="ＭＳ Ｐゴシック" panose="020B0600070205080204" pitchFamily="34" charset="-128"/>
            </a:endParaRPr>
          </a:p>
          <a:p>
            <a:pPr lvl="1" eaLnBrk="1" hangingPunct="1">
              <a:buFont typeface="Arial" panose="020B0604020202020204" pitchFamily="34" charset="0"/>
              <a:buNone/>
            </a:pPr>
            <a:r>
              <a:rPr lang="en-CA" altLang="en-US" sz="16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    </a:t>
            </a:r>
            <a:r>
              <a:rPr lang="en-CA" altLang="en-US" sz="1600" dirty="0" err="1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gpa</a:t>
            </a:r>
            <a:r>
              <a:rPr lang="en-CA" altLang="en-US" sz="16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 = 3</a:t>
            </a:r>
          </a:p>
          <a:p>
            <a:pPr lvl="1" eaLnBrk="1" hangingPunct="1">
              <a:buFont typeface="Arial" panose="020B0604020202020204" pitchFamily="34" charset="0"/>
              <a:buNone/>
            </a:pPr>
            <a:r>
              <a:rPr lang="en-CA" altLang="en-US" sz="1600" b="1" dirty="0" err="1" smtClean="0">
                <a:solidFill>
                  <a:srgbClr val="0066FF"/>
                </a:solidFill>
                <a:latin typeface="Consolas" panose="020B0609020204030204" pitchFamily="49" charset="0"/>
                <a:ea typeface="ＭＳ Ｐゴシック" panose="020B0600070205080204" pitchFamily="34" charset="-128"/>
              </a:rPr>
              <a:t>elif</a:t>
            </a:r>
            <a:r>
              <a:rPr lang="en-CA" altLang="en-US" sz="1600" b="1" dirty="0" smtClean="0">
                <a:solidFill>
                  <a:srgbClr val="808000"/>
                </a:solidFill>
                <a:latin typeface="Consolas" panose="020B0609020204030204" pitchFamily="49" charset="0"/>
                <a:ea typeface="ＭＳ Ｐゴシック" panose="020B0600070205080204" pitchFamily="34" charset="-128"/>
              </a:rPr>
              <a:t> </a:t>
            </a:r>
            <a:r>
              <a:rPr lang="en-CA" altLang="en-US" sz="1600" dirty="0">
                <a:latin typeface="Consolas" panose="020B0609020204030204" pitchFamily="49" charset="0"/>
                <a:ea typeface="ＭＳ Ｐゴシック" panose="020B0600070205080204" pitchFamily="34" charset="-128"/>
              </a:rPr>
              <a:t>(letter == "C"):</a:t>
            </a:r>
            <a:endParaRPr lang="en-CA" altLang="en-US" sz="1600" dirty="0" smtClean="0">
              <a:latin typeface="Consolas" panose="020B0609020204030204" pitchFamily="49" charset="0"/>
              <a:ea typeface="ＭＳ Ｐゴシック" panose="020B0600070205080204" pitchFamily="34" charset="-128"/>
            </a:endParaRPr>
          </a:p>
          <a:p>
            <a:pPr lvl="1" eaLnBrk="1" hangingPunct="1">
              <a:buFont typeface="Arial" panose="020B0604020202020204" pitchFamily="34" charset="0"/>
              <a:buNone/>
            </a:pPr>
            <a:r>
              <a:rPr lang="en-CA" altLang="en-US" sz="16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    </a:t>
            </a:r>
            <a:r>
              <a:rPr lang="en-CA" altLang="en-US" sz="1600" dirty="0" err="1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gpa</a:t>
            </a:r>
            <a:r>
              <a:rPr lang="en-CA" altLang="en-US" sz="16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 = 2</a:t>
            </a:r>
          </a:p>
          <a:p>
            <a:pPr lvl="1" eaLnBrk="1" hangingPunct="1">
              <a:buFont typeface="Arial" panose="020B0604020202020204" pitchFamily="34" charset="0"/>
              <a:buNone/>
            </a:pPr>
            <a:r>
              <a:rPr lang="en-CA" altLang="en-US" sz="1600" b="1" dirty="0" err="1" smtClean="0">
                <a:solidFill>
                  <a:srgbClr val="0066FF"/>
                </a:solidFill>
                <a:latin typeface="Consolas" panose="020B0609020204030204" pitchFamily="49" charset="0"/>
                <a:ea typeface="ＭＳ Ｐゴシック" panose="020B0600070205080204" pitchFamily="34" charset="-128"/>
              </a:rPr>
              <a:t>elif</a:t>
            </a:r>
            <a:r>
              <a:rPr lang="en-CA" altLang="en-US" sz="1600" b="1" dirty="0" smtClean="0">
                <a:solidFill>
                  <a:srgbClr val="808000"/>
                </a:solidFill>
                <a:latin typeface="Consolas" panose="020B0609020204030204" pitchFamily="49" charset="0"/>
                <a:ea typeface="ＭＳ Ｐゴシック" panose="020B0600070205080204" pitchFamily="34" charset="-128"/>
              </a:rPr>
              <a:t> </a:t>
            </a:r>
            <a:r>
              <a:rPr lang="en-CA" altLang="en-US" sz="1600" dirty="0">
                <a:latin typeface="Consolas" panose="020B0609020204030204" pitchFamily="49" charset="0"/>
                <a:ea typeface="ＭＳ Ｐゴシック" panose="020B0600070205080204" pitchFamily="34" charset="-128"/>
              </a:rPr>
              <a:t>(letter = "D"):</a:t>
            </a:r>
            <a:endParaRPr lang="en-CA" altLang="en-US" sz="1600" dirty="0" smtClean="0">
              <a:latin typeface="Consolas" panose="020B0609020204030204" pitchFamily="49" charset="0"/>
              <a:ea typeface="ＭＳ Ｐゴシック" panose="020B0600070205080204" pitchFamily="34" charset="-128"/>
            </a:endParaRPr>
          </a:p>
          <a:p>
            <a:pPr lvl="1" eaLnBrk="1" hangingPunct="1">
              <a:buFont typeface="Arial" panose="020B0604020202020204" pitchFamily="34" charset="0"/>
              <a:buNone/>
            </a:pPr>
            <a:r>
              <a:rPr lang="en-CA" altLang="en-US" sz="16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    </a:t>
            </a:r>
            <a:r>
              <a:rPr lang="en-CA" altLang="en-US" sz="1600" dirty="0" err="1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gpa</a:t>
            </a:r>
            <a:r>
              <a:rPr lang="en-CA" altLang="en-US" sz="16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 = 1</a:t>
            </a:r>
          </a:p>
          <a:p>
            <a:pPr lvl="1" eaLnBrk="1" hangingPunct="1">
              <a:buFont typeface="Arial" panose="020B0604020202020204" pitchFamily="34" charset="0"/>
              <a:buNone/>
            </a:pPr>
            <a:r>
              <a:rPr lang="en-CA" altLang="en-US" sz="1600" b="1" dirty="0" err="1" smtClean="0">
                <a:solidFill>
                  <a:srgbClr val="0066FF"/>
                </a:solidFill>
                <a:latin typeface="Consolas" panose="020B0609020204030204" pitchFamily="49" charset="0"/>
                <a:ea typeface="ＭＳ Ｐゴシック" panose="020B0600070205080204" pitchFamily="34" charset="-128"/>
              </a:rPr>
              <a:t>elif</a:t>
            </a:r>
            <a:r>
              <a:rPr lang="en-CA" altLang="en-US" sz="1600" b="1" dirty="0" smtClean="0">
                <a:solidFill>
                  <a:srgbClr val="808000"/>
                </a:solidFill>
                <a:latin typeface="Consolas" panose="020B0609020204030204" pitchFamily="49" charset="0"/>
                <a:ea typeface="ＭＳ Ｐゴシック" panose="020B0600070205080204" pitchFamily="34" charset="-128"/>
              </a:rPr>
              <a:t> </a:t>
            </a:r>
            <a:r>
              <a:rPr lang="en-CA" altLang="en-US" sz="1600" dirty="0">
                <a:latin typeface="Consolas" panose="020B0609020204030204" pitchFamily="49" charset="0"/>
                <a:ea typeface="ＭＳ Ｐゴシック" panose="020B0600070205080204" pitchFamily="34" charset="-128"/>
              </a:rPr>
              <a:t>(letter = "F"):</a:t>
            </a:r>
            <a:endParaRPr lang="en-CA" altLang="en-US" sz="1600" dirty="0" smtClean="0">
              <a:latin typeface="Consolas" panose="020B0609020204030204" pitchFamily="49" charset="0"/>
              <a:ea typeface="ＭＳ Ｐゴシック" panose="020B0600070205080204" pitchFamily="34" charset="-128"/>
            </a:endParaRPr>
          </a:p>
          <a:p>
            <a:pPr lvl="1" eaLnBrk="1" hangingPunct="1">
              <a:buFont typeface="Arial" panose="020B0604020202020204" pitchFamily="34" charset="0"/>
              <a:buNone/>
            </a:pPr>
            <a:r>
              <a:rPr lang="en-CA" altLang="en-US" sz="16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    </a:t>
            </a:r>
            <a:r>
              <a:rPr lang="en-CA" altLang="en-US" sz="1600" dirty="0" err="1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gpa</a:t>
            </a:r>
            <a:r>
              <a:rPr lang="en-CA" altLang="en-US" sz="16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 = 0     </a:t>
            </a:r>
            <a:endParaRPr lang="en-CA" altLang="en-US" sz="1600" b="1" dirty="0" smtClean="0">
              <a:solidFill>
                <a:srgbClr val="808000"/>
              </a:solidFill>
              <a:latin typeface="Consolas" panose="020B0609020204030204" pitchFamily="49" charset="0"/>
              <a:ea typeface="ＭＳ Ｐゴシック" panose="020B0600070205080204" pitchFamily="34" charset="-128"/>
            </a:endParaRPr>
          </a:p>
          <a:p>
            <a:pPr lvl="1" eaLnBrk="1" hangingPunct="1">
              <a:buFont typeface="Arial" panose="020B0604020202020204" pitchFamily="34" charset="0"/>
              <a:buNone/>
            </a:pPr>
            <a:r>
              <a:rPr lang="en-CA" altLang="en-US" sz="1600" b="1" dirty="0" smtClean="0">
                <a:solidFill>
                  <a:srgbClr val="0066FF"/>
                </a:solidFill>
                <a:latin typeface="Consolas" panose="020B0609020204030204" pitchFamily="49" charset="0"/>
                <a:ea typeface="ＭＳ Ｐゴシック" panose="020B0600070205080204" pitchFamily="34" charset="-128"/>
              </a:rPr>
              <a:t>else</a:t>
            </a:r>
            <a:r>
              <a:rPr lang="en-CA" altLang="en-US" sz="16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:</a:t>
            </a:r>
          </a:p>
          <a:p>
            <a:pPr lvl="1" eaLnBrk="1" hangingPunct="1">
              <a:buFont typeface="Arial" panose="020B0604020202020204" pitchFamily="34" charset="0"/>
              <a:buNone/>
            </a:pPr>
            <a:r>
              <a:rPr lang="en-CA" altLang="en-US" sz="16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    print("GPA must be one of </a:t>
            </a:r>
            <a:r>
              <a:rPr lang="en-CA" altLang="en-US" sz="1600" dirty="0">
                <a:latin typeface="Consolas" panose="020B0609020204030204" pitchFamily="49" charset="0"/>
                <a:ea typeface="ＭＳ Ｐゴシック" panose="020B0600070205080204" pitchFamily="34" charset="-128"/>
              </a:rPr>
              <a:t>'A', '</a:t>
            </a:r>
            <a:r>
              <a:rPr lang="en-CA" altLang="en-US" sz="1600" dirty="0" smtClean="0">
                <a:latin typeface="Arial" panose="020B0604020202020204" pitchFamily="34" charset="0"/>
                <a:ea typeface="ＭＳ Ｐゴシック" panose="020B0600070205080204" pitchFamily="34" charset="-128"/>
              </a:rPr>
              <a:t>B', </a:t>
            </a:r>
            <a:r>
              <a:rPr lang="en-CA" altLang="en-US" sz="1600" dirty="0">
                <a:latin typeface="Consolas" panose="020B0609020204030204" pitchFamily="49" charset="0"/>
                <a:ea typeface="ＭＳ Ｐゴシック" panose="020B0600070205080204" pitchFamily="34" charset="-128"/>
              </a:rPr>
              <a:t>'</a:t>
            </a:r>
            <a:r>
              <a:rPr lang="en-CA" altLang="en-US" sz="1600" dirty="0" smtClean="0">
                <a:latin typeface="Arial" panose="020B0604020202020204" pitchFamily="34" charset="0"/>
                <a:ea typeface="ＭＳ Ｐゴシック" panose="020B0600070205080204" pitchFamily="34" charset="-128"/>
              </a:rPr>
              <a:t>C', </a:t>
            </a:r>
            <a:r>
              <a:rPr lang="en-CA" altLang="en-US" sz="1600" dirty="0">
                <a:latin typeface="Consolas" panose="020B0609020204030204" pitchFamily="49" charset="0"/>
                <a:ea typeface="ＭＳ Ｐゴシック" panose="020B0600070205080204" pitchFamily="34" charset="-128"/>
              </a:rPr>
              <a:t>'</a:t>
            </a:r>
            <a:r>
              <a:rPr lang="en-CA" altLang="en-US" sz="1600" dirty="0" smtClean="0">
                <a:latin typeface="Arial" panose="020B0604020202020204" pitchFamily="34" charset="0"/>
                <a:ea typeface="ＭＳ Ｐゴシック" panose="020B0600070205080204" pitchFamily="34" charset="-128"/>
              </a:rPr>
              <a:t>D' or </a:t>
            </a:r>
            <a:r>
              <a:rPr lang="en-CA" altLang="en-US" sz="1600" dirty="0">
                <a:latin typeface="Consolas" panose="020B0609020204030204" pitchFamily="49" charset="0"/>
                <a:ea typeface="ＭＳ Ｐゴシック" panose="020B0600070205080204" pitchFamily="34" charset="-128"/>
              </a:rPr>
              <a:t>'</a:t>
            </a:r>
            <a:r>
              <a:rPr lang="en-CA" altLang="en-US" sz="1600" dirty="0" smtClean="0">
                <a:latin typeface="Arial" panose="020B0604020202020204" pitchFamily="34" charset="0"/>
                <a:ea typeface="ＭＳ Ｐゴシック" panose="020B0600070205080204" pitchFamily="34" charset="-128"/>
              </a:rPr>
              <a:t>F'</a:t>
            </a:r>
            <a:r>
              <a:rPr lang="en-CA" altLang="en-US" sz="1600" dirty="0">
                <a:latin typeface="Consolas" panose="020B0609020204030204" pitchFamily="49" charset="0"/>
                <a:ea typeface="ＭＳ Ｐゴシック" panose="020B0600070205080204" pitchFamily="34" charset="-128"/>
              </a:rPr>
              <a:t>"</a:t>
            </a:r>
            <a:r>
              <a:rPr lang="en-CA" altLang="en-US" sz="1600" dirty="0" smtClean="0">
                <a:latin typeface="Arial" panose="020B0604020202020204" pitchFamily="34" charset="0"/>
                <a:ea typeface="ＭＳ Ｐゴシック" panose="020B0600070205080204" pitchFamily="34" charset="-128"/>
              </a:rPr>
              <a:t>)</a:t>
            </a:r>
          </a:p>
        </p:txBody>
      </p:sp>
      <p:grpSp>
        <p:nvGrpSpPr>
          <p:cNvPr id="2" name="Group 1"/>
          <p:cNvGrpSpPr>
            <a:grpSpLocks/>
          </p:cNvGrpSpPr>
          <p:nvPr/>
        </p:nvGrpSpPr>
        <p:grpSpPr bwMode="auto">
          <a:xfrm>
            <a:off x="2962452" y="2698045"/>
            <a:ext cx="4555627" cy="2709334"/>
            <a:chOff x="2849563" y="1981200"/>
            <a:chExt cx="4555627" cy="3886200"/>
          </a:xfrm>
        </p:grpSpPr>
        <p:sp>
          <p:nvSpPr>
            <p:cNvPr id="56329" name="AutoShape 5"/>
            <p:cNvSpPr>
              <a:spLocks/>
            </p:cNvSpPr>
            <p:nvPr/>
          </p:nvSpPr>
          <p:spPr bwMode="auto">
            <a:xfrm>
              <a:off x="2849563" y="1981200"/>
              <a:ext cx="1498600" cy="3886200"/>
            </a:xfrm>
            <a:prstGeom prst="rightBrace">
              <a:avLst>
                <a:gd name="adj1" fmla="val 30085"/>
                <a:gd name="adj2" fmla="val 50000"/>
              </a:avLst>
            </a:prstGeom>
            <a:noFill/>
            <a:ln w="50800">
              <a:solidFill>
                <a:schemeClr val="accent2">
                  <a:lumMod val="75000"/>
                </a:schemeClr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93600" tIns="46800" rIns="93600" bIns="46800" anchor="ctr"/>
            <a:lstStyle>
              <a:lvl1pPr eaLnBrk="0" hangingPunct="0"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 eaLnBrk="0" hangingPunct="0">
                <a:spcBef>
                  <a:spcPct val="10000"/>
                </a:spcBef>
                <a:buSzPct val="100000"/>
                <a:buFont typeface="Times New Roman" panose="02020603050405020304" pitchFamily="18" charset="0"/>
                <a:buChar char="-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1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400" dirty="0">
                <a:latin typeface="Arial" panose="020B0604020202020204" pitchFamily="34" charset="0"/>
              </a:endParaRPr>
            </a:p>
          </p:txBody>
        </p:sp>
        <p:sp>
          <p:nvSpPr>
            <p:cNvPr id="56330" name="Text Box 6"/>
            <p:cNvSpPr txBox="1">
              <a:spLocks noChangeArrowheads="1"/>
            </p:cNvSpPr>
            <p:nvPr/>
          </p:nvSpPr>
          <p:spPr bwMode="auto">
            <a:xfrm>
              <a:off x="4446090" y="2954895"/>
              <a:ext cx="2959100" cy="12017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lIns="93600" tIns="46800" rIns="93600" bIns="46800">
              <a:spAutoFit/>
            </a:bodyPr>
            <a:lstStyle>
              <a:lvl1pPr eaLnBrk="0" hangingPunct="0"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 eaLnBrk="0" hangingPunct="0">
                <a:spcBef>
                  <a:spcPct val="10000"/>
                </a:spcBef>
                <a:buSzPct val="100000"/>
                <a:buFont typeface="Times New Roman" panose="02020603050405020304" pitchFamily="18" charset="0"/>
                <a:buChar char="-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1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US" altLang="en-US" sz="1600" b="1" dirty="0">
                  <a:solidFill>
                    <a:srgbClr val="808000"/>
                  </a:solidFill>
                  <a:latin typeface="Arial" panose="020B0604020202020204" pitchFamily="34" charset="0"/>
                </a:rPr>
                <a:t>This approach is more efficient when at most only one condition can be true.</a:t>
              </a:r>
            </a:p>
          </p:txBody>
        </p:sp>
      </p:grpSp>
      <p:grpSp>
        <p:nvGrpSpPr>
          <p:cNvPr id="3" name="Group 2"/>
          <p:cNvGrpSpPr>
            <a:grpSpLocks/>
          </p:cNvGrpSpPr>
          <p:nvPr/>
        </p:nvGrpSpPr>
        <p:grpSpPr bwMode="auto">
          <a:xfrm>
            <a:off x="4165590" y="4460884"/>
            <a:ext cx="5161861" cy="1846264"/>
            <a:chOff x="3883013" y="4103558"/>
            <a:chExt cx="5161863" cy="1846967"/>
          </a:xfrm>
        </p:grpSpPr>
        <p:sp>
          <p:nvSpPr>
            <p:cNvPr id="56327" name="Line 8"/>
            <p:cNvSpPr>
              <a:spLocks noChangeShapeType="1"/>
            </p:cNvSpPr>
            <p:nvPr/>
          </p:nvSpPr>
          <p:spPr bwMode="auto">
            <a:xfrm flipH="1">
              <a:off x="3883013" y="4651001"/>
              <a:ext cx="1970465" cy="757238"/>
            </a:xfrm>
            <a:prstGeom prst="line">
              <a:avLst/>
            </a:prstGeom>
            <a:noFill/>
            <a:ln w="50800">
              <a:solidFill>
                <a:schemeClr val="accent2">
                  <a:lumMod val="75000"/>
                </a:schemeClr>
              </a:solidFill>
              <a:round/>
              <a:headEnd type="none" w="sm" len="sm"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CA" dirty="0"/>
            </a:p>
          </p:txBody>
        </p:sp>
        <p:sp>
          <p:nvSpPr>
            <p:cNvPr id="56328" name="Text Box 9"/>
            <p:cNvSpPr txBox="1">
              <a:spLocks noChangeArrowheads="1"/>
            </p:cNvSpPr>
            <p:nvPr/>
          </p:nvSpPr>
          <p:spPr bwMode="auto">
            <a:xfrm>
              <a:off x="5768653" y="4103558"/>
              <a:ext cx="3276223" cy="18469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lIns="93600" tIns="46800" rIns="93600" bIns="46800"/>
            <a:lstStyle>
              <a:lvl1pPr eaLnBrk="0" hangingPunct="0"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 eaLnBrk="0" hangingPunct="0">
                <a:spcBef>
                  <a:spcPct val="10000"/>
                </a:spcBef>
                <a:buSzPct val="100000"/>
                <a:buFont typeface="Times New Roman" panose="02020603050405020304" pitchFamily="18" charset="0"/>
                <a:buChar char="-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ct val="1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 eaLnBrk="0" hangingPunct="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ts val="600"/>
                </a:spcBef>
                <a:buFontTx/>
                <a:buNone/>
              </a:pPr>
              <a:r>
                <a:rPr lang="en-US" altLang="en-US" sz="1600" b="1" u="sng" dirty="0">
                  <a:solidFill>
                    <a:srgbClr val="808000"/>
                  </a:solidFill>
                  <a:latin typeface="Arial" panose="020B0604020202020204" pitchFamily="34" charset="0"/>
                </a:rPr>
                <a:t>Extra </a:t>
              </a:r>
              <a:r>
                <a:rPr lang="en-US" altLang="en-US" sz="1600" b="1" u="sng" dirty="0" smtClean="0">
                  <a:solidFill>
                    <a:srgbClr val="808000"/>
                  </a:solidFill>
                  <a:latin typeface="Arial" panose="020B0604020202020204" pitchFamily="34" charset="0"/>
                </a:rPr>
                <a:t>main benefit</a:t>
              </a:r>
              <a:r>
                <a:rPr lang="en-US" altLang="en-US" sz="1600" b="1" u="sng" dirty="0">
                  <a:solidFill>
                    <a:srgbClr val="808000"/>
                  </a:solidFill>
                  <a:latin typeface="Arial" panose="020B0604020202020204" pitchFamily="34" charset="0"/>
                </a:rPr>
                <a:t>:</a:t>
              </a:r>
            </a:p>
            <a:p>
              <a:pPr>
                <a:spcBef>
                  <a:spcPts val="600"/>
                </a:spcBef>
                <a:buFontTx/>
                <a:buNone/>
              </a:pPr>
              <a:r>
                <a:rPr lang="en-US" altLang="en-US" sz="1600" b="1" dirty="0">
                  <a:solidFill>
                    <a:srgbClr val="808000"/>
                  </a:solidFill>
                  <a:latin typeface="Arial" panose="020B0604020202020204" pitchFamily="34" charset="0"/>
                </a:rPr>
                <a:t>The body of the else executes only when all the Boolean expressions are false. (Useful for error checking/handling).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351608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Title 1"/>
          <p:cNvSpPr>
            <a:spLocks noGrp="1"/>
          </p:cNvSpPr>
          <p:nvPr>
            <p:ph type="title"/>
          </p:nvPr>
        </p:nvSpPr>
        <p:spPr>
          <a:xfrm>
            <a:off x="457200" y="260350"/>
            <a:ext cx="8229600" cy="730250"/>
          </a:xfrm>
        </p:spPr>
        <p:txBody>
          <a:bodyPr/>
          <a:lstStyle/>
          <a:p>
            <a:r>
              <a:rPr lang="en-US" altLang="en-US" dirty="0" smtClean="0">
                <a:ea typeface="ＭＳ Ｐゴシック" panose="020B0600070205080204" pitchFamily="34" charset="-128"/>
              </a:rPr>
              <a:t>When To Use </a:t>
            </a:r>
            <a:r>
              <a:rPr lang="en-US" altLang="en-US" sz="28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Multiple-If</a:t>
            </a:r>
            <a:r>
              <a:rPr lang="en-US" altLang="en-US" dirty="0" smtClean="0">
                <a:ea typeface="ＭＳ Ｐゴシック" panose="020B0600070205080204" pitchFamily="34" charset="-128"/>
              </a:rPr>
              <a:t>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 smtClean="0">
                <a:ea typeface="ＭＳ Ｐゴシック" panose="020B0600070205080204" pitchFamily="34" charset="-128"/>
              </a:rPr>
              <a:t>When all conditions must be checked (</a:t>
            </a:r>
            <a:r>
              <a:rPr lang="en-US" altLang="en-US" u="sng" dirty="0" smtClean="0">
                <a:ea typeface="ＭＳ Ｐゴシック" panose="020B0600070205080204" pitchFamily="34" charset="-128"/>
              </a:rPr>
              <a:t>more than one</a:t>
            </a:r>
            <a:r>
              <a:rPr lang="en-US" altLang="en-US" dirty="0" smtClean="0">
                <a:ea typeface="ＭＳ Ｐゴシック" panose="020B0600070205080204" pitchFamily="34" charset="-128"/>
              </a:rPr>
              <a:t> Boolean expressions for each ‘</a:t>
            </a:r>
            <a:r>
              <a:rPr lang="en-US" altLang="en-US" dirty="0" smtClean="0">
                <a:latin typeface="Comic Sans MS" panose="030F0702030302020204" pitchFamily="66" charset="0"/>
                <a:ea typeface="ＭＳ Ｐゴシック" panose="020B0600070205080204" pitchFamily="34" charset="-128"/>
              </a:rPr>
              <a:t>if</a:t>
            </a:r>
            <a:r>
              <a:rPr lang="en-US" altLang="en-US" dirty="0" smtClean="0">
                <a:ea typeface="ＭＳ Ｐゴシック" panose="020B0600070205080204" pitchFamily="34" charset="-128"/>
              </a:rPr>
              <a:t>’ </a:t>
            </a:r>
            <a:r>
              <a:rPr lang="en-US" altLang="en-US" u="sng" dirty="0" smtClean="0">
                <a:ea typeface="ＭＳ Ｐゴシック" panose="020B0600070205080204" pitchFamily="34" charset="-128"/>
              </a:rPr>
              <a:t>can be true</a:t>
            </a:r>
            <a:r>
              <a:rPr lang="en-US" altLang="en-US" dirty="0" smtClean="0">
                <a:ea typeface="ＭＳ Ｐゴシック" panose="020B0600070205080204" pitchFamily="34" charset="-128"/>
              </a:rPr>
              <a:t>).</a:t>
            </a:r>
          </a:p>
          <a:p>
            <a:pPr lvl="1"/>
            <a:r>
              <a:rPr lang="en-US" altLang="en-US" dirty="0" smtClean="0">
                <a:ea typeface="ＭＳ Ｐゴシック" panose="020B0600070205080204" pitchFamily="34" charset="-128"/>
              </a:rPr>
              <a:t>Non-exclusive conditions.</a:t>
            </a:r>
          </a:p>
          <a:p>
            <a:r>
              <a:rPr lang="en-US" altLang="en-US" dirty="0" smtClean="0">
                <a:ea typeface="ＭＳ Ｐゴシック" panose="020B0600070205080204" pitchFamily="34" charset="-128"/>
              </a:rPr>
              <a:t>Example:</a:t>
            </a:r>
          </a:p>
          <a:p>
            <a:pPr lvl="1"/>
            <a:r>
              <a:rPr lang="en-US" altLang="en-US" dirty="0" smtClean="0">
                <a:ea typeface="ＭＳ Ｐゴシック" panose="020B0600070205080204" pitchFamily="34" charset="-128"/>
              </a:rPr>
              <a:t>Some survey questions:</a:t>
            </a:r>
          </a:p>
          <a:p>
            <a:pPr lvl="2"/>
            <a:r>
              <a:rPr lang="en-US" altLang="en-US" dirty="0" smtClean="0">
                <a:ea typeface="ＭＳ Ｐゴシック" panose="020B0600070205080204" pitchFamily="34" charset="-128"/>
              </a:rPr>
              <a:t>When </a:t>
            </a:r>
            <a:r>
              <a:rPr lang="en-US" altLang="en-US" u="sng" dirty="0" smtClean="0">
                <a:ea typeface="ＭＳ Ｐゴシック" panose="020B0600070205080204" pitchFamily="34" charset="-128"/>
              </a:rPr>
              <a:t>all</a:t>
            </a:r>
            <a:r>
              <a:rPr lang="en-US" altLang="en-US" dirty="0" smtClean="0">
                <a:ea typeface="ＭＳ Ｐゴシック" panose="020B0600070205080204" pitchFamily="34" charset="-128"/>
              </a:rPr>
              <a:t> the questions must be asked</a:t>
            </a:r>
          </a:p>
          <a:p>
            <a:pPr lvl="2"/>
            <a:r>
              <a:rPr lang="en-US" altLang="en-US" dirty="0" smtClean="0">
                <a:ea typeface="ＭＳ Ｐゴシック" panose="020B0600070205080204" pitchFamily="34" charset="-128"/>
              </a:rPr>
              <a:t>The answers to previous questions will not affect the asking of later questions</a:t>
            </a:r>
          </a:p>
          <a:p>
            <a:pPr lvl="3"/>
            <a:r>
              <a:rPr lang="en-US" altLang="en-US" dirty="0" smtClean="0">
                <a:ea typeface="ＭＳ Ｐゴシック" panose="020B0600070205080204" pitchFamily="34" charset="-128"/>
              </a:rPr>
              <a:t>E.g., </a:t>
            </a:r>
          </a:p>
          <a:p>
            <a:pPr lvl="3"/>
            <a:r>
              <a:rPr lang="en-US" altLang="en-US" dirty="0" smtClean="0">
                <a:ea typeface="ＭＳ Ｐゴシック" panose="020B0600070205080204" pitchFamily="34" charset="-128"/>
              </a:rPr>
              <a:t>Q1: What is your height?</a:t>
            </a:r>
          </a:p>
          <a:p>
            <a:pPr lvl="3"/>
            <a:r>
              <a:rPr lang="en-US" altLang="en-US" dirty="0" smtClean="0">
                <a:ea typeface="ＭＳ Ｐゴシック" panose="020B0600070205080204" pitchFamily="34" charset="-128"/>
              </a:rPr>
              <a:t>Q2: What is your age?</a:t>
            </a:r>
          </a:p>
          <a:p>
            <a:pPr lvl="3"/>
            <a:r>
              <a:rPr lang="en-US" altLang="en-US" dirty="0" smtClean="0">
                <a:ea typeface="ＭＳ Ｐゴシック" panose="020B0600070205080204" pitchFamily="34" charset="-128"/>
              </a:rPr>
              <a:t>Q3: What is your country of birth?</a:t>
            </a:r>
          </a:p>
          <a:p>
            <a:pPr lvl="2"/>
            <a:endParaRPr lang="en-US" altLang="en-US" dirty="0" smtClean="0"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34827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Title 1"/>
          <p:cNvSpPr>
            <a:spLocks noGrp="1"/>
          </p:cNvSpPr>
          <p:nvPr>
            <p:ph type="title"/>
          </p:nvPr>
        </p:nvSpPr>
        <p:spPr>
          <a:xfrm>
            <a:off x="457200" y="260350"/>
            <a:ext cx="8229600" cy="730250"/>
          </a:xfrm>
        </p:spPr>
        <p:txBody>
          <a:bodyPr/>
          <a:lstStyle/>
          <a:p>
            <a:r>
              <a:rPr lang="en-US" altLang="en-US" dirty="0" smtClean="0">
                <a:ea typeface="ＭＳ Ｐゴシック" panose="020B0600070205080204" pitchFamily="34" charset="-128"/>
              </a:rPr>
              <a:t>When To Use </a:t>
            </a:r>
            <a:r>
              <a:rPr lang="en-CA" altLang="en-US" sz="28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If, ElIfs</a:t>
            </a:r>
            <a:endParaRPr lang="en-US" altLang="en-US" sz="2800" dirty="0" smtClean="0">
              <a:latin typeface="Consolas" panose="020B0609020204030204" pitchFamily="49" charset="0"/>
              <a:ea typeface="ＭＳ Ｐゴシック" panose="020B0600070205080204" pitchFamily="34" charset="-12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 smtClean="0">
                <a:ea typeface="ＭＳ Ｐゴシック" panose="020B0600070205080204" pitchFamily="34" charset="-128"/>
              </a:rPr>
              <a:t>When all conditions may be checked but </a:t>
            </a:r>
            <a:r>
              <a:rPr lang="en-US" altLang="en-US" u="sng" dirty="0" smtClean="0">
                <a:ea typeface="ＭＳ Ｐゴシック" panose="020B0600070205080204" pitchFamily="34" charset="-128"/>
              </a:rPr>
              <a:t>at most</a:t>
            </a:r>
            <a:r>
              <a:rPr lang="en-US" altLang="en-US" dirty="0" smtClean="0">
                <a:ea typeface="ＭＳ Ｐゴシック" panose="020B0600070205080204" pitchFamily="34" charset="-128"/>
              </a:rPr>
              <a:t> only one Boolean expression </a:t>
            </a:r>
            <a:r>
              <a:rPr lang="en-US" altLang="en-US" u="sng" dirty="0" smtClean="0">
                <a:ea typeface="ＭＳ Ｐゴシック" panose="020B0600070205080204" pitchFamily="34" charset="-128"/>
              </a:rPr>
              <a:t>can evaluate to true</a:t>
            </a:r>
            <a:r>
              <a:rPr lang="en-US" altLang="en-US" dirty="0" smtClean="0">
                <a:ea typeface="ＭＳ Ｐゴシック" panose="020B0600070205080204" pitchFamily="34" charset="-128"/>
              </a:rPr>
              <a:t>.</a:t>
            </a:r>
          </a:p>
          <a:p>
            <a:pPr lvl="1"/>
            <a:r>
              <a:rPr lang="en-US" altLang="en-US" dirty="0" smtClean="0">
                <a:ea typeface="ＭＳ Ｐゴシック" panose="020B0600070205080204" pitchFamily="34" charset="-128"/>
              </a:rPr>
              <a:t>Exclusive conditions</a:t>
            </a:r>
          </a:p>
          <a:p>
            <a:r>
              <a:rPr lang="en-US" altLang="en-US" dirty="0" smtClean="0">
                <a:ea typeface="ＭＳ Ｐゴシック" panose="020B0600070205080204" pitchFamily="34" charset="-128"/>
              </a:rPr>
              <a:t>Example:</a:t>
            </a:r>
          </a:p>
          <a:p>
            <a:pPr lvl="1"/>
            <a:r>
              <a:rPr lang="en-US" altLang="en-US" dirty="0" smtClean="0">
                <a:ea typeface="ＭＳ Ｐゴシック" panose="020B0600070205080204" pitchFamily="34" charset="-128"/>
              </a:rPr>
              <a:t>Survey questions:</a:t>
            </a:r>
          </a:p>
          <a:p>
            <a:pPr lvl="2"/>
            <a:r>
              <a:rPr lang="en-US" altLang="en-US" dirty="0" smtClean="0">
                <a:ea typeface="ＭＳ Ｐゴシック" panose="020B0600070205080204" pitchFamily="34" charset="-128"/>
              </a:rPr>
              <a:t>When only some of the questions will be asked</a:t>
            </a:r>
          </a:p>
          <a:p>
            <a:pPr lvl="2"/>
            <a:r>
              <a:rPr lang="en-US" altLang="en-US" dirty="0" smtClean="0">
                <a:ea typeface="ＭＳ Ｐゴシック" panose="020B0600070205080204" pitchFamily="34" charset="-128"/>
              </a:rPr>
              <a:t>The answers to previous questions WILL </a:t>
            </a:r>
            <a:r>
              <a:rPr lang="en-US" altLang="en-US" dirty="0" smtClean="0">
                <a:ea typeface="ＭＳ Ｐゴシック" panose="020B0600070205080204" pitchFamily="34" charset="-128"/>
              </a:rPr>
              <a:t>determine if later questions will be asked</a:t>
            </a:r>
            <a:endParaRPr lang="en-US" altLang="en-US" dirty="0" smtClean="0">
              <a:ea typeface="ＭＳ Ｐゴシック" panose="020B0600070205080204" pitchFamily="34" charset="-128"/>
            </a:endParaRPr>
          </a:p>
          <a:p>
            <a:pPr lvl="3"/>
            <a:r>
              <a:rPr lang="en-US" altLang="en-US" dirty="0" smtClean="0">
                <a:ea typeface="ＭＳ Ｐゴシック" panose="020B0600070205080204" pitchFamily="34" charset="-128"/>
              </a:rPr>
              <a:t>E.g., </a:t>
            </a:r>
          </a:p>
          <a:p>
            <a:pPr lvl="3"/>
            <a:r>
              <a:rPr lang="en-US" altLang="en-US" dirty="0" smtClean="0">
                <a:ea typeface="ＭＳ Ｐゴシック" panose="020B0600070205080204" pitchFamily="34" charset="-128"/>
              </a:rPr>
              <a:t>Q1: Were you born in BC?</a:t>
            </a:r>
          </a:p>
          <a:p>
            <a:pPr lvl="3"/>
            <a:r>
              <a:rPr lang="en-US" altLang="en-US" dirty="0" smtClean="0">
                <a:ea typeface="ＭＳ Ｐゴシック" panose="020B0600070205080204" pitchFamily="34" charset="-128"/>
              </a:rPr>
              <a:t>Q2 (ask only if the person answered ‘no’ to the previous): Were you born in AB?</a:t>
            </a:r>
          </a:p>
          <a:p>
            <a:pPr lvl="3"/>
            <a:r>
              <a:rPr lang="en-US" altLang="en-US" dirty="0" smtClean="0">
                <a:ea typeface="ＭＳ Ｐゴシック" panose="020B0600070205080204" pitchFamily="34" charset="-128"/>
              </a:rPr>
              <a:t>Q3 </a:t>
            </a:r>
            <a:r>
              <a:rPr lang="en-US" altLang="en-US" dirty="0">
                <a:ea typeface="ＭＳ Ｐゴシック" panose="020B0600070205080204" pitchFamily="34" charset="-128"/>
              </a:rPr>
              <a:t>(ask only if the person answered ‘no’ to the </a:t>
            </a:r>
            <a:r>
              <a:rPr lang="en-US" altLang="en-US" dirty="0" smtClean="0">
                <a:ea typeface="ＭＳ Ｐゴシック" panose="020B0600070205080204" pitchFamily="34" charset="-128"/>
              </a:rPr>
              <a:t>previous questions): </a:t>
            </a:r>
            <a:r>
              <a:rPr lang="en-US" altLang="en-US" dirty="0">
                <a:ea typeface="ＭＳ Ｐゴシック" panose="020B0600070205080204" pitchFamily="34" charset="-128"/>
              </a:rPr>
              <a:t>Were you born in </a:t>
            </a:r>
            <a:r>
              <a:rPr lang="en-US" altLang="en-US" dirty="0" smtClean="0">
                <a:ea typeface="ＭＳ Ｐゴシック" panose="020B0600070205080204" pitchFamily="34" charset="-128"/>
              </a:rPr>
              <a:t>SK?</a:t>
            </a:r>
          </a:p>
          <a:p>
            <a:pPr lvl="3"/>
            <a:r>
              <a:rPr lang="en-US" altLang="en-US" dirty="0" smtClean="0">
                <a:ea typeface="ＭＳ Ｐゴシック" panose="020B0600070205080204" pitchFamily="34" charset="-128"/>
              </a:rPr>
              <a:t>…</a:t>
            </a:r>
            <a:endParaRPr lang="en-US" altLang="en-US" dirty="0">
              <a:ea typeface="ＭＳ Ｐゴシック" panose="020B0600070205080204" pitchFamily="34" charset="-128"/>
            </a:endParaRPr>
          </a:p>
          <a:p>
            <a:pPr lvl="3"/>
            <a:endParaRPr lang="en-US" altLang="en-US" dirty="0" smtClean="0">
              <a:ea typeface="ＭＳ Ｐゴシック" panose="020B0600070205080204" pitchFamily="34" charset="-128"/>
            </a:endParaRPr>
          </a:p>
          <a:p>
            <a:pPr lvl="3"/>
            <a:endParaRPr lang="en-US" altLang="en-US" dirty="0" smtClean="0"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780465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Title 1"/>
          <p:cNvSpPr>
            <a:spLocks noGrp="1"/>
          </p:cNvSpPr>
          <p:nvPr>
            <p:ph type="title"/>
          </p:nvPr>
        </p:nvSpPr>
        <p:spPr>
          <a:xfrm>
            <a:off x="457200" y="260350"/>
            <a:ext cx="8229600" cy="730250"/>
          </a:xfrm>
        </p:spPr>
        <p:txBody>
          <a:bodyPr/>
          <a:lstStyle/>
          <a:p>
            <a:pPr eaLnBrk="1" hangingPunct="1"/>
            <a:r>
              <a:rPr lang="en-US" altLang="en-US" dirty="0" smtClean="0">
                <a:ea typeface="ＭＳ Ｐゴシック" panose="020B0600070205080204" pitchFamily="34" charset="-128"/>
              </a:rPr>
              <a:t>Extra Practice</a:t>
            </a:r>
          </a:p>
        </p:txBody>
      </p:sp>
      <p:sp>
        <p:nvSpPr>
          <p:cNvPr id="5939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 dirty="0" smtClean="0">
                <a:ea typeface="ＭＳ Ｐゴシック" panose="020B0600070205080204" pitchFamily="34" charset="-128"/>
              </a:rPr>
              <a:t>(From “Starting out with Python” by Tony Gaddis).</a:t>
            </a:r>
          </a:p>
          <a:p>
            <a:pPr eaLnBrk="1" hangingPunct="1"/>
            <a:endParaRPr lang="en-US" altLang="en-US" dirty="0" smtClean="0">
              <a:ea typeface="ＭＳ Ｐゴシック" panose="020B0600070205080204" pitchFamily="34" charset="-128"/>
            </a:endParaRPr>
          </a:p>
          <a:p>
            <a:pPr marL="333375" lvl="1" indent="0" eaLnBrk="1" hangingPunct="1">
              <a:buFont typeface="Arial" panose="020B0604020202020204" pitchFamily="34" charset="0"/>
              <a:buNone/>
            </a:pPr>
            <a:r>
              <a:rPr lang="en-US" altLang="en-US" dirty="0" smtClean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Write a program that prompts the user to enter a number within the range of 1 through 10. The program should display the Roman numeral version of that number. If the number is outside the range of 1 through 10, the program should display an error message. </a:t>
            </a:r>
          </a:p>
          <a:p>
            <a:pPr marL="333375" lvl="1" indent="0" eaLnBrk="1" hangingPunct="1">
              <a:buFont typeface="Arial" panose="020B0604020202020204" pitchFamily="34" charset="0"/>
              <a:buNone/>
            </a:pPr>
            <a:r>
              <a:rPr lang="en-US" altLang="en-US" dirty="0" smtClean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The table on the next </a:t>
            </a:r>
            <a:r>
              <a:rPr lang="en-US" altLang="en-US" dirty="0" smtClean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screen </a:t>
            </a:r>
            <a:r>
              <a:rPr lang="en-US" altLang="en-US" dirty="0" smtClean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shows the Roman numerals for the numbers 1 through 10</a:t>
            </a:r>
            <a:r>
              <a:rPr lang="en-US" altLang="en-US" sz="1600" dirty="0" smtClean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.</a:t>
            </a:r>
          </a:p>
          <a:p>
            <a:pPr eaLnBrk="1" hangingPunct="1"/>
            <a:endParaRPr lang="en-US" altLang="en-US" dirty="0" smtClean="0"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22847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Title 1"/>
          <p:cNvSpPr>
            <a:spLocks noGrp="1"/>
          </p:cNvSpPr>
          <p:nvPr>
            <p:ph type="title"/>
          </p:nvPr>
        </p:nvSpPr>
        <p:spPr>
          <a:xfrm>
            <a:off x="457200" y="260350"/>
            <a:ext cx="8229600" cy="730250"/>
          </a:xfrm>
        </p:spPr>
        <p:txBody>
          <a:bodyPr/>
          <a:lstStyle/>
          <a:p>
            <a:pPr eaLnBrk="1" hangingPunct="1"/>
            <a:r>
              <a:rPr lang="en-US" altLang="en-US" dirty="0" smtClean="0">
                <a:ea typeface="ＭＳ Ｐゴシック" panose="020B0600070205080204" pitchFamily="34" charset="-128"/>
              </a:rPr>
              <a:t>Extra Practice (2)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/>
          </p:nvPr>
        </p:nvGraphicFramePr>
        <p:xfrm>
          <a:off x="1219200" y="1295400"/>
          <a:ext cx="7010400" cy="472440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052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5052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429491">
                <a:tc>
                  <a:txBody>
                    <a:bodyPr/>
                    <a:lstStyle/>
                    <a:p>
                      <a:r>
                        <a:rPr lang="en-US" sz="2000" baseline="0" dirty="0" smtClean="0">
                          <a:solidFill>
                            <a:srgbClr val="FFFFFF"/>
                          </a:solidFill>
                          <a:latin typeface="Arial" pitchFamily="34" charset="0"/>
                        </a:rPr>
                        <a:t>Number</a:t>
                      </a:r>
                      <a:endParaRPr lang="en-US" sz="2000" baseline="0" dirty="0">
                        <a:solidFill>
                          <a:srgbClr val="FFFFFF"/>
                        </a:solidFill>
                        <a:latin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aseline="0" dirty="0" smtClean="0">
                          <a:solidFill>
                            <a:srgbClr val="FFFFFF"/>
                          </a:solidFill>
                          <a:latin typeface="Arial" pitchFamily="34" charset="0"/>
                        </a:rPr>
                        <a:t>Roman Numeral</a:t>
                      </a:r>
                      <a:endParaRPr lang="en-US" sz="2000" baseline="0" dirty="0">
                        <a:solidFill>
                          <a:srgbClr val="FFFFFF"/>
                        </a:solidFill>
                        <a:latin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29491">
                <a:tc>
                  <a:txBody>
                    <a:bodyPr/>
                    <a:lstStyle/>
                    <a:p>
                      <a:r>
                        <a:rPr lang="en-US" sz="2000" baseline="0" dirty="0" smtClean="0">
                          <a:latin typeface="Arial" pitchFamily="34" charset="0"/>
                        </a:rPr>
                        <a:t>1</a:t>
                      </a:r>
                      <a:endParaRPr lang="en-US" sz="2000" baseline="0" dirty="0">
                        <a:latin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aseline="0" dirty="0" smtClean="0">
                          <a:latin typeface="Arial" pitchFamily="34" charset="0"/>
                        </a:rPr>
                        <a:t>I</a:t>
                      </a:r>
                      <a:endParaRPr lang="en-US" sz="2000" baseline="0" dirty="0">
                        <a:latin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29491">
                <a:tc>
                  <a:txBody>
                    <a:bodyPr/>
                    <a:lstStyle/>
                    <a:p>
                      <a:r>
                        <a:rPr lang="en-US" sz="2000" baseline="0" dirty="0" smtClean="0">
                          <a:latin typeface="Arial" pitchFamily="34" charset="0"/>
                        </a:rPr>
                        <a:t>2</a:t>
                      </a:r>
                      <a:endParaRPr lang="en-US" sz="2000" baseline="0" dirty="0">
                        <a:latin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aseline="0" dirty="0" smtClean="0">
                          <a:latin typeface="Arial" pitchFamily="34" charset="0"/>
                        </a:rPr>
                        <a:t>II</a:t>
                      </a:r>
                      <a:endParaRPr lang="en-US" sz="2000" baseline="0" dirty="0">
                        <a:latin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429491">
                <a:tc>
                  <a:txBody>
                    <a:bodyPr/>
                    <a:lstStyle/>
                    <a:p>
                      <a:r>
                        <a:rPr lang="en-US" sz="2000" baseline="0" dirty="0" smtClean="0">
                          <a:latin typeface="Arial" pitchFamily="34" charset="0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aseline="0" dirty="0" smtClean="0">
                          <a:latin typeface="Arial" pitchFamily="34" charset="0"/>
                        </a:rPr>
                        <a:t>III</a:t>
                      </a:r>
                      <a:endParaRPr lang="en-US" sz="2000" baseline="0" dirty="0">
                        <a:latin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429491">
                <a:tc>
                  <a:txBody>
                    <a:bodyPr/>
                    <a:lstStyle/>
                    <a:p>
                      <a:r>
                        <a:rPr lang="en-US" sz="2000" baseline="0" dirty="0" smtClean="0">
                          <a:latin typeface="Arial" pitchFamily="34" charset="0"/>
                        </a:rPr>
                        <a:t>4</a:t>
                      </a:r>
                      <a:endParaRPr lang="en-US" sz="2000" baseline="0" dirty="0">
                        <a:latin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aseline="0" dirty="0" smtClean="0">
                          <a:latin typeface="Arial" pitchFamily="34" charset="0"/>
                        </a:rPr>
                        <a:t>IV</a:t>
                      </a:r>
                      <a:endParaRPr lang="en-US" sz="2000" baseline="0" dirty="0">
                        <a:latin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429491">
                <a:tc>
                  <a:txBody>
                    <a:bodyPr/>
                    <a:lstStyle/>
                    <a:p>
                      <a:r>
                        <a:rPr lang="en-US" sz="2000" baseline="0" dirty="0" smtClean="0">
                          <a:latin typeface="Arial" pitchFamily="34" charset="0"/>
                        </a:rPr>
                        <a:t>5</a:t>
                      </a:r>
                      <a:endParaRPr lang="en-US" sz="2000" baseline="0" dirty="0">
                        <a:latin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aseline="0" dirty="0" smtClean="0">
                          <a:latin typeface="Arial" pitchFamily="34" charset="0"/>
                        </a:rPr>
                        <a:t>V</a:t>
                      </a:r>
                      <a:endParaRPr lang="en-US" sz="2000" baseline="0" dirty="0">
                        <a:latin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429491">
                <a:tc>
                  <a:txBody>
                    <a:bodyPr/>
                    <a:lstStyle/>
                    <a:p>
                      <a:r>
                        <a:rPr lang="en-US" sz="2000" baseline="0" dirty="0" smtClean="0">
                          <a:latin typeface="Arial" pitchFamily="34" charset="0"/>
                        </a:rPr>
                        <a:t>6</a:t>
                      </a:r>
                      <a:endParaRPr lang="en-US" sz="2000" baseline="0" dirty="0">
                        <a:latin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aseline="0" dirty="0" smtClean="0">
                          <a:latin typeface="Arial" pitchFamily="34" charset="0"/>
                        </a:rPr>
                        <a:t>VI</a:t>
                      </a:r>
                      <a:endParaRPr lang="en-US" sz="2000" baseline="0" dirty="0">
                        <a:latin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429491">
                <a:tc>
                  <a:txBody>
                    <a:bodyPr/>
                    <a:lstStyle/>
                    <a:p>
                      <a:r>
                        <a:rPr lang="en-US" sz="2000" baseline="0" dirty="0" smtClean="0">
                          <a:latin typeface="Arial" pitchFamily="34" charset="0"/>
                        </a:rPr>
                        <a:t>7</a:t>
                      </a:r>
                      <a:endParaRPr lang="en-US" sz="2000" baseline="0" dirty="0">
                        <a:latin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aseline="0" dirty="0" smtClean="0">
                          <a:latin typeface="Arial" pitchFamily="34" charset="0"/>
                        </a:rPr>
                        <a:t>VII</a:t>
                      </a:r>
                      <a:endParaRPr lang="en-US" sz="2000" baseline="0" dirty="0">
                        <a:latin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429491">
                <a:tc>
                  <a:txBody>
                    <a:bodyPr/>
                    <a:lstStyle/>
                    <a:p>
                      <a:r>
                        <a:rPr lang="en-US" sz="2000" baseline="0" dirty="0" smtClean="0">
                          <a:latin typeface="Arial" pitchFamily="34" charset="0"/>
                        </a:rPr>
                        <a:t>8</a:t>
                      </a:r>
                      <a:endParaRPr lang="en-US" sz="2000" baseline="0" dirty="0">
                        <a:latin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aseline="0" dirty="0" smtClean="0">
                          <a:latin typeface="Arial" pitchFamily="34" charset="0"/>
                        </a:rPr>
                        <a:t>VIII</a:t>
                      </a:r>
                      <a:endParaRPr lang="en-US" sz="2000" baseline="0" dirty="0">
                        <a:latin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429491">
                <a:tc>
                  <a:txBody>
                    <a:bodyPr/>
                    <a:lstStyle/>
                    <a:p>
                      <a:r>
                        <a:rPr lang="en-US" sz="2000" baseline="0" dirty="0" smtClean="0">
                          <a:latin typeface="Arial" pitchFamily="34" charset="0"/>
                        </a:rPr>
                        <a:t>9</a:t>
                      </a:r>
                      <a:endParaRPr lang="en-US" sz="2000" baseline="0" dirty="0">
                        <a:latin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aseline="0" dirty="0" smtClean="0">
                          <a:latin typeface="Arial" pitchFamily="34" charset="0"/>
                        </a:rPr>
                        <a:t>IX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429491">
                <a:tc>
                  <a:txBody>
                    <a:bodyPr/>
                    <a:lstStyle/>
                    <a:p>
                      <a:r>
                        <a:rPr lang="en-US" sz="2000" baseline="0" dirty="0" smtClean="0">
                          <a:latin typeface="Arial" pitchFamily="34" charset="0"/>
                        </a:rPr>
                        <a:t>10</a:t>
                      </a:r>
                      <a:endParaRPr lang="en-US" sz="2000" baseline="0" dirty="0">
                        <a:latin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aseline="0" dirty="0" smtClean="0">
                          <a:latin typeface="Arial" pitchFamily="34" charset="0"/>
                        </a:rPr>
                        <a:t>X</a:t>
                      </a:r>
                      <a:endParaRPr lang="en-US" sz="2000" baseline="0" dirty="0">
                        <a:latin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740404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en-US" dirty="0" smtClean="0">
                <a:ea typeface="ＭＳ Ｐゴシック" panose="020B0600070205080204" pitchFamily="34" charset="-128"/>
              </a:rPr>
              <a:t>Recap: What Decision Making Mechanisms Are Available /When To Use Them</a:t>
            </a:r>
          </a:p>
        </p:txBody>
      </p:sp>
      <p:graphicFrame>
        <p:nvGraphicFramePr>
          <p:cNvPr id="193539" name="Group 3"/>
          <p:cNvGraphicFramePr>
            <a:graphicFrameLocks noGrp="1"/>
          </p:cNvGraphicFramePr>
          <p:nvPr>
            <p:ph sz="half" idx="4294967295"/>
            <p:extLst>
              <p:ext uri="{D42A27DB-BD31-4B8C-83A1-F6EECF244321}">
                <p14:modId xmlns:p14="http://schemas.microsoft.com/office/powerpoint/2010/main" val="4181138142"/>
              </p:ext>
            </p:extLst>
          </p:nvPr>
        </p:nvGraphicFramePr>
        <p:xfrm>
          <a:off x="242888" y="1343025"/>
          <a:ext cx="8686800" cy="5280026"/>
        </p:xfrm>
        <a:graphic>
          <a:graphicData uri="http://schemas.openxmlformats.org/drawingml/2006/table">
            <a:tbl>
              <a:tblPr/>
              <a:tblGrid>
                <a:gridCol w="1843087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684371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536575">
                <a:tc>
                  <a:txBody>
                    <a:bodyPr/>
                    <a:lstStyle>
                      <a:lvl1pPr eaLnBrk="0" hangingPunct="0">
                        <a:spcBef>
                          <a:spcPct val="30000"/>
                        </a:spcBef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1pPr>
                      <a:lvl2pPr marL="742950" indent="-285750" eaLnBrk="0" hangingPunct="0">
                        <a:spcBef>
                          <a:spcPct val="10000"/>
                        </a:spcBef>
                        <a:buSzPct val="100000"/>
                        <a:buFont typeface="Times New Roman" pitchFamily="18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2pPr>
                      <a:lvl3pPr marL="1143000" indent="-228600" eaLnBrk="0" hangingPunct="0">
                        <a:lnSpc>
                          <a:spcPct val="90000"/>
                        </a:lnSpc>
                        <a:spcBef>
                          <a:spcPct val="10000"/>
                        </a:spcBef>
                        <a:buSzPct val="10000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3pPr>
                      <a:lvl4pPr marL="1600200" indent="-228600" eaLnBrk="0" hangingPunct="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4pPr>
                      <a:lvl5pPr marL="2057400" indent="-228600" eaLnBrk="0" hangingPunct="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Arial" pitchFamily="34" charset="0"/>
                        </a:rPr>
                        <a:t>Mechanism</a:t>
                      </a:r>
                    </a:p>
                  </a:txBody>
                  <a:tcPr marL="93600" marR="93600" marT="46802" marB="4680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30000"/>
                        </a:spcBef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1pPr>
                      <a:lvl2pPr marL="742950" indent="-285750" eaLnBrk="0" hangingPunct="0">
                        <a:spcBef>
                          <a:spcPct val="10000"/>
                        </a:spcBef>
                        <a:buSzPct val="100000"/>
                        <a:buFont typeface="Times New Roman" pitchFamily="18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2pPr>
                      <a:lvl3pPr marL="1143000" indent="-228600" eaLnBrk="0" hangingPunct="0">
                        <a:lnSpc>
                          <a:spcPct val="90000"/>
                        </a:lnSpc>
                        <a:spcBef>
                          <a:spcPct val="10000"/>
                        </a:spcBef>
                        <a:buSzPct val="10000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3pPr>
                      <a:lvl4pPr marL="1600200" indent="-228600" eaLnBrk="0" hangingPunct="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4pPr>
                      <a:lvl5pPr marL="2057400" indent="-228600" eaLnBrk="0" hangingPunct="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Arial" pitchFamily="34" charset="0"/>
                        </a:rPr>
                        <a:t>When To Use</a:t>
                      </a:r>
                    </a:p>
                  </a:txBody>
                  <a:tcPr marL="93600" marR="93600" marT="46802" marB="4680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703263">
                <a:tc>
                  <a:txBody>
                    <a:bodyPr/>
                    <a:lstStyle>
                      <a:lvl1pPr eaLnBrk="0" hangingPunct="0">
                        <a:spcBef>
                          <a:spcPct val="30000"/>
                        </a:spcBef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1pPr>
                      <a:lvl2pPr marL="742950" indent="-285750" eaLnBrk="0" hangingPunct="0">
                        <a:spcBef>
                          <a:spcPct val="10000"/>
                        </a:spcBef>
                        <a:buSzPct val="100000"/>
                        <a:buFont typeface="Times New Roman" pitchFamily="18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2pPr>
                      <a:lvl3pPr marL="1143000" indent="-228600" eaLnBrk="0" hangingPunct="0">
                        <a:lnSpc>
                          <a:spcPct val="90000"/>
                        </a:lnSpc>
                        <a:spcBef>
                          <a:spcPct val="10000"/>
                        </a:spcBef>
                        <a:buSzPct val="10000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3pPr>
                      <a:lvl4pPr marL="1600200" indent="-228600" eaLnBrk="0" hangingPunct="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4pPr>
                      <a:lvl5pPr marL="2057400" indent="-228600" eaLnBrk="0" hangingPunct="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pitchFamily="49" charset="0"/>
                          <a:ea typeface="ＭＳ Ｐゴシック" pitchFamily="34" charset="-128"/>
                          <a:cs typeface="Consolas" pitchFamily="49" charset="0"/>
                        </a:rPr>
                        <a:t>If</a:t>
                      </a:r>
                    </a:p>
                  </a:txBody>
                  <a:tcPr marL="93600" marR="93600" marT="46802" marB="4680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30000"/>
                        </a:spcBef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1pPr>
                      <a:lvl2pPr marL="742950" indent="-285750" eaLnBrk="0" hangingPunct="0">
                        <a:spcBef>
                          <a:spcPct val="10000"/>
                        </a:spcBef>
                        <a:buSzPct val="100000"/>
                        <a:buFont typeface="Times New Roman" pitchFamily="18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2pPr>
                      <a:lvl3pPr marL="1143000" indent="-228600" eaLnBrk="0" hangingPunct="0">
                        <a:lnSpc>
                          <a:spcPct val="90000"/>
                        </a:lnSpc>
                        <a:spcBef>
                          <a:spcPct val="10000"/>
                        </a:spcBef>
                        <a:buSzPct val="10000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3pPr>
                      <a:lvl4pPr marL="1600200" indent="-228600" eaLnBrk="0" hangingPunct="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4pPr>
                      <a:lvl5pPr marL="2057400" indent="-228600" eaLnBrk="0" hangingPunct="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Arial" pitchFamily="34" charset="0"/>
                        </a:rPr>
                        <a:t>Evaluate a Boolean expression and execute some code (body) if it’</a:t>
                      </a:r>
                      <a:r>
                        <a:rPr kumimoji="0" lang="en-US" altLang="ja-JP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Arial" pitchFamily="34" charset="0"/>
                        </a:rPr>
                        <a:t>s </a:t>
                      </a:r>
                      <a:r>
                        <a:rPr kumimoji="0" lang="en-US" altLang="ja-JP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Arial" pitchFamily="34" charset="0"/>
                        </a:rPr>
                        <a:t>true</a:t>
                      </a:r>
                      <a:endParaRPr kumimoji="0" lang="en-US" alt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ＭＳ Ｐゴシック" pitchFamily="34" charset="-128"/>
                        <a:cs typeface="Arial" pitchFamily="34" charset="0"/>
                      </a:endParaRPr>
                    </a:p>
                  </a:txBody>
                  <a:tcPr marL="93600" marR="93600" marT="46802" marB="4680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008063">
                <a:tc>
                  <a:txBody>
                    <a:bodyPr/>
                    <a:lstStyle>
                      <a:lvl1pPr eaLnBrk="0" hangingPunct="0">
                        <a:spcBef>
                          <a:spcPct val="30000"/>
                        </a:spcBef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1pPr>
                      <a:lvl2pPr marL="742950" indent="-285750" eaLnBrk="0" hangingPunct="0">
                        <a:spcBef>
                          <a:spcPct val="10000"/>
                        </a:spcBef>
                        <a:buSzPct val="100000"/>
                        <a:buFont typeface="Times New Roman" pitchFamily="18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2pPr>
                      <a:lvl3pPr marL="1143000" indent="-228600" eaLnBrk="0" hangingPunct="0">
                        <a:lnSpc>
                          <a:spcPct val="90000"/>
                        </a:lnSpc>
                        <a:spcBef>
                          <a:spcPct val="10000"/>
                        </a:spcBef>
                        <a:buSzPct val="10000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3pPr>
                      <a:lvl4pPr marL="1600200" indent="-228600" eaLnBrk="0" hangingPunct="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4pPr>
                      <a:lvl5pPr marL="2057400" indent="-228600" eaLnBrk="0" hangingPunct="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pitchFamily="49" charset="0"/>
                          <a:ea typeface="ＭＳ Ｐゴシック" pitchFamily="34" charset="-128"/>
                          <a:cs typeface="Consolas" pitchFamily="49" charset="0"/>
                        </a:rPr>
                        <a:t>If-else</a:t>
                      </a:r>
                    </a:p>
                  </a:txBody>
                  <a:tcPr marL="93600" marR="93600" marT="46802" marB="4680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30000"/>
                        </a:spcBef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1pPr>
                      <a:lvl2pPr marL="742950" indent="-285750" eaLnBrk="0" hangingPunct="0">
                        <a:spcBef>
                          <a:spcPct val="10000"/>
                        </a:spcBef>
                        <a:buSzPct val="100000"/>
                        <a:buFont typeface="Times New Roman" pitchFamily="18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2pPr>
                      <a:lvl3pPr marL="1143000" indent="-228600" eaLnBrk="0" hangingPunct="0">
                        <a:lnSpc>
                          <a:spcPct val="90000"/>
                        </a:lnSpc>
                        <a:spcBef>
                          <a:spcPct val="10000"/>
                        </a:spcBef>
                        <a:buSzPct val="10000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3pPr>
                      <a:lvl4pPr marL="1600200" indent="-228600" eaLnBrk="0" hangingPunct="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4pPr>
                      <a:lvl5pPr marL="2057400" indent="-228600" eaLnBrk="0" hangingPunct="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Arial" pitchFamily="34" charset="0"/>
                        </a:rPr>
                        <a:t>Evaluate a Boolean expression and execute some code (first body: </a:t>
                      </a:r>
                      <a:r>
                        <a:rPr kumimoji="0" lang="ja-JP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Arial" pitchFamily="34" charset="0"/>
                        </a:rPr>
                        <a:t>‘</a:t>
                      </a:r>
                      <a:r>
                        <a:rPr kumimoji="0" lang="en-US" altLang="ja-JP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Arial" pitchFamily="34" charset="0"/>
                        </a:rPr>
                        <a:t>if</a:t>
                      </a:r>
                      <a:r>
                        <a:rPr kumimoji="0" lang="ja-JP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Arial" pitchFamily="34" charset="0"/>
                        </a:rPr>
                        <a:t>’</a:t>
                      </a:r>
                      <a:r>
                        <a:rPr kumimoji="0" lang="en-US" altLang="ja-JP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Arial" pitchFamily="34" charset="0"/>
                        </a:rPr>
                        <a:t>) if it’s </a:t>
                      </a:r>
                      <a:r>
                        <a:rPr kumimoji="0" lang="en-US" altLang="ja-JP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Arial" pitchFamily="34" charset="0"/>
                        </a:rPr>
                        <a:t>true</a:t>
                      </a:r>
                      <a:r>
                        <a:rPr kumimoji="0" lang="en-US" altLang="ja-JP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Arial" pitchFamily="34" charset="0"/>
                        </a:rPr>
                        <a:t>, execute alternate code (second body: </a:t>
                      </a:r>
                      <a:r>
                        <a:rPr kumimoji="0" lang="ja-JP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Arial" pitchFamily="34" charset="0"/>
                        </a:rPr>
                        <a:t>‘</a:t>
                      </a:r>
                      <a:r>
                        <a:rPr kumimoji="0" lang="en-US" altLang="ja-JP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Arial" pitchFamily="34" charset="0"/>
                        </a:rPr>
                        <a:t>else</a:t>
                      </a:r>
                      <a:r>
                        <a:rPr kumimoji="0" lang="ja-JP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Arial" pitchFamily="34" charset="0"/>
                        </a:rPr>
                        <a:t>’</a:t>
                      </a:r>
                      <a:r>
                        <a:rPr kumimoji="0" lang="en-US" altLang="ja-JP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Arial" pitchFamily="34" charset="0"/>
                        </a:rPr>
                        <a:t>) if it’s </a:t>
                      </a:r>
                      <a:r>
                        <a:rPr kumimoji="0" lang="en-US" altLang="ja-JP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Arial" pitchFamily="34" charset="0"/>
                        </a:rPr>
                        <a:t>false</a:t>
                      </a:r>
                      <a:r>
                        <a:rPr kumimoji="0" lang="en-US" altLang="ja-JP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Arial" pitchFamily="34" charset="0"/>
                        </a:rPr>
                        <a:t>.</a:t>
                      </a:r>
                      <a:endParaRPr kumimoji="0" lang="en-US" alt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ＭＳ Ｐゴシック" pitchFamily="34" charset="-128"/>
                        <a:cs typeface="Arial" pitchFamily="34" charset="0"/>
                      </a:endParaRPr>
                    </a:p>
                  </a:txBody>
                  <a:tcPr marL="93600" marR="93600" marT="46802" marB="4680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1312863">
                <a:tc>
                  <a:txBody>
                    <a:bodyPr/>
                    <a:lstStyle>
                      <a:lvl1pPr eaLnBrk="0" hangingPunct="0">
                        <a:spcBef>
                          <a:spcPct val="30000"/>
                        </a:spcBef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1pPr>
                      <a:lvl2pPr marL="742950" indent="-285750" eaLnBrk="0" hangingPunct="0">
                        <a:spcBef>
                          <a:spcPct val="10000"/>
                        </a:spcBef>
                        <a:buSzPct val="100000"/>
                        <a:buFont typeface="Times New Roman" pitchFamily="18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2pPr>
                      <a:lvl3pPr marL="1143000" indent="-228600" eaLnBrk="0" hangingPunct="0">
                        <a:lnSpc>
                          <a:spcPct val="90000"/>
                        </a:lnSpc>
                        <a:spcBef>
                          <a:spcPct val="10000"/>
                        </a:spcBef>
                        <a:buSzPct val="10000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3pPr>
                      <a:lvl4pPr marL="1600200" indent="-228600" eaLnBrk="0" hangingPunct="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4pPr>
                      <a:lvl5pPr marL="2057400" indent="-228600" eaLnBrk="0" hangingPunct="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pitchFamily="49" charset="0"/>
                          <a:ea typeface="ＭＳ Ｐゴシック" pitchFamily="34" charset="-128"/>
                          <a:cs typeface="Consolas" pitchFamily="49" charset="0"/>
                        </a:rPr>
                        <a:t>Multiple if</a:t>
                      </a:r>
                      <a:r>
                        <a:rPr kumimoji="0" lang="en-US" altLang="ja-JP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pitchFamily="49" charset="0"/>
                          <a:ea typeface="ＭＳ Ｐゴシック" pitchFamily="34" charset="-128"/>
                          <a:cs typeface="Consolas" pitchFamily="49" charset="0"/>
                        </a:rPr>
                        <a:t>s</a:t>
                      </a:r>
                      <a:endParaRPr kumimoji="0" lang="en-US" alt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nsolas" pitchFamily="49" charset="0"/>
                        <a:ea typeface="ＭＳ Ｐゴシック" pitchFamily="34" charset="-128"/>
                        <a:cs typeface="Consolas" pitchFamily="49" charset="0"/>
                      </a:endParaRPr>
                    </a:p>
                  </a:txBody>
                  <a:tcPr marL="93600" marR="93600" marT="46802" marB="4680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30000"/>
                        </a:spcBef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1pPr>
                      <a:lvl2pPr marL="742950" indent="-285750" eaLnBrk="0" hangingPunct="0">
                        <a:spcBef>
                          <a:spcPct val="10000"/>
                        </a:spcBef>
                        <a:buSzPct val="100000"/>
                        <a:buFont typeface="Times New Roman" pitchFamily="18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2pPr>
                      <a:lvl3pPr marL="1143000" indent="-228600" eaLnBrk="0" hangingPunct="0">
                        <a:lnSpc>
                          <a:spcPct val="90000"/>
                        </a:lnSpc>
                        <a:spcBef>
                          <a:spcPct val="10000"/>
                        </a:spcBef>
                        <a:buSzPct val="10000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3pPr>
                      <a:lvl4pPr marL="1600200" indent="-228600" eaLnBrk="0" hangingPunct="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4pPr>
                      <a:lvl5pPr marL="2057400" indent="-228600" eaLnBrk="0" hangingPunct="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Arial" pitchFamily="34" charset="0"/>
                        </a:rPr>
                        <a:t>Multiple Boolean expressions need to be evaluated with the answer for </a:t>
                      </a:r>
                      <a:r>
                        <a:rPr kumimoji="0" lang="en-US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Arial" pitchFamily="34" charset="0"/>
                        </a:rPr>
                        <a:t>each expression being independent </a:t>
                      </a:r>
                      <a:r>
                        <a:rPr kumimoji="0" lang="en-US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Arial" pitchFamily="34" charset="0"/>
                        </a:rPr>
                        <a:t>of </a:t>
                      </a:r>
                      <a:r>
                        <a:rPr kumimoji="0" lang="en-US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Arial" pitchFamily="34" charset="0"/>
                        </a:rPr>
                        <a:t>the answers for </a:t>
                      </a:r>
                      <a:r>
                        <a:rPr kumimoji="0" lang="en-US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Arial" pitchFamily="34" charset="0"/>
                        </a:rPr>
                        <a:t>the others (non-exclusive).  </a:t>
                      </a:r>
                      <a:r>
                        <a:rPr kumimoji="0" lang="en-US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Arial" pitchFamily="34" charset="0"/>
                        </a:rPr>
                        <a:t>Separate instructions (bodies) can be executed for each expression.</a:t>
                      </a:r>
                    </a:p>
                  </a:txBody>
                  <a:tcPr marL="93600" marR="93600" marT="46802" marB="4680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1719262">
                <a:tc>
                  <a:txBody>
                    <a:bodyPr/>
                    <a:lstStyle>
                      <a:lvl1pPr eaLnBrk="0" hangingPunct="0">
                        <a:spcBef>
                          <a:spcPct val="30000"/>
                        </a:spcBef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1pPr>
                      <a:lvl2pPr marL="742950" indent="-285750" eaLnBrk="0" hangingPunct="0">
                        <a:spcBef>
                          <a:spcPct val="10000"/>
                        </a:spcBef>
                        <a:buSzPct val="100000"/>
                        <a:buFont typeface="Times New Roman" pitchFamily="18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2pPr>
                      <a:lvl3pPr marL="1143000" indent="-228600" eaLnBrk="0" hangingPunct="0">
                        <a:lnSpc>
                          <a:spcPct val="90000"/>
                        </a:lnSpc>
                        <a:spcBef>
                          <a:spcPct val="10000"/>
                        </a:spcBef>
                        <a:buSzPct val="10000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3pPr>
                      <a:lvl4pPr marL="1600200" indent="-228600" eaLnBrk="0" hangingPunct="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4pPr>
                      <a:lvl5pPr marL="2057400" indent="-228600" eaLnBrk="0" hangingPunct="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pitchFamily="49" charset="0"/>
                          <a:ea typeface="ＭＳ Ｐゴシック" pitchFamily="34" charset="-128"/>
                          <a:cs typeface="Consolas" pitchFamily="49" charset="0"/>
                        </a:rPr>
                        <a:t>If-elif-else</a:t>
                      </a:r>
                    </a:p>
                  </a:txBody>
                  <a:tcPr marL="93600" marR="93600" marT="46802" marB="4680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30000"/>
                        </a:spcBef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1pPr>
                      <a:lvl2pPr marL="742950" indent="-285750" eaLnBrk="0" hangingPunct="0">
                        <a:spcBef>
                          <a:spcPct val="10000"/>
                        </a:spcBef>
                        <a:buSzPct val="100000"/>
                        <a:buFont typeface="Times New Roman" pitchFamily="18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2pPr>
                      <a:lvl3pPr marL="1143000" indent="-228600" eaLnBrk="0" hangingPunct="0">
                        <a:lnSpc>
                          <a:spcPct val="90000"/>
                        </a:lnSpc>
                        <a:spcBef>
                          <a:spcPct val="10000"/>
                        </a:spcBef>
                        <a:buSzPct val="10000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3pPr>
                      <a:lvl4pPr marL="1600200" indent="-228600" eaLnBrk="0" hangingPunct="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4pPr>
                      <a:lvl5pPr marL="2057400" indent="-228600" eaLnBrk="0" hangingPunct="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Arial" pitchFamily="34" charset="0"/>
                        </a:rPr>
                        <a:t>Multiple Boolean expressions need to be evaluated but </a:t>
                      </a:r>
                      <a:r>
                        <a:rPr kumimoji="0" lang="en-US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Arial" pitchFamily="34" charset="0"/>
                        </a:rPr>
                        <a:t>zero or at most only one of them can be true </a:t>
                      </a:r>
                      <a:r>
                        <a:rPr kumimoji="0" lang="en-US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Arial" pitchFamily="34" charset="0"/>
                        </a:rPr>
                        <a:t>(mutually exclusive).  Zero bodies or exactly one body will execute. Also it allows for a separate body (</a:t>
                      </a:r>
                      <a:r>
                        <a:rPr kumimoji="0" lang="en-US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pitchFamily="49" charset="0"/>
                          <a:ea typeface="ＭＳ Ｐゴシック" pitchFamily="34" charset="-128"/>
                          <a:cs typeface="Consolas" pitchFamily="49" charset="0"/>
                        </a:rPr>
                        <a:t>else</a:t>
                      </a:r>
                      <a:r>
                        <a:rPr kumimoji="0" lang="en-US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Arial" pitchFamily="34" charset="0"/>
                        </a:rPr>
                        <a:t>-case) to execute when all the </a:t>
                      </a:r>
                      <a:r>
                        <a:rPr kumimoji="0" lang="en-US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pitchFamily="49" charset="0"/>
                          <a:ea typeface="ＭＳ Ｐゴシック" pitchFamily="34" charset="-128"/>
                          <a:cs typeface="Consolas" pitchFamily="49" charset="0"/>
                        </a:rPr>
                        <a:t>if</a:t>
                      </a: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pitchFamily="49" charset="0"/>
                          <a:ea typeface="ＭＳ Ｐゴシック" pitchFamily="34" charset="-128"/>
                          <a:cs typeface="Consolas" pitchFamily="49" charset="0"/>
                        </a:rPr>
                        <a:t>-</a:t>
                      </a:r>
                      <a:r>
                        <a:rPr kumimoji="0" lang="en-US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olas" pitchFamily="49" charset="0"/>
                          <a:ea typeface="ＭＳ Ｐゴシック" pitchFamily="34" charset="-128"/>
                          <a:cs typeface="Consolas" pitchFamily="49" charset="0"/>
                        </a:rPr>
                        <a:t>elif</a:t>
                      </a:r>
                      <a:r>
                        <a:rPr kumimoji="0" lang="en-US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Arial" pitchFamily="34" charset="0"/>
                        </a:rPr>
                        <a:t> Boolean expressions are false. </a:t>
                      </a:r>
                    </a:p>
                  </a:txBody>
                  <a:tcPr marL="93600" marR="93600" marT="46802" marB="4680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919049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en-US" dirty="0" smtClean="0">
                <a:ea typeface="ＭＳ Ｐゴシック" panose="020B0600070205080204" pitchFamily="34" charset="-128"/>
              </a:rPr>
              <a:t>Recap: When To Use Compound And Nested Decision Making</a:t>
            </a:r>
          </a:p>
        </p:txBody>
      </p:sp>
      <p:graphicFrame>
        <p:nvGraphicFramePr>
          <p:cNvPr id="195587" name="Group 3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3204143626"/>
              </p:ext>
            </p:extLst>
          </p:nvPr>
        </p:nvGraphicFramePr>
        <p:xfrm>
          <a:off x="457200" y="1676400"/>
          <a:ext cx="8178800" cy="3368676"/>
        </p:xfrm>
        <a:graphic>
          <a:graphicData uri="http://schemas.openxmlformats.org/drawingml/2006/table">
            <a:tbl>
              <a:tblPr/>
              <a:tblGrid>
                <a:gridCol w="19050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62738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742950">
                <a:tc>
                  <a:txBody>
                    <a:bodyPr/>
                    <a:lstStyle>
                      <a:lvl1pPr eaLnBrk="0" hangingPunct="0">
                        <a:spcBef>
                          <a:spcPct val="30000"/>
                        </a:spcBef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1pPr>
                      <a:lvl2pPr marL="742950" indent="-285750" eaLnBrk="0" hangingPunct="0">
                        <a:spcBef>
                          <a:spcPct val="10000"/>
                        </a:spcBef>
                        <a:buSzPct val="100000"/>
                        <a:buFont typeface="Times New Roman" pitchFamily="18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2pPr>
                      <a:lvl3pPr marL="1143000" indent="-228600" eaLnBrk="0" hangingPunct="0">
                        <a:lnSpc>
                          <a:spcPct val="90000"/>
                        </a:lnSpc>
                        <a:spcBef>
                          <a:spcPct val="10000"/>
                        </a:spcBef>
                        <a:buSzPct val="10000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3pPr>
                      <a:lvl4pPr marL="1600200" indent="-228600" eaLnBrk="0" hangingPunct="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4pPr>
                      <a:lvl5pPr marL="2057400" indent="-228600" eaLnBrk="0" hangingPunct="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Arial" pitchFamily="34" charset="0"/>
                        </a:rPr>
                        <a:t>Mechanism</a:t>
                      </a:r>
                    </a:p>
                  </a:txBody>
                  <a:tcPr marL="93600" marR="93600" marT="46802" marB="4680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30000"/>
                        </a:spcBef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1pPr>
                      <a:lvl2pPr marL="742950" indent="-285750" eaLnBrk="0" hangingPunct="0">
                        <a:spcBef>
                          <a:spcPct val="10000"/>
                        </a:spcBef>
                        <a:buSzPct val="100000"/>
                        <a:buFont typeface="Times New Roman" pitchFamily="18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2pPr>
                      <a:lvl3pPr marL="1143000" indent="-228600" eaLnBrk="0" hangingPunct="0">
                        <a:lnSpc>
                          <a:spcPct val="90000"/>
                        </a:lnSpc>
                        <a:spcBef>
                          <a:spcPct val="10000"/>
                        </a:spcBef>
                        <a:buSzPct val="10000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3pPr>
                      <a:lvl4pPr marL="1600200" indent="-228600" eaLnBrk="0" hangingPunct="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4pPr>
                      <a:lvl5pPr marL="2057400" indent="-228600" eaLnBrk="0" hangingPunct="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Arial" pitchFamily="34" charset="0"/>
                        </a:rPr>
                        <a:t>When To Use</a:t>
                      </a:r>
                    </a:p>
                  </a:txBody>
                  <a:tcPr marL="93600" marR="93600" marT="46802" marB="4680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312863">
                <a:tc>
                  <a:txBody>
                    <a:bodyPr/>
                    <a:lstStyle>
                      <a:lvl1pPr eaLnBrk="0" hangingPunct="0">
                        <a:spcBef>
                          <a:spcPct val="30000"/>
                        </a:spcBef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1pPr>
                      <a:lvl2pPr marL="742950" indent="-285750" eaLnBrk="0" hangingPunct="0">
                        <a:spcBef>
                          <a:spcPct val="10000"/>
                        </a:spcBef>
                        <a:buSzPct val="100000"/>
                        <a:buFont typeface="Times New Roman" pitchFamily="18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2pPr>
                      <a:lvl3pPr marL="1143000" indent="-228600" eaLnBrk="0" hangingPunct="0">
                        <a:lnSpc>
                          <a:spcPct val="90000"/>
                        </a:lnSpc>
                        <a:spcBef>
                          <a:spcPct val="10000"/>
                        </a:spcBef>
                        <a:buSzPct val="10000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3pPr>
                      <a:lvl4pPr marL="1600200" indent="-228600" eaLnBrk="0" hangingPunct="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4pPr>
                      <a:lvl5pPr marL="2057400" indent="-228600" eaLnBrk="0" hangingPunct="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Arial" pitchFamily="34" charset="0"/>
                        </a:rPr>
                        <a:t>Compound decision making</a:t>
                      </a:r>
                    </a:p>
                  </a:txBody>
                  <a:tcPr marL="93600" marR="93600" marT="46802" marB="4680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30000"/>
                        </a:spcBef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1pPr>
                      <a:lvl2pPr marL="742950" indent="-285750" eaLnBrk="0" hangingPunct="0">
                        <a:spcBef>
                          <a:spcPct val="10000"/>
                        </a:spcBef>
                        <a:buSzPct val="100000"/>
                        <a:buFont typeface="Times New Roman" pitchFamily="18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2pPr>
                      <a:lvl3pPr marL="1143000" indent="-228600" eaLnBrk="0" hangingPunct="0">
                        <a:lnSpc>
                          <a:spcPct val="90000"/>
                        </a:lnSpc>
                        <a:spcBef>
                          <a:spcPct val="10000"/>
                        </a:spcBef>
                        <a:buSzPct val="10000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3pPr>
                      <a:lvl4pPr marL="1600200" indent="-228600" eaLnBrk="0" hangingPunct="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4pPr>
                      <a:lvl5pPr marL="2057400" indent="-228600" eaLnBrk="0" hangingPunct="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Arial" pitchFamily="34" charset="0"/>
                        </a:rPr>
                        <a:t>There may have to be more than one condition to be considered before the body can </a:t>
                      </a:r>
                      <a:r>
                        <a:rPr kumimoji="0" lang="en-US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Arial" pitchFamily="34" charset="0"/>
                        </a:rPr>
                        <a:t>execute. </a:t>
                      </a:r>
                      <a:r>
                        <a:rPr kumimoji="0" lang="en-US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Arial" pitchFamily="34" charset="0"/>
                        </a:rPr>
                        <a:t>All expressions must evaluate to true (AND) </a:t>
                      </a:r>
                      <a:r>
                        <a:rPr kumimoji="0" lang="en-US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Arial" pitchFamily="34" charset="0"/>
                        </a:rPr>
                        <a:t>or </a:t>
                      </a:r>
                      <a:r>
                        <a:rPr kumimoji="0" lang="en-US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Arial" pitchFamily="34" charset="0"/>
                        </a:rPr>
                        <a:t>at least one expression must evaluate to true (OR)</a:t>
                      </a:r>
                      <a:r>
                        <a:rPr kumimoji="0" lang="en-US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Arial" pitchFamily="34" charset="0"/>
                        </a:rPr>
                        <a:t>.</a:t>
                      </a:r>
                    </a:p>
                  </a:txBody>
                  <a:tcPr marL="93600" marR="93600" marT="46802" marB="4680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312863">
                <a:tc>
                  <a:txBody>
                    <a:bodyPr/>
                    <a:lstStyle>
                      <a:lvl1pPr eaLnBrk="0" hangingPunct="0">
                        <a:spcBef>
                          <a:spcPct val="30000"/>
                        </a:spcBef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1pPr>
                      <a:lvl2pPr marL="742950" indent="-285750" eaLnBrk="0" hangingPunct="0">
                        <a:spcBef>
                          <a:spcPct val="10000"/>
                        </a:spcBef>
                        <a:buSzPct val="100000"/>
                        <a:buFont typeface="Times New Roman" pitchFamily="18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2pPr>
                      <a:lvl3pPr marL="1143000" indent="-228600" eaLnBrk="0" hangingPunct="0">
                        <a:lnSpc>
                          <a:spcPct val="90000"/>
                        </a:lnSpc>
                        <a:spcBef>
                          <a:spcPct val="10000"/>
                        </a:spcBef>
                        <a:buSzPct val="10000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3pPr>
                      <a:lvl4pPr marL="1600200" indent="-228600" eaLnBrk="0" hangingPunct="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4pPr>
                      <a:lvl5pPr marL="2057400" indent="-228600" eaLnBrk="0" hangingPunct="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Arial" pitchFamily="34" charset="0"/>
                        </a:rPr>
                        <a:t>Nested decision making</a:t>
                      </a:r>
                    </a:p>
                  </a:txBody>
                  <a:tcPr marL="93600" marR="93600" marT="46802" marB="4680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30000"/>
                        </a:spcBef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1pPr>
                      <a:lvl2pPr marL="742950" indent="-285750" eaLnBrk="0" hangingPunct="0">
                        <a:spcBef>
                          <a:spcPct val="10000"/>
                        </a:spcBef>
                        <a:buSzPct val="100000"/>
                        <a:buFont typeface="Times New Roman" pitchFamily="18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2pPr>
                      <a:lvl3pPr marL="1143000" indent="-228600" eaLnBrk="0" hangingPunct="0">
                        <a:lnSpc>
                          <a:spcPct val="90000"/>
                        </a:lnSpc>
                        <a:spcBef>
                          <a:spcPct val="10000"/>
                        </a:spcBef>
                        <a:buSzPct val="100000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3pPr>
                      <a:lvl4pPr marL="1600200" indent="-228600" eaLnBrk="0" hangingPunct="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4pPr>
                      <a:lvl5pPr marL="2057400" indent="-228600" eaLnBrk="0" hangingPunct="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5pPr>
                      <a:lvl6pPr marL="2514600" indent="-2286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6pPr>
                      <a:lvl7pPr marL="2971800" indent="-2286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7pPr>
                      <a:lvl8pPr marL="3429000" indent="-2286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8pPr>
                      <a:lvl9pPr marL="3886200" indent="-2286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  <a:ea typeface="ＭＳ Ｐゴシック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Arial" pitchFamily="34" charset="0"/>
                        </a:rPr>
                        <a:t>The </a:t>
                      </a:r>
                      <a:r>
                        <a:rPr kumimoji="0" lang="en-US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Arial" pitchFamily="34" charset="0"/>
                        </a:rPr>
                        <a:t>outer Boolean expression (</a:t>
                      </a:r>
                      <a:r>
                        <a:rPr kumimoji="0" lang="ja-JP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Arial" pitchFamily="34" charset="0"/>
                        </a:rPr>
                        <a:t>“</a:t>
                      </a:r>
                      <a:r>
                        <a:rPr kumimoji="0" lang="en-US" altLang="ja-JP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Arial" pitchFamily="34" charset="0"/>
                        </a:rPr>
                        <a:t>gate keeper</a:t>
                      </a:r>
                      <a:r>
                        <a:rPr kumimoji="0" lang="ja-JP" alt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Arial" pitchFamily="34" charset="0"/>
                        </a:rPr>
                        <a:t>”</a:t>
                      </a:r>
                      <a:r>
                        <a:rPr kumimoji="0" lang="en-US" altLang="ja-JP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Arial" pitchFamily="34" charset="0"/>
                        </a:rPr>
                        <a:t>) must be true before the inner expression will be evaluated</a:t>
                      </a:r>
                      <a:r>
                        <a:rPr kumimoji="0" lang="en-US" altLang="ja-JP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Arial" pitchFamily="34" charset="0"/>
                        </a:rPr>
                        <a:t>. (Inner Boolean expression is part of the body of the outer Boolean expression).</a:t>
                      </a:r>
                      <a:endParaRPr kumimoji="0" lang="en-US" alt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ＭＳ Ｐゴシック" pitchFamily="34" charset="-128"/>
                        <a:cs typeface="Arial" pitchFamily="34" charset="0"/>
                      </a:endParaRPr>
                    </a:p>
                  </a:txBody>
                  <a:tcPr marL="93600" marR="93600" marT="46802" marB="4680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979204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en-US" dirty="0" smtClean="0">
                <a:ea typeface="ＭＳ Ｐゴシック" panose="020B0600070205080204" pitchFamily="34" charset="-128"/>
              </a:rPr>
              <a:t>Testing Decision Making Constructs</a:t>
            </a:r>
          </a:p>
        </p:txBody>
      </p:sp>
      <p:sp>
        <p:nvSpPr>
          <p:cNvPr id="63491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 marL="117475" indent="-117475" eaLnBrk="1" hangingPunct="1"/>
            <a:r>
              <a:rPr lang="en-US" altLang="en-US" dirty="0" smtClean="0">
                <a:ea typeface="ＭＳ Ｐゴシック" panose="020B0600070205080204" pitchFamily="34" charset="-128"/>
              </a:rPr>
              <a:t>Make sure that the body of each decision making mechanism executes when it should.</a:t>
            </a:r>
          </a:p>
          <a:p>
            <a:pPr marL="117475" indent="-117475" eaLnBrk="1" hangingPunct="1"/>
            <a:r>
              <a:rPr lang="en-US" altLang="en-US" dirty="0" smtClean="0">
                <a:ea typeface="ＭＳ Ｐゴシック" panose="020B0600070205080204" pitchFamily="34" charset="-128"/>
              </a:rPr>
              <a:t>Test:</a:t>
            </a:r>
          </a:p>
          <a:p>
            <a:pPr lvl="1" indent="-338138" eaLnBrk="1" hangingPunct="1">
              <a:buFontTx/>
              <a:buAutoNum type="arabicParenR"/>
            </a:pPr>
            <a:r>
              <a:rPr lang="en-US" altLang="en-US" sz="2400" dirty="0" smtClean="0">
                <a:ea typeface="ＭＳ Ｐゴシック" panose="020B0600070205080204" pitchFamily="34" charset="-128"/>
              </a:rPr>
              <a:t>Obvious true cases</a:t>
            </a:r>
          </a:p>
          <a:p>
            <a:pPr lvl="1" indent="-338138" eaLnBrk="1" hangingPunct="1">
              <a:buFontTx/>
              <a:buAutoNum type="arabicParenR"/>
            </a:pPr>
            <a:r>
              <a:rPr lang="en-US" altLang="en-US" sz="2400" dirty="0" smtClean="0">
                <a:ea typeface="ＭＳ Ｐゴシック" panose="020B0600070205080204" pitchFamily="34" charset="-128"/>
              </a:rPr>
              <a:t>Obvious false cases</a:t>
            </a:r>
          </a:p>
          <a:p>
            <a:pPr lvl="1" indent="-338138" eaLnBrk="1" hangingPunct="1">
              <a:buFontTx/>
              <a:buAutoNum type="arabicParenR"/>
            </a:pPr>
            <a:r>
              <a:rPr lang="en-US" altLang="en-US" sz="2400" dirty="0" smtClean="0">
                <a:ea typeface="ＭＳ Ｐゴシック" panose="020B0600070205080204" pitchFamily="34" charset="-128"/>
              </a:rPr>
              <a:t>Boundary cases</a:t>
            </a:r>
          </a:p>
        </p:txBody>
      </p:sp>
    </p:spTree>
    <p:extLst>
      <p:ext uri="{BB962C8B-B14F-4D97-AF65-F5344CB8AC3E}">
        <p14:creationId xmlns:p14="http://schemas.microsoft.com/office/powerpoint/2010/main" val="2750808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en-US" dirty="0" smtClean="0">
                <a:ea typeface="ＭＳ Ｐゴシック" panose="020B0600070205080204" pitchFamily="34" charset="-128"/>
              </a:rPr>
              <a:t>Testing Decisions: An Example</a:t>
            </a:r>
          </a:p>
        </p:txBody>
      </p:sp>
      <p:sp>
        <p:nvSpPr>
          <p:cNvPr id="64515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en-US" altLang="en-US" b="1" dirty="0" smtClean="0">
                <a:ea typeface="ＭＳ Ｐゴシック" panose="020B0600070205080204" pitchFamily="34" charset="-128"/>
              </a:rPr>
              <a:t>Program name</a:t>
            </a:r>
            <a:r>
              <a:rPr lang="en-US" altLang="en-US" dirty="0" smtClean="0">
                <a:ea typeface="ＭＳ Ｐゴシック" panose="020B0600070205080204" pitchFamily="34" charset="-128"/>
              </a:rPr>
              <a:t>: </a:t>
            </a:r>
            <a:r>
              <a:rPr lang="en-US" altLang="en-US" sz="20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10testing_example.py</a:t>
            </a:r>
          </a:p>
          <a:p>
            <a:pPr marL="0" indent="0" eaLnBrk="1" hangingPunct="1">
              <a:buNone/>
            </a:pPr>
            <a:r>
              <a:rPr lang="en-US" altLang="en-US" sz="2000" dirty="0">
                <a:ea typeface="ＭＳ Ｐゴシック" panose="020B0600070205080204" pitchFamily="34" charset="-128"/>
                <a:cs typeface="Calibri" panose="020F0502020204030204" pitchFamily="34" charset="0"/>
              </a:rPr>
              <a:t>Learning objective of example</a:t>
            </a:r>
            <a:r>
              <a:rPr lang="en-US" altLang="en-US" sz="2000" dirty="0" smtClean="0">
                <a:ea typeface="ＭＳ Ｐゴシック" panose="020B0600070205080204" pitchFamily="34" charset="-128"/>
                <a:cs typeface="Calibri" panose="020F0502020204030204" pitchFamily="34" charset="0"/>
              </a:rPr>
              <a:t>: illustrating an example of the </a:t>
            </a:r>
            <a:r>
              <a:rPr lang="en-US" altLang="en-US" sz="2000" i="1" dirty="0" smtClean="0">
                <a:ea typeface="ＭＳ Ｐゴシック" panose="020B0600070205080204" pitchFamily="34" charset="-128"/>
                <a:cs typeface="Calibri" panose="020F0502020204030204" pitchFamily="34" charset="0"/>
              </a:rPr>
              <a:t>minimum</a:t>
            </a:r>
            <a:r>
              <a:rPr lang="en-US" altLang="en-US" sz="2000" dirty="0" smtClean="0">
                <a:ea typeface="ＭＳ Ｐゴシック" panose="020B0600070205080204" pitchFamily="34" charset="-128"/>
                <a:cs typeface="Calibri" panose="020F0502020204030204" pitchFamily="34" charset="0"/>
              </a:rPr>
              <a:t> number of test cases that should be run for a condition that tests a numeric value.</a:t>
            </a:r>
          </a:p>
          <a:p>
            <a:pPr marL="0" indent="0" eaLnBrk="1" hangingPunct="1">
              <a:buNone/>
            </a:pPr>
            <a:endParaRPr lang="en-US" altLang="en-US" sz="2000" dirty="0" smtClean="0">
              <a:latin typeface="Consolas" panose="020B0609020204030204" pitchFamily="49" charset="0"/>
              <a:ea typeface="ＭＳ Ｐゴシック" panose="020B0600070205080204" pitchFamily="34" charset="-128"/>
            </a:endParaRPr>
          </a:p>
          <a:p>
            <a:pPr eaLnBrk="1" hangingPunct="1">
              <a:buFontTx/>
              <a:buNone/>
            </a:pPr>
            <a:r>
              <a:rPr lang="en-US" altLang="en-US" sz="1800" dirty="0" err="1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num</a:t>
            </a:r>
            <a:r>
              <a:rPr lang="en-US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 = </a:t>
            </a:r>
            <a:r>
              <a:rPr lang="en-US" altLang="en-US" sz="1800" dirty="0" err="1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int</a:t>
            </a:r>
            <a:r>
              <a:rPr lang="en-US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(input("Type in a value for </a:t>
            </a:r>
            <a:r>
              <a:rPr lang="en-US" altLang="en-US" sz="1800" dirty="0" err="1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num</a:t>
            </a:r>
            <a:r>
              <a:rPr lang="en-US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: "))</a:t>
            </a:r>
          </a:p>
          <a:p>
            <a:pPr eaLnBrk="1" hangingPunct="1"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if (num &gt;= 0):</a:t>
            </a:r>
          </a:p>
          <a:p>
            <a:pPr eaLnBrk="1" hangingPunct="1"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    print("Num is non-negative. ")</a:t>
            </a:r>
          </a:p>
          <a:p>
            <a:pPr eaLnBrk="1" hangingPunct="1"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else:</a:t>
            </a:r>
          </a:p>
          <a:p>
            <a:pPr eaLnBrk="1" hangingPunct="1"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    print("Num is negative. ")</a:t>
            </a:r>
          </a:p>
          <a:p>
            <a:pPr eaLnBrk="1" hangingPunct="1"/>
            <a:endParaRPr lang="en-US" altLang="en-US" sz="1800" dirty="0" smtClean="0">
              <a:latin typeface="Consolas" panose="020B0609020204030204" pitchFamily="49" charset="0"/>
              <a:ea typeface="ＭＳ Ｐゴシック" panose="020B0600070205080204" pitchFamily="34" charset="-128"/>
            </a:endParaRPr>
          </a:p>
          <a:p>
            <a:pPr eaLnBrk="1" hangingPunct="1"/>
            <a:endParaRPr lang="en-US" altLang="en-US" sz="2000" dirty="0" smtClean="0">
              <a:latin typeface="Consolas" panose="020B0609020204030204" pitchFamily="49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995765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en-US" dirty="0" smtClean="0">
                <a:ea typeface="ＭＳ Ｐゴシック" panose="020B0600070205080204" pitchFamily="34" charset="-128"/>
              </a:rPr>
              <a:t>Lesson: Avoid Using A Float When An Integer Will Do</a:t>
            </a:r>
          </a:p>
        </p:txBody>
      </p:sp>
      <p:sp>
        <p:nvSpPr>
          <p:cNvPr id="65539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en-US" altLang="en-US" b="1" dirty="0" smtClean="0">
                <a:ea typeface="ＭＳ Ｐゴシック" panose="020B0600070205080204" pitchFamily="34" charset="-128"/>
              </a:rPr>
              <a:t>Program name: </a:t>
            </a:r>
            <a:r>
              <a:rPr lang="en-US" altLang="en-US" sz="20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11real_test.py</a:t>
            </a:r>
          </a:p>
          <a:p>
            <a:pPr marL="0" indent="0" eaLnBrk="1" hangingPunct="1">
              <a:buNone/>
            </a:pPr>
            <a:r>
              <a:rPr lang="en-US" altLang="en-US" sz="1800" dirty="0">
                <a:ea typeface="ＭＳ Ｐゴシック" panose="020B0600070205080204" pitchFamily="34" charset="-128"/>
                <a:cs typeface="Calibri" panose="020F0502020204030204" pitchFamily="34" charset="0"/>
              </a:rPr>
              <a:t>Learning objective of example</a:t>
            </a:r>
            <a:r>
              <a:rPr lang="en-US" altLang="en-US" sz="1800" dirty="0" smtClean="0">
                <a:ea typeface="ＭＳ Ｐゴシック" panose="020B0600070205080204" pitchFamily="34" charset="-128"/>
                <a:cs typeface="Calibri" panose="020F0502020204030204" pitchFamily="34" charset="0"/>
              </a:rPr>
              <a:t>: illustrating the imprecise storage mechanism used for floating point variables. </a:t>
            </a:r>
          </a:p>
          <a:p>
            <a:pPr marL="0" indent="0" eaLnBrk="1" hangingPunct="1">
              <a:buNone/>
            </a:pPr>
            <a:endParaRPr lang="en-US" altLang="en-US" sz="1800" dirty="0" smtClean="0">
              <a:latin typeface="Consolas" panose="020B0609020204030204" pitchFamily="49" charset="0"/>
              <a:ea typeface="ＭＳ Ｐゴシック" panose="020B0600070205080204" pitchFamily="34" charset="-128"/>
            </a:endParaRPr>
          </a:p>
          <a:p>
            <a:pPr eaLnBrk="1" hangingPunct="1">
              <a:buFontTx/>
              <a:buNone/>
            </a:pPr>
            <a:r>
              <a:rPr lang="en-US" altLang="en-US" sz="1800" dirty="0" err="1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num</a:t>
            </a:r>
            <a:r>
              <a:rPr lang="en-US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 = 1.0 - 0.55</a:t>
            </a:r>
          </a:p>
          <a:p>
            <a:pPr eaLnBrk="1" hangingPunct="1"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if (num == 0.45):</a:t>
            </a:r>
          </a:p>
          <a:p>
            <a:pPr eaLnBrk="1" hangingPunct="1"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    print("Forty five")</a:t>
            </a:r>
          </a:p>
          <a:p>
            <a:pPr eaLnBrk="1" hangingPunct="1"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else:</a:t>
            </a:r>
          </a:p>
          <a:p>
            <a:pPr eaLnBrk="1" hangingPunct="1"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    print("Not forty five")</a:t>
            </a:r>
          </a:p>
        </p:txBody>
      </p:sp>
      <p:pic>
        <p:nvPicPr>
          <p:cNvPr id="75780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138" y="4569178"/>
            <a:ext cx="767715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902050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Title 1"/>
          <p:cNvSpPr>
            <a:spLocks noGrp="1"/>
          </p:cNvSpPr>
          <p:nvPr>
            <p:ph type="title"/>
          </p:nvPr>
        </p:nvSpPr>
        <p:spPr>
          <a:xfrm>
            <a:off x="457200" y="260350"/>
            <a:ext cx="8229600" cy="730250"/>
          </a:xfrm>
        </p:spPr>
        <p:txBody>
          <a:bodyPr/>
          <a:lstStyle/>
          <a:p>
            <a:pPr eaLnBrk="1" hangingPunct="1"/>
            <a:r>
              <a:rPr lang="en-US" altLang="en-US" dirty="0" smtClean="0">
                <a:ea typeface="ＭＳ Ｐゴシック" panose="020B0600070205080204" pitchFamily="34" charset="-128"/>
              </a:rPr>
              <a:t>Extra Practice</a:t>
            </a:r>
          </a:p>
        </p:txBody>
      </p:sp>
      <p:sp>
        <p:nvSpPr>
          <p:cNvPr id="6963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 dirty="0" smtClean="0">
                <a:ea typeface="ＭＳ Ｐゴシック" panose="020B0600070205080204" pitchFamily="34" charset="-128"/>
              </a:rPr>
              <a:t>(From “Starting out with Python” by Tony Gaddis)</a:t>
            </a:r>
          </a:p>
          <a:p>
            <a:pPr eaLnBrk="1" hangingPunct="1"/>
            <a:endParaRPr lang="en-US" altLang="en-US" dirty="0" smtClean="0">
              <a:ea typeface="ＭＳ Ｐゴシック" panose="020B0600070205080204" pitchFamily="34" charset="-128"/>
            </a:endParaRPr>
          </a:p>
          <a:p>
            <a:pPr marL="333375" lvl="1" indent="0" eaLnBrk="1" hangingPunct="1">
              <a:buFont typeface="Arial" panose="020B0604020202020204" pitchFamily="34" charset="0"/>
              <a:buNone/>
            </a:pPr>
            <a:r>
              <a:rPr lang="en-US" altLang="en-US" dirty="0" smtClean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The following code contains several nested if-else statements. Unfortunately it was written without proper alignment and indentation. Rewrite the code and use the proper conventions of alignment and indentation.</a:t>
            </a:r>
          </a:p>
        </p:txBody>
      </p:sp>
    </p:spTree>
    <p:extLst>
      <p:ext uri="{BB962C8B-B14F-4D97-AF65-F5344CB8AC3E}">
        <p14:creationId xmlns:p14="http://schemas.microsoft.com/office/powerpoint/2010/main" val="3504407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44562"/>
          </a:xfrm>
        </p:spPr>
        <p:txBody>
          <a:bodyPr/>
          <a:lstStyle/>
          <a:p>
            <a:r>
              <a:rPr lang="en-US" altLang="en-US" dirty="0" smtClean="0">
                <a:ea typeface="ＭＳ Ｐゴシック" panose="020B0600070205080204" pitchFamily="34" charset="-128"/>
              </a:rPr>
              <a:t>Extra Practice (2)</a:t>
            </a:r>
          </a:p>
        </p:txBody>
      </p:sp>
      <p:sp>
        <p:nvSpPr>
          <p:cNvPr id="215043" name="Content Placeholder 3"/>
          <p:cNvSpPr>
            <a:spLocks noGrp="1"/>
          </p:cNvSpPr>
          <p:nvPr>
            <p:ph sz="half" idx="2"/>
          </p:nvPr>
        </p:nvSpPr>
        <p:spPr>
          <a:xfrm>
            <a:off x="533400" y="1246188"/>
            <a:ext cx="4040188" cy="1828800"/>
          </a:xfrm>
        </p:spPr>
        <p:txBody>
          <a:bodyPr/>
          <a:lstStyle/>
          <a:p>
            <a:pPr marL="0" indent="0">
              <a:buFontTx/>
              <a:buNone/>
              <a:defRPr/>
            </a:pPr>
            <a:r>
              <a:rPr lang="en-US" altLang="en-US" sz="1800" dirty="0" smtClean="0">
                <a:solidFill>
                  <a:srgbClr val="0066FF"/>
                </a:solidFill>
                <a:latin typeface="Consolas" pitchFamily="49" charset="0"/>
                <a:ea typeface="ＭＳ Ｐゴシック" pitchFamily="34" charset="-128"/>
                <a:cs typeface="Consolas" pitchFamily="49" charset="0"/>
              </a:rPr>
              <a:t># Grade cut-offs</a:t>
            </a:r>
          </a:p>
          <a:p>
            <a:pPr marL="0" indent="0">
              <a:buFontTx/>
              <a:buNone/>
              <a:defRPr/>
            </a:pPr>
            <a:r>
              <a:rPr lang="en-US" altLang="en-US" sz="1800" dirty="0" smtClean="0">
                <a:latin typeface="Consolas" pitchFamily="49" charset="0"/>
                <a:ea typeface="ＭＳ Ｐゴシック" pitchFamily="34" charset="-128"/>
                <a:cs typeface="Consolas" pitchFamily="49" charset="0"/>
              </a:rPr>
              <a:t>A_SCORE = 90</a:t>
            </a:r>
          </a:p>
          <a:p>
            <a:pPr marL="0" indent="0">
              <a:buFontTx/>
              <a:buNone/>
              <a:defRPr/>
            </a:pPr>
            <a:r>
              <a:rPr lang="en-US" altLang="en-US" sz="1800" dirty="0" smtClean="0">
                <a:latin typeface="Consolas" pitchFamily="49" charset="0"/>
                <a:ea typeface="ＭＳ Ｐゴシック" pitchFamily="34" charset="-128"/>
                <a:cs typeface="Consolas" pitchFamily="49" charset="0"/>
              </a:rPr>
              <a:t>B_SCORE = 80</a:t>
            </a:r>
          </a:p>
          <a:p>
            <a:pPr marL="0" indent="0">
              <a:buFontTx/>
              <a:buNone/>
              <a:defRPr/>
            </a:pPr>
            <a:r>
              <a:rPr lang="en-US" altLang="en-US" sz="1800" dirty="0" smtClean="0">
                <a:latin typeface="Consolas" pitchFamily="49" charset="0"/>
                <a:ea typeface="ＭＳ Ｐゴシック" pitchFamily="34" charset="-128"/>
                <a:cs typeface="Consolas" pitchFamily="49" charset="0"/>
              </a:rPr>
              <a:t>C_SCORE = 70</a:t>
            </a:r>
          </a:p>
          <a:p>
            <a:pPr marL="0" indent="0">
              <a:buFontTx/>
              <a:buNone/>
              <a:defRPr/>
            </a:pPr>
            <a:r>
              <a:rPr lang="en-US" altLang="en-US" sz="1800" dirty="0" smtClean="0">
                <a:latin typeface="Consolas" pitchFamily="49" charset="0"/>
                <a:ea typeface="ＭＳ Ｐゴシック" pitchFamily="34" charset="-128"/>
                <a:cs typeface="Consolas" pitchFamily="49" charset="0"/>
              </a:rPr>
              <a:t>D_SCORE = 60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21225" y="1246188"/>
            <a:ext cx="4041775" cy="4602162"/>
          </a:xfrm>
        </p:spPr>
        <p:txBody>
          <a:bodyPr/>
          <a:lstStyle/>
          <a:p>
            <a:pPr marL="0" indent="0" eaLnBrk="1" hangingPunct="1">
              <a:buFont typeface="Arial" charset="0"/>
              <a:buNone/>
              <a:defRPr/>
            </a:pPr>
            <a:r>
              <a:rPr lang="en-US" altLang="en-US" sz="1800" dirty="0">
                <a:latin typeface="Consolas" pitchFamily="49" charset="0"/>
                <a:ea typeface="+mn-ea"/>
                <a:cs typeface="Consolas" pitchFamily="49" charset="0"/>
              </a:rPr>
              <a:t>if (score &gt;= A_SCORE):</a:t>
            </a:r>
          </a:p>
          <a:p>
            <a:pPr marL="0" indent="0" eaLnBrk="1" hangingPunct="1">
              <a:buFont typeface="Arial" charset="0"/>
              <a:buNone/>
              <a:defRPr/>
            </a:pPr>
            <a:r>
              <a:rPr lang="en-US" altLang="en-US" sz="1800" dirty="0">
                <a:latin typeface="Consolas" pitchFamily="49" charset="0"/>
                <a:ea typeface="+mn-ea"/>
                <a:cs typeface="Consolas" pitchFamily="49" charset="0"/>
              </a:rPr>
              <a:t>print("Your grade is A")</a:t>
            </a:r>
          </a:p>
          <a:p>
            <a:pPr marL="0" indent="0" eaLnBrk="1" hangingPunct="1">
              <a:buFont typeface="Arial" charset="0"/>
              <a:buNone/>
              <a:defRPr/>
            </a:pPr>
            <a:r>
              <a:rPr lang="en-US" altLang="en-US" sz="1800" dirty="0">
                <a:latin typeface="Consolas" pitchFamily="49" charset="0"/>
                <a:ea typeface="+mn-ea"/>
                <a:cs typeface="Consolas" pitchFamily="49" charset="0"/>
              </a:rPr>
              <a:t>else:</a:t>
            </a:r>
          </a:p>
          <a:p>
            <a:pPr marL="0" indent="0" eaLnBrk="1" hangingPunct="1">
              <a:buFont typeface="Arial" charset="0"/>
              <a:buNone/>
              <a:defRPr/>
            </a:pPr>
            <a:r>
              <a:rPr lang="en-US" altLang="en-US" sz="1800" dirty="0">
                <a:latin typeface="Consolas" pitchFamily="49" charset="0"/>
                <a:ea typeface="+mn-ea"/>
                <a:cs typeface="Consolas" pitchFamily="49" charset="0"/>
              </a:rPr>
              <a:t>if (score &gt;= B_SCORE):</a:t>
            </a:r>
          </a:p>
          <a:p>
            <a:pPr marL="0" indent="0" eaLnBrk="1" hangingPunct="1">
              <a:buFont typeface="Arial" charset="0"/>
              <a:buNone/>
              <a:defRPr/>
            </a:pPr>
            <a:r>
              <a:rPr lang="en-US" altLang="en-US" sz="1800" dirty="0">
                <a:latin typeface="Consolas" pitchFamily="49" charset="0"/>
                <a:ea typeface="+mn-ea"/>
                <a:cs typeface="Consolas" pitchFamily="49" charset="0"/>
              </a:rPr>
              <a:t>print("Your grade is B")</a:t>
            </a:r>
          </a:p>
          <a:p>
            <a:pPr marL="0" indent="0" eaLnBrk="1" hangingPunct="1">
              <a:buFont typeface="Arial" charset="0"/>
              <a:buNone/>
              <a:defRPr/>
            </a:pPr>
            <a:r>
              <a:rPr lang="en-US" altLang="en-US" sz="1800" dirty="0">
                <a:latin typeface="Consolas" pitchFamily="49" charset="0"/>
                <a:ea typeface="+mn-ea"/>
                <a:cs typeface="Consolas" pitchFamily="49" charset="0"/>
              </a:rPr>
              <a:t>else:</a:t>
            </a:r>
          </a:p>
          <a:p>
            <a:pPr marL="0" indent="0" eaLnBrk="1" hangingPunct="1">
              <a:buFont typeface="Arial" charset="0"/>
              <a:buNone/>
              <a:defRPr/>
            </a:pPr>
            <a:r>
              <a:rPr lang="en-US" altLang="en-US" sz="1800" dirty="0">
                <a:latin typeface="Consolas" pitchFamily="49" charset="0"/>
                <a:ea typeface="+mn-ea"/>
                <a:cs typeface="Consolas" pitchFamily="49" charset="0"/>
              </a:rPr>
              <a:t>if (score &gt;= C_SCORE):</a:t>
            </a:r>
          </a:p>
          <a:p>
            <a:pPr marL="0" indent="0" eaLnBrk="1" hangingPunct="1">
              <a:buFont typeface="Arial" charset="0"/>
              <a:buNone/>
              <a:defRPr/>
            </a:pPr>
            <a:r>
              <a:rPr lang="en-US" altLang="en-US" sz="1800" dirty="0">
                <a:latin typeface="Consolas" pitchFamily="49" charset="0"/>
                <a:ea typeface="+mn-ea"/>
                <a:cs typeface="Consolas" pitchFamily="49" charset="0"/>
              </a:rPr>
              <a:t>print("Your grade is C")</a:t>
            </a:r>
          </a:p>
          <a:p>
            <a:pPr marL="0" indent="0" eaLnBrk="1" hangingPunct="1">
              <a:buFont typeface="Arial" charset="0"/>
              <a:buNone/>
              <a:defRPr/>
            </a:pPr>
            <a:r>
              <a:rPr lang="en-US" altLang="en-US" sz="1800" dirty="0">
                <a:latin typeface="Consolas" pitchFamily="49" charset="0"/>
                <a:ea typeface="+mn-ea"/>
                <a:cs typeface="Consolas" pitchFamily="49" charset="0"/>
              </a:rPr>
              <a:t>else:</a:t>
            </a:r>
          </a:p>
          <a:p>
            <a:pPr marL="0" indent="0" eaLnBrk="1" hangingPunct="1">
              <a:buFont typeface="Arial" charset="0"/>
              <a:buNone/>
              <a:defRPr/>
            </a:pPr>
            <a:r>
              <a:rPr lang="en-US" altLang="en-US" sz="1800" dirty="0">
                <a:latin typeface="Consolas" pitchFamily="49" charset="0"/>
                <a:ea typeface="+mn-ea"/>
                <a:cs typeface="Consolas" pitchFamily="49" charset="0"/>
              </a:rPr>
              <a:t>if (score &gt;= D_SCORE):</a:t>
            </a:r>
          </a:p>
          <a:p>
            <a:pPr marL="0" indent="0" eaLnBrk="1" hangingPunct="1">
              <a:buFont typeface="Arial" charset="0"/>
              <a:buNone/>
              <a:defRPr/>
            </a:pPr>
            <a:r>
              <a:rPr lang="en-US" altLang="en-US" sz="1800" dirty="0">
                <a:latin typeface="Consolas" pitchFamily="49" charset="0"/>
                <a:ea typeface="+mn-ea"/>
                <a:cs typeface="Consolas" pitchFamily="49" charset="0"/>
              </a:rPr>
              <a:t>print("Your grade is D")</a:t>
            </a:r>
          </a:p>
          <a:p>
            <a:pPr marL="0" indent="0" eaLnBrk="1" hangingPunct="1">
              <a:buFont typeface="Arial" charset="0"/>
              <a:buNone/>
              <a:defRPr/>
            </a:pPr>
            <a:r>
              <a:rPr lang="en-US" altLang="en-US" sz="1800" dirty="0">
                <a:latin typeface="Consolas" pitchFamily="49" charset="0"/>
                <a:ea typeface="+mn-ea"/>
                <a:cs typeface="Consolas" pitchFamily="49" charset="0"/>
              </a:rPr>
              <a:t>else:</a:t>
            </a:r>
          </a:p>
          <a:p>
            <a:pPr marL="0" indent="0" eaLnBrk="1" hangingPunct="1">
              <a:buFont typeface="Arial" charset="0"/>
              <a:buNone/>
              <a:defRPr/>
            </a:pPr>
            <a:r>
              <a:rPr lang="en-US" altLang="en-US" sz="1800" dirty="0">
                <a:latin typeface="Consolas" pitchFamily="49" charset="0"/>
                <a:ea typeface="+mn-ea"/>
                <a:cs typeface="Consolas" pitchFamily="49" charset="0"/>
              </a:rPr>
              <a:t>print("Your grade is F")</a:t>
            </a:r>
          </a:p>
          <a:p>
            <a:pPr marL="0" indent="0" eaLnBrk="1" hangingPunct="1">
              <a:buFont typeface="Arial" charset="0"/>
              <a:buNone/>
              <a:defRPr/>
            </a:pPr>
            <a:endParaRPr lang="en-US" altLang="en-US" sz="1800" dirty="0">
              <a:latin typeface="Consolas" pitchFamily="49" charset="0"/>
              <a:ea typeface="+mn-ea"/>
              <a:cs typeface="Consolas" pitchFamily="49" charset="0"/>
            </a:endParaRPr>
          </a:p>
          <a:p>
            <a:pPr>
              <a:defRPr/>
            </a:pPr>
            <a:endParaRPr lang="en-US" sz="1800" dirty="0">
              <a:ea typeface="+mn-ea"/>
              <a:cs typeface="+mn-cs"/>
            </a:endParaRP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609600" y="4370388"/>
            <a:ext cx="29718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>
            <a:spAutoFit/>
          </a:bodyPr>
          <a:lstStyle>
            <a:lvl1pPr eaLnBrk="0" hangingPunct="0">
              <a:spcBef>
                <a:spcPct val="300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spcBef>
                <a:spcPct val="10000"/>
              </a:spcBef>
              <a:buSzPct val="100000"/>
              <a:buFont typeface="Times New Roman" panose="02020603050405020304" pitchFamily="18" charset="0"/>
              <a:buChar char="-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lnSpc>
                <a:spcPct val="90000"/>
              </a:lnSpc>
              <a:spcBef>
                <a:spcPct val="10000"/>
              </a:spcBef>
              <a:buSzPct val="10000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spcBef>
                <a:spcPct val="1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spcBef>
                <a:spcPct val="1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 b="1" dirty="0">
                <a:solidFill>
                  <a:srgbClr val="FF0000"/>
                </a:solidFill>
                <a:latin typeface="Arial" panose="020B0604020202020204" pitchFamily="34" charset="0"/>
              </a:rPr>
              <a:t>Common student question: If there isn’t a pre-created solution then how do I know  if I “got this right”?</a:t>
            </a:r>
          </a:p>
        </p:txBody>
      </p:sp>
    </p:spTree>
    <p:extLst>
      <p:ext uri="{BB962C8B-B14F-4D97-AF65-F5344CB8AC3E}">
        <p14:creationId xmlns:p14="http://schemas.microsoft.com/office/powerpoint/2010/main" val="15671154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>
                <a:ea typeface="ＭＳ Ｐゴシック" panose="020B0600070205080204" pitchFamily="34" charset="-128"/>
              </a:rPr>
              <a:t>Rule Of Thumb: Branches</a:t>
            </a:r>
          </a:p>
        </p:txBody>
      </p:sp>
      <p:sp>
        <p:nvSpPr>
          <p:cNvPr id="7168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 smtClean="0">
                <a:ea typeface="ＭＳ Ｐゴシック" panose="020B0600070205080204" pitchFamily="34" charset="-128"/>
              </a:rPr>
              <a:t>Be careful that your earlier cases don’t include the later cases if each case is supposed to be handled separately and exclusively.</a:t>
            </a:r>
          </a:p>
          <a:p>
            <a:endParaRPr lang="en-US" altLang="en-US" dirty="0" smtClean="0">
              <a:ea typeface="ＭＳ Ｐゴシック" panose="020B0600070205080204" pitchFamily="34" charset="-128"/>
            </a:endParaRPr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635000" y="2387600"/>
            <a:ext cx="2743200" cy="167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spcBef>
                <a:spcPct val="10000"/>
              </a:spcBef>
              <a:buSzPct val="100000"/>
              <a:buFont typeface="Times New Roman" panose="02020603050405020304" pitchFamily="18" charset="0"/>
              <a:buChar char="-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lnSpc>
                <a:spcPct val="90000"/>
              </a:lnSpc>
              <a:spcBef>
                <a:spcPct val="10000"/>
              </a:spcBef>
              <a:buSzPct val="10000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spcBef>
                <a:spcPct val="1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spcBef>
                <a:spcPct val="1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 b="1" dirty="0">
                <a:solidFill>
                  <a:srgbClr val="FF0000"/>
                </a:solidFill>
                <a:latin typeface="Arial" panose="020B0604020202020204" pitchFamily="34" charset="0"/>
              </a:rPr>
              <a:t>Example </a:t>
            </a:r>
            <a:r>
              <a:rPr lang="en-US" altLang="en-US" sz="1800" b="1" dirty="0" smtClean="0">
                <a:solidFill>
                  <a:srgbClr val="FF0000"/>
                </a:solidFill>
                <a:latin typeface="Arial" panose="020B0604020202020204" pitchFamily="34" charset="0"/>
              </a:rPr>
              <a:t>1 (Wrong)</a:t>
            </a:r>
            <a:endParaRPr lang="en-US" altLang="en-US" sz="1800" b="1" dirty="0">
              <a:solidFill>
                <a:srgbClr val="FF0000"/>
              </a:solidFill>
              <a:latin typeface="Arial" panose="020B0604020202020204" pitchFamily="34" charset="0"/>
            </a:endParaRP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 dirty="0">
                <a:latin typeface="Consolas" panose="020B0609020204030204" pitchFamily="49" charset="0"/>
              </a:rPr>
              <a:t>if (num &gt;= 0):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 dirty="0">
                <a:latin typeface="Consolas" panose="020B0609020204030204" pitchFamily="49" charset="0"/>
              </a:rPr>
              <a:t>elif (num &gt;= 10):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 dirty="0">
                <a:latin typeface="Consolas" panose="020B0609020204030204" pitchFamily="49" charset="0"/>
              </a:rPr>
              <a:t>elif (num &gt;= 100):</a:t>
            </a:r>
          </a:p>
        </p:txBody>
      </p:sp>
      <p:sp>
        <p:nvSpPr>
          <p:cNvPr id="6" name="Text Box 5"/>
          <p:cNvSpPr txBox="1">
            <a:spLocks noChangeArrowheads="1"/>
          </p:cNvSpPr>
          <p:nvPr/>
        </p:nvSpPr>
        <p:spPr bwMode="auto">
          <a:xfrm>
            <a:off x="4445000" y="2387600"/>
            <a:ext cx="2590800" cy="167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spcBef>
                <a:spcPct val="10000"/>
              </a:spcBef>
              <a:buSzPct val="100000"/>
              <a:buFont typeface="Times New Roman" panose="02020603050405020304" pitchFamily="18" charset="0"/>
              <a:buChar char="-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lnSpc>
                <a:spcPct val="90000"/>
              </a:lnSpc>
              <a:spcBef>
                <a:spcPct val="10000"/>
              </a:spcBef>
              <a:buSzPct val="10000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spcBef>
                <a:spcPct val="1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spcBef>
                <a:spcPct val="1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 b="1" dirty="0">
                <a:solidFill>
                  <a:srgbClr val="92D050"/>
                </a:solidFill>
                <a:latin typeface="Arial" panose="020B0604020202020204" pitchFamily="34" charset="0"/>
              </a:rPr>
              <a:t>Example </a:t>
            </a:r>
            <a:r>
              <a:rPr lang="en-US" altLang="en-US" sz="1800" b="1" dirty="0" smtClean="0">
                <a:solidFill>
                  <a:srgbClr val="92D050"/>
                </a:solidFill>
                <a:latin typeface="Arial" panose="020B0604020202020204" pitchFamily="34" charset="0"/>
              </a:rPr>
              <a:t>2 (Right)</a:t>
            </a:r>
            <a:endParaRPr lang="en-US" altLang="en-US" sz="1800" b="1" dirty="0">
              <a:solidFill>
                <a:srgbClr val="92D050"/>
              </a:solidFill>
              <a:latin typeface="Arial" panose="020B0604020202020204" pitchFamily="34" charset="0"/>
            </a:endParaRP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 dirty="0">
                <a:latin typeface="Consolas" panose="020B0609020204030204" pitchFamily="49" charset="0"/>
              </a:rPr>
              <a:t>if (num &gt;= 100):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 dirty="0">
                <a:latin typeface="Consolas" panose="020B0609020204030204" pitchFamily="49" charset="0"/>
              </a:rPr>
              <a:t>elif (num &gt;= 10):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 dirty="0">
                <a:latin typeface="Consolas" panose="020B0609020204030204" pitchFamily="49" charset="0"/>
              </a:rPr>
              <a:t>elif (num &gt;= 0):</a:t>
            </a:r>
          </a:p>
        </p:txBody>
      </p:sp>
    </p:spTree>
    <p:extLst>
      <p:ext uri="{BB962C8B-B14F-4D97-AF65-F5344CB8AC3E}">
        <p14:creationId xmlns:p14="http://schemas.microsoft.com/office/powerpoint/2010/main" val="29949669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>
                <a:ea typeface="ＭＳ Ｐゴシック" panose="020B0600070205080204" pitchFamily="34" charset="-128"/>
              </a:rPr>
              <a:t>Extra Practice: Grades</a:t>
            </a:r>
          </a:p>
        </p:txBody>
      </p:sp>
      <p:sp>
        <p:nvSpPr>
          <p:cNvPr id="7270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 smtClean="0">
                <a:ea typeface="ＭＳ Ｐゴシック" panose="020B0600070205080204" pitchFamily="34" charset="-128"/>
              </a:rPr>
              <a:t>Write a program that converts percentages to one of the following letter grades: </a:t>
            </a:r>
            <a:r>
              <a:rPr lang="en-US" altLang="en-US" sz="2000" dirty="0" smtClean="0">
                <a:latin typeface="Arial" panose="020B0604020202020204" pitchFamily="34" charset="0"/>
                <a:ea typeface="ＭＳ Ｐゴシック" panose="020B0600070205080204" pitchFamily="34" charset="-128"/>
              </a:rPr>
              <a:t>A (90 – 100%), B (80 – 89%), C (70 – 79%), D (60 – 69%), F (0 – 59%).</a:t>
            </a:r>
          </a:p>
          <a:p>
            <a:endParaRPr lang="en-US" altLang="en-US" dirty="0" smtClean="0">
              <a:ea typeface="ＭＳ Ｐゴシック" panose="020B0600070205080204" pitchFamily="34" charset="-128"/>
            </a:endParaRPr>
          </a:p>
        </p:txBody>
      </p:sp>
      <p:sp>
        <p:nvSpPr>
          <p:cNvPr id="5" name="Rectangle 3"/>
          <p:cNvSpPr txBox="1">
            <a:spLocks/>
          </p:cNvSpPr>
          <p:nvPr/>
        </p:nvSpPr>
        <p:spPr bwMode="auto">
          <a:xfrm>
            <a:off x="838200" y="2514600"/>
            <a:ext cx="6248400" cy="2209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28600" indent="-228600" eaLnBrk="0" hangingPunct="0">
              <a:spcBef>
                <a:spcPct val="300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spcBef>
                <a:spcPct val="10000"/>
              </a:spcBef>
              <a:buSzPct val="100000"/>
              <a:buFont typeface="Times New Roman" panose="02020603050405020304" pitchFamily="18" charset="0"/>
              <a:buChar char="-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lnSpc>
                <a:spcPct val="90000"/>
              </a:lnSpc>
              <a:spcBef>
                <a:spcPct val="10000"/>
              </a:spcBef>
              <a:buSzPct val="10000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spcBef>
                <a:spcPct val="1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spcBef>
                <a:spcPct val="1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20000"/>
              </a:spcBef>
              <a:buFontTx/>
              <a:buNone/>
            </a:pPr>
            <a:r>
              <a:rPr lang="en-US" altLang="en-US" sz="1800" b="1" dirty="0">
                <a:latin typeface="Consolas" panose="020B0609020204030204" pitchFamily="49" charset="0"/>
              </a:rPr>
              <a:t># First approach</a:t>
            </a:r>
          </a:p>
          <a:p>
            <a:pPr eaLnBrk="1" hangingPunct="1">
              <a:spcBef>
                <a:spcPct val="20000"/>
              </a:spcBef>
              <a:buFontTx/>
              <a:buNone/>
            </a:pPr>
            <a:r>
              <a:rPr lang="en-US" altLang="en-US" sz="1800" dirty="0">
                <a:latin typeface="Consolas" panose="020B0609020204030204" pitchFamily="49" charset="0"/>
              </a:rPr>
              <a:t>if </a:t>
            </a:r>
            <a:r>
              <a:rPr lang="en-US" altLang="en-US" sz="1800" dirty="0" smtClean="0">
                <a:latin typeface="Consolas" panose="020B0609020204030204" pitchFamily="49" charset="0"/>
              </a:rPr>
              <a:t>((</a:t>
            </a:r>
            <a:r>
              <a:rPr lang="en-US" altLang="en-US" sz="1800" dirty="0">
                <a:latin typeface="Consolas" panose="020B0609020204030204" pitchFamily="49" charset="0"/>
              </a:rPr>
              <a:t>percentage &lt;= 100) or (percentage &gt;= 90</a:t>
            </a:r>
            <a:r>
              <a:rPr lang="en-US" altLang="en-US" sz="1800" dirty="0" smtClean="0">
                <a:latin typeface="Consolas" panose="020B0609020204030204" pitchFamily="49" charset="0"/>
              </a:rPr>
              <a:t>)):</a:t>
            </a:r>
            <a:endParaRPr lang="en-US" altLang="en-US" sz="1800" dirty="0">
              <a:latin typeface="Consolas" panose="020B0609020204030204" pitchFamily="49" charset="0"/>
            </a:endParaRPr>
          </a:p>
          <a:p>
            <a:pPr eaLnBrk="1" hangingPunct="1">
              <a:spcBef>
                <a:spcPct val="20000"/>
              </a:spcBef>
              <a:buFontTx/>
              <a:buNone/>
            </a:pPr>
            <a:r>
              <a:rPr lang="en-US" altLang="en-US" sz="1800" dirty="0">
                <a:latin typeface="Consolas" panose="020B0609020204030204" pitchFamily="49" charset="0"/>
              </a:rPr>
              <a:t>    letter = 'A'</a:t>
            </a:r>
          </a:p>
          <a:p>
            <a:pPr eaLnBrk="1" hangingPunct="1">
              <a:spcBef>
                <a:spcPct val="20000"/>
              </a:spcBef>
              <a:buFontTx/>
              <a:buNone/>
            </a:pPr>
            <a:r>
              <a:rPr lang="en-US" altLang="en-US" sz="1800" dirty="0" err="1">
                <a:latin typeface="Consolas" panose="020B0609020204030204" pitchFamily="49" charset="0"/>
              </a:rPr>
              <a:t>elif</a:t>
            </a:r>
            <a:r>
              <a:rPr lang="en-US" altLang="en-US" sz="1800" dirty="0">
                <a:latin typeface="Consolas" panose="020B0609020204030204" pitchFamily="49" charset="0"/>
              </a:rPr>
              <a:t> </a:t>
            </a:r>
            <a:r>
              <a:rPr lang="en-US" altLang="en-US" sz="1800" dirty="0" smtClean="0">
                <a:latin typeface="Consolas" panose="020B0609020204030204" pitchFamily="49" charset="0"/>
              </a:rPr>
              <a:t>((</a:t>
            </a:r>
            <a:r>
              <a:rPr lang="en-US" altLang="en-US" sz="1800" dirty="0">
                <a:latin typeface="Consolas" panose="020B0609020204030204" pitchFamily="49" charset="0"/>
              </a:rPr>
              <a:t>percentage &lt;= 89) or (percentage &gt;= 80</a:t>
            </a:r>
            <a:r>
              <a:rPr lang="en-US" altLang="en-US" sz="1800" dirty="0" smtClean="0">
                <a:latin typeface="Consolas" panose="020B0609020204030204" pitchFamily="49" charset="0"/>
              </a:rPr>
              <a:t>)):</a:t>
            </a:r>
            <a:endParaRPr lang="en-US" altLang="en-US" sz="1800" dirty="0">
              <a:latin typeface="Consolas" panose="020B0609020204030204" pitchFamily="49" charset="0"/>
            </a:endParaRPr>
          </a:p>
          <a:p>
            <a:pPr eaLnBrk="1" hangingPunct="1">
              <a:spcBef>
                <a:spcPct val="20000"/>
              </a:spcBef>
              <a:buFontTx/>
              <a:buNone/>
            </a:pPr>
            <a:r>
              <a:rPr lang="en-US" altLang="en-US" sz="1800" dirty="0">
                <a:latin typeface="Consolas" panose="020B0609020204030204" pitchFamily="49" charset="0"/>
              </a:rPr>
              <a:t>    letter = 'B'</a:t>
            </a:r>
          </a:p>
          <a:p>
            <a:pPr eaLnBrk="1" hangingPunct="1">
              <a:spcBef>
                <a:spcPct val="20000"/>
              </a:spcBef>
              <a:buFontTx/>
              <a:buNone/>
            </a:pPr>
            <a:r>
              <a:rPr lang="en-US" altLang="en-US" sz="1800" dirty="0">
                <a:latin typeface="Consolas" panose="020B0609020204030204" pitchFamily="49" charset="0"/>
              </a:rPr>
              <a:t>Etc.</a:t>
            </a:r>
          </a:p>
        </p:txBody>
      </p:sp>
      <p:sp>
        <p:nvSpPr>
          <p:cNvPr id="6" name="Rectangle 3"/>
          <p:cNvSpPr txBox="1">
            <a:spLocks/>
          </p:cNvSpPr>
          <p:nvPr/>
        </p:nvSpPr>
        <p:spPr bwMode="auto">
          <a:xfrm>
            <a:off x="838199" y="4711700"/>
            <a:ext cx="6379723" cy="2209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28600" indent="-228600" eaLnBrk="0" hangingPunct="0">
              <a:spcBef>
                <a:spcPct val="300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spcBef>
                <a:spcPct val="10000"/>
              </a:spcBef>
              <a:buSzPct val="100000"/>
              <a:buFont typeface="Times New Roman" panose="02020603050405020304" pitchFamily="18" charset="0"/>
              <a:buChar char="-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lnSpc>
                <a:spcPct val="90000"/>
              </a:lnSpc>
              <a:spcBef>
                <a:spcPct val="10000"/>
              </a:spcBef>
              <a:buSzPct val="10000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spcBef>
                <a:spcPct val="1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spcBef>
                <a:spcPct val="1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20000"/>
              </a:spcBef>
              <a:buFontTx/>
              <a:buNone/>
            </a:pPr>
            <a:r>
              <a:rPr lang="en-US" altLang="en-US" sz="1800" b="1" dirty="0">
                <a:latin typeface="Consolas" panose="020B0609020204030204" pitchFamily="49" charset="0"/>
              </a:rPr>
              <a:t># Second approach</a:t>
            </a:r>
          </a:p>
          <a:p>
            <a:pPr eaLnBrk="1" hangingPunct="1">
              <a:spcBef>
                <a:spcPct val="20000"/>
              </a:spcBef>
              <a:buFontTx/>
              <a:buNone/>
            </a:pPr>
            <a:r>
              <a:rPr lang="en-US" altLang="en-US" sz="1800" dirty="0">
                <a:latin typeface="Consolas" panose="020B0609020204030204" pitchFamily="49" charset="0"/>
              </a:rPr>
              <a:t>if </a:t>
            </a:r>
            <a:r>
              <a:rPr lang="en-US" altLang="en-US" sz="1800" dirty="0" smtClean="0">
                <a:latin typeface="Consolas" panose="020B0609020204030204" pitchFamily="49" charset="0"/>
              </a:rPr>
              <a:t>((</a:t>
            </a:r>
            <a:r>
              <a:rPr lang="en-US" altLang="en-US" sz="1800" dirty="0">
                <a:latin typeface="Consolas" panose="020B0609020204030204" pitchFamily="49" charset="0"/>
              </a:rPr>
              <a:t>percentage &lt;= 100) and (percentage &gt;= 90</a:t>
            </a:r>
            <a:r>
              <a:rPr lang="en-US" altLang="en-US" sz="1800" dirty="0" smtClean="0">
                <a:latin typeface="Consolas" panose="020B0609020204030204" pitchFamily="49" charset="0"/>
              </a:rPr>
              <a:t>)):</a:t>
            </a:r>
            <a:endParaRPr lang="en-US" altLang="en-US" sz="1800" dirty="0">
              <a:latin typeface="Consolas" panose="020B0609020204030204" pitchFamily="49" charset="0"/>
            </a:endParaRPr>
          </a:p>
          <a:p>
            <a:pPr eaLnBrk="1" hangingPunct="1">
              <a:spcBef>
                <a:spcPct val="20000"/>
              </a:spcBef>
              <a:buFontTx/>
              <a:buNone/>
            </a:pPr>
            <a:r>
              <a:rPr lang="en-US" altLang="en-US" sz="1800" dirty="0">
                <a:latin typeface="Consolas" panose="020B0609020204030204" pitchFamily="49" charset="0"/>
              </a:rPr>
              <a:t>    letter = 'A'</a:t>
            </a:r>
          </a:p>
          <a:p>
            <a:pPr eaLnBrk="1" hangingPunct="1">
              <a:spcBef>
                <a:spcPct val="20000"/>
              </a:spcBef>
              <a:buFontTx/>
              <a:buNone/>
            </a:pPr>
            <a:r>
              <a:rPr lang="en-US" altLang="en-US" sz="1800" dirty="0" err="1">
                <a:latin typeface="Consolas" panose="020B0609020204030204" pitchFamily="49" charset="0"/>
              </a:rPr>
              <a:t>elif</a:t>
            </a:r>
            <a:r>
              <a:rPr lang="en-US" altLang="en-US" sz="1800" dirty="0">
                <a:latin typeface="Consolas" panose="020B0609020204030204" pitchFamily="49" charset="0"/>
              </a:rPr>
              <a:t> </a:t>
            </a:r>
            <a:r>
              <a:rPr lang="en-US" altLang="en-US" sz="1800" dirty="0" smtClean="0">
                <a:latin typeface="Consolas" panose="020B0609020204030204" pitchFamily="49" charset="0"/>
              </a:rPr>
              <a:t>((</a:t>
            </a:r>
            <a:r>
              <a:rPr lang="en-US" altLang="en-US" sz="1800" dirty="0">
                <a:latin typeface="Consolas" panose="020B0609020204030204" pitchFamily="49" charset="0"/>
              </a:rPr>
              <a:t>percentage &lt;= 89) and (percentage &gt;= 80</a:t>
            </a:r>
            <a:r>
              <a:rPr lang="en-US" altLang="en-US" sz="1800" dirty="0" smtClean="0">
                <a:latin typeface="Consolas" panose="020B0609020204030204" pitchFamily="49" charset="0"/>
              </a:rPr>
              <a:t>)):</a:t>
            </a:r>
            <a:endParaRPr lang="en-US" altLang="en-US" sz="1800" dirty="0">
              <a:latin typeface="Consolas" panose="020B0609020204030204" pitchFamily="49" charset="0"/>
            </a:endParaRPr>
          </a:p>
          <a:p>
            <a:pPr eaLnBrk="1" hangingPunct="1">
              <a:spcBef>
                <a:spcPct val="20000"/>
              </a:spcBef>
              <a:buFontTx/>
              <a:buNone/>
            </a:pPr>
            <a:r>
              <a:rPr lang="en-US" altLang="en-US" sz="1800" dirty="0">
                <a:latin typeface="Consolas" panose="020B0609020204030204" pitchFamily="49" charset="0"/>
              </a:rPr>
              <a:t>    letter = 'B'</a:t>
            </a:r>
          </a:p>
          <a:p>
            <a:pPr eaLnBrk="1" hangingPunct="1">
              <a:spcBef>
                <a:spcPct val="20000"/>
              </a:spcBef>
              <a:buFontTx/>
              <a:buNone/>
            </a:pPr>
            <a:r>
              <a:rPr lang="en-US" altLang="en-US" sz="1800" dirty="0">
                <a:latin typeface="Consolas" panose="020B0609020204030204" pitchFamily="49" charset="0"/>
              </a:rPr>
              <a:t>Etc.</a:t>
            </a:r>
          </a:p>
        </p:txBody>
      </p:sp>
    </p:spTree>
    <p:extLst>
      <p:ext uri="{BB962C8B-B14F-4D97-AF65-F5344CB8AC3E}">
        <p14:creationId xmlns:p14="http://schemas.microsoft.com/office/powerpoint/2010/main" val="1977020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en-US" dirty="0" smtClean="0">
                <a:ea typeface="ＭＳ Ｐゴシック" panose="020B0600070205080204" pitchFamily="34" charset="-128"/>
              </a:rPr>
              <a:t>Decision Making: Checking Matches</a:t>
            </a:r>
          </a:p>
        </p:txBody>
      </p:sp>
      <p:sp>
        <p:nvSpPr>
          <p:cNvPr id="73731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dirty="0" smtClean="0">
                <a:ea typeface="ＭＳ Ｐゴシック" panose="020B0600070205080204" pitchFamily="34" charset="-128"/>
              </a:rPr>
              <a:t>Python provides a quick way of checking for matches within a set.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dirty="0" smtClean="0">
                <a:ea typeface="ＭＳ Ｐゴシック" panose="020B0600070205080204" pitchFamily="34" charset="-128"/>
              </a:rPr>
              <a:t>E.g., for a menu driven program the user’s response is one of the values in the set of valid responses.</a:t>
            </a:r>
          </a:p>
          <a:p>
            <a:pPr lvl="1" eaLnBrk="1" hangingPunct="1">
              <a:lnSpc>
                <a:spcPct val="90000"/>
              </a:lnSpc>
            </a:pPr>
            <a:endParaRPr lang="en-US" altLang="en-US" sz="2400" dirty="0" smtClean="0">
              <a:ea typeface="ＭＳ Ｐゴシック" panose="020B0600070205080204" pitchFamily="34" charset="-128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b="1" dirty="0" smtClean="0">
                <a:ea typeface="ＭＳ Ｐゴシック" panose="020B0600070205080204" pitchFamily="34" charset="-128"/>
              </a:rPr>
              <a:t>Format:</a:t>
            </a:r>
          </a:p>
          <a:p>
            <a:pPr lvl="1" eaLnBrk="1" hangingPunct="1">
              <a:lnSpc>
                <a:spcPct val="90000"/>
              </a:lnSpc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(Strings)</a:t>
            </a:r>
          </a:p>
          <a:p>
            <a:pPr lvl="1" eaLnBrk="1" hangingPunct="1">
              <a:lnSpc>
                <a:spcPct val="90000"/>
              </a:lnSpc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if &lt;string variable&gt; in ("&lt;</a:t>
            </a:r>
            <a:r>
              <a:rPr lang="en-US" altLang="en-US" sz="1800" i="1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string</a:t>
            </a:r>
            <a:r>
              <a:rPr lang="en-US" altLang="en-US" sz="1800" i="1" baseline="-250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1</a:t>
            </a:r>
            <a:r>
              <a:rPr lang="en-US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&gt; &lt;</a:t>
            </a:r>
            <a:r>
              <a:rPr lang="en-US" altLang="en-US" sz="1800" i="1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string</a:t>
            </a:r>
            <a:r>
              <a:rPr lang="en-US" altLang="en-US" sz="1800" i="1" baseline="-250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2</a:t>
            </a:r>
            <a:r>
              <a:rPr lang="en-US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&gt;...&lt;</a:t>
            </a:r>
            <a:r>
              <a:rPr lang="en-US" altLang="en-US" sz="1800" i="1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string</a:t>
            </a:r>
            <a:r>
              <a:rPr lang="en-US" altLang="en-US" sz="1800" i="1" baseline="-250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n</a:t>
            </a:r>
            <a:r>
              <a:rPr lang="en-US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&gt;"):</a:t>
            </a:r>
          </a:p>
          <a:p>
            <a:pPr lvl="1" eaLnBrk="1" hangingPunct="1">
              <a:lnSpc>
                <a:spcPct val="90000"/>
              </a:lnSpc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     </a:t>
            </a:r>
            <a:r>
              <a:rPr lang="en-US" altLang="en-US" sz="1800" i="1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body</a:t>
            </a:r>
          </a:p>
          <a:p>
            <a:pPr lvl="1" eaLnBrk="1" hangingPunct="1">
              <a:lnSpc>
                <a:spcPct val="90000"/>
              </a:lnSpc>
              <a:buFont typeface="Arial" panose="020B0604020202020204" pitchFamily="34" charset="0"/>
              <a:buNone/>
            </a:pPr>
            <a:endParaRPr lang="en-US" altLang="en-US" sz="2400" dirty="0" smtClean="0">
              <a:latin typeface="Arial" panose="020B0604020202020204" pitchFamily="34" charset="0"/>
              <a:ea typeface="ＭＳ Ｐゴシック" panose="020B0600070205080204" pitchFamily="34" charset="-128"/>
            </a:endParaRPr>
          </a:p>
          <a:p>
            <a:pPr lvl="1" eaLnBrk="1" hangingPunct="1">
              <a:lnSpc>
                <a:spcPct val="90000"/>
              </a:lnSpc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(Numeric)</a:t>
            </a:r>
          </a:p>
          <a:p>
            <a:pPr lvl="1" eaLnBrk="1" hangingPunct="1">
              <a:lnSpc>
                <a:spcPct val="90000"/>
              </a:lnSpc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if &lt;numeric variable&gt; in (&lt;</a:t>
            </a:r>
            <a:r>
              <a:rPr lang="en-US" altLang="en-US" sz="1800" i="1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number</a:t>
            </a:r>
            <a:r>
              <a:rPr lang="en-US" altLang="en-US" sz="1800" i="1" baseline="-250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1</a:t>
            </a:r>
            <a:r>
              <a:rPr lang="en-US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&gt;</a:t>
            </a:r>
            <a:r>
              <a:rPr lang="en-US" altLang="en-US" sz="1800" i="1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,</a:t>
            </a:r>
            <a:r>
              <a:rPr lang="en-US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 &lt;</a:t>
            </a:r>
            <a:r>
              <a:rPr lang="en-US" altLang="en-US" sz="1800" i="1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number</a:t>
            </a:r>
            <a:r>
              <a:rPr lang="en-US" altLang="en-US" sz="1800" i="1" baseline="-250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2</a:t>
            </a:r>
            <a:r>
              <a:rPr lang="en-US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&gt;</a:t>
            </a:r>
            <a:r>
              <a:rPr lang="en-US" altLang="en-US" sz="1800" i="1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,</a:t>
            </a:r>
            <a:r>
              <a:rPr lang="en-US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...&lt;</a:t>
            </a:r>
            <a:r>
              <a:rPr lang="en-US" altLang="en-US" sz="1800" i="1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number</a:t>
            </a:r>
            <a:r>
              <a:rPr lang="en-US" altLang="en-US" sz="1800" i="1" baseline="-250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n</a:t>
            </a:r>
            <a:r>
              <a:rPr lang="en-US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&gt;):</a:t>
            </a:r>
          </a:p>
          <a:p>
            <a:pPr lvl="1" eaLnBrk="1" hangingPunct="1">
              <a:lnSpc>
                <a:spcPct val="90000"/>
              </a:lnSpc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     </a:t>
            </a:r>
            <a:r>
              <a:rPr lang="en-US" altLang="en-US" sz="1800" i="1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body</a:t>
            </a:r>
          </a:p>
          <a:p>
            <a:pPr lvl="1" eaLnBrk="1" hangingPunct="1">
              <a:lnSpc>
                <a:spcPct val="90000"/>
              </a:lnSpc>
              <a:buFont typeface="Arial" panose="020B0604020202020204" pitchFamily="34" charset="0"/>
              <a:buNone/>
            </a:pPr>
            <a:endParaRPr lang="en-US" altLang="en-US" sz="2400" dirty="0" smtClean="0"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2478802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en-US" dirty="0" smtClean="0">
                <a:ea typeface="ＭＳ Ｐゴシック" panose="020B0600070205080204" pitchFamily="34" charset="-128"/>
              </a:rPr>
              <a:t>Decision Making: Checking Matches (2)</a:t>
            </a:r>
          </a:p>
        </p:txBody>
      </p:sp>
      <p:sp>
        <p:nvSpPr>
          <p:cNvPr id="74755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en-US" altLang="en-US" b="1" dirty="0" smtClean="0">
                <a:ea typeface="ＭＳ Ｐゴシック" panose="020B0600070205080204" pitchFamily="34" charset="-128"/>
              </a:rPr>
              <a:t>Example</a:t>
            </a:r>
            <a:r>
              <a:rPr lang="en-US" altLang="en-US" dirty="0" smtClean="0">
                <a:ea typeface="ＭＳ Ｐゴシック" panose="020B0600070205080204" pitchFamily="34" charset="-128"/>
              </a:rPr>
              <a:t>:</a:t>
            </a:r>
          </a:p>
          <a:p>
            <a:pPr lvl="1" eaLnBrk="1" hangingPunct="1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(String):</a:t>
            </a:r>
          </a:p>
          <a:p>
            <a:pPr lvl="1" eaLnBrk="1" hangingPunct="1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if </a:t>
            </a:r>
            <a:r>
              <a:rPr lang="en-US" altLang="en-US" sz="1800" dirty="0">
                <a:latin typeface="Consolas" panose="020B0609020204030204" pitchFamily="49" charset="0"/>
                <a:ea typeface="ＭＳ Ｐゴシック" panose="020B0600070205080204" pitchFamily="34" charset="-128"/>
              </a:rPr>
              <a:t>"</a:t>
            </a:r>
            <a:r>
              <a:rPr lang="en-US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the</a:t>
            </a:r>
            <a:r>
              <a:rPr lang="en-US" altLang="en-US" sz="1800" dirty="0">
                <a:latin typeface="Consolas" panose="020B0609020204030204" pitchFamily="49" charset="0"/>
                <a:ea typeface="ＭＳ Ｐゴシック" panose="020B0600070205080204" pitchFamily="34" charset="-128"/>
              </a:rPr>
              <a:t>" </a:t>
            </a:r>
            <a:r>
              <a:rPr lang="en-US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in </a:t>
            </a:r>
            <a:r>
              <a:rPr lang="en-US" altLang="en-US" sz="1800" dirty="0">
                <a:latin typeface="Consolas" panose="020B0609020204030204" pitchFamily="49" charset="0"/>
                <a:ea typeface="ＭＳ Ｐゴシック" panose="020B0600070205080204" pitchFamily="34" charset="-128"/>
              </a:rPr>
              <a:t>("</a:t>
            </a:r>
            <a:r>
              <a:rPr lang="en-US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thetheretheir"):</a:t>
            </a:r>
          </a:p>
          <a:p>
            <a:pPr lvl="1" eaLnBrk="1" hangingPunct="1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    </a:t>
            </a:r>
            <a:r>
              <a:rPr lang="en-US" altLang="en-US" sz="1800" dirty="0">
                <a:latin typeface="Consolas" panose="020B0609020204030204" pitchFamily="49" charset="0"/>
                <a:ea typeface="ＭＳ Ｐゴシック" panose="020B0600070205080204" pitchFamily="34" charset="-128"/>
              </a:rPr>
              <a:t>print</a:t>
            </a:r>
            <a:r>
              <a:rPr lang="en-US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("the is a sub-string of </a:t>
            </a:r>
            <a:r>
              <a:rPr lang="en-US" altLang="en-US" sz="1800" dirty="0">
                <a:latin typeface="Consolas" panose="020B0609020204030204" pitchFamily="49" charset="0"/>
                <a:ea typeface="ＭＳ Ｐゴシック" panose="020B0600070205080204" pitchFamily="34" charset="-128"/>
              </a:rPr>
              <a:t>thetheretheir ")</a:t>
            </a:r>
            <a:endParaRPr lang="en-US" altLang="en-US" sz="1800" dirty="0" smtClean="0">
              <a:latin typeface="Consolas" panose="020B0609020204030204" pitchFamily="49" charset="0"/>
              <a:ea typeface="ＭＳ Ｐゴシック" panose="020B0600070205080204" pitchFamily="34" charset="-128"/>
            </a:endParaRPr>
          </a:p>
          <a:p>
            <a:pPr lvl="1" eaLnBrk="1" hangingPunct="1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else:</a:t>
            </a:r>
          </a:p>
          <a:p>
            <a:pPr lvl="1" eaLnBrk="1" hangingPunct="1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    </a:t>
            </a:r>
            <a:r>
              <a:rPr lang="en-US" altLang="en-US" sz="1800" dirty="0">
                <a:latin typeface="Consolas" panose="020B0609020204030204" pitchFamily="49" charset="0"/>
                <a:ea typeface="ＭＳ Ｐゴシック" panose="020B0600070205080204" pitchFamily="34" charset="-128"/>
              </a:rPr>
              <a:t>print</a:t>
            </a:r>
            <a:r>
              <a:rPr lang="en-US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("not </a:t>
            </a:r>
            <a:r>
              <a:rPr lang="en-US" altLang="en-US" sz="1800" dirty="0">
                <a:latin typeface="Consolas" panose="020B0609020204030204" pitchFamily="49" charset="0"/>
                <a:ea typeface="ＭＳ Ｐゴシック" panose="020B0600070205080204" pitchFamily="34" charset="-128"/>
              </a:rPr>
              <a:t>sub-string")</a:t>
            </a:r>
            <a:endParaRPr lang="en-US" altLang="en-US" sz="1800" dirty="0" smtClean="0">
              <a:latin typeface="Consolas" panose="020B0609020204030204" pitchFamily="49" charset="0"/>
              <a:ea typeface="ＭＳ Ｐゴシック" panose="020B0600070205080204" pitchFamily="34" charset="-128"/>
            </a:endParaRPr>
          </a:p>
          <a:p>
            <a:pPr lvl="1" eaLnBrk="1" hangingPunct="1">
              <a:buFont typeface="Arial" panose="020B0604020202020204" pitchFamily="34" charset="0"/>
              <a:buNone/>
            </a:pPr>
            <a:endParaRPr lang="en-US" altLang="en-US" sz="1800" dirty="0" smtClean="0">
              <a:latin typeface="Arial" panose="020B0604020202020204" pitchFamily="34" charset="0"/>
              <a:ea typeface="ＭＳ Ｐゴシック" panose="020B0600070205080204" pitchFamily="34" charset="-128"/>
            </a:endParaRPr>
          </a:p>
          <a:p>
            <a:pPr lvl="1" eaLnBrk="1" hangingPunct="1">
              <a:buFont typeface="Arial" panose="020B0604020202020204" pitchFamily="34" charset="0"/>
              <a:buNone/>
            </a:pPr>
            <a:r>
              <a:rPr lang="en-US" altLang="en-US" sz="1800" dirty="0">
                <a:latin typeface="Consolas" panose="020B0609020204030204" pitchFamily="49" charset="0"/>
                <a:ea typeface="ＭＳ Ｐゴシック" panose="020B0600070205080204" pitchFamily="34" charset="-128"/>
              </a:rPr>
              <a:t>a</a:t>
            </a:r>
            <a:r>
              <a:rPr lang="en-US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nswer = input(</a:t>
            </a:r>
            <a:r>
              <a:rPr lang="en-US" altLang="en-US" sz="1800" dirty="0">
                <a:latin typeface="Consolas" panose="020B0609020204030204" pitchFamily="49" charset="0"/>
                <a:ea typeface="ＭＳ Ｐゴシック" panose="020B0600070205080204" pitchFamily="34" charset="-128"/>
              </a:rPr>
              <a:t>"</a:t>
            </a:r>
            <a:r>
              <a:rPr lang="en-US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Selection (any but 1, 2, 7): </a:t>
            </a:r>
            <a:r>
              <a:rPr lang="en-US" altLang="en-US" sz="1800" dirty="0">
                <a:latin typeface="Consolas" panose="020B0609020204030204" pitchFamily="49" charset="0"/>
                <a:ea typeface="ＭＳ Ｐゴシック" panose="020B0600070205080204" pitchFamily="34" charset="-128"/>
              </a:rPr>
              <a:t>"</a:t>
            </a:r>
            <a:r>
              <a:rPr lang="en-US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)</a:t>
            </a:r>
          </a:p>
          <a:p>
            <a:pPr lvl="1" eaLnBrk="1" hangingPunct="1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if answer in (</a:t>
            </a:r>
            <a:r>
              <a:rPr lang="en-US" altLang="en-US" sz="1800" dirty="0">
                <a:latin typeface="Consolas" panose="020B0609020204030204" pitchFamily="49" charset="0"/>
                <a:ea typeface="ＭＳ Ｐゴシック" panose="020B0600070205080204" pitchFamily="34" charset="-128"/>
              </a:rPr>
              <a:t>"</a:t>
            </a:r>
            <a:r>
              <a:rPr lang="en-US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one two seven"):</a:t>
            </a:r>
          </a:p>
          <a:p>
            <a:pPr lvl="1" eaLnBrk="1" hangingPunct="1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    print(</a:t>
            </a:r>
            <a:r>
              <a:rPr lang="en-US" altLang="en-US" sz="1800" dirty="0">
                <a:latin typeface="Consolas" panose="020B0609020204030204" pitchFamily="49" charset="0"/>
                <a:ea typeface="ＭＳ Ｐゴシック" panose="020B0600070205080204" pitchFamily="34" charset="-128"/>
              </a:rPr>
              <a:t>"</a:t>
            </a:r>
            <a:r>
              <a:rPr lang="en-US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selection taken")</a:t>
            </a:r>
            <a:endParaRPr lang="en-US" altLang="en-US" sz="1800" dirty="0">
              <a:latin typeface="Consolas" panose="020B0609020204030204" pitchFamily="49" charset="0"/>
              <a:ea typeface="ＭＳ Ｐゴシック" panose="020B0600070205080204" pitchFamily="34" charset="-128"/>
            </a:endParaRPr>
          </a:p>
          <a:p>
            <a:pPr lvl="1" eaLnBrk="1" hangingPunct="1">
              <a:buFont typeface="Arial" panose="020B0604020202020204" pitchFamily="34" charset="0"/>
              <a:buNone/>
            </a:pPr>
            <a:r>
              <a:rPr lang="en-US" altLang="en-US" sz="1800" dirty="0">
                <a:latin typeface="Consolas" panose="020B0609020204030204" pitchFamily="49" charset="0"/>
                <a:ea typeface="ＭＳ Ｐゴシック" panose="020B0600070205080204" pitchFamily="34" charset="-128"/>
              </a:rPr>
              <a:t>else:</a:t>
            </a:r>
          </a:p>
          <a:p>
            <a:pPr lvl="1" eaLnBrk="1" hangingPunct="1">
              <a:buFont typeface="Arial" panose="020B0604020202020204" pitchFamily="34" charset="0"/>
              <a:buNone/>
            </a:pPr>
            <a:r>
              <a:rPr lang="en-US" altLang="en-US" sz="1800" dirty="0">
                <a:latin typeface="Consolas" panose="020B0609020204030204" pitchFamily="49" charset="0"/>
                <a:ea typeface="ＭＳ Ｐゴシック" panose="020B0600070205080204" pitchFamily="34" charset="-128"/>
              </a:rPr>
              <a:t>    </a:t>
            </a:r>
            <a:r>
              <a:rPr lang="en-US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print(</a:t>
            </a:r>
            <a:r>
              <a:rPr lang="en-US" altLang="en-US" sz="1800" dirty="0">
                <a:latin typeface="Consolas" panose="020B0609020204030204" pitchFamily="49" charset="0"/>
                <a:ea typeface="ＭＳ Ｐゴシック" panose="020B0600070205080204" pitchFamily="34" charset="-128"/>
              </a:rPr>
              <a:t>"</a:t>
            </a:r>
            <a:r>
              <a:rPr lang="en-US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selection available")</a:t>
            </a:r>
            <a:endParaRPr lang="en-US" altLang="en-US" sz="1800" dirty="0">
              <a:latin typeface="Consolas" panose="020B0609020204030204" pitchFamily="49" charset="0"/>
              <a:ea typeface="ＭＳ Ｐゴシック" panose="020B0600070205080204" pitchFamily="34" charset="-128"/>
            </a:endParaRPr>
          </a:p>
          <a:p>
            <a:pPr lvl="1" eaLnBrk="1" hangingPunct="1">
              <a:buFont typeface="Arial" panose="020B0604020202020204" pitchFamily="34" charset="0"/>
              <a:buNone/>
            </a:pPr>
            <a:endParaRPr lang="en-US" altLang="en-US" sz="1800" dirty="0" smtClean="0">
              <a:latin typeface="Arial" panose="020B0604020202020204" pitchFamily="34" charset="0"/>
              <a:ea typeface="ＭＳ Ｐゴシック" panose="020B0600070205080204" pitchFamily="34" charset="-128"/>
            </a:endParaRPr>
          </a:p>
          <a:p>
            <a:pPr lvl="1" eaLnBrk="1" hangingPunct="1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(Numeric):</a:t>
            </a:r>
          </a:p>
          <a:p>
            <a:pPr lvl="1" eaLnBrk="1" hangingPunct="1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if num in (1, 2, 3):</a:t>
            </a:r>
          </a:p>
          <a:p>
            <a:pPr lvl="1" eaLnBrk="1" hangingPunct="1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    print("in </a:t>
            </a:r>
            <a:r>
              <a:rPr lang="en-US" altLang="en-US" sz="1800" dirty="0">
                <a:latin typeface="Consolas" panose="020B0609020204030204" pitchFamily="49" charset="0"/>
                <a:ea typeface="ＭＳ Ｐゴシック" panose="020B0600070205080204" pitchFamily="34" charset="-128"/>
              </a:rPr>
              <a:t>set")</a:t>
            </a:r>
            <a:endParaRPr lang="en-US" altLang="en-US" sz="1800" dirty="0" smtClean="0">
              <a:latin typeface="Consolas" panose="020B0609020204030204" pitchFamily="49" charset="0"/>
              <a:ea typeface="ＭＳ Ｐゴシック" panose="020B0600070205080204" pitchFamily="34" charset="-128"/>
            </a:endParaRPr>
          </a:p>
          <a:p>
            <a:pPr lvl="1" eaLnBrk="1" hangingPunct="1">
              <a:buFont typeface="Arial" panose="020B0604020202020204" pitchFamily="34" charset="0"/>
              <a:buNone/>
            </a:pPr>
            <a:endParaRPr lang="en-US" altLang="en-US" sz="1800" dirty="0" smtClean="0">
              <a:latin typeface="Arial" panose="020B0604020202020204" pitchFamily="34" charset="0"/>
              <a:ea typeface="ＭＳ Ｐゴシック" panose="020B0600070205080204" pitchFamily="34" charset="-128"/>
            </a:endParaRPr>
          </a:p>
          <a:p>
            <a:pPr eaLnBrk="1" hangingPunct="1">
              <a:buFontTx/>
              <a:buNone/>
            </a:pPr>
            <a:endParaRPr lang="en-US" altLang="en-US" sz="1800" dirty="0" smtClean="0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20462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>
                <a:ea typeface="ＭＳ Ｐゴシック" panose="020B0600070205080204" pitchFamily="34" charset="-128"/>
              </a:rPr>
              <a:t>Checking Matches: Another Example</a:t>
            </a:r>
          </a:p>
        </p:txBody>
      </p:sp>
      <p:sp>
        <p:nvSpPr>
          <p:cNvPr id="7577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b="1" dirty="0" smtClean="0">
                <a:ea typeface="ＭＳ Ｐゴシック" panose="020B0600070205080204" pitchFamily="34" charset="-128"/>
              </a:rPr>
              <a:t>Complete example</a:t>
            </a:r>
            <a:r>
              <a:rPr lang="en-US" altLang="en-US" dirty="0" smtClean="0">
                <a:ea typeface="ＭＳ Ｐゴシック" panose="020B0600070205080204" pitchFamily="34" charset="-128"/>
              </a:rPr>
              <a:t>: </a:t>
            </a:r>
            <a:r>
              <a:rPr lang="en-US" altLang="en-US" sz="20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12inOperator.py</a:t>
            </a:r>
          </a:p>
          <a:p>
            <a:r>
              <a:rPr lang="en-US" altLang="en-US" sz="1800" dirty="0" smtClean="0">
                <a:ea typeface="ＭＳ Ｐゴシック" panose="020B0600070205080204" pitchFamily="34" charset="-128"/>
                <a:cs typeface="Calibri" panose="020F0502020204030204" pitchFamily="34" charset="0"/>
              </a:rPr>
              <a:t>Learning </a:t>
            </a:r>
            <a:r>
              <a:rPr lang="en-US" altLang="en-US" sz="1800" dirty="0">
                <a:ea typeface="ＭＳ Ｐゴシック" panose="020B0600070205080204" pitchFamily="34" charset="-128"/>
                <a:cs typeface="Calibri" panose="020F0502020204030204" pitchFamily="34" charset="0"/>
              </a:rPr>
              <a:t>objective of example</a:t>
            </a:r>
            <a:r>
              <a:rPr lang="en-US" altLang="en-US" sz="1800" dirty="0" smtClean="0">
                <a:ea typeface="ＭＳ Ｐゴシック" panose="020B0600070205080204" pitchFamily="34" charset="-128"/>
                <a:cs typeface="Calibri" panose="020F0502020204030204" pitchFamily="34" charset="0"/>
              </a:rPr>
              <a:t>: illustrating the use of the </a:t>
            </a:r>
            <a:r>
              <a:rPr lang="en-US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  <a:cs typeface="Calibri" panose="020F0502020204030204" pitchFamily="34" charset="0"/>
              </a:rPr>
              <a:t>IF-IN</a:t>
            </a:r>
            <a:r>
              <a:rPr lang="en-US" altLang="en-US" sz="1800" dirty="0" smtClean="0">
                <a:ea typeface="ＭＳ Ｐゴシック" panose="020B0600070205080204" pitchFamily="34" charset="-128"/>
                <a:cs typeface="Calibri" panose="020F0502020204030204" pitchFamily="34" charset="0"/>
              </a:rPr>
              <a:t> operator in conjunction with strings as well showing the use of the NOT operator.</a:t>
            </a:r>
            <a:endParaRPr lang="en-US" altLang="en-US" sz="1800" dirty="0">
              <a:latin typeface="Consolas" panose="020B0609020204030204" pitchFamily="49" charset="0"/>
              <a:ea typeface="ＭＳ Ｐゴシック" panose="020B0600070205080204" pitchFamily="34" charset="-128"/>
            </a:endParaRPr>
          </a:p>
          <a:p>
            <a:endParaRPr lang="en-US" altLang="en-US" dirty="0" smtClean="0">
              <a:ea typeface="ＭＳ Ｐゴシック" panose="020B0600070205080204" pitchFamily="34" charset="-128"/>
            </a:endParaRPr>
          </a:p>
          <a:p>
            <a:pPr marL="177800" lvl="1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print</a:t>
            </a:r>
            <a:r>
              <a:rPr lang="en-US" altLang="en-US" sz="1800" dirty="0">
                <a:latin typeface="Consolas" panose="020B0609020204030204" pitchFamily="49" charset="0"/>
                <a:ea typeface="ＭＳ Ｐゴシック" panose="020B0600070205080204" pitchFamily="34" charset="-128"/>
              </a:rPr>
              <a:t>("Menu options")</a:t>
            </a:r>
          </a:p>
          <a:p>
            <a:pPr marL="177800" lvl="1" indent="0">
              <a:buFont typeface="Arial" panose="020B0604020202020204" pitchFamily="34" charset="0"/>
              <a:buNone/>
            </a:pPr>
            <a:r>
              <a:rPr lang="en-US" altLang="en-US" sz="1800" dirty="0">
                <a:latin typeface="Consolas" panose="020B0609020204030204" pitchFamily="49" charset="0"/>
                <a:ea typeface="ＭＳ Ｐゴシック" panose="020B0600070205080204" pitchFamily="34" charset="-128"/>
              </a:rPr>
              <a:t>print("(a)</a:t>
            </a:r>
            <a:r>
              <a:rPr lang="en-US" altLang="en-US" sz="1800" dirty="0" err="1">
                <a:latin typeface="Consolas" panose="020B0609020204030204" pitchFamily="49" charset="0"/>
                <a:ea typeface="ＭＳ Ｐゴシック" panose="020B0600070205080204" pitchFamily="34" charset="-128"/>
              </a:rPr>
              <a:t>dd</a:t>
            </a:r>
            <a:r>
              <a:rPr lang="en-US" altLang="en-US" sz="1800" dirty="0">
                <a:latin typeface="Consolas" panose="020B0609020204030204" pitchFamily="49" charset="0"/>
                <a:ea typeface="ＭＳ Ｐゴシック" panose="020B0600070205080204" pitchFamily="34" charset="-128"/>
              </a:rPr>
              <a:t> a new player to the game")</a:t>
            </a:r>
          </a:p>
          <a:p>
            <a:pPr marL="177800" lvl="1" indent="0">
              <a:buFont typeface="Arial" panose="020B0604020202020204" pitchFamily="34" charset="0"/>
              <a:buNone/>
            </a:pPr>
            <a:r>
              <a:rPr lang="en-US" altLang="en-US" sz="1800" dirty="0">
                <a:latin typeface="Consolas" panose="020B0609020204030204" pitchFamily="49" charset="0"/>
                <a:ea typeface="ＭＳ Ｐゴシック" panose="020B0600070205080204" pitchFamily="34" charset="-128"/>
              </a:rPr>
              <a:t>print("(r)</a:t>
            </a:r>
            <a:r>
              <a:rPr lang="en-US" altLang="en-US" sz="1800" dirty="0" err="1">
                <a:latin typeface="Consolas" panose="020B0609020204030204" pitchFamily="49" charset="0"/>
                <a:ea typeface="ＭＳ Ｐゴシック" panose="020B0600070205080204" pitchFamily="34" charset="-128"/>
              </a:rPr>
              <a:t>emove</a:t>
            </a:r>
            <a:r>
              <a:rPr lang="en-US" altLang="en-US" sz="1800" dirty="0">
                <a:latin typeface="Consolas" panose="020B0609020204030204" pitchFamily="49" charset="0"/>
                <a:ea typeface="ＭＳ Ｐゴシック" panose="020B0600070205080204" pitchFamily="34" charset="-128"/>
              </a:rPr>
              <a:t> a player from the game")</a:t>
            </a:r>
          </a:p>
          <a:p>
            <a:pPr marL="177800" lvl="1" indent="0">
              <a:buFont typeface="Arial" panose="020B0604020202020204" pitchFamily="34" charset="0"/>
              <a:buNone/>
            </a:pPr>
            <a:r>
              <a:rPr lang="en-US" altLang="en-US" sz="1800" dirty="0">
                <a:latin typeface="Consolas" panose="020B0609020204030204" pitchFamily="49" charset="0"/>
                <a:ea typeface="ＭＳ Ｐゴシック" panose="020B0600070205080204" pitchFamily="34" charset="-128"/>
              </a:rPr>
              <a:t>print("(m)</a:t>
            </a:r>
            <a:r>
              <a:rPr lang="en-US" altLang="en-US" sz="1800" dirty="0" err="1">
                <a:latin typeface="Consolas" panose="020B0609020204030204" pitchFamily="49" charset="0"/>
                <a:ea typeface="ＭＳ Ｐゴシック" panose="020B0600070205080204" pitchFamily="34" charset="-128"/>
              </a:rPr>
              <a:t>odify</a:t>
            </a:r>
            <a:r>
              <a:rPr lang="en-US" altLang="en-US" sz="1800" dirty="0">
                <a:latin typeface="Consolas" panose="020B0609020204030204" pitchFamily="49" charset="0"/>
                <a:ea typeface="ＭＳ Ｐゴシック" panose="020B0600070205080204" pitchFamily="34" charset="-128"/>
              </a:rPr>
              <a:t> player")</a:t>
            </a:r>
          </a:p>
          <a:p>
            <a:pPr marL="177800" lvl="1" indent="0">
              <a:buFont typeface="Arial" panose="020B0604020202020204" pitchFamily="34" charset="0"/>
              <a:buNone/>
            </a:pPr>
            <a:r>
              <a:rPr lang="en-US" altLang="en-US" sz="1800" dirty="0">
                <a:latin typeface="Consolas" panose="020B0609020204030204" pitchFamily="49" charset="0"/>
                <a:ea typeface="ＭＳ Ｐゴシック" panose="020B0600070205080204" pitchFamily="34" charset="-128"/>
              </a:rPr>
              <a:t>print("(q)</a:t>
            </a:r>
            <a:r>
              <a:rPr lang="en-US" altLang="en-US" sz="1800" dirty="0" err="1">
                <a:latin typeface="Consolas" panose="020B0609020204030204" pitchFamily="49" charset="0"/>
                <a:ea typeface="ＭＳ Ｐゴシック" panose="020B0600070205080204" pitchFamily="34" charset="-128"/>
              </a:rPr>
              <a:t>uit</a:t>
            </a:r>
            <a:r>
              <a:rPr lang="en-US" altLang="en-US" sz="1800" dirty="0">
                <a:latin typeface="Consolas" panose="020B0609020204030204" pitchFamily="49" charset="0"/>
                <a:ea typeface="ＭＳ Ｐゴシック" panose="020B0600070205080204" pitchFamily="34" charset="-128"/>
              </a:rPr>
              <a:t> game")</a:t>
            </a:r>
          </a:p>
          <a:p>
            <a:pPr marL="177800" lvl="1" indent="0">
              <a:buFont typeface="Arial" panose="020B0604020202020204" pitchFamily="34" charset="0"/>
              <a:buNone/>
            </a:pPr>
            <a:r>
              <a:rPr lang="en-US" altLang="en-US" sz="1800" dirty="0">
                <a:latin typeface="Consolas" panose="020B0609020204030204" pitchFamily="49" charset="0"/>
                <a:ea typeface="ＭＳ Ｐゴシック" panose="020B0600070205080204" pitchFamily="34" charset="-128"/>
              </a:rPr>
              <a:t>selection = input("Enter your selection: ")</a:t>
            </a:r>
          </a:p>
          <a:p>
            <a:pPr marL="177800" lvl="1" indent="0">
              <a:buFont typeface="Arial" panose="020B0604020202020204" pitchFamily="34" charset="0"/>
              <a:buNone/>
            </a:pPr>
            <a:r>
              <a:rPr lang="en-US" altLang="en-US" sz="1800" dirty="0">
                <a:latin typeface="Consolas" panose="020B0609020204030204" pitchFamily="49" charset="0"/>
                <a:ea typeface="ＭＳ Ｐゴシック" panose="020B0600070205080204" pitchFamily="34" charset="-128"/>
              </a:rPr>
              <a:t>if selection not in ("a", "A", "r",  "R", "m", "M", "q", "Q"):</a:t>
            </a:r>
          </a:p>
          <a:p>
            <a:pPr marL="177800" lvl="1" indent="0">
              <a:buFont typeface="Arial" panose="020B0604020202020204" pitchFamily="34" charset="0"/>
              <a:buNone/>
            </a:pPr>
            <a:r>
              <a:rPr lang="en-US" altLang="en-US" sz="1800" dirty="0">
                <a:latin typeface="Consolas" panose="020B0609020204030204" pitchFamily="49" charset="0"/>
                <a:ea typeface="ＭＳ Ｐゴシック" panose="020B0600070205080204" pitchFamily="34" charset="-128"/>
              </a:rPr>
              <a:t>    print("Please enter one of 'a', 'r', 'm' or 'q' ")</a:t>
            </a:r>
            <a:endParaRPr lang="en-US" altLang="en-US" dirty="0" smtClean="0"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432998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altLang="en-US" dirty="0" smtClean="0">
                <a:ea typeface="ＭＳ Ｐゴシック" panose="020B0600070205080204" pitchFamily="34" charset="-128"/>
              </a:rPr>
              <a:t>After This Section You Should Now Know</a:t>
            </a:r>
            <a:endParaRPr lang="en-US" altLang="en-US" dirty="0" smtClean="0">
              <a:ea typeface="ＭＳ Ｐゴシック" panose="020B0600070205080204" pitchFamily="34" charset="-128"/>
            </a:endParaRPr>
          </a:p>
        </p:txBody>
      </p:sp>
      <p:sp>
        <p:nvSpPr>
          <p:cNvPr id="7782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CA" altLang="en-US" dirty="0" smtClean="0">
                <a:ea typeface="ＭＳ Ｐゴシック" panose="020B0600070205080204" pitchFamily="34" charset="-128"/>
              </a:rPr>
              <a:t>How to use the logical operators in conjunction with branching: </a:t>
            </a:r>
          </a:p>
          <a:p>
            <a:pPr lvl="1" eaLnBrk="1" hangingPunct="1"/>
            <a:r>
              <a:rPr lang="en-CA" altLang="en-US" dirty="0" smtClean="0">
                <a:ea typeface="ＭＳ Ｐゴシック" panose="020B0600070205080204" pitchFamily="34" charset="-128"/>
              </a:rPr>
              <a:t>AND</a:t>
            </a:r>
          </a:p>
          <a:p>
            <a:pPr lvl="1" eaLnBrk="1" hangingPunct="1"/>
            <a:r>
              <a:rPr lang="en-CA" altLang="en-US" dirty="0" smtClean="0">
                <a:ea typeface="ＭＳ Ｐゴシック" panose="020B0600070205080204" pitchFamily="34" charset="-128"/>
              </a:rPr>
              <a:t>OR</a:t>
            </a:r>
          </a:p>
          <a:p>
            <a:pPr lvl="1" eaLnBrk="1" hangingPunct="1"/>
            <a:r>
              <a:rPr lang="en-CA" altLang="en-US" dirty="0" smtClean="0">
                <a:ea typeface="ＭＳ Ｐゴシック" panose="020B0600070205080204" pitchFamily="34" charset="-128"/>
              </a:rPr>
              <a:t>NOT</a:t>
            </a:r>
            <a:endParaRPr lang="en-US" altLang="en-US" dirty="0" smtClean="0">
              <a:ea typeface="ＭＳ Ｐゴシック" panose="020B0600070205080204" pitchFamily="34" charset="-128"/>
            </a:endParaRPr>
          </a:p>
          <a:p>
            <a:pPr eaLnBrk="1" hangingPunct="1">
              <a:defRPr/>
            </a:pPr>
            <a:r>
              <a:rPr lang="en-US" altLang="en-US" dirty="0"/>
              <a:t>How to test decision making </a:t>
            </a:r>
            <a:r>
              <a:rPr lang="en-US" altLang="en-US" dirty="0" smtClean="0"/>
              <a:t>constructs</a:t>
            </a:r>
          </a:p>
          <a:p>
            <a:pPr eaLnBrk="1" hangingPunct="1">
              <a:defRPr/>
            </a:pPr>
            <a:r>
              <a:rPr lang="en-US" altLang="en-US" dirty="0" smtClean="0"/>
              <a:t>When/how to employ multiple </a:t>
            </a:r>
            <a:r>
              <a:rPr lang="en-US" altLang="en-US" dirty="0" smtClean="0">
                <a:latin typeface="Consolas" panose="020B0609020204030204" pitchFamily="49" charset="0"/>
              </a:rPr>
              <a:t>IF</a:t>
            </a:r>
            <a:r>
              <a:rPr lang="en-US" altLang="en-US" dirty="0" smtClean="0"/>
              <a:t> structures</a:t>
            </a:r>
            <a:endParaRPr lang="en-US" altLang="en-US" dirty="0"/>
          </a:p>
          <a:p>
            <a:pPr eaLnBrk="1" hangingPunct="1">
              <a:defRPr/>
            </a:pPr>
            <a:r>
              <a:rPr lang="en-US" altLang="en-US" dirty="0" smtClean="0"/>
              <a:t>When/how </a:t>
            </a:r>
            <a:r>
              <a:rPr lang="en-US" altLang="en-US" dirty="0"/>
              <a:t>to employ </a:t>
            </a:r>
            <a:r>
              <a:rPr lang="en-US" altLang="en-US" dirty="0" smtClean="0"/>
              <a:t>an </a:t>
            </a:r>
            <a:r>
              <a:rPr lang="en-US" altLang="en-US" dirty="0" smtClean="0">
                <a:latin typeface="Consolas" panose="020B0609020204030204" pitchFamily="49" charset="0"/>
              </a:rPr>
              <a:t>IF-ELIF</a:t>
            </a:r>
            <a:r>
              <a:rPr lang="en-US" altLang="en-US" dirty="0" smtClean="0"/>
              <a:t> structure</a:t>
            </a:r>
          </a:p>
          <a:p>
            <a:pPr eaLnBrk="1" hangingPunct="1">
              <a:defRPr/>
            </a:pPr>
            <a:r>
              <a:rPr lang="en-US" altLang="en-US" dirty="0" smtClean="0"/>
              <a:t>When to employ nested </a:t>
            </a:r>
            <a:r>
              <a:rPr lang="en-US" altLang="en-US" dirty="0">
                <a:latin typeface="Consolas" panose="020B0609020204030204" pitchFamily="49" charset="0"/>
              </a:rPr>
              <a:t>IF</a:t>
            </a:r>
            <a:r>
              <a:rPr lang="en-US" altLang="en-US" dirty="0"/>
              <a:t> </a:t>
            </a:r>
            <a:r>
              <a:rPr lang="en-US" altLang="en-US" dirty="0" smtClean="0"/>
              <a:t>structures</a:t>
            </a:r>
          </a:p>
          <a:p>
            <a:pPr eaLnBrk="1" hangingPunct="1">
              <a:defRPr/>
            </a:pPr>
            <a:r>
              <a:rPr lang="en-US" altLang="en-US" dirty="0" smtClean="0"/>
              <a:t>How to trace </a:t>
            </a:r>
            <a:r>
              <a:rPr lang="en-US" altLang="en-US" dirty="0"/>
              <a:t>nested </a:t>
            </a:r>
            <a:r>
              <a:rPr lang="en-US" altLang="en-US" dirty="0">
                <a:latin typeface="Consolas" panose="020B0609020204030204" pitchFamily="49" charset="0"/>
              </a:rPr>
              <a:t>IF</a:t>
            </a:r>
            <a:r>
              <a:rPr lang="en-US" altLang="en-US" dirty="0"/>
              <a:t> </a:t>
            </a:r>
            <a:r>
              <a:rPr lang="en-US" altLang="en-US" dirty="0" smtClean="0"/>
              <a:t>structures</a:t>
            </a:r>
          </a:p>
          <a:p>
            <a:pPr eaLnBrk="1" hangingPunct="1">
              <a:defRPr/>
            </a:pPr>
            <a:r>
              <a:rPr lang="en-US" altLang="en-US" smtClean="0"/>
              <a:t>The </a:t>
            </a:r>
            <a:r>
              <a:rPr lang="en-US" altLang="en-US" dirty="0" smtClean="0">
                <a:latin typeface="Consolas" panose="020B0609020204030204" pitchFamily="49" charset="0"/>
              </a:rPr>
              <a:t>IF</a:t>
            </a:r>
            <a:r>
              <a:rPr lang="en-US" altLang="en-US" dirty="0" smtClean="0"/>
              <a:t>-</a:t>
            </a:r>
            <a:r>
              <a:rPr lang="en-US" altLang="en-US" dirty="0" smtClean="0">
                <a:latin typeface="Consolas" panose="020B0609020204030204" pitchFamily="49" charset="0"/>
              </a:rPr>
              <a:t>IN</a:t>
            </a:r>
            <a:r>
              <a:rPr lang="en-US" altLang="en-US" dirty="0" smtClean="0"/>
              <a:t> operator</a:t>
            </a:r>
            <a:endParaRPr lang="en-US" altLang="en-US" dirty="0"/>
          </a:p>
          <a:p>
            <a:pPr marL="0" indent="0" eaLnBrk="1" hangingPunct="1">
              <a:buNone/>
              <a:defRPr/>
            </a:pPr>
            <a:endParaRPr lang="en-US" altLang="en-US" dirty="0" smtClean="0"/>
          </a:p>
          <a:p>
            <a:pPr eaLnBrk="1" hangingPunct="1">
              <a:defRPr/>
            </a:pP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57933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>
                <a:ea typeface="ＭＳ Ｐゴシック" panose="020B0600070205080204" pitchFamily="34" charset="-128"/>
              </a:rPr>
              <a:t>Copyright Notification</a:t>
            </a:r>
          </a:p>
        </p:txBody>
      </p:sp>
      <p:sp>
        <p:nvSpPr>
          <p:cNvPr id="7987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 smtClean="0">
                <a:ea typeface="ＭＳ Ｐゴシック" panose="020B0600070205080204" pitchFamily="34" charset="-128"/>
              </a:rPr>
              <a:t>“Unless otherwise indicated, all images in this presentation are  used with permission from Microsoft.”</a:t>
            </a:r>
          </a:p>
        </p:txBody>
      </p:sp>
      <p:sp>
        <p:nvSpPr>
          <p:cNvPr id="79876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117475" y="6665913"/>
            <a:ext cx="854075" cy="1920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spcBef>
                <a:spcPct val="10000"/>
              </a:spcBef>
              <a:buSzPct val="100000"/>
              <a:buFont typeface="Times New Roman" panose="02020603050405020304" pitchFamily="18" charset="0"/>
              <a:buChar char="-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lnSpc>
                <a:spcPct val="90000"/>
              </a:lnSpc>
              <a:spcBef>
                <a:spcPct val="10000"/>
              </a:spcBef>
              <a:buSzPct val="10000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spcBef>
                <a:spcPct val="1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spcBef>
                <a:spcPct val="1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900" dirty="0">
                <a:solidFill>
                  <a:srgbClr val="898989"/>
                </a:solidFill>
                <a:latin typeface="Arial" panose="020B0604020202020204" pitchFamily="34" charset="0"/>
              </a:rPr>
              <a:t>slide </a:t>
            </a:r>
            <a:fld id="{5D2171E3-1DB1-4C7D-9D12-69C3A48F8168}" type="slidenum">
              <a:rPr lang="en-US" altLang="en-US" sz="900">
                <a:solidFill>
                  <a:srgbClr val="898989"/>
                </a:solidFill>
                <a:latin typeface="Arial" panose="020B0604020202020204" pitchFamily="34" charset="0"/>
              </a:rPr>
              <a:pPr eaLnBrk="1" hangingPunct="1">
                <a:spcBef>
                  <a:spcPct val="0"/>
                </a:spcBef>
                <a:buFontTx/>
                <a:buNone/>
              </a:pPr>
              <a:t>36</a:t>
            </a:fld>
            <a:endParaRPr lang="en-US" altLang="en-US" sz="900" dirty="0">
              <a:solidFill>
                <a:srgbClr val="898989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78642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evaluation_intro">
  <a:themeElements>
    <a:clrScheme name="">
      <a:dk1>
        <a:srgbClr val="000000"/>
      </a:dk1>
      <a:lt1>
        <a:srgbClr val="33CC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ADE2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evaluation_intro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noFill/>
        <a:ln w="38100" cap="flat" cmpd="sng" algn="ctr">
          <a:solidFill>
            <a:schemeClr val="tx1"/>
          </a:solidFill>
          <a:prstDash val="solid"/>
          <a:round/>
          <a:headEnd type="none" w="sm" len="sm"/>
          <a:tailEnd type="none"/>
        </a:ln>
        <a:effectLst/>
      </a:spPr>
      <a:bodyPr rtlCol="0" anchor="t" anchorCtr="0"/>
      <a:lstStyle>
        <a:defPPr algn="ctr">
          <a:defRPr sz="1600" dirty="0" smtClean="0"/>
        </a:defPPr>
      </a:lstStyle>
    </a:spDef>
    <a:lnDef>
      <a:spPr bwMode="auto">
        <a:noFill/>
        <a:ln w="38100" cap="flat" cmpd="sng" algn="ctr">
          <a:solidFill>
            <a:schemeClr val="tx1"/>
          </a:solidFill>
          <a:prstDash val="solid"/>
          <a:round/>
          <a:headEnd type="none" w="sm" len="sm"/>
          <a:tailEnd type="none"/>
        </a:ln>
        <a:effectLst/>
      </a:spPr>
      <a:bodyPr/>
      <a:lstStyle/>
    </a:lnDef>
    <a:txDef>
      <a:spPr>
        <a:noFill/>
        <a:ln w="0">
          <a:noFill/>
        </a:ln>
      </a:spPr>
      <a:bodyPr wrap="square" lIns="0" rtlCol="0">
        <a:noAutofit/>
      </a:bodyPr>
      <a:lstStyle>
        <a:defPPr>
          <a:defRPr sz="1800" dirty="0" smtClean="0"/>
        </a:defPPr>
      </a:lstStyle>
    </a:txDef>
  </a:objectDefaults>
  <a:extraClrSchemeLst>
    <a:extraClrScheme>
      <a:clrScheme name="evaluation_intro 1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valuation_intro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33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valuation_intro 3">
        <a:dk1>
          <a:srgbClr val="000000"/>
        </a:dk1>
        <a:lt1>
          <a:srgbClr val="FFFFCC"/>
        </a:lt1>
        <a:dk2>
          <a:srgbClr val="999933"/>
        </a:dk2>
        <a:lt2>
          <a:srgbClr val="808000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valuation_intro 4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valuation_intro 5">
        <a:dk1>
          <a:srgbClr val="000000"/>
        </a:dk1>
        <a:lt1>
          <a:srgbClr val="FFFFFF"/>
        </a:lt1>
        <a:dk2>
          <a:srgbClr val="000000"/>
        </a:dk2>
        <a:lt2>
          <a:srgbClr val="9F9F9F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valuation_intro 6">
        <a:dk1>
          <a:srgbClr val="000000"/>
        </a:dk1>
        <a:lt1>
          <a:srgbClr val="FFFFFF"/>
        </a:lt1>
        <a:dk2>
          <a:srgbClr val="000000"/>
        </a:dk2>
        <a:lt2>
          <a:srgbClr val="868686"/>
        </a:lt2>
        <a:accent1>
          <a:srgbClr val="CBCBCB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005CE7"/>
        </a:accent6>
        <a:hlink>
          <a:srgbClr val="FF0033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valuation_intro 7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39055</TotalTime>
  <Pages>8</Pages>
  <Words>2726</Words>
  <Application>Microsoft Office PowerPoint</Application>
  <PresentationFormat>On-screen Show (4:3)</PresentationFormat>
  <Paragraphs>415</Paragraphs>
  <Slides>36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44" baseType="lpstr">
      <vt:lpstr>ＭＳ Ｐゴシック</vt:lpstr>
      <vt:lpstr>Arial</vt:lpstr>
      <vt:lpstr>Calibri</vt:lpstr>
      <vt:lpstr>Comic Sans MS</vt:lpstr>
      <vt:lpstr>Consolas</vt:lpstr>
      <vt:lpstr>Times New Roman</vt:lpstr>
      <vt:lpstr>Wingdings</vt:lpstr>
      <vt:lpstr>evaluation_intro</vt:lpstr>
      <vt:lpstr>Branching In Python: Part 2</vt:lpstr>
      <vt:lpstr>Decision-Making With Multiple Boolean Expressions (Connected With Logic)</vt:lpstr>
      <vt:lpstr>Forming Compound Boolean Expressions With The “OR” Operator</vt:lpstr>
      <vt:lpstr>The “NOT” Operator</vt:lpstr>
      <vt:lpstr>Quick Summary: Using Logic With Branching</vt:lpstr>
      <vt:lpstr>Nesting</vt:lpstr>
      <vt:lpstr>Recognizing When Nesting Is Needed</vt:lpstr>
      <vt:lpstr>Nested Decision  Making: Flowchart</vt:lpstr>
      <vt:lpstr>Nested Decision Making: Code Like Representation</vt:lpstr>
      <vt:lpstr>Nested Decision Making: Illustrative Example</vt:lpstr>
      <vt:lpstr>Decision-Making With Multiple Alternatives/Questions</vt:lpstr>
      <vt:lpstr>Decision Making With Multiple Ifs</vt:lpstr>
      <vt:lpstr>Multiple Ifs: Non-Exclusive Conditions</vt:lpstr>
      <vt:lpstr>Multiple Ifs: Non-Exclusive Conditions (Example)</vt:lpstr>
      <vt:lpstr>Multiple Ifs: Mutually Exclusive Conditions</vt:lpstr>
      <vt:lpstr>Decision Making With If-Elif-Else</vt:lpstr>
      <vt:lpstr>Multiple If-Elif-Else: Use With Mutually Exclusive Conditions</vt:lpstr>
      <vt:lpstr>If-Elif-Else: Mutually Exclusive  Conditions (Example)</vt:lpstr>
      <vt:lpstr>When To Use Multiple-Ifs</vt:lpstr>
      <vt:lpstr>When To Use If, ElIfs</vt:lpstr>
      <vt:lpstr>Extra Practice</vt:lpstr>
      <vt:lpstr>Extra Practice (2)</vt:lpstr>
      <vt:lpstr>Recap: What Decision Making Mechanisms Are Available /When To Use Them</vt:lpstr>
      <vt:lpstr>Recap: When To Use Compound And Nested Decision Making</vt:lpstr>
      <vt:lpstr>Testing Decision Making Constructs</vt:lpstr>
      <vt:lpstr>Testing Decisions: An Example</vt:lpstr>
      <vt:lpstr>Lesson: Avoid Using A Float When An Integer Will Do</vt:lpstr>
      <vt:lpstr>Extra Practice</vt:lpstr>
      <vt:lpstr>Extra Practice (2)</vt:lpstr>
      <vt:lpstr>Rule Of Thumb: Branches</vt:lpstr>
      <vt:lpstr>Extra Practice: Grades</vt:lpstr>
      <vt:lpstr>Decision Making: Checking Matches</vt:lpstr>
      <vt:lpstr>Decision Making: Checking Matches (2)</vt:lpstr>
      <vt:lpstr>Checking Matches: Another Example</vt:lpstr>
      <vt:lpstr>After This Section You Should Now Know</vt:lpstr>
      <vt:lpstr>Copyright Notification</vt:lpstr>
    </vt:vector>
  </TitlesOfParts>
  <Company>Department of Computer Science, University of Calgary</Company>
  <LinksUpToDate>false</LinksUpToDate>
  <SharedDoc>false</SharedDoc>
  <HyperlinkBase/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Branching and making decisions</dc:title>
  <dc:subject>Introduction to Programming for Computer Science Majors</dc:subject>
  <dc:creator>James Tam</dc:creator>
  <cp:keywords>logic;multiple IFs;IF-ELIF;nesting;nested IFs;nested branches;epsilon</cp:keywords>
  <cp:lastModifiedBy>Microsoft account</cp:lastModifiedBy>
  <cp:revision>3245</cp:revision>
  <cp:lastPrinted>2014-08-25T22:49:30Z</cp:lastPrinted>
  <dcterms:created xsi:type="dcterms:W3CDTF">1995-08-18T10:27:02Z</dcterms:created>
  <dcterms:modified xsi:type="dcterms:W3CDTF">2022-05-11T21:46:44Z</dcterms:modified>
  <cp:category>Course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TemplateType">
    <vt:i4>1</vt:i4>
  </property>
  <property fmtid="{D5CDD505-2E9C-101B-9397-08002B2CF9AE}" pid="3" name="GraphicType">
    <vt:i4>1</vt:i4>
  </property>
  <property fmtid="{D5CDD505-2E9C-101B-9397-08002B2CF9AE}" pid="4" name="Compression">
    <vt:i4>100</vt:i4>
  </property>
  <property fmtid="{D5CDD505-2E9C-101B-9397-08002B2CF9AE}" pid="5" name="ScreenSize">
    <vt:i4>1</vt:i4>
  </property>
  <property fmtid="{D5CDD505-2E9C-101B-9397-08002B2CF9AE}" pid="6" name="ScreenUsage">
    <vt:i4>1</vt:i4>
  </property>
  <property fmtid="{D5CDD505-2E9C-101B-9397-08002B2CF9AE}" pid="7" name="MailAddress">
    <vt:lpwstr>saul@cpsc.ucalgary.ca</vt:lpwstr>
  </property>
  <property fmtid="{D5CDD505-2E9C-101B-9397-08002B2CF9AE}" pid="8" name="HomePage">
    <vt:lpwstr>http://www.cpsc.ucalgary.ca/~saul</vt:lpwstr>
  </property>
  <property fmtid="{D5CDD505-2E9C-101B-9397-08002B2CF9AE}" pid="9" name="Other">
    <vt:lpwstr>Saul Greenberg, _x000d_
Department of Computer Science, _x000d_
University of Calgary,  _x000d_
Calgary, Alberta CANADA_x000d_
T2N 1N4</vt:lpwstr>
  </property>
  <property fmtid="{D5CDD505-2E9C-101B-9397-08002B2CF9AE}" pid="10" name="DownloadOriginal">
    <vt:bool>false</vt:bool>
  </property>
  <property fmtid="{D5CDD505-2E9C-101B-9397-08002B2CF9AE}" pid="11" name="DownloadIEButton">
    <vt:bool>false</vt:bool>
  </property>
  <property fmtid="{D5CDD505-2E9C-101B-9397-08002B2CF9AE}" pid="12" name="UseBrowserColor">
    <vt:bool>false</vt:bool>
  </property>
  <property fmtid="{D5CDD505-2E9C-101B-9397-08002B2CF9AE}" pid="13" name="BackColor">
    <vt:i4>16777215</vt:i4>
  </property>
  <property fmtid="{D5CDD505-2E9C-101B-9397-08002B2CF9AE}" pid="14" name="TextColor">
    <vt:i4>0</vt:i4>
  </property>
  <property fmtid="{D5CDD505-2E9C-101B-9397-08002B2CF9AE}" pid="15" name="LinkColor">
    <vt:i4>16711782</vt:i4>
  </property>
  <property fmtid="{D5CDD505-2E9C-101B-9397-08002B2CF9AE}" pid="16" name="VisitedColor">
    <vt:i4>10040268</vt:i4>
  </property>
  <property fmtid="{D5CDD505-2E9C-101B-9397-08002B2CF9AE}" pid="17" name="TransparentButton">
    <vt:i4>0</vt:i4>
  </property>
  <property fmtid="{D5CDD505-2E9C-101B-9397-08002B2CF9AE}" pid="18" name="ButtonType">
    <vt:i4>3</vt:i4>
  </property>
  <property fmtid="{D5CDD505-2E9C-101B-9397-08002B2CF9AE}" pid="19" name="ShowNotes">
    <vt:bool>false</vt:bool>
  </property>
  <property fmtid="{D5CDD505-2E9C-101B-9397-08002B2CF9AE}" pid="20" name="NavBtnPos">
    <vt:i4>1</vt:i4>
  </property>
  <property fmtid="{D5CDD505-2E9C-101B-9397-08002B2CF9AE}" pid="21" name="OutputDir">
    <vt:lpwstr>D:\@www\grouplab\saul\481\topics</vt:lpwstr>
  </property>
</Properties>
</file>