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76" r:id="rId4"/>
    <p:sldId id="277" r:id="rId5"/>
    <p:sldId id="258"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70" autoAdjust="0"/>
  </p:normalViewPr>
  <p:slideViewPr>
    <p:cSldViewPr>
      <p:cViewPr varScale="1">
        <p:scale>
          <a:sx n="66" d="100"/>
          <a:sy n="66" d="100"/>
        </p:scale>
        <p:origin x="66" y="9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6/3/2022</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extLst>
      <p:ext uri="{BB962C8B-B14F-4D97-AF65-F5344CB8AC3E}">
        <p14:creationId xmlns:p14="http://schemas.microsoft.com/office/powerpoint/2010/main" val="669947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6/3/2022</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extLst>
      <p:ext uri="{BB962C8B-B14F-4D97-AF65-F5344CB8AC3E}">
        <p14:creationId xmlns:p14="http://schemas.microsoft.com/office/powerpoint/2010/main" val="4010560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5</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10</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lvl="1" indent="-171450">
              <a:buFontTx/>
              <a:buChar char="•"/>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14</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15</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16</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charset="0"/>
              <a:buChar char="•"/>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19</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6/3/2022</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6/3/2022</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6/3/2022</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6/3/2022</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6/3/2022</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6/3/2022</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6/3/2022</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6/3/2022</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6/3/2022</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6/3/2022</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lbDJaCrcJ60&amp;feature=youtu.b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r>
              <a:rPr lang="en-US" altLang="en-US" dirty="0" smtClean="0"/>
              <a:t>.</a:t>
            </a:r>
          </a:p>
          <a:p>
            <a:pPr lvl="1">
              <a:buFont typeface="Arial" charset="0"/>
              <a:buChar char="•"/>
              <a:defRPr/>
            </a:pPr>
            <a:r>
              <a:rPr lang="en-US" altLang="en-US" dirty="0" smtClean="0"/>
              <a:t>Writing a solution for problems when the answer isn’t immediately self evident.</a:t>
            </a:r>
            <a:endParaRPr lang="en-US" altLang="en-US" dirty="0" smtClean="0"/>
          </a:p>
          <a:p>
            <a:pPr>
              <a:buFont typeface="Arial" charset="0"/>
              <a:buChar char="•"/>
              <a:defRPr/>
            </a:pPr>
            <a:r>
              <a:rPr lang="en-US" altLang="en-US" dirty="0" smtClean="0"/>
              <a:t>There isn’t an exact prescribed formula or series of steps that you can learn and apply</a:t>
            </a:r>
            <a:r>
              <a:rPr lang="en-US" altLang="en-US" dirty="0" smtClean="0"/>
              <a:t>.</a:t>
            </a:r>
          </a:p>
          <a:p>
            <a:pPr lvl="1">
              <a:buFont typeface="Arial" charset="0"/>
              <a:buChar char="•"/>
              <a:defRPr/>
            </a:pPr>
            <a:r>
              <a:rPr lang="en-US" altLang="en-US" dirty="0" smtClean="0"/>
              <a:t>In that way it’s similar to other tasks where you learn a basic skill set or are taught ‘good’ principles and you must determine how to apply them e.g. composing poems, writing short stories.</a:t>
            </a:r>
            <a:endParaRPr lang="en-US" altLang="en-US" dirty="0" smtClean="0"/>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This section cannot/will not provide you with a simple set of steps that you can memorize and apply in any situation.</a:t>
            </a:r>
          </a:p>
          <a:p>
            <a:pPr lvl="1">
              <a:buFont typeface="Arial" charset="0"/>
              <a:buChar char="–"/>
              <a:defRPr/>
            </a:pPr>
            <a:r>
              <a:rPr lang="en-US" altLang="en-US" dirty="0"/>
              <a:t>Think about the many ways in which your assignments could have been implemented!</a:t>
            </a:r>
          </a:p>
          <a:p>
            <a:pPr>
              <a:buFont typeface="Arial" charset="0"/>
              <a:buChar char="•"/>
              <a:defRPr/>
            </a:pPr>
            <a:r>
              <a:rPr lang="en-US" altLang="en-US" dirty="0" smtClean="0"/>
              <a:t>What </a:t>
            </a:r>
            <a:r>
              <a:rPr lang="en-US" altLang="en-US" dirty="0"/>
              <a:t>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The Contents Of These Lectures May Look </a:t>
            </a:r>
            <a:r>
              <a:rPr lang="en-US" sz="2800" dirty="0" smtClean="0"/>
              <a:t>Unusual </a:t>
            </a:r>
            <a:r>
              <a:rPr lang="en-US" sz="2800" dirty="0" smtClean="0"/>
              <a:t>But…</a:t>
            </a:r>
            <a:endParaRPr lang="en-CA" sz="2800" dirty="0"/>
          </a:p>
        </p:txBody>
      </p:sp>
      <p:sp>
        <p:nvSpPr>
          <p:cNvPr id="3" name="Content Placeholder 2"/>
          <p:cNvSpPr>
            <a:spLocks noGrp="1"/>
          </p:cNvSpPr>
          <p:nvPr>
            <p:ph idx="1"/>
          </p:nvPr>
        </p:nvSpPr>
        <p:spPr/>
        <p:txBody>
          <a:bodyPr/>
          <a:lstStyle/>
          <a:p>
            <a:r>
              <a:rPr lang="en-US" dirty="0" smtClean="0"/>
              <a:t>(An actual testimonial/thank you about the value of this section of the course – included here with permission).</a:t>
            </a:r>
          </a:p>
          <a:p>
            <a:endParaRPr lang="en-US" dirty="0" smtClean="0"/>
          </a:p>
          <a:p>
            <a:pPr marL="342900" lvl="1" indent="0">
              <a:buNone/>
            </a:pPr>
            <a:r>
              <a:rPr lang="en-US" sz="1800" dirty="0">
                <a:latin typeface="Arial" panose="020B0604020202020204" pitchFamily="34" charset="0"/>
                <a:cs typeface="Arial" panose="020B0604020202020204" pitchFamily="34" charset="0"/>
              </a:rPr>
              <a:t>Hello </a:t>
            </a:r>
            <a:r>
              <a:rPr lang="en-US" sz="1800" dirty="0" err="1">
                <a:latin typeface="Arial" panose="020B0604020202020204" pitchFamily="34" charset="0"/>
                <a:cs typeface="Arial" panose="020B0604020202020204" pitchFamily="34" charset="0"/>
              </a:rPr>
              <a:t>Dr</a:t>
            </a:r>
            <a:r>
              <a:rPr lang="en-US" sz="1800" dirty="0">
                <a:latin typeface="Arial" panose="020B0604020202020204" pitchFamily="34" charset="0"/>
                <a:cs typeface="Arial" panose="020B0604020202020204" pitchFamily="34" charset="0"/>
              </a:rPr>
              <a:t> Tam,</a:t>
            </a:r>
          </a:p>
          <a:p>
            <a:pPr marL="342900" lvl="1" indent="0">
              <a:buNone/>
            </a:pPr>
            <a:r>
              <a:rPr lang="en-US" sz="1800" dirty="0">
                <a:latin typeface="Arial" panose="020B0604020202020204" pitchFamily="34" charset="0"/>
                <a:cs typeface="Arial" panose="020B0604020202020204" pitchFamily="34" charset="0"/>
              </a:rPr>
              <a:t> </a:t>
            </a:r>
          </a:p>
          <a:p>
            <a:pPr marL="342900" lvl="1" indent="0">
              <a:buNone/>
            </a:pPr>
            <a:r>
              <a:rPr lang="en-US" sz="1800" dirty="0">
                <a:latin typeface="Arial" panose="020B0604020202020204" pitchFamily="34" charset="0"/>
                <a:cs typeface="Arial" panose="020B0604020202020204" pitchFamily="34" charset="0"/>
              </a:rPr>
              <a:t>I just wanted to thank you for directing me to the problem solving lectures because I ended up pseudo coding the program and managed to fully implement method 2b within a few hours, I found those slides very useful and they helped me visualize the program a lot better.</a:t>
            </a:r>
          </a:p>
          <a:p>
            <a:pPr marL="342900" lvl="1" indent="0">
              <a:buNone/>
            </a:pPr>
            <a:r>
              <a:rPr lang="en-US" sz="1800" dirty="0">
                <a:latin typeface="Arial" panose="020B0604020202020204" pitchFamily="34" charset="0"/>
                <a:cs typeface="Arial" panose="020B0604020202020204" pitchFamily="34" charset="0"/>
              </a:rPr>
              <a:t> </a:t>
            </a:r>
          </a:p>
          <a:p>
            <a:pPr marL="342900" lvl="1" indent="0">
              <a:buNone/>
            </a:pPr>
            <a:r>
              <a:rPr lang="en-US" sz="1800" dirty="0">
                <a:latin typeface="Arial" panose="020B0604020202020204" pitchFamily="34" charset="0"/>
                <a:cs typeface="Arial" panose="020B0604020202020204" pitchFamily="34" charset="0"/>
              </a:rPr>
              <a:t>Thank you for the help,</a:t>
            </a:r>
          </a:p>
          <a:p>
            <a:endParaRPr lang="en-US" dirty="0" smtClean="0"/>
          </a:p>
          <a:p>
            <a:r>
              <a:rPr lang="en-US" dirty="0" smtClean="0"/>
              <a:t>…so don’t “tune out” or ‘bail’ during these classes. </a:t>
            </a:r>
            <a:r>
              <a:rPr lang="en-US" dirty="0"/>
              <a:t>(</a:t>
            </a:r>
            <a:r>
              <a:rPr lang="en-US" dirty="0" smtClean="0"/>
              <a:t>^_-)</a:t>
            </a:r>
            <a:br>
              <a:rPr lang="en-US" dirty="0" smtClean="0"/>
            </a:br>
            <a:endParaRPr lang="en-US" dirty="0" smtClean="0"/>
          </a:p>
        </p:txBody>
      </p:sp>
    </p:spTree>
    <p:extLst>
      <p:ext uri="{BB962C8B-B14F-4D97-AF65-F5344CB8AC3E}">
        <p14:creationId xmlns:p14="http://schemas.microsoft.com/office/powerpoint/2010/main" val="1664505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Algorithm/Solution</a:t>
            </a:r>
          </a:p>
        </p:txBody>
      </p:sp>
      <p:sp>
        <p:nvSpPr>
          <p:cNvPr id="602115"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An algorithm is the series of steps (not necessarily linear!) that provide the solution to your problem.</a:t>
            </a:r>
          </a:p>
          <a:p>
            <a:r>
              <a:rPr lang="en-US" altLang="en-US" smtClean="0">
                <a:ea typeface="ＭＳ Ｐゴシック" panose="020B0600070205080204" pitchFamily="34" charset="-128"/>
              </a:rPr>
              <a:t>“</a:t>
            </a:r>
            <a:r>
              <a:rPr lang="en-US" altLang="en-US" b="1" smtClean="0">
                <a:ea typeface="ＭＳ Ｐゴシック" panose="020B0600070205080204" pitchFamily="34" charset="-128"/>
              </a:rPr>
              <a:t>Draw a picture</a:t>
            </a:r>
            <a:r>
              <a:rPr lang="en-US" altLang="en-US" smtClean="0">
                <a:ea typeface="ＭＳ Ｐゴシック" panose="020B0600070205080204" pitchFamily="34" charset="-128"/>
              </a:rPr>
              <a:t>”: If there is a physical analogy to the problem then try visualizing the problem using real world objects or scenarios.</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latin typeface="Times New Roman" panose="02020603050405020304" pitchFamily="18" charset="0"/>
              <a:ea typeface="ＭＳ Ｐゴシック" panose="020B0600070205080204" pitchFamily="34" charset="-128"/>
            </a:endParaRPr>
          </a:p>
        </p:txBody>
      </p:sp>
      <p:pic>
        <p:nvPicPr>
          <p:cNvPr id="62467" name="Picture 3" descr="C:\Users\tamj\AppData\Local\Microsoft\Windows\Temporary Internet Files\Content.IE5\628WU349\MC9002998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4114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smtClean="0">
                <a:ea typeface="ＭＳ Ｐゴシック" panose="020B0600070205080204" pitchFamily="34" charset="-128"/>
              </a:rPr>
              <a:t>How To Come With An Algorithm/Solution (2)</a:t>
            </a:r>
          </a:p>
        </p:txBody>
      </p:sp>
      <p:sp>
        <p:nvSpPr>
          <p:cNvPr id="605187" name="Rectangle 3"/>
          <p:cNvSpPr>
            <a:spLocks noGrp="1" noChangeArrowheads="1"/>
          </p:cNvSpPr>
          <p:nvPr>
            <p:ph type="body" idx="4294967295"/>
          </p:nvPr>
        </p:nvSpPr>
        <p:spPr/>
        <p:txBody>
          <a:bodyPr/>
          <a:lstStyle/>
          <a:p>
            <a:r>
              <a:rPr lang="en-US" altLang="en-US" dirty="0" smtClean="0">
                <a:ea typeface="ＭＳ Ｐゴシック" panose="020B0600070205080204" pitchFamily="34" charset="-128"/>
              </a:rPr>
              <a:t>If the problem is more abstract (e.g., mathematical and no obvious physical model can be created) </a:t>
            </a:r>
          </a:p>
          <a:p>
            <a:pPr lvl="1"/>
            <a:r>
              <a:rPr lang="en-US" altLang="en-US" dirty="0" smtClean="0">
                <a:ea typeface="ＭＳ Ｐゴシック" panose="020B0600070205080204" pitchFamily="34" charset="-128"/>
              </a:rPr>
              <a:t>For simple problems this may not be an issue (you can immediately see the solution).</a:t>
            </a:r>
          </a:p>
          <a:p>
            <a:pPr lvl="1"/>
            <a:r>
              <a:rPr lang="en-US" altLang="en-US" dirty="0" smtClean="0">
                <a:ea typeface="ＭＳ Ｐゴシック" panose="020B0600070205080204" pitchFamily="34" charset="-128"/>
              </a:rPr>
              <a:t>For more complex problems you may be unable to come with the general solution for the program. </a:t>
            </a:r>
          </a:p>
          <a:p>
            <a:pPr lvl="1"/>
            <a:r>
              <a:rPr lang="en-US" altLang="en-US" b="1" dirty="0" smtClean="0">
                <a:ea typeface="ＭＳ Ｐゴシック" panose="020B0600070205080204" pitchFamily="34" charset="-128"/>
              </a:rPr>
              <a:t>Extrapolate the specific to the general</a:t>
            </a:r>
            <a:r>
              <a:rPr lang="en-US" altLang="en-US" dirty="0"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dirty="0" smtClean="0">
                <a:ea typeface="ＭＳ Ｐゴシック" panose="020B0600070205080204" pitchFamily="34" charset="-128"/>
              </a:rPr>
              <a:t>If you can’t get the general formula then try working out the solution to a few more specific examples.</a:t>
            </a:r>
          </a:p>
          <a:p>
            <a:pPr>
              <a:buFontTx/>
              <a:buNone/>
            </a:pPr>
            <a:endParaRPr lang="en-US" altLang="en-US"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ea typeface="ＭＳ Ｐゴシック" panose="020B0600070205080204" pitchFamily="34" charset="-128"/>
              </a:rPr>
              <a:t>Specifying Pseudo-Code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It can specified at different levels of detail (very general to very specific).</a:t>
            </a:r>
          </a:p>
          <a:p>
            <a:r>
              <a:rPr lang="en-US" altLang="en-US" dirty="0" smtClean="0">
                <a:ea typeface="ＭＳ Ｐゴシック" panose="020B0600070205080204" pitchFamily="34" charset="-128"/>
              </a:rPr>
              <a:t>There is not a hard and fast rule for the detail level.</a:t>
            </a:r>
          </a:p>
          <a:p>
            <a:r>
              <a:rPr lang="en-US" altLang="en-US" dirty="0" smtClean="0">
                <a:ea typeface="ＭＳ Ｐゴシック" panose="020B0600070205080204" pitchFamily="34" charset="-128"/>
              </a:rPr>
              <a:t>Guidelines:</a:t>
            </a:r>
          </a:p>
          <a:p>
            <a:pPr lvl="1"/>
            <a:r>
              <a:rPr lang="en-US" altLang="en-US" dirty="0" smtClean="0">
                <a:ea typeface="ＭＳ Ｐゴシック" panose="020B0600070205080204" pitchFamily="34" charset="-128"/>
              </a:rPr>
              <a:t>When creating pseudo code the level of detail must not be as specific as program code (otherwise issues like syntax can take over the problem-solving process).</a:t>
            </a:r>
          </a:p>
          <a:p>
            <a:pPr lvl="1"/>
            <a:r>
              <a:rPr lang="en-US" altLang="en-US" dirty="0" smtClean="0">
                <a:ea typeface="ＭＳ Ｐゴシック" panose="020B0600070205080204" pitchFamily="34" charset="-128"/>
              </a:rPr>
              <a:t>Yet pseudo code must provide enough detail so that you can eventually use it to write actual program code. </a:t>
            </a:r>
          </a:p>
        </p:txBody>
      </p:sp>
    </p:spTree>
    <p:extLst>
      <p:ext uri="{BB962C8B-B14F-4D97-AF65-F5344CB8AC3E}">
        <p14:creationId xmlns:p14="http://schemas.microsoft.com/office/powerpoint/2010/main" val="2857021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z="2400" dirty="0" smtClean="0">
                <a:latin typeface="Times New Roman" panose="02020603050405020304" pitchFamily="18" charset="0"/>
                <a:ea typeface="ＭＳ Ｐゴシック" panose="020B0600070205080204" pitchFamily="34" charset="-128"/>
              </a:rPr>
              <a:t>(</a:t>
            </a:r>
            <a:r>
              <a:rPr lang="en-US" altLang="en-US" sz="2400" dirty="0" smtClean="0">
                <a:ea typeface="ＭＳ Ｐゴシック" panose="020B0600070205080204" pitchFamily="34" charset="-128"/>
              </a:rPr>
              <a:t>Paraphrased from the book “Pascal: An introduction to the Art and Science of Programming” by Walter J. </a:t>
            </a:r>
            <a:r>
              <a:rPr lang="en-US" altLang="en-US" sz="2400" dirty="0" err="1" smtClean="0">
                <a:ea typeface="ＭＳ Ｐゴシック" panose="020B0600070205080204" pitchFamily="34" charset="-128"/>
              </a:rPr>
              <a:t>Savitch</a:t>
            </a:r>
            <a:r>
              <a:rPr lang="en-US" altLang="en-US" sz="2400" dirty="0" smtClean="0">
                <a:ea typeface="ＭＳ Ｐゴシック" panose="020B0600070205080204" pitchFamily="34" charset="-128"/>
              </a:rPr>
              <a:t>.</a:t>
            </a:r>
            <a:endParaRPr lang="en-US" altLang="en-US" dirty="0" smtClean="0">
              <a:ea typeface="ＭＳ Ｐゴシック" panose="020B0600070205080204" pitchFamily="34" charset="-128"/>
            </a:endParaRPr>
          </a:p>
        </p:txBody>
      </p:sp>
      <p:sp>
        <p:nvSpPr>
          <p:cNvPr id="601092" name="Text Box 4"/>
          <p:cNvSpPr txBox="1">
            <a:spLocks noChangeArrowheads="1"/>
          </p:cNvSpPr>
          <p:nvPr/>
        </p:nvSpPr>
        <p:spPr bwMode="auto">
          <a:xfrm>
            <a:off x="762000" y="2534508"/>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751390" y="4392677"/>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sz="2400" dirty="0" smtClean="0"/>
              <a:t>How do you come up with the algorithm/solution for determining the amount of change owed?</a:t>
            </a:r>
          </a:p>
          <a:p>
            <a:pPr lvl="1">
              <a:buFont typeface="Arial" charset="0"/>
              <a:buChar char="–"/>
              <a:defRPr/>
            </a:pPr>
            <a:r>
              <a:rPr lang="en-US" altLang="en-US" sz="2000" b="1" dirty="0" smtClean="0"/>
              <a:t>Don’t just shout the solution!</a:t>
            </a:r>
          </a:p>
          <a:p>
            <a:pPr marL="722313" lvl="2" indent="-188913">
              <a:buFont typeface="Arial" charset="0"/>
              <a:buChar char="•"/>
              <a:defRPr/>
            </a:pPr>
            <a:r>
              <a:rPr lang="en-US" altLang="en-US" sz="1800" dirty="0" smtClean="0"/>
              <a:t>The solution is just the answer to one specific problem: which really isn’t that important).</a:t>
            </a:r>
          </a:p>
          <a:p>
            <a:pPr lvl="1">
              <a:buFont typeface="Arial" charset="0"/>
              <a:buChar char="–"/>
              <a:defRPr/>
            </a:pPr>
            <a:r>
              <a:rPr lang="en-US" altLang="en-US" sz="2000" dirty="0" smtClean="0"/>
              <a:t> Instead think about </a:t>
            </a:r>
            <a:r>
              <a:rPr lang="en-US" altLang="en-US" sz="2000" i="1" dirty="0" smtClean="0"/>
              <a:t>how to come up with</a:t>
            </a:r>
            <a:r>
              <a:rPr lang="en-US" altLang="en-US" sz="2000" dirty="0" smtClean="0"/>
              <a:t> the solution</a:t>
            </a:r>
          </a:p>
          <a:p>
            <a:pPr marL="722313" lvl="2" indent="-188913">
              <a:buFont typeface="Arial" charset="0"/>
              <a:buChar char="•"/>
              <a:defRPr/>
            </a:pPr>
            <a:r>
              <a:rPr lang="en-US" altLang="en-US" sz="1800" dirty="0" smtClean="0"/>
              <a:t> This is the ability to come up with a solution to ANY problem as opposed to just knowing the solution to ONE problem.</a:t>
            </a:r>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pPr marL="400050" lvl="2"/>
            <a:r>
              <a:rPr lang="en-US" altLang="en-US" sz="2000" b="1" dirty="0"/>
              <a:t>Name of the folder containing the </a:t>
            </a:r>
            <a:r>
              <a:rPr lang="en-US" altLang="en-US" sz="2000" b="1" dirty="0" smtClean="0"/>
              <a:t>two pseudo code solutions</a:t>
            </a:r>
            <a:r>
              <a:rPr lang="en-US" altLang="en-US" sz="2000" dirty="0" smtClean="0"/>
              <a:t>: </a:t>
            </a:r>
            <a:r>
              <a:rPr lang="en-US" altLang="en-US" sz="2000" dirty="0" err="1" smtClean="0">
                <a:latin typeface="Consolas" panose="020B0609020204030204" pitchFamily="49" charset="0"/>
              </a:rPr>
              <a:t>change_making</a:t>
            </a:r>
            <a:endParaRPr lang="en-US" altLang="en-US" sz="2000" dirty="0">
              <a:latin typeface="Consolas" panose="020B0609020204030204" pitchFamily="49" charset="0"/>
            </a:endParaRPr>
          </a:p>
          <a:p>
            <a:pPr marL="628650" lvl="3"/>
            <a:endParaRPr lang="en-US" altLang="en-US" sz="1600"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2" name="Oval 1"/>
          <p:cNvSpPr/>
          <p:nvPr/>
        </p:nvSpPr>
        <p:spPr>
          <a:xfrm>
            <a:off x="-533400" y="18288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$0.25</a:t>
            </a:r>
            <a:endParaRPr lang="en-CA" sz="1400" dirty="0">
              <a:solidFill>
                <a:srgbClr val="0070C0"/>
              </a:solidFill>
            </a:endParaRPr>
          </a:p>
        </p:txBody>
      </p:sp>
      <p:sp>
        <p:nvSpPr>
          <p:cNvPr id="5" name="Oval 4"/>
          <p:cNvSpPr/>
          <p:nvPr/>
        </p:nvSpPr>
        <p:spPr>
          <a:xfrm>
            <a:off x="-381000" y="30480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$0.10</a:t>
            </a:r>
            <a:endParaRPr lang="en-CA" sz="1400" dirty="0">
              <a:solidFill>
                <a:srgbClr val="0070C0"/>
              </a:solidFill>
            </a:endParaRPr>
          </a:p>
        </p:txBody>
      </p:sp>
      <p:sp>
        <p:nvSpPr>
          <p:cNvPr id="6" name="Oval 5"/>
          <p:cNvSpPr/>
          <p:nvPr/>
        </p:nvSpPr>
        <p:spPr>
          <a:xfrm>
            <a:off x="-228600" y="43434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rgbClr val="0070C0"/>
                </a:solidFill>
              </a:rPr>
              <a:t>$0.0</a:t>
            </a:r>
            <a:endParaRPr lang="en-CA" sz="1400" dirty="0">
              <a:solidFill>
                <a:srgbClr val="0070C0"/>
              </a:solidFill>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This problem is “too hard”? Path-finding was actually part of an old CPSC 231 assignment: </a:t>
            </a:r>
          </a:p>
          <a:p>
            <a:pPr lvl="1"/>
            <a:r>
              <a:rPr lang="en-US" altLang="en-US" dirty="0" smtClean="0">
                <a:ea typeface="ＭＳ Ｐゴシック" panose="020B0600070205080204" pitchFamily="34" charset="-128"/>
              </a:rPr>
              <a:t>Make the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‘B’ chase the Fellowship: ‘F’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‘chases’ or “finds the path towards” the Fellowship.</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ea typeface="ＭＳ Ｐゴシック" panose="020B0600070205080204" pitchFamily="34" charset="-128"/>
              </a:rPr>
              <a:t>Problem #2: Handout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Full game</a:t>
            </a:r>
          </a:p>
          <a:p>
            <a:pPr lvl="1"/>
            <a:r>
              <a:rPr lang="en-US" altLang="en-US" dirty="0" smtClean="0">
                <a:ea typeface="ＭＳ Ｐゴシック" panose="020B0600070205080204" pitchFamily="34" charset="-128"/>
              </a:rPr>
              <a:t>The game creates a 4x5 world</a:t>
            </a:r>
          </a:p>
          <a:p>
            <a:pPr lvl="1"/>
            <a:r>
              <a:rPr lang="en-US" altLang="en-US" dirty="0" smtClean="0">
                <a:ea typeface="ＭＳ Ｐゴシック" panose="020B0600070205080204" pitchFamily="34" charset="-128"/>
              </a:rPr>
              <a:t>Empty locations are set to a space ‘ ‘ while occupied locations consist either of ‘P’ (player) or ‘M’ (monster)</a:t>
            </a:r>
          </a:p>
          <a:p>
            <a:pPr lvl="1"/>
            <a:r>
              <a:rPr lang="en-US" altLang="en-US" dirty="0" smtClean="0">
                <a:ea typeface="ＭＳ Ｐゴシック" panose="020B0600070205080204" pitchFamily="34" charset="-128"/>
              </a:rPr>
              <a:t>The ‘player’ is always located at (2,2)</a:t>
            </a:r>
          </a:p>
          <a:p>
            <a:pPr lvl="1"/>
            <a:r>
              <a:rPr lang="en-US" altLang="en-US" dirty="0" smtClean="0">
                <a:ea typeface="ＭＳ Ｐゴシック" panose="020B0600070205080204" pitchFamily="34" charset="-128"/>
              </a:rPr>
              <a:t>The user is prompted for the starting location of the monster (no error checking under current version).</a:t>
            </a:r>
          </a:p>
          <a:p>
            <a:pPr lvl="1"/>
            <a:r>
              <a:rPr lang="en-US" altLang="en-US" dirty="0"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What exactly does chase mean? </a:t>
            </a:r>
          </a:p>
          <a:p>
            <a:pPr lvl="1"/>
            <a:r>
              <a:rPr lang="en-US" altLang="en-US" dirty="0" smtClean="0">
                <a:ea typeface="ＭＳ Ｐゴシック" panose="020B0600070205080204" pitchFamily="34" charset="-128"/>
              </a:rPr>
              <a:t>Move towards, get closer</a:t>
            </a:r>
          </a:p>
          <a:p>
            <a:r>
              <a:rPr lang="en-US" altLang="en-US" dirty="0" smtClean="0">
                <a:ea typeface="ＭＳ Ｐゴシック" panose="020B0600070205080204" pitchFamily="34" charset="-128"/>
              </a:rPr>
              <a:t>In order to determine what exactly ‘move towards’ means try:</a:t>
            </a:r>
          </a:p>
          <a:p>
            <a:pPr lvl="1"/>
            <a:r>
              <a:rPr lang="en-US" altLang="en-US" dirty="0"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dirty="0"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4597854"/>
            <a:ext cx="590550" cy="9906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4782231"/>
            <a:ext cx="847417" cy="6218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1183" y="4793117"/>
            <a:ext cx="847417" cy="621846"/>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43000" y="5879646"/>
            <a:ext cx="583250" cy="978354"/>
          </a:xfrm>
          <a:prstGeom prst="rect">
            <a:avLst/>
          </a:prstGeom>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5" presetClass="path" presetSubtype="0" accel="50000" decel="50000" fill="hold" nodeType="clickEffect">
                                  <p:stCondLst>
                                    <p:cond delay="0"/>
                                  </p:stCondLst>
                                  <p:childTnLst>
                                    <p:animMotion origin="layout" path="M 0.04063 -2.59259E-6 L -0.17292 -2.59259E-6 " pathEditMode="relative" rAng="0" ptsTypes="AA">
                                      <p:cBhvr>
                                        <p:cTn id="36" dur="2000" fill="hold"/>
                                        <p:tgtEl>
                                          <p:spTgt spid="2"/>
                                        </p:tgtEl>
                                        <p:attrNameLst>
                                          <p:attrName>ppt_x</p:attrName>
                                          <p:attrName>ppt_y</p:attrName>
                                        </p:attrNameLst>
                                      </p:cBhvr>
                                      <p:rCtr x="-10677" y="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56" presetClass="path" presetSubtype="0" accel="50000" decel="50000" fill="hold" nodeType="clickEffect">
                                  <p:stCondLst>
                                    <p:cond delay="0"/>
                                  </p:stCondLst>
                                  <p:childTnLst>
                                    <p:animMotion origin="layout" path="M -8.33333E-7 -3.7037E-6 L 0.1599 -0.16203 " pathEditMode="relative" rAng="0" ptsTypes="AA">
                                      <p:cBhvr>
                                        <p:cTn id="48" dur="2000" fill="hold"/>
                                        <p:tgtEl>
                                          <p:spTgt spid="11"/>
                                        </p:tgtEl>
                                        <p:attrNameLst>
                                          <p:attrName>ppt_x</p:attrName>
                                          <p:attrName>ppt_y</p:attrName>
                                        </p:attrNameLst>
                                      </p:cBhvr>
                                      <p:rCtr x="7986" y="-81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One last note: the solution needed for this problem was fairly rudimentary.</a:t>
            </a:r>
          </a:p>
          <a:p>
            <a:pPr lvl="1"/>
            <a:r>
              <a:rPr lang="en-US" altLang="en-US" dirty="0" smtClean="0">
                <a:ea typeface="ＭＳ Ｐゴシック" panose="020B0600070205080204" pitchFamily="34" charset="-128"/>
              </a:rPr>
              <a:t>Ignored the possibility of obstacles, didn’t consider ‘optimal’ paths.</a:t>
            </a:r>
          </a:p>
          <a:p>
            <a:pPr lvl="1"/>
            <a:r>
              <a:rPr lang="en-US" altLang="en-US" dirty="0"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1098901" y="2718398"/>
            <a:ext cx="4311300" cy="269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1098901" y="5416106"/>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t>“</a:t>
            </a:r>
            <a:r>
              <a:rPr lang="en-US" altLang="en-US" sz="1200" dirty="0" err="1"/>
              <a:t>Icewind</a:t>
            </a:r>
            <a:r>
              <a:rPr lang="en-US" altLang="en-US" sz="1200" dirty="0"/>
              <a:t> Dale” </a:t>
            </a:r>
            <a:r>
              <a:rPr lang="en-US" altLang="en-US" sz="1200" dirty="0">
                <a:sym typeface="Symbol" panose="05050102010706020507" pitchFamily="18" charset="2"/>
              </a:rPr>
              <a:t></a:t>
            </a:r>
            <a:r>
              <a:rPr lang="en-US" altLang="en-US" sz="1200" dirty="0"/>
              <a:t>  Black Isle</a:t>
            </a:r>
          </a:p>
        </p:txBody>
      </p:sp>
      <p:sp>
        <p:nvSpPr>
          <p:cNvPr id="8" name="Rectangle 7"/>
          <p:cNvSpPr/>
          <p:nvPr/>
        </p:nvSpPr>
        <p:spPr>
          <a:xfrm>
            <a:off x="2892631" y="4184073"/>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a:stCxn id="8" idx="1"/>
          </p:cNvCxnSpPr>
          <p:nvPr/>
        </p:nvCxnSpPr>
        <p:spPr>
          <a:xfrm flipH="1" flipV="1">
            <a:off x="1752600" y="3797880"/>
            <a:ext cx="1140031" cy="817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1752600" y="3962400"/>
            <a:ext cx="1140032" cy="66067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1905000" y="4615080"/>
            <a:ext cx="987631" cy="23659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98901" y="5847112"/>
            <a:ext cx="7054499" cy="83530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Optional extra video,  </a:t>
            </a:r>
            <a:r>
              <a:rPr lang="en-US" dirty="0">
                <a:solidFill>
                  <a:schemeClr val="tx1"/>
                </a:solidFill>
              </a:rPr>
              <a:t>a</a:t>
            </a:r>
            <a:r>
              <a:rPr lang="en-US" dirty="0" smtClean="0">
                <a:solidFill>
                  <a:schemeClr val="tx1"/>
                </a:solidFill>
                <a:hlinkClick r:id="rId4"/>
              </a:rPr>
              <a:t> </a:t>
            </a:r>
            <a:r>
              <a:rPr lang="en-US" dirty="0" smtClean="0">
                <a:solidFill>
                  <a:schemeClr val="tx1"/>
                </a:solidFill>
              </a:rPr>
              <a:t>link to a commercial program that applies the chase </a:t>
            </a:r>
            <a:r>
              <a:rPr lang="en-US" dirty="0">
                <a:solidFill>
                  <a:schemeClr val="tx1"/>
                </a:solidFill>
              </a:rPr>
              <a:t>algorithm: </a:t>
            </a:r>
            <a:r>
              <a:rPr lang="en-US" dirty="0">
                <a:solidFill>
                  <a:schemeClr val="tx1"/>
                </a:solidFill>
                <a:hlinkClick r:id="rId4"/>
              </a:rPr>
              <a:t>https://</a:t>
            </a:r>
            <a:r>
              <a:rPr lang="en-US" dirty="0" smtClean="0">
                <a:solidFill>
                  <a:schemeClr val="tx1"/>
                </a:solidFill>
                <a:hlinkClick r:id="rId4"/>
              </a:rPr>
              <a:t>www.youtube.com/watch?v=lbDJaCrcJ60&amp;feature=youtu.be</a:t>
            </a:r>
            <a:endParaRPr lang="en-CA" dirty="0">
              <a:solidFill>
                <a:schemeClr val="tx1"/>
              </a:solidFill>
            </a:endParaRPr>
          </a:p>
        </p:txBody>
      </p: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Keep in mind: a computer is dumb!</a:t>
            </a:r>
          </a:p>
          <a:p>
            <a:r>
              <a:rPr lang="en-US" altLang="en-US" smtClean="0">
                <a:ea typeface="ＭＳ Ｐゴシック" panose="020B0600070205080204" pitchFamily="34" charset="-128"/>
              </a:rPr>
              <a:t>Each step in an algorithm must be explicitly given to a computer.</a:t>
            </a:r>
          </a:p>
          <a:p>
            <a:pPr lvl="1"/>
            <a:r>
              <a:rPr lang="en-US" altLang="en-US" smtClean="0">
                <a:ea typeface="ＭＳ Ｐゴシック" panose="020B0600070205080204" pitchFamily="34" charset="-128"/>
              </a:rPr>
              <a:t>Either the programmer writes the step in the form of a program instruction</a:t>
            </a:r>
          </a:p>
          <a:p>
            <a:pPr lvl="1"/>
            <a:r>
              <a:rPr lang="en-US" altLang="en-US" smtClean="0">
                <a:ea typeface="ＭＳ Ｐゴシック" panose="020B0600070205080204" pitchFamily="34" charset="-128"/>
              </a:rPr>
              <a:t>Or else the programming language includes this information as part of it’s syntax.</a:t>
            </a:r>
          </a:p>
          <a:p>
            <a:pPr lvl="1"/>
            <a:r>
              <a:rPr lang="en-US" altLang="en-US" smtClean="0">
                <a:ea typeface="ＭＳ Ｐゴシック" panose="020B0600070205080204" pitchFamily="34" charset="-128"/>
              </a:rPr>
              <a:t>When specifying a solution to a problem don’t skip steps!</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dirty="0" smtClean="0">
                <a:ea typeface="ＭＳ Ｐゴシック" panose="020B0600070205080204" pitchFamily="34" charset="-128"/>
              </a:rPr>
              <a:t>What is </a:t>
            </a:r>
            <a:r>
              <a:rPr lang="en-US" altLang="en-US" i="1" dirty="0" smtClean="0">
                <a:ea typeface="ＭＳ Ｐゴシック" panose="020B0600070205080204" pitchFamily="34" charset="-128"/>
              </a:rPr>
              <a:t>an algorithm</a:t>
            </a:r>
            <a:r>
              <a:rPr lang="en-US" altLang="en-US" dirty="0" smtClean="0">
                <a:ea typeface="ＭＳ Ｐゴシック" panose="020B0600070205080204" pitchFamily="34" charset="-128"/>
              </a:rPr>
              <a:t> for finding the word in the following collection that comes first (alphabetical order):</a:t>
            </a:r>
          </a:p>
          <a:p>
            <a:pPr lvl="1"/>
            <a:endParaRPr lang="en-US" altLang="en-US" dirty="0"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ts val="600"/>
              </a:spcAft>
              <a:buFontTx/>
              <a:buChar char="•"/>
            </a:pPr>
            <a:r>
              <a:rPr lang="en-US" altLang="en-US" sz="2000" dirty="0">
                <a:latin typeface="Comic Sans MS" panose="030F0702030302020204" pitchFamily="66" charset="0"/>
              </a:rPr>
              <a:t>Dog</a:t>
            </a:r>
          </a:p>
          <a:p>
            <a:pPr eaLnBrk="1" hangingPunct="1">
              <a:spcBef>
                <a:spcPct val="0"/>
              </a:spcBef>
              <a:spcAft>
                <a:spcPts val="600"/>
              </a:spcAft>
              <a:buFontTx/>
              <a:buChar char="•"/>
            </a:pPr>
            <a:r>
              <a:rPr lang="en-US" altLang="en-US" sz="2000" dirty="0">
                <a:latin typeface="Comic Sans MS" panose="030F0702030302020204" pitchFamily="66" charset="0"/>
              </a:rPr>
              <a:t>Cat</a:t>
            </a:r>
          </a:p>
          <a:p>
            <a:pPr eaLnBrk="1" hangingPunct="1">
              <a:spcBef>
                <a:spcPct val="0"/>
              </a:spcBef>
              <a:spcAft>
                <a:spcPts val="600"/>
              </a:spcAft>
              <a:buFontTx/>
              <a:buChar char="•"/>
            </a:pPr>
            <a:r>
              <a:rPr lang="en-US" altLang="en-US" sz="2000" dirty="0">
                <a:latin typeface="Comic Sans MS" panose="030F0702030302020204" pitchFamily="66" charset="0"/>
              </a:rPr>
              <a:t>Bird</a:t>
            </a:r>
          </a:p>
          <a:p>
            <a:pPr eaLnBrk="1" hangingPunct="1">
              <a:spcBef>
                <a:spcPct val="0"/>
              </a:spcBef>
              <a:spcAft>
                <a:spcPts val="600"/>
              </a:spcAft>
              <a:buFontTx/>
              <a:buChar char="•"/>
            </a:pPr>
            <a:r>
              <a:rPr lang="en-US" altLang="en-US" sz="2000" dirty="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smtClean="0">
                <a:ea typeface="ＭＳ Ｐゴシック" panose="020B0600070205080204" pitchFamily="34" charset="-128"/>
              </a:rPr>
              <a:t>…now find the word that comes first</a:t>
            </a:r>
          </a:p>
          <a:p>
            <a:pPr>
              <a:lnSpc>
                <a:spcPct val="80000"/>
              </a:lnSpc>
              <a:spcBef>
                <a:spcPct val="5000"/>
              </a:spcBef>
            </a:pPr>
            <a:r>
              <a:rPr lang="en-US" altLang="en-US" sz="1200" smtClean="0">
                <a:ea typeface="ＭＳ Ｐゴシック" panose="020B0600070205080204" pitchFamily="34" charset="-128"/>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200" smtClean="0">
                <a:ea typeface="ＭＳ Ｐゴシック" panose="020B0600070205080204" pitchFamily="34" charset="-128"/>
              </a:rPr>
              <a:t>Based upon my previous findings (to be discussed in Chapter 5), I add a third dimension, </a:t>
            </a:r>
            <a:r>
              <a:rPr lang="en-US" altLang="en-US" sz="1200" i="1" smtClean="0">
                <a:ea typeface="ＭＳ Ｐゴシック" panose="020B0600070205080204" pitchFamily="34" charset="-128"/>
              </a:rPr>
              <a:t>persistenc</a:t>
            </a:r>
            <a:r>
              <a:rPr lang="en-US" altLang="en-US" sz="1200" smtClean="0">
                <a:ea typeface="ＭＳ Ｐゴシック" panose="020B0600070205080204" pitchFamily="34" charset="-128"/>
              </a:rPr>
              <a:t>e, to Gutwin’s classification.  Persistence refers to how long the information is displayed (Figure 4.1 side pane).  The display of information is </a:t>
            </a:r>
            <a:r>
              <a:rPr lang="en-US" altLang="en-US" sz="1200" i="1" smtClean="0">
                <a:ea typeface="ＭＳ Ｐゴシック" panose="020B0600070205080204" pitchFamily="34" charset="-128"/>
              </a:rPr>
              <a:t>permanent</a:t>
            </a:r>
            <a:r>
              <a:rPr lang="en-US" altLang="en-US" sz="1200" smtClean="0">
                <a:ea typeface="ＭＳ Ｐゴシック" panose="020B0600070205080204" pitchFamily="34" charset="-128"/>
              </a:rPr>
              <a:t> if it is always visible and </a:t>
            </a:r>
            <a:r>
              <a:rPr lang="en-US" altLang="en-US" sz="1200" i="1" smtClean="0">
                <a:ea typeface="ＭＳ Ｐゴシック" panose="020B0600070205080204" pitchFamily="34" charset="-128"/>
              </a:rPr>
              <a:t>passing </a:t>
            </a:r>
            <a:r>
              <a:rPr lang="en-US" altLang="en-US" sz="1200" smtClean="0">
                <a:ea typeface="ＭＳ Ｐゴシック" panose="020B0600070205080204" pitchFamily="34" charset="-128"/>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200" smtClean="0">
                <a:ea typeface="ＭＳ Ｐゴシック" panose="020B0600070205080204" pitchFamily="34" charset="-128"/>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(Gutwin 1997).  </a:t>
            </a:r>
          </a:p>
          <a:p>
            <a:pPr>
              <a:lnSpc>
                <a:spcPct val="80000"/>
              </a:lnSpc>
              <a:spcBef>
                <a:spcPct val="5000"/>
              </a:spcBef>
            </a:pPr>
            <a:r>
              <a:rPr lang="en-US" altLang="en-US" sz="1200" smtClean="0">
                <a:ea typeface="ＭＳ Ｐゴシック" panose="020B0600070205080204" pitchFamily="34" charset="-128"/>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200" smtClean="0">
                <a:ea typeface="ＭＳ Ｐゴシック" panose="020B0600070205080204" pitchFamily="34" charset="-128"/>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mousing-over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41987"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and sound effects in this presentation are  used with permission from Microsoft.”</a:t>
            </a:r>
          </a:p>
        </p:txBody>
      </p:sp>
      <p:sp>
        <p:nvSpPr>
          <p:cNvPr id="41988" name="Slide Number Placeholder 3"/>
          <p:cNvSpPr>
            <a:spLocks noGrp="1"/>
          </p:cNvSpPr>
          <p:nvPr>
            <p:ph type="sldNum" sz="quarter" idx="4294967295"/>
          </p:nvPr>
        </p:nvSpPr>
        <p:spPr bwMode="auto">
          <a:xfrm>
            <a:off x="117475" y="6665913"/>
            <a:ext cx="854075"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buFontTx/>
              <a:buNone/>
            </a:pPr>
            <a:r>
              <a:rPr lang="en-US" altLang="en-US" sz="900" smtClean="0">
                <a:solidFill>
                  <a:srgbClr val="898989"/>
                </a:solidFill>
                <a:latin typeface="Arial" panose="020B0604020202020204" pitchFamily="34" charset="0"/>
              </a:rPr>
              <a:t>slide </a:t>
            </a:r>
            <a:fld id="{2F06973B-3C8B-4BF5-B13A-45A5122C6DDA}" type="slidenum">
              <a:rPr lang="en-US" altLang="en-US" sz="900" smtClean="0">
                <a:solidFill>
                  <a:srgbClr val="898989"/>
                </a:solidFill>
                <a:latin typeface="Arial" panose="020B0604020202020204" pitchFamily="34" charset="0"/>
              </a:rPr>
              <a:pPr fontAlgn="base">
                <a:spcBef>
                  <a:spcPct val="0"/>
                </a:spcBef>
                <a:spcAft>
                  <a:spcPct val="0"/>
                </a:spcAft>
                <a:buFontTx/>
                <a:buNone/>
              </a:pPr>
              <a:t>20</a:t>
            </a:fld>
            <a:endParaRPr lang="en-US" altLang="en-US" sz="900" smtClean="0">
              <a:solidFill>
                <a:srgbClr val="898989"/>
              </a:solidFill>
              <a:latin typeface="Arial" panose="020B0604020202020204" pitchFamily="34" charset="0"/>
            </a:endParaRPr>
          </a:p>
        </p:txBody>
      </p:sp>
    </p:spTree>
    <p:extLst>
      <p:ext uri="{BB962C8B-B14F-4D97-AF65-F5344CB8AC3E}">
        <p14:creationId xmlns:p14="http://schemas.microsoft.com/office/powerpoint/2010/main" val="3176888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40756</TotalTime>
  <Words>2176</Words>
  <Application>Microsoft Office PowerPoint</Application>
  <PresentationFormat>On-screen Show (4:3)</PresentationFormat>
  <Paragraphs>137</Paragraphs>
  <Slides>20</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The Contents Of These Lectures May Look Unusual But…</vt:lpstr>
      <vt:lpstr>How To Come With An Algorithm/Solution</vt:lpstr>
      <vt:lpstr>How To Come With An Algorithm/Solution (2)</vt:lpstr>
      <vt:lpstr>Specifying Pseudo-Code</vt:lpstr>
      <vt:lpstr>Problem #1: Change Making</vt:lpstr>
      <vt:lpstr>Problem #1: Change Making</vt:lpstr>
      <vt:lpstr>Problem #1: Change Making</vt:lpstr>
      <vt:lpstr>Problem #2: Path Finding (“Chase Algorithm”)</vt:lpstr>
      <vt:lpstr>Problem #2: Path Finding (“Chase Algorithm”)</vt:lpstr>
      <vt:lpstr>Problem #2: Handout</vt:lpstr>
      <vt:lpstr>Problem #2: Students Do</vt:lpstr>
      <vt:lpstr>Problem #2: Hint</vt:lpstr>
      <vt:lpstr>Path Finding / Chase Algorithm: Real Life</vt:lpstr>
      <vt:lpstr>Problem Solving: Final Hint</vt:lpstr>
      <vt:lpstr>Detail Level Required: Example</vt:lpstr>
      <vt:lpstr>Specifying Details: Example</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James Tam</dc:creator>
  <cp:lastModifiedBy>Microsoft account</cp:lastModifiedBy>
  <cp:revision>872</cp:revision>
  <dcterms:created xsi:type="dcterms:W3CDTF">2013-08-26T22:54:00Z</dcterms:created>
  <dcterms:modified xsi:type="dcterms:W3CDTF">2022-06-04T04:31:57Z</dcterms:modified>
</cp:coreProperties>
</file>