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367" r:id="rId3"/>
    <p:sldId id="392" r:id="rId4"/>
    <p:sldId id="257" r:id="rId5"/>
    <p:sldId id="341" r:id="rId6"/>
    <p:sldId id="390" r:id="rId7"/>
    <p:sldId id="260" r:id="rId8"/>
    <p:sldId id="422" r:id="rId9"/>
    <p:sldId id="400" r:id="rId10"/>
    <p:sldId id="263" r:id="rId11"/>
    <p:sldId id="264" r:id="rId12"/>
    <p:sldId id="423" r:id="rId13"/>
    <p:sldId id="424" r:id="rId14"/>
    <p:sldId id="425" r:id="rId15"/>
    <p:sldId id="427" r:id="rId16"/>
    <p:sldId id="428" r:id="rId17"/>
    <p:sldId id="429" r:id="rId18"/>
    <p:sldId id="354" r:id="rId19"/>
    <p:sldId id="394" r:id="rId20"/>
    <p:sldId id="388" r:id="rId21"/>
    <p:sldId id="347" r:id="rId22"/>
    <p:sldId id="348" r:id="rId23"/>
    <p:sldId id="349" r:id="rId24"/>
    <p:sldId id="350" r:id="rId25"/>
    <p:sldId id="386" r:id="rId26"/>
    <p:sldId id="351" r:id="rId27"/>
    <p:sldId id="355" r:id="rId28"/>
    <p:sldId id="271" r:id="rId29"/>
    <p:sldId id="383" r:id="rId30"/>
    <p:sldId id="398" r:id="rId31"/>
    <p:sldId id="387" r:id="rId32"/>
    <p:sldId id="402" r:id="rId33"/>
    <p:sldId id="420" r:id="rId34"/>
    <p:sldId id="418" r:id="rId35"/>
    <p:sldId id="419" r:id="rId36"/>
    <p:sldId id="338"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911A22CB-8411-4259-A583-FA87D512FA59}">
          <p14:sldIdLst>
            <p14:sldId id="256"/>
            <p14:sldId id="367"/>
            <p14:sldId id="392"/>
            <p14:sldId id="257"/>
            <p14:sldId id="341"/>
            <p14:sldId id="390"/>
            <p14:sldId id="260"/>
            <p14:sldId id="422"/>
            <p14:sldId id="400"/>
            <p14:sldId id="263"/>
            <p14:sldId id="264"/>
            <p14:sldId id="423"/>
            <p14:sldId id="424"/>
            <p14:sldId id="425"/>
          </p14:sldIdLst>
        </p14:section>
        <p14:section name="Untitled Section" id="{0F118CBA-8DFE-431D-9710-5BA57D6195AA}">
          <p14:sldIdLst>
            <p14:sldId id="427"/>
            <p14:sldId id="428"/>
            <p14:sldId id="429"/>
            <p14:sldId id="354"/>
            <p14:sldId id="394"/>
            <p14:sldId id="388"/>
            <p14:sldId id="347"/>
            <p14:sldId id="348"/>
            <p14:sldId id="349"/>
            <p14:sldId id="350"/>
            <p14:sldId id="386"/>
            <p14:sldId id="351"/>
            <p14:sldId id="355"/>
            <p14:sldId id="271"/>
            <p14:sldId id="383"/>
            <p14:sldId id="398"/>
            <p14:sldId id="387"/>
            <p14:sldId id="402"/>
            <p14:sldId id="420"/>
            <p14:sldId id="418"/>
            <p14:sldId id="419"/>
            <p14:sldId id="33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cmAuthor id="2" name="Microsoft account" initials="Ma" lastIdx="2" clrIdx="1">
    <p:extLst>
      <p:ext uri="{19B8F6BF-5375-455C-9EA6-DF929625EA0E}">
        <p15:presenceInfo xmlns:p15="http://schemas.microsoft.com/office/powerpoint/2012/main" userId="b79815ee8932e9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66" autoAdjust="0"/>
    <p:restoredTop sz="95646" autoAdjust="0"/>
  </p:normalViewPr>
  <p:slideViewPr>
    <p:cSldViewPr>
      <p:cViewPr varScale="1">
        <p:scale>
          <a:sx n="80" d="100"/>
          <a:sy n="80" d="100"/>
        </p:scale>
        <p:origin x="102" y="252"/>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85" d="100"/>
          <a:sy n="85" d="100"/>
        </p:scale>
        <p:origin x="18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5/4/2022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5/4/2022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7</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10</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11</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20</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21</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24</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26</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31</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34</a:t>
            </a:fld>
            <a:endParaRPr lang="en-US" altLang="en-US"/>
          </a:p>
        </p:txBody>
      </p:sp>
    </p:spTree>
    <p:extLst>
      <p:ext uri="{BB962C8B-B14F-4D97-AF65-F5344CB8AC3E}">
        <p14:creationId xmlns:p14="http://schemas.microsoft.com/office/powerpoint/2010/main" val="3556400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35</a:t>
            </a:fld>
            <a:endParaRPr lang="en-US" altLang="en-US"/>
          </a:p>
        </p:txBody>
      </p:sp>
    </p:spTree>
    <p:extLst>
      <p:ext uri="{BB962C8B-B14F-4D97-AF65-F5344CB8AC3E}">
        <p14:creationId xmlns:p14="http://schemas.microsoft.com/office/powerpoint/2010/main" val="864255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34534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5/4/2022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600" baseline="0">
                <a:solidFill>
                  <a:schemeClr val="tx1"/>
                </a:solidFill>
              </a:defRPr>
            </a:lvl4pPr>
            <a:lvl5pPr marL="1165225" indent="-174625">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endParaRPr lang="en-US" dirty="0" smtClean="0"/>
          </a:p>
        </p:txBody>
      </p:sp>
    </p:spTree>
    <p:extLst>
      <p:ext uri="{BB962C8B-B14F-4D97-AF65-F5344CB8AC3E}">
        <p14:creationId xmlns:p14="http://schemas.microsoft.com/office/powerpoint/2010/main" val="17011093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5/4/2022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5/4/2022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5/4/2022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5/4/2022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5/4/2022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5/4/2022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5/4/2022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5/4/2022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5/4/2022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ages.cpsc.ucalgary.ca/~tamj/2021/217P/notes/pdf/installing_accessing_python.pdf" TargetMode="External"/><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pages.cpsc.ucalgary.ca/~tamj/2022/217P/#Main_grid:_lecture_&amp;_tutorial_schedule,_assignment_informatio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ython.org/download/mac/tclt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wtogeek.com/205086/beginner-how-to-make-windows-show-file-extensions/" TargetMode="External"/><Relationship Id="rId2" Type="http://schemas.openxmlformats.org/officeDocument/2006/relationships/hyperlink" Target="https://www.howtogeek.com/665514/6-ways-to-rename-files-and-folders-in-windows-10/" TargetMode="External"/><Relationship Id="rId1" Type="http://schemas.openxmlformats.org/officeDocument/2006/relationships/slideLayout" Target="../slideLayouts/slideLayout2.xml"/><Relationship Id="rId6" Type="http://schemas.openxmlformats.org/officeDocument/2006/relationships/hyperlink" Target="https://pages.cpsc.ucalgary.ca/~tamj/resources/python/Clicking_on_a_python_program_annotated.mp4" TargetMode="External"/><Relationship Id="rId5" Type="http://schemas.openxmlformats.org/officeDocument/2006/relationships/hyperlink" Target="Clicking_on_a_python_program_annotated.mp4" TargetMode="External"/><Relationship Id="rId4" Type="http://schemas.openxmlformats.org/officeDocument/2006/relationships/hyperlink" Target="https://support.apple.com/en-ca/guide/mac-help/mchlp2304/mac" TargetMode="Externa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dirty="0" smtClean="0"/>
              <a:t>Getting Started With Python Programming: Part </a:t>
            </a:r>
            <a:r>
              <a:rPr lang="en-US" altLang="en-US" sz="4800" dirty="0" smtClean="0"/>
              <a:t>I</a:t>
            </a:r>
            <a:endParaRPr lang="en-US" altLang="en-US" sz="4800" dirty="0" smtClean="0"/>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23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dirty="0"/>
              <a:t>Tutorial: creating computer programs</a:t>
            </a:r>
          </a:p>
          <a:p>
            <a:pPr eaLnBrk="1" hangingPunct="1">
              <a:buFontTx/>
              <a:buChar char="•"/>
            </a:pPr>
            <a:r>
              <a:rPr lang="en-US" altLang="en-US" dirty="0" smtClean="0"/>
              <a:t>Variables</a:t>
            </a:r>
          </a:p>
          <a:p>
            <a:pPr eaLnBrk="1" hangingPunct="1">
              <a:buFontTx/>
              <a:buChar char="•"/>
            </a:pPr>
            <a:r>
              <a:rPr lang="en-US" altLang="en-US" dirty="0" smtClean="0"/>
              <a:t>Getting information from the user</a:t>
            </a:r>
          </a:p>
          <a:p>
            <a:pPr eaLnBrk="1" hangingPunct="1">
              <a:buFontTx/>
              <a:buChar char="•"/>
            </a:pPr>
            <a:r>
              <a:rPr lang="en-US" altLang="en-US" dirty="0" smtClean="0"/>
              <a:t>Common </a:t>
            </a:r>
            <a:r>
              <a:rPr lang="en-US" altLang="en-US" smtClean="0"/>
              <a:t>mathematical operators</a:t>
            </a: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b="1" dirty="0" smtClean="0"/>
              <a:t>Take extensive notes</a:t>
            </a:r>
            <a:r>
              <a:rPr lang="en-CA" dirty="0" smtClean="0"/>
              <a:t>: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b="1" dirty="0" smtClean="0"/>
              <a:t>If you have time try writing example programs on your own </a:t>
            </a:r>
            <a:r>
              <a:rPr lang="en-CA" dirty="0" smtClean="0"/>
              <a:t>(without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dirty="0"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dirty="0" smtClean="0"/>
              <a:t>My examples will be written in Python</a:t>
            </a:r>
          </a:p>
          <a:p>
            <a:pPr marL="514350" lvl="1" indent="-171450" eaLnBrk="1" hangingPunct="1">
              <a:lnSpc>
                <a:spcPct val="80000"/>
              </a:lnSpc>
              <a:tabLst>
                <a:tab pos="1254125" algn="l"/>
              </a:tabLst>
            </a:pPr>
            <a:r>
              <a:rPr lang="en-US" altLang="en-US" dirty="0" smtClean="0"/>
              <a:t>Your assignments will be written in Python</a:t>
            </a:r>
          </a:p>
          <a:p>
            <a:pPr eaLnBrk="1" hangingPunct="1">
              <a:lnSpc>
                <a:spcPct val="90000"/>
              </a:lnSpc>
              <a:tabLst>
                <a:tab pos="1254125" algn="l"/>
              </a:tabLst>
            </a:pPr>
            <a:r>
              <a:rPr lang="en-US" altLang="en-US" dirty="0" smtClean="0"/>
              <a:t>Some advantages (from Python dot org)</a:t>
            </a:r>
          </a:p>
          <a:p>
            <a:pPr marL="514350" lvl="1" indent="-171450" eaLnBrk="1" hangingPunct="1">
              <a:lnSpc>
                <a:spcPct val="80000"/>
              </a:lnSpc>
              <a:tabLst>
                <a:tab pos="1254125" algn="l"/>
              </a:tabLst>
            </a:pPr>
            <a:r>
              <a:rPr lang="en-US" altLang="en-US" dirty="0" smtClean="0"/>
              <a:t>Free</a:t>
            </a:r>
          </a:p>
          <a:p>
            <a:pPr marL="514350" lvl="1" indent="-171450" eaLnBrk="1" hangingPunct="1">
              <a:lnSpc>
                <a:spcPct val="80000"/>
              </a:lnSpc>
              <a:tabLst>
                <a:tab pos="1254125" algn="l"/>
              </a:tabLst>
            </a:pPr>
            <a:r>
              <a:rPr lang="en-US" altLang="en-US" dirty="0" smtClean="0"/>
              <a:t>Powerful</a:t>
            </a:r>
          </a:p>
          <a:p>
            <a:pPr marL="514350" lvl="1" indent="-171450" eaLnBrk="1" hangingPunct="1">
              <a:lnSpc>
                <a:spcPct val="80000"/>
              </a:lnSpc>
              <a:tabLst>
                <a:tab pos="1254125" algn="l"/>
              </a:tabLst>
            </a:pPr>
            <a:r>
              <a:rPr lang="en-US" altLang="en-US" dirty="0" smtClean="0"/>
              <a:t>Widely used (Google, NASA, Yahoo, Electronic Arts, some Linux operating system scripts etc.)</a:t>
            </a:r>
          </a:p>
          <a:p>
            <a:pPr eaLnBrk="1" hangingPunct="1">
              <a:lnSpc>
                <a:spcPct val="90000"/>
              </a:lnSpc>
              <a:tabLst>
                <a:tab pos="1254125" algn="l"/>
              </a:tabLst>
            </a:pPr>
            <a:r>
              <a:rPr lang="en-US" altLang="en-US" dirty="0" smtClean="0"/>
              <a:t>Some starting python resources</a:t>
            </a:r>
          </a:p>
          <a:p>
            <a:pPr marL="514350" lvl="1" indent="-171450" eaLnBrk="1" hangingPunct="1">
              <a:lnSpc>
                <a:spcPct val="90000"/>
              </a:lnSpc>
              <a:tabLst>
                <a:tab pos="1254125" algn="l"/>
              </a:tabLst>
            </a:pPr>
            <a:r>
              <a:rPr lang="en-US" altLang="en-US" dirty="0" smtClean="0"/>
              <a:t>Official website: </a:t>
            </a:r>
            <a:r>
              <a:rPr lang="en-US" altLang="en-US" dirty="0" smtClean="0">
                <a:hlinkClick r:id="rId3"/>
              </a:rPr>
              <a:t>http://www.python.org</a:t>
            </a:r>
            <a:endParaRPr lang="en-US" altLang="en-US" dirty="0" smtClean="0"/>
          </a:p>
          <a:p>
            <a:pPr marL="514350" lvl="1" indent="-171450" eaLnBrk="1" hangingPunct="1">
              <a:lnSpc>
                <a:spcPct val="90000"/>
              </a:lnSpc>
              <a:tabLst>
                <a:tab pos="1254125" algn="l"/>
              </a:tabLst>
            </a:pPr>
            <a:r>
              <a:rPr lang="en-US" altLang="en-US" dirty="0" smtClean="0"/>
              <a:t>An overview of the web site: </a:t>
            </a:r>
            <a:r>
              <a:rPr lang="en-US" altLang="en-US" dirty="0" smtClean="0">
                <a:hlinkClick r:id="rId4"/>
              </a:rPr>
              <a:t>https://www.python.org/about/gettingstarted/</a:t>
            </a:r>
            <a:endParaRPr lang="en-US" altLang="en-US" dirty="0" smtClean="0"/>
          </a:p>
          <a:p>
            <a:pPr marL="514350" lvl="1" indent="-171450" eaLnBrk="1" hangingPunct="1">
              <a:lnSpc>
                <a:spcPct val="90000"/>
              </a:lnSpc>
              <a:buFont typeface="Arial" panose="020B0604020202020204" pitchFamily="34" charset="0"/>
              <a:buNone/>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a:t>
            </a:r>
            <a:r>
              <a:rPr lang="en-US" altLang="en-US" dirty="0"/>
              <a:t>Guido van Rossum.</a:t>
            </a:r>
            <a:endParaRPr lang="en-US" altLang="en-US" dirty="0" smtClean="0"/>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Working From Home (Installing Python): Windows</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smtClean="0"/>
              <a:t>Getting </a:t>
            </a:r>
            <a:r>
              <a:rPr lang="en-US" altLang="en-US" dirty="0"/>
              <a:t>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r>
              <a:rPr lang="en-US" altLang="en-US" dirty="0" smtClean="0">
                <a:hlinkClick r:id="rId2"/>
              </a:rPr>
              <a:t>/</a:t>
            </a: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lvl="1" eaLnBrk="1" hangingPunct="1">
              <a:lnSpc>
                <a:spcPct val="80000"/>
              </a:lnSpc>
              <a:tabLst>
                <a:tab pos="1254125" algn="l"/>
              </a:tabLst>
            </a:pPr>
            <a:endParaRPr lang="en-US" altLang="en-US" dirty="0"/>
          </a:p>
          <a:p>
            <a:pPr lvl="1" eaLnBrk="1" hangingPunct="1">
              <a:lnSpc>
                <a:spcPct val="80000"/>
              </a:lnSpc>
              <a:tabLst>
                <a:tab pos="1254125" algn="l"/>
              </a:tabLst>
            </a:pPr>
            <a:endParaRPr lang="en-US" altLang="en-US" dirty="0" smtClean="0"/>
          </a:p>
          <a:p>
            <a:pPr marL="342900" lvl="1" indent="0" eaLnBrk="1" hangingPunct="1">
              <a:lnSpc>
                <a:spcPct val="80000"/>
              </a:lnSpc>
              <a:buNone/>
              <a:tabLst>
                <a:tab pos="1254125" algn="l"/>
              </a:tabLst>
            </a:pPr>
            <a:endParaRPr lang="en-US" altLang="en-US" dirty="0" smtClean="0"/>
          </a:p>
          <a:p>
            <a:pPr lvl="1" eaLnBrk="1" hangingPunct="1">
              <a:lnSpc>
                <a:spcPct val="80000"/>
              </a:lnSpc>
              <a:tabLst>
                <a:tab pos="1254125" algn="l"/>
              </a:tabLst>
            </a:pPr>
            <a:r>
              <a:rPr lang="en-US" altLang="en-US" dirty="0" smtClean="0"/>
              <a:t>Detailed information:</a:t>
            </a:r>
          </a:p>
          <a:p>
            <a:pPr lvl="2" eaLnBrk="1" hangingPunct="1">
              <a:lnSpc>
                <a:spcPct val="80000"/>
              </a:lnSpc>
              <a:tabLst>
                <a:tab pos="1254125" algn="l"/>
              </a:tabLst>
            </a:pPr>
            <a:r>
              <a:rPr lang="en-US" altLang="en-US" dirty="0">
                <a:hlinkClick r:id="rId3"/>
              </a:rPr>
              <a:t>https://pages.cpsc.ucalgary.ca/~</a:t>
            </a:r>
            <a:r>
              <a:rPr lang="en-US" altLang="en-US" dirty="0" smtClean="0">
                <a:hlinkClick r:id="rId3"/>
              </a:rPr>
              <a:t>tamj/2021/217P/notes/pdf/installing_accessing_python.pdf</a:t>
            </a:r>
            <a:endParaRPr lang="en-US" altLang="en-US" dirty="0" smtClean="0"/>
          </a:p>
          <a:p>
            <a:pPr lvl="2" eaLnBrk="1" hangingPunct="1">
              <a:lnSpc>
                <a:spcPct val="80000"/>
              </a:lnSpc>
              <a:tabLst>
                <a:tab pos="1254125" algn="l"/>
              </a:tabLst>
            </a:pPr>
            <a:endParaRPr lang="en-US" altLang="en-US" dirty="0"/>
          </a:p>
          <a:p>
            <a:endParaRPr lang="en-CA" dirty="0"/>
          </a:p>
        </p:txBody>
      </p:sp>
      <p:pic>
        <p:nvPicPr>
          <p:cNvPr id="5" name="Picture 4"/>
          <p:cNvPicPr>
            <a:picLocks noChangeAspect="1"/>
          </p:cNvPicPr>
          <p:nvPr/>
        </p:nvPicPr>
        <p:blipFill>
          <a:blip r:embed="rId4"/>
          <a:stretch>
            <a:fillRect/>
          </a:stretch>
        </p:blipFill>
        <p:spPr>
          <a:xfrm>
            <a:off x="838200" y="1981200"/>
            <a:ext cx="5867400" cy="3612063"/>
          </a:xfrm>
          <a:prstGeom prst="rect">
            <a:avLst/>
          </a:prstGeom>
        </p:spPr>
      </p:pic>
      <p:sp>
        <p:nvSpPr>
          <p:cNvPr id="6" name="Freeform 5"/>
          <p:cNvSpPr/>
          <p:nvPr/>
        </p:nvSpPr>
        <p:spPr>
          <a:xfrm>
            <a:off x="2362200" y="5181600"/>
            <a:ext cx="1741335" cy="302149"/>
          </a:xfrm>
          <a:custGeom>
            <a:avLst/>
            <a:gdLst>
              <a:gd name="connsiteX0" fmla="*/ 1725433 w 1741335"/>
              <a:gd name="connsiteY0" fmla="*/ 55659 h 302149"/>
              <a:gd name="connsiteX1" fmla="*/ 1685676 w 1741335"/>
              <a:gd name="connsiteY1" fmla="*/ 47708 h 302149"/>
              <a:gd name="connsiteX2" fmla="*/ 1637968 w 1741335"/>
              <a:gd name="connsiteY2" fmla="*/ 31805 h 302149"/>
              <a:gd name="connsiteX3" fmla="*/ 1574358 w 1741335"/>
              <a:gd name="connsiteY3" fmla="*/ 23854 h 302149"/>
              <a:gd name="connsiteX4" fmla="*/ 1383527 w 1741335"/>
              <a:gd name="connsiteY4" fmla="*/ 7951 h 302149"/>
              <a:gd name="connsiteX5" fmla="*/ 1001864 w 1741335"/>
              <a:gd name="connsiteY5" fmla="*/ 0 h 302149"/>
              <a:gd name="connsiteX6" fmla="*/ 532737 w 1741335"/>
              <a:gd name="connsiteY6" fmla="*/ 15902 h 302149"/>
              <a:gd name="connsiteX7" fmla="*/ 500932 w 1741335"/>
              <a:gd name="connsiteY7" fmla="*/ 23854 h 302149"/>
              <a:gd name="connsiteX8" fmla="*/ 381662 w 1741335"/>
              <a:gd name="connsiteY8" fmla="*/ 39756 h 302149"/>
              <a:gd name="connsiteX9" fmla="*/ 71561 w 1741335"/>
              <a:gd name="connsiteY9" fmla="*/ 55659 h 302149"/>
              <a:gd name="connsiteX10" fmla="*/ 15902 w 1741335"/>
              <a:gd name="connsiteY10" fmla="*/ 79513 h 302149"/>
              <a:gd name="connsiteX11" fmla="*/ 0 w 1741335"/>
              <a:gd name="connsiteY11" fmla="*/ 127221 h 302149"/>
              <a:gd name="connsiteX12" fmla="*/ 7951 w 1741335"/>
              <a:gd name="connsiteY12" fmla="*/ 174929 h 302149"/>
              <a:gd name="connsiteX13" fmla="*/ 47707 w 1741335"/>
              <a:gd name="connsiteY13" fmla="*/ 222636 h 302149"/>
              <a:gd name="connsiteX14" fmla="*/ 119269 w 1741335"/>
              <a:gd name="connsiteY14" fmla="*/ 254442 h 302149"/>
              <a:gd name="connsiteX15" fmla="*/ 206733 w 1741335"/>
              <a:gd name="connsiteY15" fmla="*/ 270344 h 302149"/>
              <a:gd name="connsiteX16" fmla="*/ 278295 w 1741335"/>
              <a:gd name="connsiteY16" fmla="*/ 278295 h 302149"/>
              <a:gd name="connsiteX17" fmla="*/ 898497 w 1741335"/>
              <a:gd name="connsiteY17" fmla="*/ 286247 h 302149"/>
              <a:gd name="connsiteX18" fmla="*/ 1081377 w 1741335"/>
              <a:gd name="connsiteY18" fmla="*/ 302149 h 302149"/>
              <a:gd name="connsiteX19" fmla="*/ 1494845 w 1741335"/>
              <a:gd name="connsiteY19" fmla="*/ 294198 h 302149"/>
              <a:gd name="connsiteX20" fmla="*/ 1574358 w 1741335"/>
              <a:gd name="connsiteY20" fmla="*/ 278295 h 302149"/>
              <a:gd name="connsiteX21" fmla="*/ 1614114 w 1741335"/>
              <a:gd name="connsiteY21" fmla="*/ 270344 h 302149"/>
              <a:gd name="connsiteX22" fmla="*/ 1661822 w 1741335"/>
              <a:gd name="connsiteY22" fmla="*/ 254442 h 302149"/>
              <a:gd name="connsiteX23" fmla="*/ 1725433 w 1741335"/>
              <a:gd name="connsiteY23" fmla="*/ 174929 h 302149"/>
              <a:gd name="connsiteX24" fmla="*/ 1733384 w 1741335"/>
              <a:gd name="connsiteY24" fmla="*/ 151075 h 302149"/>
              <a:gd name="connsiteX25" fmla="*/ 1741335 w 1741335"/>
              <a:gd name="connsiteY25" fmla="*/ 127221 h 302149"/>
              <a:gd name="connsiteX26" fmla="*/ 1717481 w 1741335"/>
              <a:gd name="connsiteY26" fmla="*/ 103367 h 302149"/>
              <a:gd name="connsiteX27" fmla="*/ 1693627 w 1741335"/>
              <a:gd name="connsiteY27" fmla="*/ 87464 h 302149"/>
              <a:gd name="connsiteX28" fmla="*/ 1725433 w 1741335"/>
              <a:gd name="connsiteY28" fmla="*/ 55659 h 3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41335" h="302149">
                <a:moveTo>
                  <a:pt x="1725433" y="55659"/>
                </a:moveTo>
                <a:cubicBezTo>
                  <a:pt x="1724108" y="49033"/>
                  <a:pt x="1698715" y="51264"/>
                  <a:pt x="1685676" y="47708"/>
                </a:cubicBezTo>
                <a:cubicBezTo>
                  <a:pt x="1669504" y="43297"/>
                  <a:pt x="1654601" y="33884"/>
                  <a:pt x="1637968" y="31805"/>
                </a:cubicBezTo>
                <a:lnTo>
                  <a:pt x="1574358" y="23854"/>
                </a:lnTo>
                <a:cubicBezTo>
                  <a:pt x="1494328" y="3845"/>
                  <a:pt x="1537609" y="12483"/>
                  <a:pt x="1383527" y="7951"/>
                </a:cubicBezTo>
                <a:lnTo>
                  <a:pt x="1001864" y="0"/>
                </a:lnTo>
                <a:cubicBezTo>
                  <a:pt x="935891" y="1736"/>
                  <a:pt x="638923" y="7407"/>
                  <a:pt x="532737" y="15902"/>
                </a:cubicBezTo>
                <a:cubicBezTo>
                  <a:pt x="521844" y="16773"/>
                  <a:pt x="511684" y="21899"/>
                  <a:pt x="500932" y="23854"/>
                </a:cubicBezTo>
                <a:cubicBezTo>
                  <a:pt x="487244" y="26343"/>
                  <a:pt x="391895" y="39154"/>
                  <a:pt x="381662" y="39756"/>
                </a:cubicBezTo>
                <a:cubicBezTo>
                  <a:pt x="-131065" y="69917"/>
                  <a:pt x="379718" y="31956"/>
                  <a:pt x="71561" y="55659"/>
                </a:cubicBezTo>
                <a:cubicBezTo>
                  <a:pt x="56532" y="59416"/>
                  <a:pt x="26071" y="63242"/>
                  <a:pt x="15902" y="79513"/>
                </a:cubicBezTo>
                <a:cubicBezTo>
                  <a:pt x="7018" y="93728"/>
                  <a:pt x="0" y="127221"/>
                  <a:pt x="0" y="127221"/>
                </a:cubicBezTo>
                <a:cubicBezTo>
                  <a:pt x="2650" y="143124"/>
                  <a:pt x="2853" y="159634"/>
                  <a:pt x="7951" y="174929"/>
                </a:cubicBezTo>
                <a:cubicBezTo>
                  <a:pt x="12762" y="189362"/>
                  <a:pt x="37487" y="214119"/>
                  <a:pt x="47707" y="222636"/>
                </a:cubicBezTo>
                <a:cubicBezTo>
                  <a:pt x="72908" y="243637"/>
                  <a:pt x="84597" y="242885"/>
                  <a:pt x="119269" y="254442"/>
                </a:cubicBezTo>
                <a:cubicBezTo>
                  <a:pt x="162430" y="268829"/>
                  <a:pt x="137266" y="262172"/>
                  <a:pt x="206733" y="270344"/>
                </a:cubicBezTo>
                <a:cubicBezTo>
                  <a:pt x="230569" y="273148"/>
                  <a:pt x="254301" y="277743"/>
                  <a:pt x="278295" y="278295"/>
                </a:cubicBezTo>
                <a:cubicBezTo>
                  <a:pt x="484991" y="283047"/>
                  <a:pt x="691763" y="283596"/>
                  <a:pt x="898497" y="286247"/>
                </a:cubicBezTo>
                <a:cubicBezTo>
                  <a:pt x="935362" y="289933"/>
                  <a:pt x="1051394" y="302149"/>
                  <a:pt x="1081377" y="302149"/>
                </a:cubicBezTo>
                <a:cubicBezTo>
                  <a:pt x="1219225" y="302149"/>
                  <a:pt x="1357022" y="296848"/>
                  <a:pt x="1494845" y="294198"/>
                </a:cubicBezTo>
                <a:cubicBezTo>
                  <a:pt x="1588341" y="278616"/>
                  <a:pt x="1503182" y="294112"/>
                  <a:pt x="1574358" y="278295"/>
                </a:cubicBezTo>
                <a:cubicBezTo>
                  <a:pt x="1587551" y="275363"/>
                  <a:pt x="1601076" y="273900"/>
                  <a:pt x="1614114" y="270344"/>
                </a:cubicBezTo>
                <a:cubicBezTo>
                  <a:pt x="1630286" y="265934"/>
                  <a:pt x="1661822" y="254442"/>
                  <a:pt x="1661822" y="254442"/>
                </a:cubicBezTo>
                <a:cubicBezTo>
                  <a:pt x="1723476" y="213338"/>
                  <a:pt x="1703487" y="240767"/>
                  <a:pt x="1725433" y="174929"/>
                </a:cubicBezTo>
                <a:lnTo>
                  <a:pt x="1733384" y="151075"/>
                </a:lnTo>
                <a:lnTo>
                  <a:pt x="1741335" y="127221"/>
                </a:lnTo>
                <a:cubicBezTo>
                  <a:pt x="1733384" y="119270"/>
                  <a:pt x="1726120" y="110566"/>
                  <a:pt x="1717481" y="103367"/>
                </a:cubicBezTo>
                <a:cubicBezTo>
                  <a:pt x="1710140" y="97249"/>
                  <a:pt x="1697391" y="96248"/>
                  <a:pt x="1693627" y="87464"/>
                </a:cubicBezTo>
                <a:cubicBezTo>
                  <a:pt x="1688407" y="75284"/>
                  <a:pt x="1726758" y="62285"/>
                  <a:pt x="1725433" y="55659"/>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grpSp>
        <p:nvGrpSpPr>
          <p:cNvPr id="10" name="Group 9"/>
          <p:cNvGrpSpPr/>
          <p:nvPr/>
        </p:nvGrpSpPr>
        <p:grpSpPr>
          <a:xfrm>
            <a:off x="4079681" y="4038600"/>
            <a:ext cx="3921319" cy="1246367"/>
            <a:chOff x="4079681" y="4267200"/>
            <a:chExt cx="3921319" cy="1246367"/>
          </a:xfrm>
        </p:grpSpPr>
        <p:sp>
          <p:nvSpPr>
            <p:cNvPr id="7" name="Rectangle 6"/>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Make sure you check this option!</a:t>
              </a:r>
              <a:endParaRPr lang="en-CA" dirty="0" smtClean="0">
                <a:solidFill>
                  <a:schemeClr val="tx1"/>
                </a:solidFill>
              </a:endParaRPr>
            </a:p>
          </p:txBody>
        </p:sp>
        <p:cxnSp>
          <p:nvCxnSpPr>
            <p:cNvPr id="9" name="Straight Arrow Connector 8"/>
            <p:cNvCxnSpPr>
              <a:stCxn id="7" idx="1"/>
              <a:endCxn id="6" idx="26"/>
            </p:cNvCxnSpPr>
            <p:nvPr/>
          </p:nvCxnSpPr>
          <p:spPr>
            <a:xfrm flipH="1">
              <a:off x="4079681" y="4610100"/>
              <a:ext cx="1711519" cy="9034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581400" y="1657052"/>
            <a:ext cx="4929809" cy="1604971"/>
            <a:chOff x="3071191" y="4267200"/>
            <a:chExt cx="4929809" cy="1604971"/>
          </a:xfrm>
        </p:grpSpPr>
        <p:sp>
          <p:nvSpPr>
            <p:cNvPr id="12" name="Rectangle 11"/>
            <p:cNvSpPr/>
            <p:nvPr/>
          </p:nvSpPr>
          <p:spPr>
            <a:xfrm>
              <a:off x="5791200" y="4267200"/>
              <a:ext cx="2209800" cy="685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Then click </a:t>
              </a:r>
              <a:r>
                <a:rPr lang="en-US" smtClean="0">
                  <a:solidFill>
                    <a:schemeClr val="tx1"/>
                  </a:solidFill>
                </a:rPr>
                <a:t>“Install Now”</a:t>
              </a:r>
              <a:endParaRPr lang="en-CA" dirty="0" smtClean="0">
                <a:solidFill>
                  <a:schemeClr val="tx1"/>
                </a:solidFill>
              </a:endParaRPr>
            </a:p>
          </p:txBody>
        </p:sp>
        <p:cxnSp>
          <p:nvCxnSpPr>
            <p:cNvPr id="13" name="Straight Arrow Connector 12"/>
            <p:cNvCxnSpPr>
              <a:stCxn id="12" idx="1"/>
            </p:cNvCxnSpPr>
            <p:nvPr/>
          </p:nvCxnSpPr>
          <p:spPr>
            <a:xfrm flipH="1">
              <a:off x="3071191" y="4610100"/>
              <a:ext cx="2720009" cy="12620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5" end="15"/>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dirty="0" smtClean="0"/>
              <a:t>Basic explanation</a:t>
            </a:r>
            <a:r>
              <a:rPr lang="en-US" altLang="en-US" sz="2000" dirty="0" smtClean="0"/>
              <a:t> of concepts (for beginners: along with examples to illustrate)</a:t>
            </a:r>
          </a:p>
          <a:p>
            <a:pPr lvl="1" eaLnBrk="1" hangingPunct="1">
              <a:tabLst>
                <a:tab pos="1254125" algn="l"/>
              </a:tabLst>
            </a:pPr>
            <a:r>
              <a:rPr lang="en-US" altLang="en-US" sz="1800" dirty="0" smtClean="0">
                <a:hlinkClick r:id="rId3"/>
              </a:rPr>
              <a:t>http://docs.python.org/py3k/tutorial/index.html</a:t>
            </a:r>
            <a:endParaRPr lang="en-US" altLang="en-US" sz="1800" dirty="0" smtClean="0"/>
          </a:p>
          <a:p>
            <a:pPr lvl="1" eaLnBrk="1" hangingPunct="1">
              <a:tabLst>
                <a:tab pos="1254125" algn="l"/>
              </a:tabLst>
            </a:pPr>
            <a:r>
              <a:rPr lang="en-US" altLang="en-US" sz="1800" dirty="0" smtClean="0"/>
              <a:t>(Skip the notes on the interactive mode for now – it’s where you don’t save the program which leaves you nothing to submit for assignments).</a:t>
            </a:r>
          </a:p>
          <a:p>
            <a:pPr lvl="1" eaLnBrk="1" hangingPunct="1">
              <a:tabLst>
                <a:tab pos="1254125" algn="l"/>
              </a:tabLst>
            </a:pPr>
            <a:r>
              <a:rPr lang="en-US" altLang="en-US" sz="1800" dirty="0"/>
              <a:t>F</a:t>
            </a:r>
            <a:r>
              <a:rPr lang="en-US" altLang="en-US" sz="1800" dirty="0" smtClean="0"/>
              <a:t>or this course you need to </a:t>
            </a:r>
            <a:r>
              <a:rPr lang="en-US" altLang="en-US" sz="1800" u="sng" dirty="0" smtClean="0"/>
              <a:t>create a python program in a file </a:t>
            </a:r>
            <a:r>
              <a:rPr lang="en-US" altLang="en-US" sz="1800" dirty="0" smtClean="0"/>
              <a:t>and then run the program defined in the file.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56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Computer Program</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A programmer writes the instructions of the program in high level (human can read and understand) language.</a:t>
            </a:r>
          </a:p>
          <a:p>
            <a:pPr lvl="1"/>
            <a:r>
              <a:rPr lang="en-US" dirty="0" smtClean="0"/>
              <a:t>Examples: C, C++, java, python</a:t>
            </a:r>
          </a:p>
          <a:p>
            <a:pPr marL="342900" lvl="1" indent="0">
              <a:buNone/>
            </a:pPr>
            <a:r>
              <a:rPr lang="en-US" dirty="0" smtClean="0"/>
              <a:t/>
            </a:r>
            <a:br>
              <a:rPr lang="en-US" dirty="0" smtClean="0"/>
            </a:br>
            <a:endParaRPr lang="en-US" dirty="0" smtClean="0"/>
          </a:p>
          <a:p>
            <a:pPr lvl="1"/>
            <a:endParaRPr lang="en-US" dirty="0"/>
          </a:p>
          <a:p>
            <a:pPr marL="457200" indent="-457200">
              <a:buFont typeface="+mj-lt"/>
              <a:buAutoNum type="arabicPeriod"/>
            </a:pPr>
            <a:r>
              <a:rPr lang="en-US" dirty="0" smtClean="0"/>
              <a:t>The program must be created and saved using a text editor (e.g. Notepad, WordPad or the editor that comes with python IDLE).</a:t>
            </a:r>
          </a:p>
          <a:p>
            <a:pPr lvl="1"/>
            <a:r>
              <a:rPr lang="en-US" dirty="0" smtClean="0"/>
              <a:t>Don’t use a word processor!</a:t>
            </a:r>
          </a:p>
          <a:p>
            <a:pPr marL="457200" indent="-457200">
              <a:buFont typeface="+mj-lt"/>
              <a:buAutoNum type="arabicPeriod"/>
            </a:pPr>
            <a:r>
              <a:rPr lang="en-US" dirty="0" smtClean="0"/>
              <a:t>The program is then translated into binary/machine</a:t>
            </a:r>
            <a:r>
              <a:rPr lang="en-US" dirty="0"/>
              <a:t> </a:t>
            </a:r>
            <a:r>
              <a:rPr lang="en-US" dirty="0" smtClean="0"/>
              <a:t>language</a:t>
            </a:r>
            <a:r>
              <a:rPr lang="en-CA" dirty="0" smtClean="0"/>
              <a:t> </a:t>
            </a:r>
            <a:r>
              <a:rPr lang="en-US" dirty="0" smtClean="0"/>
              <a:t>(the only form that the computer can understand).</a:t>
            </a:r>
            <a:endParaRPr lang="en-CA" dirty="0"/>
          </a:p>
        </p:txBody>
      </p:sp>
      <p:sp>
        <p:nvSpPr>
          <p:cNvPr id="4" name="Rectangle 10"/>
          <p:cNvSpPr>
            <a:spLocks noChangeArrowheads="1"/>
          </p:cNvSpPr>
          <p:nvPr/>
        </p:nvSpPr>
        <p:spPr bwMode="auto">
          <a:xfrm>
            <a:off x="1143000" y="22860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dirty="0" smtClean="0">
                <a:latin typeface="Consolas" pitchFamily="49" charset="0"/>
              </a:rPr>
              <a:t># Details later this term</a:t>
            </a:r>
          </a:p>
          <a:p>
            <a:pPr eaLnBrk="1" hangingPunct="1">
              <a:defRPr/>
            </a:pPr>
            <a:r>
              <a:rPr lang="en-CA" altLang="en-US" dirty="0" smtClean="0">
                <a:latin typeface="Consolas" pitchFamily="49" charset="0"/>
              </a:rPr>
              <a:t>list = [1,2,’a’]</a:t>
            </a:r>
          </a:p>
          <a:p>
            <a:pPr eaLnBrk="1" hangingPunct="1">
              <a:defRPr/>
            </a:pPr>
            <a:r>
              <a:rPr lang="en-CA" altLang="en-US" dirty="0" smtClean="0">
                <a:latin typeface="Consolas" pitchFamily="49" charset="0"/>
              </a:rPr>
              <a:t>for element in list</a:t>
            </a:r>
          </a:p>
          <a:p>
            <a:pPr eaLnBrk="1" hangingPunct="1">
              <a:defRPr/>
            </a:pPr>
            <a:r>
              <a:rPr lang="en-CA" altLang="en-US" dirty="0" smtClean="0">
                <a:latin typeface="Consolas" pitchFamily="49" charset="0"/>
              </a:rPr>
              <a:t>    print(element)</a:t>
            </a:r>
          </a:p>
        </p:txBody>
      </p:sp>
      <p:sp>
        <p:nvSpPr>
          <p:cNvPr id="5" name="Rectangle 11"/>
          <p:cNvSpPr>
            <a:spLocks noChangeArrowheads="1"/>
          </p:cNvSpPr>
          <p:nvPr/>
        </p:nvSpPr>
        <p:spPr bwMode="auto">
          <a:xfrm>
            <a:off x="1123122" y="5787887"/>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Tree>
    <p:extLst>
      <p:ext uri="{BB962C8B-B14F-4D97-AF65-F5344CB8AC3E}">
        <p14:creationId xmlns:p14="http://schemas.microsoft.com/office/powerpoint/2010/main" val="67661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Location Of My Online Examples</a:t>
            </a:r>
            <a:endParaRPr lang="en-CA" dirty="0"/>
          </a:p>
        </p:txBody>
      </p:sp>
      <p:sp>
        <p:nvSpPr>
          <p:cNvPr id="3" name="Content Placeholder 2"/>
          <p:cNvSpPr>
            <a:spLocks noGrp="1"/>
          </p:cNvSpPr>
          <p:nvPr>
            <p:ph idx="1"/>
          </p:nvPr>
        </p:nvSpPr>
        <p:spPr/>
        <p:txBody>
          <a:bodyPr/>
          <a:lstStyle/>
          <a:p>
            <a:r>
              <a:rPr lang="en-US" dirty="0" smtClean="0"/>
              <a:t>For this semester you can find them in D2L under: </a:t>
            </a:r>
            <a:r>
              <a:rPr lang="en-US" dirty="0" smtClean="0">
                <a:latin typeface="Consolas" panose="020B0609020204030204" pitchFamily="49" charset="0"/>
              </a:rPr>
              <a:t>Content-&gt;Lectures</a:t>
            </a:r>
          </a:p>
          <a:p>
            <a:r>
              <a:rPr lang="en-US" dirty="0" smtClean="0"/>
              <a:t>Then look under the appropriately named folder which is listed by date and topic.</a:t>
            </a:r>
          </a:p>
          <a:p>
            <a:r>
              <a:rPr lang="en-US" dirty="0" smtClean="0"/>
              <a:t>Alternatively you can find them by looking under the “main grid” of the course website (look for the ‘examples’ link):</a:t>
            </a:r>
          </a:p>
          <a:p>
            <a:pPr lvl="1"/>
            <a:r>
              <a:rPr lang="en-US" dirty="0">
                <a:hlinkClick r:id="rId2"/>
              </a:rPr>
              <a:t>https://pages.cpsc.ucalgary.ca/~</a:t>
            </a:r>
            <a:r>
              <a:rPr lang="en-US" dirty="0" smtClean="0">
                <a:hlinkClick r:id="rId2"/>
              </a:rPr>
              <a:t>tamj/2022/217P/#</a:t>
            </a:r>
            <a:r>
              <a:rPr lang="en-US" dirty="0">
                <a:hlinkClick r:id="rId2"/>
              </a:rPr>
              <a:t>Main_grid:_lecture_&amp;_tutorial_schedule,_</a:t>
            </a:r>
            <a:r>
              <a:rPr lang="en-US" dirty="0" smtClean="0">
                <a:hlinkClick r:id="rId2"/>
              </a:rPr>
              <a:t>assignment_information</a:t>
            </a:r>
            <a:endParaRPr lang="en-US" dirty="0" smtClean="0"/>
          </a:p>
          <a:p>
            <a:pPr lvl="1"/>
            <a:endParaRPr lang="en-US" dirty="0" smtClean="0"/>
          </a:p>
          <a:p>
            <a:pPr lvl="1"/>
            <a:endParaRPr lang="en-CA" dirty="0"/>
          </a:p>
        </p:txBody>
      </p:sp>
    </p:spTree>
    <p:extLst>
      <p:ext uri="{BB962C8B-B14F-4D97-AF65-F5344CB8AC3E}">
        <p14:creationId xmlns:p14="http://schemas.microsoft.com/office/powerpoint/2010/main" val="1311633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Consolas" panose="020B0609020204030204" pitchFamily="49" charset="0"/>
                <a:cs typeface="Consolas" panose="020B0609020204030204" pitchFamily="49" charset="0"/>
              </a:rPr>
              <a:t>print ("</a:t>
            </a:r>
            <a:r>
              <a:rPr lang="en-US" altLang="en-US" sz="1600" dirty="0" err="1">
                <a:latin typeface="Consolas" panose="020B0609020204030204" pitchFamily="49" charset="0"/>
                <a:cs typeface="Consolas" panose="020B0609020204030204" pitchFamily="49" charset="0"/>
              </a:rPr>
              <a:t>hello",end</a:t>
            </a:r>
            <a:r>
              <a:rPr lang="en-US" altLang="en-US" sz="1600" dirty="0">
                <a:latin typeface="Consolas" panose="020B0609020204030204" pitchFamily="49" charset="0"/>
                <a:cs typeface="Consolas" panose="020B0609020204030204" pitchFamily="49" charset="0"/>
              </a:rPr>
              <a:t>="")</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b="1" dirty="0" smtClean="0">
                <a:latin typeface="+mn-lt"/>
                <a:cs typeface="Times New Roman" pitchFamily="18" charset="0"/>
              </a:rPr>
              <a:t>Filename:</a:t>
            </a:r>
            <a:r>
              <a:rPr lang="en-US" altLang="en-US" sz="2000" dirty="0" smtClean="0">
                <a:latin typeface="+mn-lt"/>
                <a:cs typeface="Times New Roman" pitchFamily="18" charset="0"/>
              </a:rPr>
              <a:t> 1</a:t>
            </a:r>
            <a:r>
              <a:rPr lang="en-US" altLang="en-US" sz="2000"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a:bodyPr>
          <a:lstStyle/>
          <a:p>
            <a:pPr eaLnBrk="1" fontAlgn="auto" hangingPunct="1">
              <a:spcAft>
                <a:spcPts val="0"/>
              </a:spcAft>
              <a:defRPr/>
            </a:pPr>
            <a:r>
              <a:rPr lang="en-US" b="1" dirty="0" smtClean="0"/>
              <a:t>Creating</a:t>
            </a:r>
            <a:r>
              <a:rPr lang="en-US" dirty="0" smtClean="0"/>
              <a:t>/Running Programs: Windows</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b="1" dirty="0" smtClean="0"/>
              <a:t>Step 0: Before writing your program start IDLE (python editor)</a:t>
            </a:r>
          </a:p>
          <a:p>
            <a:pPr lvl="1" eaLnBrk="1" hangingPunct="1">
              <a:tabLst>
                <a:tab pos="1254125" algn="l"/>
              </a:tabLst>
            </a:pPr>
            <a:r>
              <a:rPr lang="en-US" altLang="en-US" dirty="0" smtClean="0"/>
              <a:t>The editor automatically comes installed with your python download so it’s the one that we will officially support.</a:t>
            </a:r>
          </a:p>
          <a:p>
            <a:pPr lvl="1" eaLnBrk="1" hangingPunct="1">
              <a:tabLst>
                <a:tab pos="1254125" algn="l"/>
              </a:tabLst>
            </a:pPr>
            <a:r>
              <a:rPr lang="en-US" altLang="en-US" dirty="0" smtClean="0"/>
              <a:t>You can use other editors but keep in mind </a:t>
            </a:r>
            <a:r>
              <a:rPr lang="en-US" altLang="en-US" b="1" dirty="0" smtClean="0"/>
              <a:t>you may be on your own if you have problems with that editor</a:t>
            </a:r>
            <a:r>
              <a:rPr lang="en-US" altLang="en-US" dirty="0" smtClean="0"/>
              <a:t>!</a:t>
            </a:r>
          </a:p>
          <a:p>
            <a:pPr lvl="2" eaLnBrk="1" hangingPunct="1">
              <a:tabLst>
                <a:tab pos="1254125" algn="l"/>
              </a:tabLst>
            </a:pPr>
            <a:r>
              <a:rPr lang="en-US" altLang="en-US" dirty="0" smtClean="0"/>
              <a:t>Starting IDLE (Windows)</a:t>
            </a:r>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a:p>
          <a:p>
            <a:pPr marL="400050" lvl="1" indent="0" eaLnBrk="1" hangingPunct="1">
              <a:buNone/>
              <a:tabLst>
                <a:tab pos="1254125" algn="l"/>
              </a:tabLst>
            </a:pPr>
            <a:endParaRPr lang="en-US" altLang="en-US" sz="1200" dirty="0" smtClean="0"/>
          </a:p>
          <a:p>
            <a:pPr marL="400050" lvl="1" indent="0" eaLnBrk="1" hangingPunct="1">
              <a:tabLst>
                <a:tab pos="1254125" algn="l"/>
              </a:tabLst>
            </a:pPr>
            <a:r>
              <a:rPr lang="en-US" altLang="en-US" dirty="0" smtClean="0"/>
              <a:t>One Apple resource for using IDLE: </a:t>
            </a:r>
            <a:r>
              <a:rPr lang="en-CA" u="sng" dirty="0">
                <a:hlinkClick r:id="rId3"/>
              </a:rPr>
              <a:t>https://www.python.org/download/mac/tcltk/</a:t>
            </a:r>
            <a:endParaRPr lang="en-CA" dirty="0"/>
          </a:p>
          <a:p>
            <a:pPr marL="400050" lvl="1" indent="0" eaLnBrk="1" hangingPunct="1">
              <a:tabLst>
                <a:tab pos="1254125" algn="l"/>
              </a:tabLst>
            </a:pPr>
            <a:endParaRPr lang="en-US" altLang="en-US" sz="1200" dirty="0" smtClean="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3276600"/>
            <a:ext cx="3124200" cy="25706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955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a:t>
            </a:r>
            <a:r>
              <a:rPr lang="en-US" dirty="0" smtClean="0"/>
              <a:t>Windows (2)</a:t>
            </a:r>
            <a:endParaRPr lang="en-CA" dirty="0"/>
          </a:p>
        </p:txBody>
      </p:sp>
      <p:sp>
        <p:nvSpPr>
          <p:cNvPr id="3" name="Content Placeholder 2"/>
          <p:cNvSpPr>
            <a:spLocks noGrp="1"/>
          </p:cNvSpPr>
          <p:nvPr>
            <p:ph idx="1"/>
          </p:nvPr>
        </p:nvSpPr>
        <p:spPr/>
        <p:txBody>
          <a:bodyPr/>
          <a:lstStyle/>
          <a:p>
            <a:r>
              <a:rPr lang="en-US" b="1" dirty="0" smtClean="0"/>
              <a:t>Step 1</a:t>
            </a:r>
            <a:r>
              <a:rPr lang="en-US" dirty="0" smtClean="0"/>
              <a:t>: Starting the python program editor from IDLE</a:t>
            </a:r>
            <a:r>
              <a:rPr lang="en-CA" dirty="0" smtClean="0"/>
              <a:t>: </a:t>
            </a:r>
            <a:r>
              <a:rPr lang="en-CA" dirty="0" smtClean="0">
                <a:latin typeface="Consolas" panose="020B0609020204030204" pitchFamily="49" charset="0"/>
              </a:rPr>
              <a:t>File-&gt;New File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981200"/>
            <a:ext cx="6730567" cy="3377477"/>
          </a:xfrm>
          <a:prstGeom prst="rect">
            <a:avLst/>
          </a:prstGeom>
        </p:spPr>
      </p:pic>
    </p:spTree>
    <p:extLst>
      <p:ext uri="{BB962C8B-B14F-4D97-AF65-F5344CB8AC3E}">
        <p14:creationId xmlns:p14="http://schemas.microsoft.com/office/powerpoint/2010/main" val="1664759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a:t>
            </a:r>
            <a:r>
              <a:rPr lang="en-US" dirty="0" smtClean="0"/>
              <a:t>(3)</a:t>
            </a:r>
            <a:endParaRPr lang="en-CA" dirty="0"/>
          </a:p>
        </p:txBody>
      </p:sp>
      <p:sp>
        <p:nvSpPr>
          <p:cNvPr id="3" name="Content Placeholder 2"/>
          <p:cNvSpPr>
            <a:spLocks noGrp="1"/>
          </p:cNvSpPr>
          <p:nvPr>
            <p:ph idx="1"/>
          </p:nvPr>
        </p:nvSpPr>
        <p:spPr/>
        <p:txBody>
          <a:bodyPr/>
          <a:lstStyle/>
          <a:p>
            <a:r>
              <a:rPr lang="en-US" b="1" dirty="0"/>
              <a:t>Step 2</a:t>
            </a:r>
            <a:r>
              <a:rPr lang="en-US" dirty="0" smtClean="0"/>
              <a:t>: </a:t>
            </a:r>
            <a:r>
              <a:rPr lang="en-US" dirty="0" smtClean="0">
                <a:solidFill>
                  <a:srgbClr val="0000FF"/>
                </a:solidFill>
              </a:rPr>
              <a:t>Type your program </a:t>
            </a:r>
            <a:r>
              <a:rPr lang="en-US" dirty="0" smtClean="0"/>
              <a:t>into the editor window that appears (appears if you completed the previous step correctly)</a:t>
            </a:r>
            <a:r>
              <a:rPr lang="en-CA" dirty="0" smtClean="0"/>
              <a:t>:</a:t>
            </a:r>
          </a:p>
          <a:p>
            <a:endParaRPr lang="en-US" dirty="0"/>
          </a:p>
          <a:p>
            <a:endParaRPr lang="en-US" dirty="0" smtClean="0"/>
          </a:p>
          <a:p>
            <a:endParaRPr lang="en-US" dirty="0"/>
          </a:p>
          <a:p>
            <a:endParaRPr lang="en-US" dirty="0" smtClean="0"/>
          </a:p>
          <a:p>
            <a:r>
              <a:rPr lang="en-US" dirty="0" smtClean="0"/>
              <a:t>(The specifics of </a:t>
            </a:r>
            <a:r>
              <a:rPr lang="en-US" u="sng" dirty="0" smtClean="0"/>
              <a:t>what</a:t>
            </a:r>
            <a:r>
              <a:rPr lang="en-US" dirty="0" smtClean="0"/>
              <a:t> to type into the editor will form the bulk of teaching material for this semester – details are coming soon).</a:t>
            </a:r>
          </a:p>
          <a:p>
            <a:pPr lvl="1"/>
            <a:r>
              <a:rPr lang="en-US" dirty="0" smtClean="0"/>
              <a:t>For now you can just type in what you see in the above image.</a:t>
            </a:r>
            <a:endParaRPr lang="en-CA" dirty="0"/>
          </a:p>
        </p:txBody>
      </p:sp>
      <p:pic>
        <p:nvPicPr>
          <p:cNvPr id="4" name="Picture 3"/>
          <p:cNvPicPr>
            <a:picLocks noChangeAspect="1"/>
          </p:cNvPicPr>
          <p:nvPr/>
        </p:nvPicPr>
        <p:blipFill>
          <a:blip r:embed="rId2"/>
          <a:stretch>
            <a:fillRect/>
          </a:stretch>
        </p:blipFill>
        <p:spPr>
          <a:xfrm>
            <a:off x="762000" y="2057400"/>
            <a:ext cx="2466975" cy="1466850"/>
          </a:xfrm>
          <a:prstGeom prst="rect">
            <a:avLst/>
          </a:prstGeom>
        </p:spPr>
      </p:pic>
      <p:sp>
        <p:nvSpPr>
          <p:cNvPr id="6" name="Freeform 5"/>
          <p:cNvSpPr/>
          <p:nvPr/>
        </p:nvSpPr>
        <p:spPr>
          <a:xfrm>
            <a:off x="541857" y="2567836"/>
            <a:ext cx="2081702" cy="491558"/>
          </a:xfrm>
          <a:custGeom>
            <a:avLst/>
            <a:gdLst>
              <a:gd name="connsiteX0" fmla="*/ 372543 w 2081702"/>
              <a:gd name="connsiteY0" fmla="*/ 448829 h 491558"/>
              <a:gd name="connsiteX1" fmla="*/ 782741 w 2081702"/>
              <a:gd name="connsiteY1" fmla="*/ 465921 h 491558"/>
              <a:gd name="connsiteX2" fmla="*/ 953657 w 2081702"/>
              <a:gd name="connsiteY2" fmla="*/ 483013 h 491558"/>
              <a:gd name="connsiteX3" fmla="*/ 1398038 w 2081702"/>
              <a:gd name="connsiteY3" fmla="*/ 474467 h 491558"/>
              <a:gd name="connsiteX4" fmla="*/ 1474950 w 2081702"/>
              <a:gd name="connsiteY4" fmla="*/ 465921 h 491558"/>
              <a:gd name="connsiteX5" fmla="*/ 1594592 w 2081702"/>
              <a:gd name="connsiteY5" fmla="*/ 457375 h 491558"/>
              <a:gd name="connsiteX6" fmla="*/ 1816782 w 2081702"/>
              <a:gd name="connsiteY6" fmla="*/ 448829 h 491558"/>
              <a:gd name="connsiteX7" fmla="*/ 1919332 w 2081702"/>
              <a:gd name="connsiteY7" fmla="*/ 431738 h 491558"/>
              <a:gd name="connsiteX8" fmla="*/ 1979152 w 2081702"/>
              <a:gd name="connsiteY8" fmla="*/ 406100 h 491558"/>
              <a:gd name="connsiteX9" fmla="*/ 2004790 w 2081702"/>
              <a:gd name="connsiteY9" fmla="*/ 397555 h 491558"/>
              <a:gd name="connsiteX10" fmla="*/ 2056064 w 2081702"/>
              <a:gd name="connsiteY10" fmla="*/ 354826 h 491558"/>
              <a:gd name="connsiteX11" fmla="*/ 2073156 w 2081702"/>
              <a:gd name="connsiteY11" fmla="*/ 303551 h 491558"/>
              <a:gd name="connsiteX12" fmla="*/ 2081702 w 2081702"/>
              <a:gd name="connsiteY12" fmla="*/ 277914 h 491558"/>
              <a:gd name="connsiteX13" fmla="*/ 2047519 w 2081702"/>
              <a:gd name="connsiteY13" fmla="*/ 166818 h 491558"/>
              <a:gd name="connsiteX14" fmla="*/ 2021881 w 2081702"/>
              <a:gd name="connsiteY14" fmla="*/ 158272 h 491558"/>
              <a:gd name="connsiteX15" fmla="*/ 1996244 w 2081702"/>
              <a:gd name="connsiteY15" fmla="*/ 132635 h 491558"/>
              <a:gd name="connsiteX16" fmla="*/ 1936423 w 2081702"/>
              <a:gd name="connsiteY16" fmla="*/ 98452 h 491558"/>
              <a:gd name="connsiteX17" fmla="*/ 1902240 w 2081702"/>
              <a:gd name="connsiteY17" fmla="*/ 89906 h 491558"/>
              <a:gd name="connsiteX18" fmla="*/ 1825328 w 2081702"/>
              <a:gd name="connsiteY18" fmla="*/ 64269 h 491558"/>
              <a:gd name="connsiteX19" fmla="*/ 1722779 w 2081702"/>
              <a:gd name="connsiteY19" fmla="*/ 55723 h 491558"/>
              <a:gd name="connsiteX20" fmla="*/ 1551863 w 2081702"/>
              <a:gd name="connsiteY20" fmla="*/ 30085 h 491558"/>
              <a:gd name="connsiteX21" fmla="*/ 851107 w 2081702"/>
              <a:gd name="connsiteY21" fmla="*/ 30085 h 491558"/>
              <a:gd name="connsiteX22" fmla="*/ 372543 w 2081702"/>
              <a:gd name="connsiteY22" fmla="*/ 38631 h 491558"/>
              <a:gd name="connsiteX23" fmla="*/ 107623 w 2081702"/>
              <a:gd name="connsiteY23" fmla="*/ 55723 h 491558"/>
              <a:gd name="connsiteX24" fmla="*/ 81986 w 2081702"/>
              <a:gd name="connsiteY24" fmla="*/ 64269 h 491558"/>
              <a:gd name="connsiteX25" fmla="*/ 47803 w 2081702"/>
              <a:gd name="connsiteY25" fmla="*/ 115543 h 491558"/>
              <a:gd name="connsiteX26" fmla="*/ 22165 w 2081702"/>
              <a:gd name="connsiteY26" fmla="*/ 166818 h 491558"/>
              <a:gd name="connsiteX27" fmla="*/ 13620 w 2081702"/>
              <a:gd name="connsiteY27" fmla="*/ 354826 h 491558"/>
              <a:gd name="connsiteX28" fmla="*/ 30711 w 2081702"/>
              <a:gd name="connsiteY28" fmla="*/ 380463 h 491558"/>
              <a:gd name="connsiteX29" fmla="*/ 81986 w 2081702"/>
              <a:gd name="connsiteY29" fmla="*/ 423192 h 491558"/>
              <a:gd name="connsiteX30" fmla="*/ 99078 w 2081702"/>
              <a:gd name="connsiteY30" fmla="*/ 448829 h 491558"/>
              <a:gd name="connsiteX31" fmla="*/ 124715 w 2081702"/>
              <a:gd name="connsiteY31" fmla="*/ 457375 h 491558"/>
              <a:gd name="connsiteX32" fmla="*/ 150352 w 2081702"/>
              <a:gd name="connsiteY32" fmla="*/ 474467 h 491558"/>
              <a:gd name="connsiteX33" fmla="*/ 210173 w 2081702"/>
              <a:gd name="connsiteY33" fmla="*/ 491558 h 491558"/>
              <a:gd name="connsiteX34" fmla="*/ 338360 w 2081702"/>
              <a:gd name="connsiteY34" fmla="*/ 474467 h 491558"/>
              <a:gd name="connsiteX35" fmla="*/ 389635 w 2081702"/>
              <a:gd name="connsiteY35" fmla="*/ 465921 h 491558"/>
              <a:gd name="connsiteX36" fmla="*/ 372543 w 2081702"/>
              <a:gd name="connsiteY36" fmla="*/ 448829 h 4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81702" h="491558">
                <a:moveTo>
                  <a:pt x="372543" y="448829"/>
                </a:moveTo>
                <a:cubicBezTo>
                  <a:pt x="438061" y="448829"/>
                  <a:pt x="360303" y="449673"/>
                  <a:pt x="782741" y="465921"/>
                </a:cubicBezTo>
                <a:cubicBezTo>
                  <a:pt x="865590" y="469108"/>
                  <a:pt x="883279" y="472959"/>
                  <a:pt x="953657" y="483013"/>
                </a:cubicBezTo>
                <a:lnTo>
                  <a:pt x="1398038" y="474467"/>
                </a:lnTo>
                <a:cubicBezTo>
                  <a:pt x="1423819" y="473622"/>
                  <a:pt x="1449252" y="468156"/>
                  <a:pt x="1474950" y="465921"/>
                </a:cubicBezTo>
                <a:cubicBezTo>
                  <a:pt x="1514782" y="462457"/>
                  <a:pt x="1554660" y="459372"/>
                  <a:pt x="1594592" y="457375"/>
                </a:cubicBezTo>
                <a:cubicBezTo>
                  <a:pt x="1668618" y="453674"/>
                  <a:pt x="1742719" y="451678"/>
                  <a:pt x="1816782" y="448829"/>
                </a:cubicBezTo>
                <a:cubicBezTo>
                  <a:pt x="1907362" y="426186"/>
                  <a:pt x="1772599" y="458417"/>
                  <a:pt x="1919332" y="431738"/>
                </a:cubicBezTo>
                <a:cubicBezTo>
                  <a:pt x="1942538" y="427519"/>
                  <a:pt x="1957441" y="415404"/>
                  <a:pt x="1979152" y="406100"/>
                </a:cubicBezTo>
                <a:cubicBezTo>
                  <a:pt x="1987432" y="402552"/>
                  <a:pt x="1996244" y="400403"/>
                  <a:pt x="2004790" y="397555"/>
                </a:cubicBezTo>
                <a:cubicBezTo>
                  <a:pt x="2020746" y="386917"/>
                  <a:pt x="2046388" y="372242"/>
                  <a:pt x="2056064" y="354826"/>
                </a:cubicBezTo>
                <a:cubicBezTo>
                  <a:pt x="2064813" y="339077"/>
                  <a:pt x="2067459" y="320643"/>
                  <a:pt x="2073156" y="303551"/>
                </a:cubicBezTo>
                <a:lnTo>
                  <a:pt x="2081702" y="277914"/>
                </a:lnTo>
                <a:cubicBezTo>
                  <a:pt x="2076142" y="227877"/>
                  <a:pt x="2086116" y="198982"/>
                  <a:pt x="2047519" y="166818"/>
                </a:cubicBezTo>
                <a:cubicBezTo>
                  <a:pt x="2040599" y="161051"/>
                  <a:pt x="2030427" y="161121"/>
                  <a:pt x="2021881" y="158272"/>
                </a:cubicBezTo>
                <a:cubicBezTo>
                  <a:pt x="2013335" y="149726"/>
                  <a:pt x="2005528" y="140372"/>
                  <a:pt x="1996244" y="132635"/>
                </a:cubicBezTo>
                <a:cubicBezTo>
                  <a:pt x="1982717" y="121362"/>
                  <a:pt x="1951625" y="104153"/>
                  <a:pt x="1936423" y="98452"/>
                </a:cubicBezTo>
                <a:cubicBezTo>
                  <a:pt x="1925426" y="94328"/>
                  <a:pt x="1913382" y="93620"/>
                  <a:pt x="1902240" y="89906"/>
                </a:cubicBezTo>
                <a:cubicBezTo>
                  <a:pt x="1869887" y="79121"/>
                  <a:pt x="1858100" y="68365"/>
                  <a:pt x="1825328" y="64269"/>
                </a:cubicBezTo>
                <a:cubicBezTo>
                  <a:pt x="1791291" y="60015"/>
                  <a:pt x="1756962" y="58572"/>
                  <a:pt x="1722779" y="55723"/>
                </a:cubicBezTo>
                <a:cubicBezTo>
                  <a:pt x="1609249" y="33016"/>
                  <a:pt x="1666227" y="41522"/>
                  <a:pt x="1551863" y="30085"/>
                </a:cubicBezTo>
                <a:cubicBezTo>
                  <a:pt x="1302388" y="-32276"/>
                  <a:pt x="1524032" y="20042"/>
                  <a:pt x="851107" y="30085"/>
                </a:cubicBezTo>
                <a:lnTo>
                  <a:pt x="372543" y="38631"/>
                </a:lnTo>
                <a:cubicBezTo>
                  <a:pt x="303708" y="41499"/>
                  <a:pt x="189145" y="39418"/>
                  <a:pt x="107623" y="55723"/>
                </a:cubicBezTo>
                <a:cubicBezTo>
                  <a:pt x="98790" y="57490"/>
                  <a:pt x="90532" y="61420"/>
                  <a:pt x="81986" y="64269"/>
                </a:cubicBezTo>
                <a:cubicBezTo>
                  <a:pt x="70592" y="81360"/>
                  <a:pt x="54299" y="96056"/>
                  <a:pt x="47803" y="115543"/>
                </a:cubicBezTo>
                <a:cubicBezTo>
                  <a:pt x="36009" y="150925"/>
                  <a:pt x="44254" y="133686"/>
                  <a:pt x="22165" y="166818"/>
                </a:cubicBezTo>
                <a:cubicBezTo>
                  <a:pt x="-5416" y="249563"/>
                  <a:pt x="-6064" y="230157"/>
                  <a:pt x="13620" y="354826"/>
                </a:cubicBezTo>
                <a:cubicBezTo>
                  <a:pt x="15222" y="364971"/>
                  <a:pt x="24136" y="372573"/>
                  <a:pt x="30711" y="380463"/>
                </a:cubicBezTo>
                <a:cubicBezTo>
                  <a:pt x="51272" y="405135"/>
                  <a:pt x="56780" y="406387"/>
                  <a:pt x="81986" y="423192"/>
                </a:cubicBezTo>
                <a:cubicBezTo>
                  <a:pt x="87683" y="431738"/>
                  <a:pt x="91058" y="442413"/>
                  <a:pt x="99078" y="448829"/>
                </a:cubicBezTo>
                <a:cubicBezTo>
                  <a:pt x="106112" y="454456"/>
                  <a:pt x="116658" y="453346"/>
                  <a:pt x="124715" y="457375"/>
                </a:cubicBezTo>
                <a:cubicBezTo>
                  <a:pt x="133901" y="461968"/>
                  <a:pt x="141166" y="469874"/>
                  <a:pt x="150352" y="474467"/>
                </a:cubicBezTo>
                <a:cubicBezTo>
                  <a:pt x="162614" y="480598"/>
                  <a:pt x="199218" y="488819"/>
                  <a:pt x="210173" y="491558"/>
                </a:cubicBezTo>
                <a:cubicBezTo>
                  <a:pt x="395318" y="474728"/>
                  <a:pt x="243997" y="493340"/>
                  <a:pt x="338360" y="474467"/>
                </a:cubicBezTo>
                <a:cubicBezTo>
                  <a:pt x="355351" y="471069"/>
                  <a:pt x="373411" y="472005"/>
                  <a:pt x="389635" y="465921"/>
                </a:cubicBezTo>
                <a:cubicBezTo>
                  <a:pt x="397179" y="463092"/>
                  <a:pt x="307025" y="448829"/>
                  <a:pt x="372543" y="448829"/>
                </a:cubicBezTo>
                <a:close/>
              </a:path>
            </a:pathLst>
          </a:cu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spTree>
    <p:extLst>
      <p:ext uri="{BB962C8B-B14F-4D97-AF65-F5344CB8AC3E}">
        <p14:creationId xmlns:p14="http://schemas.microsoft.com/office/powerpoint/2010/main" val="255883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a:t>
            </a:r>
            <a:r>
              <a:rPr lang="en-US" dirty="0" smtClean="0"/>
              <a:t>(4)</a:t>
            </a:r>
            <a:endParaRPr lang="en-CA" dirty="0"/>
          </a:p>
        </p:txBody>
      </p:sp>
      <p:sp>
        <p:nvSpPr>
          <p:cNvPr id="3" name="Content Placeholder 2"/>
          <p:cNvSpPr>
            <a:spLocks noGrp="1"/>
          </p:cNvSpPr>
          <p:nvPr>
            <p:ph idx="1"/>
          </p:nvPr>
        </p:nvSpPr>
        <p:spPr/>
        <p:txBody>
          <a:bodyPr/>
          <a:lstStyle/>
          <a:p>
            <a:r>
              <a:rPr lang="en-US" b="1" dirty="0"/>
              <a:t>Step 3</a:t>
            </a:r>
            <a:r>
              <a:rPr lang="en-US" dirty="0" smtClean="0"/>
              <a:t>: Name your program</a:t>
            </a:r>
            <a:r>
              <a:rPr lang="en-CA" dirty="0" smtClean="0"/>
              <a:t>: </a:t>
            </a:r>
            <a:r>
              <a:rPr lang="en-CA" dirty="0" smtClean="0">
                <a:latin typeface="Consolas" panose="020B0609020204030204" pitchFamily="49" charset="0"/>
              </a:rPr>
              <a:t>File -&gt; Save</a:t>
            </a:r>
          </a:p>
          <a:p>
            <a:endParaRPr lang="en-CA" dirty="0" smtClean="0"/>
          </a:p>
          <a:p>
            <a:endParaRPr lang="en-US" dirty="0" smtClean="0"/>
          </a:p>
          <a:p>
            <a:endParaRPr lang="en-US" dirty="0"/>
          </a:p>
          <a:p>
            <a:endParaRPr lang="en-US" dirty="0" smtClean="0"/>
          </a:p>
          <a:p>
            <a:endParaRPr lang="en-US" dirty="0"/>
          </a:p>
          <a:p>
            <a:pPr lvl="1"/>
            <a:r>
              <a:rPr lang="en-US" dirty="0" smtClean="0"/>
              <a:t>Using the IDLE editor you can simply save under the default file type.</a:t>
            </a:r>
          </a:p>
          <a:p>
            <a:pPr lvl="2"/>
            <a:r>
              <a:rPr lang="en-US" dirty="0" smtClean="0"/>
              <a:t>(If you use another text editor such as WordPad then you will have to save it as a text file </a:t>
            </a:r>
            <a:r>
              <a:rPr lang="en-US" u="sng" dirty="0" smtClean="0"/>
              <a:t>and</a:t>
            </a:r>
            <a:r>
              <a:rPr lang="en-US" dirty="0" smtClean="0"/>
              <a:t> make sure the filename ends with the right suffix “.</a:t>
            </a:r>
            <a:r>
              <a:rPr lang="en-US" dirty="0" err="1" smtClean="0">
                <a:latin typeface="Consolas" panose="020B0609020204030204" pitchFamily="49" charset="0"/>
              </a:rPr>
              <a:t>py</a:t>
            </a:r>
            <a:r>
              <a:rPr lang="en-US" dirty="0" smtClean="0"/>
              <a:t>”).</a:t>
            </a:r>
          </a:p>
          <a:p>
            <a:pPr lvl="2"/>
            <a:r>
              <a:rPr lang="en-US" dirty="0" smtClean="0"/>
              <a:t>Save the program in a easy to remember location (don’t use the default location – it’s the install location of python and not easy to remember).</a:t>
            </a:r>
          </a:p>
          <a:p>
            <a:pPr lvl="1"/>
            <a:r>
              <a:rPr lang="en-US" b="1" dirty="0" smtClean="0"/>
              <a:t>Standards for naming programs</a:t>
            </a:r>
          </a:p>
          <a:p>
            <a:pPr lvl="2"/>
            <a:r>
              <a:rPr lang="en-US" dirty="0" smtClean="0"/>
              <a:t>Only use alphabetic or numeric characters in the save name </a:t>
            </a:r>
          </a:p>
          <a:p>
            <a:pPr lvl="2"/>
            <a:r>
              <a:rPr lang="en-US" dirty="0" smtClean="0"/>
              <a:t>Don’t include spaces or any other characters!</a:t>
            </a:r>
            <a:endParaRPr lang="en-CA" dirty="0"/>
          </a:p>
        </p:txBody>
      </p:sp>
      <p:pic>
        <p:nvPicPr>
          <p:cNvPr id="5" name="Picture 4"/>
          <p:cNvPicPr>
            <a:picLocks noChangeAspect="1"/>
          </p:cNvPicPr>
          <p:nvPr/>
        </p:nvPicPr>
        <p:blipFill rotWithShape="1">
          <a:blip r:embed="rId2"/>
          <a:srcRect r="23358" b="20772"/>
          <a:stretch/>
        </p:blipFill>
        <p:spPr>
          <a:xfrm>
            <a:off x="762000" y="1600200"/>
            <a:ext cx="3429000" cy="2020660"/>
          </a:xfrm>
          <a:prstGeom prst="rect">
            <a:avLst/>
          </a:prstGeom>
        </p:spPr>
      </p:pic>
    </p:spTree>
    <p:extLst>
      <p:ext uri="{BB962C8B-B14F-4D97-AF65-F5344CB8AC3E}">
        <p14:creationId xmlns:p14="http://schemas.microsoft.com/office/powerpoint/2010/main" val="320654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a:t>
            </a:r>
            <a:r>
              <a:rPr lang="en-US" b="1" dirty="0"/>
              <a:t>Running</a:t>
            </a:r>
            <a:r>
              <a:rPr lang="en-US" dirty="0"/>
              <a:t> Programs: Windows </a:t>
            </a:r>
            <a:r>
              <a:rPr lang="en-US" dirty="0" smtClean="0"/>
              <a:t>(5)</a:t>
            </a:r>
            <a:endParaRPr lang="en-CA" dirty="0"/>
          </a:p>
        </p:txBody>
      </p:sp>
      <p:sp>
        <p:nvSpPr>
          <p:cNvPr id="3" name="Content Placeholder 2"/>
          <p:cNvSpPr>
            <a:spLocks noGrp="1"/>
          </p:cNvSpPr>
          <p:nvPr>
            <p:ph idx="1"/>
          </p:nvPr>
        </p:nvSpPr>
        <p:spPr/>
        <p:txBody>
          <a:bodyPr/>
          <a:lstStyle/>
          <a:p>
            <a:r>
              <a:rPr lang="en-US" b="1" dirty="0" smtClean="0">
                <a:solidFill>
                  <a:srgbClr val="FF0000"/>
                </a:solidFill>
              </a:rPr>
              <a:t>Don’t</a:t>
            </a:r>
            <a:r>
              <a:rPr lang="en-US" dirty="0" smtClean="0"/>
              <a:t> try to open or run your program by clicking on it!</a:t>
            </a:r>
          </a:p>
          <a:p>
            <a:pPr lvl="1"/>
            <a:r>
              <a:rPr lang="en-US" dirty="0" smtClean="0"/>
              <a:t>By default Windows will try to run the program in a new popup window and then close the window after the program finishes.</a:t>
            </a:r>
          </a:p>
          <a:p>
            <a:pPr lvl="1"/>
            <a:r>
              <a:rPr lang="en-US" dirty="0" smtClean="0"/>
              <a:t>Typical result: the appears and then almost immediately closes.</a:t>
            </a:r>
          </a:p>
          <a:p>
            <a:pPr lvl="1"/>
            <a:r>
              <a:rPr lang="en-US" dirty="0" smtClean="0"/>
              <a:t>Because the default behavior of files containing python programs is to execute the program the university MS-Exchange email server will block such file attachments.</a:t>
            </a:r>
          </a:p>
          <a:p>
            <a:pPr lvl="2"/>
            <a:r>
              <a:rPr lang="en-US" dirty="0" smtClean="0"/>
              <a:t>Workaround for mailing a python program: rename the file name from </a:t>
            </a:r>
            <a:r>
              <a:rPr lang="en-US" dirty="0" smtClean="0">
                <a:latin typeface="Consolas" panose="020B0609020204030204" pitchFamily="49" charset="0"/>
              </a:rPr>
              <a:t>.</a:t>
            </a:r>
            <a:r>
              <a:rPr lang="en-US" dirty="0" err="1" smtClean="0">
                <a:latin typeface="Consolas" panose="020B0609020204030204" pitchFamily="49" charset="0"/>
              </a:rPr>
              <a:t>py</a:t>
            </a:r>
            <a:r>
              <a:rPr lang="en-US" dirty="0" smtClean="0">
                <a:latin typeface="Consolas" panose="020B0609020204030204" pitchFamily="49" charset="0"/>
              </a:rPr>
              <a:t> </a:t>
            </a:r>
            <a:r>
              <a:rPr lang="en-US" dirty="0" smtClean="0"/>
              <a:t>to .</a:t>
            </a:r>
            <a:r>
              <a:rPr lang="en-US" dirty="0" smtClean="0">
                <a:latin typeface="Consolas" panose="020B0609020204030204" pitchFamily="49" charset="0"/>
              </a:rPr>
              <a:t>txt</a:t>
            </a:r>
            <a:r>
              <a:rPr lang="en-US" dirty="0" smtClean="0"/>
              <a:t> before attaching it.</a:t>
            </a:r>
          </a:p>
          <a:p>
            <a:pPr lvl="3"/>
            <a:r>
              <a:rPr lang="en-US" dirty="0" smtClean="0"/>
              <a:t>How to rename a file in Windows 10</a:t>
            </a:r>
            <a:r>
              <a:rPr lang="en-US" dirty="0"/>
              <a:t>: </a:t>
            </a:r>
            <a:endParaRPr lang="en-US" dirty="0" smtClean="0"/>
          </a:p>
          <a:p>
            <a:pPr lvl="4"/>
            <a:r>
              <a:rPr lang="en-US" dirty="0" smtClean="0">
                <a:hlinkClick r:id="rId2"/>
              </a:rPr>
              <a:t>https</a:t>
            </a:r>
            <a:r>
              <a:rPr lang="en-US" dirty="0">
                <a:hlinkClick r:id="rId2"/>
              </a:rPr>
              <a:t>://www.howtogeek.com/665514/6-ways-to-rename-files-and-folders-in-windows-10</a:t>
            </a:r>
            <a:r>
              <a:rPr lang="en-US" dirty="0" smtClean="0">
                <a:hlinkClick r:id="rId2"/>
              </a:rPr>
              <a:t>/</a:t>
            </a:r>
            <a:endParaRPr lang="en-US" dirty="0" smtClean="0"/>
          </a:p>
          <a:p>
            <a:pPr lvl="3"/>
            <a:r>
              <a:rPr lang="en-US" dirty="0" smtClean="0"/>
              <a:t>(How to view filename extensions in Windows 10):</a:t>
            </a:r>
          </a:p>
          <a:p>
            <a:pPr lvl="4"/>
            <a:r>
              <a:rPr lang="en-CA" dirty="0">
                <a:hlinkClick r:id="rId3"/>
              </a:rPr>
              <a:t>https://www.howtogeek.com/205086/beginner-how-to-make-windows-show-file-extensions</a:t>
            </a:r>
            <a:r>
              <a:rPr lang="en-CA" dirty="0" smtClean="0">
                <a:hlinkClick r:id="rId3"/>
              </a:rPr>
              <a:t>/</a:t>
            </a:r>
            <a:endParaRPr lang="en-CA" dirty="0" smtClean="0"/>
          </a:p>
          <a:p>
            <a:pPr lvl="3"/>
            <a:r>
              <a:rPr lang="en-US" dirty="0" smtClean="0"/>
              <a:t>A MAC resource:</a:t>
            </a:r>
          </a:p>
          <a:p>
            <a:pPr lvl="4"/>
            <a:r>
              <a:rPr lang="en-US" dirty="0" smtClean="0">
                <a:hlinkClick r:id="rId4"/>
              </a:rPr>
              <a:t>https</a:t>
            </a:r>
            <a:r>
              <a:rPr lang="en-US" dirty="0">
                <a:hlinkClick r:id="rId4"/>
              </a:rPr>
              <a:t>://</a:t>
            </a:r>
            <a:r>
              <a:rPr lang="en-US" dirty="0" smtClean="0">
                <a:hlinkClick r:id="rId4"/>
              </a:rPr>
              <a:t>support.apple.com/en-ca/guide/mac-help/mchlp2304/mac</a:t>
            </a:r>
            <a:endParaRPr lang="en-US" dirty="0" smtClean="0"/>
          </a:p>
          <a:p>
            <a:pPr lvl="4"/>
            <a:endParaRPr lang="en-CA" dirty="0"/>
          </a:p>
        </p:txBody>
      </p:sp>
      <p:sp>
        <p:nvSpPr>
          <p:cNvPr id="4" name="TextBox 3"/>
          <p:cNvSpPr txBox="1"/>
          <p:nvPr/>
        </p:nvSpPr>
        <p:spPr bwMode="auto">
          <a:xfrm>
            <a:off x="609600" y="5950803"/>
            <a:ext cx="81534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1400" dirty="0" smtClean="0">
                <a:solidFill>
                  <a:schemeClr val="tx1">
                    <a:lumMod val="95000"/>
                    <a:lumOff val="5000"/>
                  </a:schemeClr>
                </a:solidFill>
                <a:latin typeface="Arial" panose="020B0604020202020204" pitchFamily="34" charset="0"/>
                <a:hlinkClick r:id="rId5" action="ppaction://hlinkfile"/>
              </a:rPr>
              <a:t>Video</a:t>
            </a:r>
            <a:r>
              <a:rPr lang="en-US" sz="1400" dirty="0" smtClean="0">
                <a:solidFill>
                  <a:schemeClr val="tx1">
                    <a:lumMod val="95000"/>
                    <a:lumOff val="5000"/>
                  </a:schemeClr>
                </a:solidFill>
                <a:latin typeface="Arial" panose="020B0604020202020204" pitchFamily="34" charset="0"/>
              </a:rPr>
              <a:t>: showing how useless it is to just click on a file containing a python program (use the method that will be covered shortly</a:t>
            </a:r>
            <a:r>
              <a:rPr lang="en-US" sz="1400" dirty="0">
                <a:solidFill>
                  <a:schemeClr val="tx1">
                    <a:lumMod val="95000"/>
                    <a:lumOff val="5000"/>
                  </a:schemeClr>
                </a:solidFill>
                <a:latin typeface="Arial" panose="020B0604020202020204" pitchFamily="34" charset="0"/>
              </a:rPr>
              <a:t>): </a:t>
            </a:r>
            <a:r>
              <a:rPr lang="en-US" sz="1000" dirty="0">
                <a:solidFill>
                  <a:schemeClr val="tx1">
                    <a:lumMod val="95000"/>
                    <a:lumOff val="5000"/>
                  </a:schemeClr>
                </a:solidFill>
                <a:latin typeface="Consolas" panose="020B0609020204030204" pitchFamily="49" charset="0"/>
                <a:hlinkClick r:id="rId6"/>
              </a:rPr>
              <a:t>https://pages.cpsc.ucalgary.ca/~</a:t>
            </a:r>
            <a:r>
              <a:rPr lang="en-US" sz="1000" dirty="0" smtClean="0">
                <a:solidFill>
                  <a:schemeClr val="tx1">
                    <a:lumMod val="95000"/>
                    <a:lumOff val="5000"/>
                  </a:schemeClr>
                </a:solidFill>
                <a:latin typeface="Consolas" panose="020B0609020204030204" pitchFamily="49" charset="0"/>
                <a:hlinkClick r:id="rId6"/>
              </a:rPr>
              <a:t>tamj/resources/python/Clicking_on_a_python_program_annotated.mp4</a:t>
            </a:r>
            <a:endParaRPr lang="en-CA" sz="1000" dirty="0">
              <a:solidFill>
                <a:schemeClr val="tx1">
                  <a:lumMod val="95000"/>
                  <a:lumOff val="5000"/>
                </a:schemeClr>
              </a:solidFill>
              <a:latin typeface="Consolas" panose="020B0609020204030204" pitchFamily="49" charset="0"/>
            </a:endParaRPr>
          </a:p>
          <a:p>
            <a:endParaRPr lang="en-US" sz="1200" dirty="0" smtClean="0">
              <a:solidFill>
                <a:schemeClr val="tx1">
                  <a:lumMod val="95000"/>
                  <a:lumOff val="5000"/>
                </a:schemeClr>
              </a:solidFill>
              <a:latin typeface="Arial" panose="020B0604020202020204" pitchFamily="34" charset="0"/>
            </a:endParaRPr>
          </a:p>
          <a:p>
            <a:endParaRPr lang="en-CA" sz="1200" dirty="0" smtClean="0">
              <a:solidFill>
                <a:schemeClr val="tx1">
                  <a:lumMod val="95000"/>
                  <a:lumOff val="5000"/>
                </a:schemeClr>
              </a:solidFill>
              <a:latin typeface="Arial" panose="020B0604020202020204" pitchFamily="34" charset="0"/>
            </a:endParaRPr>
          </a:p>
        </p:txBody>
      </p:sp>
    </p:spTree>
    <p:extLst>
      <p:ext uri="{BB962C8B-B14F-4D97-AF65-F5344CB8AC3E}">
        <p14:creationId xmlns:p14="http://schemas.microsoft.com/office/powerpoint/2010/main" val="136620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Embedded Video (In Case You Can’t See It Via The Link On The Last Screen).</a:t>
            </a:r>
            <a:endParaRPr lang="en-CA" dirty="0"/>
          </a:p>
        </p:txBody>
      </p:sp>
      <p:pic>
        <p:nvPicPr>
          <p:cNvPr id="4" name="Clicking_on_a_python_program_annotate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533525"/>
            <a:ext cx="8229600" cy="4629150"/>
          </a:xfrm>
          <a:prstGeom prst="rect">
            <a:avLst/>
          </a:prstGeom>
        </p:spPr>
      </p:pic>
    </p:spTree>
    <p:extLst>
      <p:ext uri="{BB962C8B-B14F-4D97-AF65-F5344CB8AC3E}">
        <p14:creationId xmlns:p14="http://schemas.microsoft.com/office/powerpoint/2010/main" val="3986847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Requirements For Naming The File Containing Your Program</a:t>
            </a:r>
            <a:endParaRPr lang="en-CA" dirty="0"/>
          </a:p>
        </p:txBody>
      </p:sp>
      <p:sp>
        <p:nvSpPr>
          <p:cNvPr id="3" name="Content Placeholder 2"/>
          <p:cNvSpPr>
            <a:spLocks noGrp="1"/>
          </p:cNvSpPr>
          <p:nvPr>
            <p:ph idx="1"/>
          </p:nvPr>
        </p:nvSpPr>
        <p:spPr/>
        <p:txBody>
          <a:bodyPr/>
          <a:lstStyle/>
          <a:p>
            <a:r>
              <a:rPr lang="en-US" dirty="0" smtClean="0"/>
              <a:t>As mentioned: no spaces!</a:t>
            </a:r>
          </a:p>
          <a:p>
            <a:pPr lvl="1"/>
            <a:r>
              <a:rPr lang="en-US" dirty="0" smtClean="0"/>
              <a:t>Okay: </a:t>
            </a:r>
            <a:r>
              <a:rPr lang="en-US" dirty="0" smtClean="0">
                <a:latin typeface="Consolas" panose="020B0609020204030204" pitchFamily="49" charset="0"/>
              </a:rPr>
              <a:t>A1.py</a:t>
            </a:r>
            <a:r>
              <a:rPr lang="en-US" dirty="0" smtClean="0"/>
              <a:t>, </a:t>
            </a:r>
            <a:r>
              <a:rPr lang="en-US" dirty="0" smtClean="0">
                <a:latin typeface="Consolas" panose="020B0609020204030204" pitchFamily="49" charset="0"/>
              </a:rPr>
              <a:t>gradeProgram.py</a:t>
            </a:r>
            <a:endParaRPr lang="en-US" dirty="0"/>
          </a:p>
          <a:p>
            <a:pPr lvl="1"/>
            <a:r>
              <a:rPr lang="en-US" dirty="0" smtClean="0"/>
              <a:t>Not Okay: grade program.py</a:t>
            </a:r>
          </a:p>
          <a:p>
            <a:r>
              <a:rPr lang="en-US" dirty="0" smtClean="0"/>
              <a:t>Just stick to using alphabetic characters, numbers may be used but the first character should only be alphabetic.</a:t>
            </a:r>
          </a:p>
          <a:p>
            <a:pPr lvl="1"/>
            <a:r>
              <a:rPr lang="en-US" dirty="0" smtClean="0"/>
              <a:t>Okay: </a:t>
            </a:r>
            <a:r>
              <a:rPr lang="en-US" dirty="0">
                <a:latin typeface="Consolas" panose="020B0609020204030204" pitchFamily="49" charset="0"/>
              </a:rPr>
              <a:t>A1Tam.py</a:t>
            </a:r>
            <a:r>
              <a:rPr lang="en-US" dirty="0"/>
              <a:t>, </a:t>
            </a:r>
            <a:r>
              <a:rPr lang="en-US" dirty="0" smtClean="0">
                <a:latin typeface="Consolas" panose="020B0609020204030204" pitchFamily="49" charset="0"/>
              </a:rPr>
              <a:t>A1Sept12.py</a:t>
            </a:r>
          </a:p>
          <a:p>
            <a:pPr lvl="1"/>
            <a:r>
              <a:rPr lang="en-US" dirty="0" smtClean="0"/>
              <a:t>Not Okay: </a:t>
            </a:r>
            <a:r>
              <a:rPr lang="en-US" dirty="0" smtClean="0">
                <a:latin typeface="Consolas" panose="020B0609020204030204" pitchFamily="49" charset="0"/>
              </a:rPr>
              <a:t>A1(1).</a:t>
            </a:r>
            <a:r>
              <a:rPr lang="en-US" dirty="0" err="1" smtClean="0">
                <a:latin typeface="Consolas" panose="020B0609020204030204" pitchFamily="49" charset="0"/>
              </a:rPr>
              <a:t>py</a:t>
            </a:r>
            <a:r>
              <a:rPr lang="en-US" dirty="0" smtClean="0"/>
              <a:t>, </a:t>
            </a:r>
            <a:r>
              <a:rPr lang="en-US" dirty="0" smtClean="0">
                <a:latin typeface="Consolas" panose="020B0609020204030204" pitchFamily="49" charset="0"/>
              </a:rPr>
              <a:t>9-25-2015.py</a:t>
            </a:r>
            <a:endParaRPr lang="en-US" dirty="0">
              <a:latin typeface="Consolas" panose="020B0609020204030204" pitchFamily="49" charset="0"/>
            </a:endParaRPr>
          </a:p>
          <a:p>
            <a:pPr lvl="1"/>
            <a:endParaRPr lang="en-CA" dirty="0"/>
          </a:p>
        </p:txBody>
      </p:sp>
    </p:spTree>
    <p:extLst>
      <p:ext uri="{BB962C8B-B14F-4D97-AF65-F5344CB8AC3E}">
        <p14:creationId xmlns:p14="http://schemas.microsoft.com/office/powerpoint/2010/main" val="3506908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dirty="0" smtClean="0"/>
              <a:t>You should know exactly what is required to create/run a simple, executable Python program.</a:t>
            </a:r>
          </a:p>
          <a:p>
            <a:pPr lvl="1" eaLnBrk="1" hangingPunct="1"/>
            <a:r>
              <a:rPr lang="en-US" altLang="en-US" dirty="0" smtClean="0"/>
              <a:t>While you may not be able to create a new program from scratch at this point, you should be able to enter/run </a:t>
            </a:r>
            <a:r>
              <a:rPr lang="en-US" altLang="en-US" dirty="0" smtClean="0">
                <a:latin typeface="Consolas" panose="020B0609020204030204" pitchFamily="49" charset="0"/>
                <a:cs typeface="Consolas" panose="020B0609020204030204" pitchFamily="49" charset="0"/>
              </a:rPr>
              <a:t>small.py</a:t>
            </a:r>
            <a:r>
              <a:rPr lang="en-US" altLang="en-US" dirty="0" smtClean="0"/>
              <a:t> yourself.</a:t>
            </a:r>
          </a:p>
          <a:p>
            <a:pPr eaLnBrk="1" hangingPunct="1"/>
            <a:r>
              <a:rPr lang="en-US" altLang="en-US" dirty="0" smtClean="0"/>
              <a:t>You should also become familiar with requirements for naming the file which contains your </a:t>
            </a:r>
            <a:r>
              <a:rPr lang="en-US" altLang="en-US" smtClean="0"/>
              <a:t>python program.</a:t>
            </a:r>
            <a:endParaRPr lang="en-US" alt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dirty="0" smtClean="0">
                <a:ea typeface="ＭＳ Ｐゴシック" panose="020B0600070205080204" pitchFamily="34" charset="-128"/>
              </a:rPr>
              <a:t>Set aside a location in memory.</a:t>
            </a:r>
          </a:p>
          <a:p>
            <a:pPr eaLnBrk="1" hangingPunct="1">
              <a:lnSpc>
                <a:spcPct val="90000"/>
              </a:lnSpc>
              <a:spcBef>
                <a:spcPts val="300"/>
              </a:spcBef>
            </a:pPr>
            <a:r>
              <a:rPr lang="en-CA" altLang="en-US" dirty="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dirty="0" smtClean="0">
                <a:ea typeface="ＭＳ Ｐゴシック" panose="020B0600070205080204" pitchFamily="34" charset="-128"/>
              </a:rPr>
              <a:t>This location can store one ‘piece’ of information.</a:t>
            </a:r>
          </a:p>
          <a:p>
            <a:pPr lvl="2" eaLnBrk="1" hangingPunct="1">
              <a:spcBef>
                <a:spcPts val="300"/>
              </a:spcBef>
            </a:pPr>
            <a:r>
              <a:rPr lang="en-CA" altLang="en-US" dirty="0" smtClean="0">
                <a:ea typeface="ＭＳ Ｐゴシック" panose="020B0600070205080204" pitchFamily="34" charset="-128"/>
              </a:rPr>
              <a:t>Putting another piece of information at an existing location </a:t>
            </a:r>
            <a:r>
              <a:rPr lang="en-CA" altLang="en-US" i="1" dirty="0" smtClean="0">
                <a:ea typeface="ＭＳ Ｐゴシック" panose="020B0600070205080204" pitchFamily="34" charset="-128"/>
              </a:rPr>
              <a:t>overwrites</a:t>
            </a:r>
            <a:r>
              <a:rPr lang="en-CA" altLang="en-US" dirty="0" smtClean="0">
                <a:ea typeface="ＭＳ Ｐゴシック" panose="020B0600070205080204" pitchFamily="34" charset="-128"/>
              </a:rPr>
              <a:t> previous information.</a:t>
            </a:r>
          </a:p>
          <a:p>
            <a:pPr lvl="1" eaLnBrk="1" hangingPunct="1">
              <a:lnSpc>
                <a:spcPct val="90000"/>
              </a:lnSpc>
              <a:spcBef>
                <a:spcPts val="300"/>
              </a:spcBef>
            </a:pPr>
            <a:r>
              <a:rPr lang="en-CA" altLang="en-US" i="1" dirty="0" smtClean="0">
                <a:ea typeface="ＭＳ Ｐゴシック" panose="020B0600070205080204" pitchFamily="34" charset="-128"/>
              </a:rPr>
              <a:t>At most</a:t>
            </a:r>
            <a:r>
              <a:rPr lang="en-CA" altLang="en-US" dirty="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dirty="0" smtClean="0">
                <a:ea typeface="ＭＳ Ｐゴシック" panose="020B0600070205080204" pitchFamily="34" charset="-128"/>
              </a:rPr>
              <a:t>Some types of information which can be stored in variables include: </a:t>
            </a:r>
            <a:endParaRPr lang="en-CA" altLang="en-US" dirty="0" smtClean="0">
              <a:ea typeface="ＭＳ Ｐゴシック" panose="020B0600070205080204" pitchFamily="34" charset="-128"/>
            </a:endParaRPr>
          </a:p>
          <a:p>
            <a:pPr lvl="1" eaLnBrk="1" hangingPunct="1">
              <a:lnSpc>
                <a:spcPct val="90000"/>
              </a:lnSpc>
              <a:spcBef>
                <a:spcPts val="300"/>
              </a:spcBef>
            </a:pPr>
            <a:r>
              <a:rPr lang="en-CA" altLang="en-US" dirty="0" smtClean="0">
                <a:ea typeface="ＭＳ Ｐゴシック" panose="020B0600070205080204" pitchFamily="34" charset="-128"/>
              </a:rPr>
              <a:t>integer </a:t>
            </a:r>
            <a:r>
              <a:rPr lang="en-CA" altLang="en-US" dirty="0" smtClean="0">
                <a:ea typeface="ＭＳ Ｐゴシック" panose="020B0600070205080204" pitchFamily="34" charset="-128"/>
              </a:rPr>
              <a:t>(</a:t>
            </a:r>
            <a:r>
              <a:rPr lang="en-CA" altLang="en-US" dirty="0" smtClean="0">
                <a:ea typeface="ＭＳ Ｐゴシック" panose="020B0600070205080204" pitchFamily="34" charset="-128"/>
              </a:rPr>
              <a:t>whole number storage only), </a:t>
            </a:r>
          </a:p>
          <a:p>
            <a:pPr lvl="1" eaLnBrk="1" hangingPunct="1">
              <a:lnSpc>
                <a:spcPct val="90000"/>
              </a:lnSpc>
              <a:spcBef>
                <a:spcPts val="300"/>
              </a:spcBef>
            </a:pPr>
            <a:r>
              <a:rPr lang="en-CA" altLang="en-US" dirty="0" smtClean="0">
                <a:ea typeface="ＭＳ Ｐゴシック" panose="020B0600070205080204" pitchFamily="34" charset="-128"/>
              </a:rPr>
              <a:t>floating </a:t>
            </a:r>
            <a:r>
              <a:rPr lang="en-CA" altLang="en-US" dirty="0" smtClean="0">
                <a:ea typeface="ＭＳ Ｐゴシック" panose="020B0600070205080204" pitchFamily="34" charset="-128"/>
              </a:rPr>
              <a:t>point (fractional), </a:t>
            </a:r>
            <a:endParaRPr lang="en-CA" altLang="en-US" dirty="0" smtClean="0">
              <a:ea typeface="ＭＳ Ｐゴシック" panose="020B0600070205080204" pitchFamily="34" charset="-128"/>
            </a:endParaRPr>
          </a:p>
          <a:p>
            <a:pPr lvl="1" eaLnBrk="1" hangingPunct="1">
              <a:lnSpc>
                <a:spcPct val="90000"/>
              </a:lnSpc>
              <a:spcBef>
                <a:spcPts val="300"/>
              </a:spcBef>
            </a:pPr>
            <a:r>
              <a:rPr lang="en-CA" altLang="en-US" dirty="0" smtClean="0">
                <a:ea typeface="ＭＳ Ｐゴシック" panose="020B0600070205080204" pitchFamily="34" charset="-128"/>
              </a:rPr>
              <a:t>strings (character information - essentially </a:t>
            </a:r>
            <a:r>
              <a:rPr lang="en-CA" altLang="en-US" dirty="0" smtClean="0">
                <a:ea typeface="ＭＳ Ｐゴシック" panose="020B0600070205080204" pitchFamily="34" charset="-128"/>
              </a:rPr>
              <a:t>any characters you can type and more)</a:t>
            </a:r>
          </a:p>
        </p:txBody>
      </p:sp>
      <p:sp>
        <p:nvSpPr>
          <p:cNvPr id="18436" name="Text Box 6"/>
          <p:cNvSpPr txBox="1">
            <a:spLocks noChangeArrowheads="1"/>
          </p:cNvSpPr>
          <p:nvPr/>
        </p:nvSpPr>
        <p:spPr bwMode="auto">
          <a:xfrm>
            <a:off x="6477000" y="1988267"/>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dirty="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19</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Assignment Operator: </a:t>
            </a:r>
            <a:r>
              <a:rPr lang="en-US" altLang="en-US" b="1" dirty="0"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sz="2000" dirty="0"/>
              <a:t>The assignment operator '</a:t>
            </a:r>
            <a:r>
              <a:rPr lang="en-CA" altLang="en-US" sz="2000" b="1" dirty="0">
                <a:solidFill>
                  <a:srgbClr val="FF0000"/>
                </a:solidFill>
              </a:rPr>
              <a:t>=</a:t>
            </a:r>
            <a:r>
              <a:rPr lang="en-CA" altLang="en-US" sz="2000"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sz="1800" dirty="0"/>
              <a:t>Don’t mix them up!</a:t>
            </a:r>
          </a:p>
          <a:p>
            <a:pPr marL="176213" indent="-176213" eaLnBrk="1" hangingPunct="1">
              <a:buFont typeface="Arial" charset="0"/>
              <a:buChar char="•"/>
              <a:tabLst>
                <a:tab pos="1254125" algn="l"/>
              </a:tabLst>
              <a:defRPr/>
            </a:pPr>
            <a:r>
              <a:rPr lang="en-CA" altLang="en-US" sz="2000"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3 (what is stored in ‘y’ at this point)</a:t>
            </a:r>
          </a:p>
          <a:p>
            <a:pPr marL="531813" lvl="1" indent="-176213" eaLnBrk="1" hangingPunct="1">
              <a:buFont typeface="Arial" charset="0"/>
              <a:buNone/>
              <a:tabLst>
                <a:tab pos="1254125" algn="l"/>
              </a:tabLst>
              <a:defRPr/>
            </a:pPr>
            <a:r>
              <a:rPr lang="en-CA" altLang="en-US" sz="1800" dirty="0" smtClean="0">
                <a:latin typeface="Consolas" pitchFamily="49" charset="0"/>
                <a:cs typeface="Consolas" pitchFamily="49" charset="0"/>
              </a:rPr>
              <a:t>x </a:t>
            </a:r>
            <a:r>
              <a:rPr lang="en-CA" altLang="en-US" sz="1800" b="1" dirty="0" smtClean="0">
                <a:solidFill>
                  <a:srgbClr val="FF0000"/>
                </a:solidFill>
                <a:latin typeface="Consolas" pitchFamily="49" charset="0"/>
                <a:cs typeface="Consolas" pitchFamily="49" charset="0"/>
              </a:rPr>
              <a:t>=</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y (what is stored in ‘</a:t>
            </a:r>
            <a:r>
              <a:rPr lang="en-CA" altLang="en-US" sz="1800" dirty="0" err="1">
                <a:latin typeface="Consolas" pitchFamily="49" charset="0"/>
                <a:cs typeface="Consolas" pitchFamily="49" charset="0"/>
              </a:rPr>
              <a:t>x</a:t>
            </a:r>
            <a:r>
              <a:rPr lang="en-CA" altLang="en-US" sz="1800" dirty="0" err="1" smtClean="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dirty="0">
                <a:latin typeface="Consolas" pitchFamily="49" charset="0"/>
                <a:cs typeface="Consolas" pitchFamily="49" charset="0"/>
              </a:rPr>
              <a:t>at this point)</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a:t>
            </a:r>
            <a:r>
              <a:rPr lang="en-CA" altLang="en-US" sz="1800" dirty="0" smtClean="0">
                <a:latin typeface="Consolas" pitchFamily="49" charset="0"/>
                <a:cs typeface="Consolas" pitchFamily="49" charset="0"/>
              </a:rPr>
              <a:t>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 (what is stored in ‘</a:t>
            </a:r>
            <a:r>
              <a:rPr lang="en-CA" altLang="en-US" sz="1800" dirty="0" err="1">
                <a:latin typeface="Consolas" pitchFamily="49" charset="0"/>
                <a:cs typeface="Consolas" pitchFamily="49" charset="0"/>
              </a:rPr>
              <a:t>x’,’y</a:t>
            </a:r>
            <a:r>
              <a:rPr lang="en-CA" altLang="en-US" sz="1800" dirty="0">
                <a:latin typeface="Consolas" pitchFamily="49" charset="0"/>
                <a:cs typeface="Consolas" pitchFamily="49" charset="0"/>
              </a:rPr>
              <a:t>’ at this point)</a:t>
            </a:r>
          </a:p>
          <a:p>
            <a:pPr marL="176213" indent="-176213" eaLnBrk="1" hangingPunct="1">
              <a:buFont typeface="Arial" charset="0"/>
              <a:buChar char="•"/>
              <a:tabLst>
                <a:tab pos="1254125" algn="l"/>
              </a:tabLst>
              <a:defRPr/>
            </a:pPr>
            <a:r>
              <a:rPr lang="en-CA" altLang="en-US" sz="2000" dirty="0" smtClean="0"/>
              <a:t>What </a:t>
            </a:r>
            <a:r>
              <a:rPr lang="en-CA" altLang="en-US" sz="2000" dirty="0"/>
              <a:t>is the end result? How was this derived (what are the </a:t>
            </a:r>
            <a:r>
              <a:rPr lang="en-CA" altLang="en-US" sz="2000" dirty="0" smtClean="0"/>
              <a:t>intermediate</a:t>
            </a:r>
          </a:p>
          <a:p>
            <a:pPr marL="176213" indent="-176213" eaLnBrk="1" hangingPunct="1">
              <a:buFont typeface="Arial" charset="0"/>
              <a:buChar char="•"/>
              <a:tabLst>
                <a:tab pos="1254125" algn="l"/>
              </a:tabLst>
              <a:defRPr/>
            </a:pPr>
            <a:r>
              <a:rPr lang="en-CA" altLang="en-US" sz="2000" b="1" dirty="0" smtClean="0"/>
              <a:t>Name of the full example</a:t>
            </a:r>
            <a:r>
              <a:rPr lang="en-CA" altLang="en-US" sz="2000" dirty="0" smtClean="0"/>
              <a:t>:</a:t>
            </a:r>
            <a:r>
              <a:rPr lang="en-CA" altLang="en-US" sz="2000" dirty="0">
                <a:latin typeface="Times New Roman" pitchFamily="18" charset="0"/>
              </a:rPr>
              <a:t> </a:t>
            </a:r>
            <a:r>
              <a:rPr lang="en-CA" altLang="en-US" sz="2000" dirty="0" smtClean="0">
                <a:latin typeface="Consolas" panose="020B0609020204030204" pitchFamily="49" charset="0"/>
              </a:rPr>
              <a:t>2</a:t>
            </a:r>
            <a:r>
              <a:rPr lang="en-CA" altLang="en-US" sz="2000" dirty="0" smtClean="0">
                <a:latin typeface="Consolas" pitchFamily="49" charset="0"/>
                <a:cs typeface="Consolas" pitchFamily="49" charset="0"/>
              </a:rPr>
              <a:t>assignment.py</a:t>
            </a:r>
            <a:endParaRPr lang="en-CA" altLang="en-US" sz="2000" dirty="0" smtClean="0">
              <a:latin typeface="Times New Roman" pitchFamily="18" charset="0"/>
            </a:endParaRPr>
          </a:p>
          <a:p>
            <a:pPr marL="176213" indent="-176213" eaLnBrk="1" hangingPunct="1">
              <a:buFont typeface="Arial" charset="0"/>
              <a:buChar char="•"/>
              <a:tabLst>
                <a:tab pos="1254125" algn="l"/>
              </a:tabLst>
              <a:defRPr/>
            </a:pPr>
            <a:endParaRPr lang="en-US" altLang="en-US" dirty="0">
              <a:latin typeface="Times New Roman" pitchFamily="18" charset="0"/>
            </a:endParaRPr>
          </a:p>
          <a:p>
            <a:pPr marL="0" indent="0" eaLnBrk="1" hangingPunct="1">
              <a:buNone/>
              <a:tabLst>
                <a:tab pos="1254125" algn="l"/>
              </a:tabLst>
              <a:defRPr/>
            </a:pPr>
            <a:endParaRPr lang="en-US" altLang="en-US" dirty="0">
              <a:latin typeface="Times New Roman" pitchFamily="18" charset="0"/>
            </a:endParaRPr>
          </a:p>
          <a:p>
            <a:pPr lvl="1" eaLnBrk="1" hangingPunct="1">
              <a:tabLst>
                <a:tab pos="1254125" algn="l"/>
              </a:tabLst>
              <a:defRPr/>
            </a:pPr>
            <a:r>
              <a:rPr lang="en-US" altLang="en-US" sz="1800" dirty="0" smtClean="0"/>
              <a:t>Quick tip after using the assignment operator: to show what a variable currently contains put the name of the variable </a:t>
            </a:r>
            <a:r>
              <a:rPr lang="en-US" altLang="en-US" sz="1800" u="sng" dirty="0" smtClean="0"/>
              <a:t>without quotes </a:t>
            </a:r>
            <a:r>
              <a:rPr lang="en-US" altLang="en-US" sz="1800" dirty="0" smtClean="0"/>
              <a:t>inside the round brackets for the print function </a:t>
            </a:r>
            <a:r>
              <a:rPr lang="en-US" altLang="en-US" sz="1800" dirty="0"/>
              <a:t>e.g.,</a:t>
            </a:r>
            <a:endParaRPr lang="en-US" altLang="en-US" sz="1800" dirty="0" smtClean="0"/>
          </a:p>
          <a:p>
            <a:pPr lvl="2" eaLnBrk="1" hangingPunct="1">
              <a:tabLst>
                <a:tab pos="1254125" algn="l"/>
              </a:tabLst>
              <a:defRPr/>
            </a:pPr>
            <a:r>
              <a:rPr lang="en-US" altLang="en-US" sz="1600"/>
              <a:t>n</a:t>
            </a:r>
            <a:r>
              <a:rPr lang="en-US" altLang="en-US" sz="1600" smtClean="0"/>
              <a:t>um = 888 </a:t>
            </a:r>
            <a:endParaRPr lang="en-US" altLang="en-US" sz="1600" dirty="0" smtClean="0"/>
          </a:p>
          <a:p>
            <a:pPr lvl="2" eaLnBrk="1" hangingPunct="1">
              <a:tabLst>
                <a:tab pos="1254125" algn="l"/>
              </a:tabLst>
              <a:defRPr/>
            </a:pPr>
            <a:r>
              <a:rPr lang="en-US" altLang="en-US" sz="1600" dirty="0" smtClean="0">
                <a:latin typeface="Consolas" panose="020B0609020204030204" pitchFamily="49" charset="0"/>
              </a:rPr>
              <a:t>print(num)</a:t>
            </a:r>
            <a:endParaRPr lang="en-CA" altLang="en-US" sz="1600" dirty="0">
              <a:latin typeface="Consolas" panose="020B0609020204030204" pitchFamily="49" charset="0"/>
            </a:endParaRPr>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2" name="Picture 1"/>
          <p:cNvPicPr>
            <a:picLocks noChangeAspect="1"/>
          </p:cNvPicPr>
          <p:nvPr/>
        </p:nvPicPr>
        <p:blipFill>
          <a:blip r:embed="rId3"/>
          <a:stretch>
            <a:fillRect/>
          </a:stretch>
        </p:blipFill>
        <p:spPr>
          <a:xfrm>
            <a:off x="838200" y="4267200"/>
            <a:ext cx="599607"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dirty="0" smtClean="0"/>
              <a:t>Python requirements: </a:t>
            </a:r>
          </a:p>
          <a:p>
            <a:pPr lvl="1" eaLnBrk="1" hangingPunct="1">
              <a:tabLst>
                <a:tab pos="1254125" algn="l"/>
              </a:tabLst>
            </a:pPr>
            <a:r>
              <a:rPr lang="en-US" altLang="en-US" dirty="0" smtClean="0"/>
              <a:t>Rules built into the Python language for writing a program.</a:t>
            </a:r>
          </a:p>
          <a:p>
            <a:pPr lvl="1" eaLnBrk="1" hangingPunct="1">
              <a:tabLst>
                <a:tab pos="1254125" algn="l"/>
              </a:tabLst>
            </a:pPr>
            <a:r>
              <a:rPr lang="en-US" altLang="en-US" dirty="0" smtClean="0"/>
              <a:t>Somewhat analogous to the grammar of a ‘human’ language.</a:t>
            </a:r>
          </a:p>
          <a:p>
            <a:pPr lvl="1" eaLnBrk="1" hangingPunct="1">
              <a:tabLst>
                <a:tab pos="1254125" algn="l"/>
              </a:tabLst>
            </a:pPr>
            <a:r>
              <a:rPr lang="en-US" altLang="en-US" dirty="0" smtClean="0"/>
              <a:t>If the rules are violated then the typical outcome is the program cannot be translated (nor run).</a:t>
            </a:r>
          </a:p>
          <a:p>
            <a:pPr lvl="2" eaLnBrk="1" hangingPunct="1">
              <a:tabLst>
                <a:tab pos="1254125" algn="l"/>
              </a:tabLst>
            </a:pPr>
            <a:r>
              <a:rPr lang="en-US" altLang="en-US" sz="2000" dirty="0" smtClean="0"/>
              <a:t>A language such as Python may allow for a partial execution (it runs until the error is encountered).</a:t>
            </a:r>
          </a:p>
          <a:p>
            <a:pPr eaLnBrk="1" hangingPunct="1">
              <a:tabLst>
                <a:tab pos="1254125" algn="l"/>
              </a:tabLst>
            </a:pPr>
            <a:r>
              <a:rPr lang="en-US" altLang="en-US" dirty="0" smtClean="0"/>
              <a:t>Style requirements:</a:t>
            </a:r>
          </a:p>
          <a:p>
            <a:pPr lvl="1" eaLnBrk="1" hangingPunct="1">
              <a:tabLst>
                <a:tab pos="1254125" algn="l"/>
              </a:tabLst>
            </a:pPr>
            <a:r>
              <a:rPr lang="en-US" altLang="en-US" dirty="0" smtClean="0"/>
              <a:t>Approaches for producing a well written program.</a:t>
            </a:r>
          </a:p>
          <a:p>
            <a:pPr lvl="1" eaLnBrk="1" hangingPunct="1">
              <a:tabLst>
                <a:tab pos="1254125" algn="l"/>
              </a:tabLst>
            </a:pPr>
            <a:r>
              <a:rPr lang="en-US" altLang="en-US" dirty="0" smtClean="0"/>
              <a:t>(The real life analogy is that something written in a human language may follow the grammar but still be poorly written).</a:t>
            </a:r>
          </a:p>
          <a:p>
            <a:pPr lvl="1" eaLnBrk="1" hangingPunct="1">
              <a:tabLst>
                <a:tab pos="1254125" algn="l"/>
              </a:tabLst>
            </a:pPr>
            <a:r>
              <a:rPr lang="en-US" altLang="en-US" dirty="0" smtClean="0"/>
              <a:t>If style requirements are not followed then the program can still be translated but there may be other problems (not the least of which is a reduced assignment grade -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dirty="0" smtClean="0"/>
              <a:t>Some Key Words In Python</a:t>
            </a:r>
            <a:endParaRPr lang="en-US" altLang="en-US" baseline="30000" dirty="0" smtClean="0"/>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as		</a:t>
            </a:r>
            <a:r>
              <a:rPr lang="en-US" altLang="en-US" sz="2000" dirty="0" err="1" smtClean="0">
                <a:latin typeface="Consolas" panose="020B0609020204030204" pitchFamily="49" charset="0"/>
                <a:cs typeface="Consolas" panose="020B0609020204030204" pitchFamily="49" charset="0"/>
              </a:rPr>
              <a:t>elif</a:t>
            </a:r>
            <a:r>
              <a:rPr lang="en-US" altLang="en-US" sz="2000" dirty="0" smtClean="0">
                <a:latin typeface="Consolas" panose="020B0609020204030204" pitchFamily="49" charset="0"/>
                <a:cs typeface="Consolas" panose="020B0609020204030204" pitchFamily="49" charset="0"/>
              </a:rPr>
              <a:t>		global		or		with</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class		exec		in		random</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dirty="0" smtClean="0">
                <a:latin typeface="Consolas" panose="020B0609020204030204" pitchFamily="49" charset="0"/>
                <a:cs typeface="Consolas" panose="020B0609020204030204" pitchFamily="49" charset="0"/>
              </a:rPr>
              <a:t>def		for		lambda		try</a:t>
            </a:r>
          </a:p>
        </p:txBody>
      </p:sp>
      <p:cxnSp>
        <p:nvCxnSpPr>
          <p:cNvPr id="4" name="Straight Arrow Connector 3"/>
          <p:cNvCxnSpPr/>
          <p:nvPr/>
        </p:nvCxnSpPr>
        <p:spPr bwMode="auto">
          <a:xfrm>
            <a:off x="1752600" y="4867364"/>
            <a:ext cx="1524000" cy="8857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313" y="3886200"/>
            <a:ext cx="2819400" cy="1581329"/>
            <a:chOff x="3313" y="3886200"/>
            <a:chExt cx="2819400" cy="1581329"/>
          </a:xfrm>
        </p:grpSpPr>
        <p:sp>
          <p:nvSpPr>
            <p:cNvPr id="33796" name="Text Box 4"/>
            <p:cNvSpPr txBox="1">
              <a:spLocks noChangeArrowheads="1"/>
            </p:cNvSpPr>
            <p:nvPr/>
          </p:nvSpPr>
          <p:spPr bwMode="auto">
            <a:xfrm>
              <a:off x="3313" y="4267200"/>
              <a:ext cx="2819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Consolas" panose="020B0609020204030204" pitchFamily="49" charset="0"/>
                </a:rPr>
                <a:t>print("hi")</a:t>
              </a:r>
            </a:p>
            <a:p>
              <a:pPr eaLnBrk="1" hangingPunct="1">
                <a:spcBef>
                  <a:spcPct val="50000"/>
                </a:spcBef>
                <a:buFontTx/>
                <a:buNone/>
              </a:pPr>
              <a:r>
                <a:rPr lang="en-US" altLang="en-US" sz="1800" b="1" dirty="0">
                  <a:solidFill>
                    <a:srgbClr val="FF0000"/>
                  </a:solidFill>
                  <a:latin typeface="Consolas" panose="020B0609020204030204" pitchFamily="49" charset="0"/>
                </a:rPr>
                <a:t>print = "bye"</a:t>
              </a:r>
            </a:p>
            <a:p>
              <a:pPr eaLnBrk="1" hangingPunct="1">
                <a:spcBef>
                  <a:spcPct val="50000"/>
                </a:spcBef>
                <a:buFontTx/>
                <a:buNone/>
              </a:pPr>
              <a:r>
                <a:rPr lang="en-US" altLang="en-US" sz="1800" dirty="0">
                  <a:latin typeface="Consolas" panose="020B0609020204030204" pitchFamily="49" charset="0"/>
                </a:rPr>
                <a:t>print("hi again")</a:t>
              </a:r>
            </a:p>
          </p:txBody>
        </p:sp>
        <p:sp>
          <p:nvSpPr>
            <p:cNvPr id="5" name="Rectangle 4"/>
            <p:cNvSpPr/>
            <p:nvPr/>
          </p:nvSpPr>
          <p:spPr>
            <a:xfrm>
              <a:off x="72887" y="3886200"/>
              <a:ext cx="2133600" cy="381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Program instructions</a:t>
              </a:r>
              <a:endParaRPr lang="en-CA" dirty="0" smtClean="0">
                <a:solidFill>
                  <a:schemeClr val="tx1"/>
                </a:solidFill>
              </a:endParaRPr>
            </a:p>
          </p:txBody>
        </p:sp>
      </p:grpSp>
      <p:grpSp>
        <p:nvGrpSpPr>
          <p:cNvPr id="7" name="Group 6"/>
          <p:cNvGrpSpPr/>
          <p:nvPr/>
        </p:nvGrpSpPr>
        <p:grpSpPr>
          <a:xfrm>
            <a:off x="3276600" y="5105400"/>
            <a:ext cx="5562600" cy="1447800"/>
            <a:chOff x="3276600" y="5105400"/>
            <a:chExt cx="5562600" cy="1447800"/>
          </a:xfrm>
        </p:grpSpPr>
        <p:pic>
          <p:nvPicPr>
            <p:cNvPr id="2" name="Picture 1"/>
            <p:cNvPicPr>
              <a:picLocks noChangeAspect="1"/>
            </p:cNvPicPr>
            <p:nvPr/>
          </p:nvPicPr>
          <p:blipFill>
            <a:blip r:embed="rId3"/>
            <a:stretch>
              <a:fillRect/>
            </a:stretch>
          </p:blipFill>
          <p:spPr>
            <a:xfrm>
              <a:off x="3276600" y="5753100"/>
              <a:ext cx="5562600" cy="800100"/>
            </a:xfrm>
            <a:prstGeom prst="rect">
              <a:avLst/>
            </a:prstGeom>
          </p:spPr>
        </p:pic>
        <p:sp>
          <p:nvSpPr>
            <p:cNvPr id="10" name="Rectangle 9"/>
            <p:cNvSpPr/>
            <p:nvPr/>
          </p:nvSpPr>
          <p:spPr>
            <a:xfrm>
              <a:off x="3276600" y="5105400"/>
              <a:ext cx="2133600" cy="55021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Result of running the program</a:t>
              </a:r>
              <a:endParaRPr lang="en-CA" dirty="0" smtClean="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a:t>
            </a:r>
            <a:r>
              <a:rPr lang="en-US" altLang="en-US" sz="1900" dirty="0" smtClean="0"/>
              <a:t>(the </a:t>
            </a:r>
            <a:r>
              <a:rPr lang="en-US" altLang="en-US" sz="1900" dirty="0" smtClean="0"/>
              <a:t>cursor </a:t>
            </a:r>
            <a:r>
              <a:rPr lang="en-US" altLang="en-US" sz="1900" dirty="0" smtClean="0"/>
              <a:t>is automatically moved to the next </a:t>
            </a:r>
            <a:r>
              <a:rPr lang="en-US" altLang="en-US" sz="1900" dirty="0" smtClean="0"/>
              <a:t>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sz="2000" b="1" dirty="0" smtClean="0">
                <a:latin typeface="+mj-lt"/>
              </a:rPr>
              <a:t>Name of the full example</a:t>
            </a:r>
            <a:r>
              <a:rPr lang="en-US" altLang="en-US" sz="2000" dirty="0" smtClean="0">
                <a:latin typeface="+mj-lt"/>
              </a:rPr>
              <a:t>: </a:t>
            </a:r>
            <a:r>
              <a:rPr lang="en-US" altLang="en-US" sz="2000" dirty="0" smtClean="0">
                <a:latin typeface="Consolas" panose="020B0609020204030204" pitchFamily="49" charset="0"/>
              </a:rPr>
              <a:t>3</a:t>
            </a:r>
            <a:r>
              <a:rPr lang="en-US" altLang="en-US" sz="2000" dirty="0" smtClean="0">
                <a:latin typeface="Consolas" panose="020B0609020204030204" pitchFamily="49" charset="0"/>
                <a:cs typeface="Consolas" panose="020B0609020204030204" pitchFamily="49" charset="0"/>
              </a:rPr>
              <a:t>output.py</a:t>
            </a:r>
            <a:endParaRPr lang="en-US" altLang="en-US" sz="1900" dirty="0" smtClean="0">
              <a:latin typeface="Consolas" panose="020B0609020204030204" pitchFamily="49" charset="0"/>
              <a:cs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dirty="0" smtClean="0"/>
              <a:t>Enclosing the value in brackets with quotes means the value in between the quotes will be literally displayed onscreen.</a:t>
            </a:r>
          </a:p>
          <a:p>
            <a:r>
              <a:rPr lang="en-US" altLang="en-US" dirty="0" smtClean="0"/>
              <a:t>Excluding the quotes will display the contents of a memory location.</a:t>
            </a:r>
          </a:p>
          <a:p>
            <a:r>
              <a:rPr lang="en-US" altLang="en-US" b="1" dirty="0" smtClean="0"/>
              <a:t>Name of the full example: </a:t>
            </a:r>
            <a:r>
              <a:rPr lang="en-US" altLang="en-US" dirty="0" smtClean="0">
                <a:latin typeface="Consolas" panose="020B0609020204030204" pitchFamily="49" charset="0"/>
              </a:rPr>
              <a:t>4output.py</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 = "Some message"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aString</a:t>
            </a:r>
            <a:r>
              <a:rPr lang="en-US" altLang="en-US" dirty="0" smtClean="0">
                <a:latin typeface="Consolas" panose="020B0609020204030204" pitchFamily="49" charset="0"/>
                <a:cs typeface="Consolas" panose="020B0609020204030204" pitchFamily="49" charset="0"/>
              </a:rPr>
              <a:t>")</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Name of the full example</a:t>
            </a:r>
            <a:r>
              <a:rPr lang="en-US" altLang="en-US" sz="2200" dirty="0" smtClean="0"/>
              <a:t>: </a:t>
            </a:r>
            <a:r>
              <a:rPr lang="en-US" altLang="en-US" sz="2000" dirty="0" smtClean="0">
                <a:latin typeface="Consolas" panose="020B0609020204030204" pitchFamily="49" charset="0"/>
              </a:rPr>
              <a:t>5</a:t>
            </a:r>
            <a:r>
              <a:rPr lang="en-US" altLang="en-US" sz="2000" dirty="0" smtClean="0">
                <a:latin typeface="Consolas" panose="020B0609020204030204" pitchFamily="49" charset="0"/>
                <a:cs typeface="Consolas" panose="020B0609020204030204" pitchFamily="49" charset="0"/>
              </a:rPr>
              <a:t>output.py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701006" y="1600200"/>
            <a:ext cx="5741987" cy="1882788"/>
            <a:chOff x="1676400" y="1641241"/>
            <a:chExt cx="5741987" cy="1882788"/>
          </a:xfrm>
        </p:grpSpPr>
        <p:sp>
          <p:nvSpPr>
            <p:cNvPr id="38917" name="TextBox 1"/>
            <p:cNvSpPr txBox="1">
              <a:spLocks noChangeArrowheads="1"/>
            </p:cNvSpPr>
            <p:nvPr/>
          </p:nvSpPr>
          <p:spPr bwMode="auto">
            <a:xfrm>
              <a:off x="5029200" y="1641241"/>
              <a:ext cx="23891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1006" y="3646761"/>
            <a:ext cx="5843965" cy="2775749"/>
            <a:chOff x="1574422" y="3725541"/>
            <a:chExt cx="5843965" cy="2775749"/>
          </a:xfrm>
        </p:grpSpPr>
        <p:sp>
          <p:nvSpPr>
            <p:cNvPr id="12" name="TextBox 1"/>
            <p:cNvSpPr txBox="1">
              <a:spLocks noChangeArrowheads="1"/>
            </p:cNvSpPr>
            <p:nvPr/>
          </p:nvSpPr>
          <p:spPr bwMode="auto">
            <a:xfrm>
              <a:off x="5257800" y="4192966"/>
              <a:ext cx="21605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Student exercise 2: </a:t>
              </a:r>
              <a:r>
                <a:rPr lang="en-US" altLang="en-US" sz="1800" b="1" dirty="0">
                  <a:solidFill>
                    <a:srgbClr val="FF0000"/>
                  </a:solidFill>
                </a:rPr>
                <a:t>remove </a:t>
              </a:r>
              <a:r>
                <a:rPr lang="en-US" altLang="en-US" sz="1800" b="1" dirty="0" smtClean="0">
                  <a:solidFill>
                    <a:srgbClr val="FF0000"/>
                  </a:solidFill>
                </a:rPr>
                <a:t>parts: </a:t>
              </a:r>
              <a:endParaRPr lang="en-US" altLang="en-US" sz="1800" b="1" dirty="0" smtClean="0">
                <a:solidFill>
                  <a:srgbClr val="FF0000"/>
                </a:solidFill>
              </a:endParaRPr>
            </a:p>
            <a:p>
              <a:pPr marL="342900" indent="-342900" eaLnBrk="1" hangingPunct="1">
                <a:spcBef>
                  <a:spcPct val="0"/>
                </a:spcBef>
                <a:buFontTx/>
                <a:buAutoNum type="arabicParenR"/>
              </a:pPr>
              <a:r>
                <a:rPr lang="en-US" altLang="en-US" sz="1800" b="1" dirty="0" smtClean="0">
                  <a:solidFill>
                    <a:srgbClr val="FF0000"/>
                  </a:solidFill>
                </a:rPr>
                <a:t>end=</a:t>
              </a:r>
              <a:r>
                <a:rPr lang="en-US" altLang="en-US" sz="1800" dirty="0">
                  <a:solidFill>
                    <a:srgbClr val="FF0000"/>
                  </a:solidFill>
                  <a:latin typeface="Consolas" panose="020B0609020204030204" pitchFamily="49" charset="0"/>
                  <a:cs typeface="Consolas" panose="020B0609020204030204" pitchFamily="49" charset="0"/>
                </a:rPr>
                <a:t>""</a:t>
              </a:r>
              <a:r>
                <a:rPr lang="en-US" altLang="en-US" sz="1800" b="1" dirty="0" smtClean="0">
                  <a:solidFill>
                    <a:srgbClr val="FF0000"/>
                  </a:solidFill>
                </a:rPr>
                <a:t>   </a:t>
              </a:r>
            </a:p>
            <a:p>
              <a:pPr marL="342900" indent="-342900" eaLnBrk="1" hangingPunct="1">
                <a:spcBef>
                  <a:spcPct val="0"/>
                </a:spcBef>
                <a:buFontTx/>
                <a:buAutoNum type="arabicParenR"/>
              </a:pPr>
              <a:r>
                <a:rPr lang="en-US" altLang="en-US" sz="1800" b="1" dirty="0" smtClean="0">
                  <a:solidFill>
                    <a:srgbClr val="FF0000"/>
                  </a:solidFill>
                </a:rPr>
                <a:t>2</a:t>
              </a:r>
              <a:r>
                <a:rPr lang="en-US" altLang="en-US" sz="1800" b="1" dirty="0" smtClean="0">
                  <a:solidFill>
                    <a:srgbClr val="FF0000"/>
                  </a:solidFill>
                </a:rPr>
                <a:t>) print</a:t>
              </a:r>
              <a:r>
                <a:rPr lang="en-US" altLang="en-US" sz="1800" b="1" dirty="0" smtClean="0">
                  <a:solidFill>
                    <a:srgbClr val="FF0000"/>
                  </a:solidFill>
                </a:rPr>
                <a:t>()</a:t>
              </a:r>
            </a:p>
            <a:p>
              <a:pPr eaLnBrk="1" hangingPunct="1">
                <a:spcBef>
                  <a:spcPct val="0"/>
                </a:spcBef>
                <a:buNone/>
              </a:pPr>
              <a:endParaRPr lang="en-US" altLang="en-US" sz="1800" b="1" dirty="0">
                <a:solidFill>
                  <a:srgbClr val="FF0000"/>
                </a:solidFill>
              </a:endParaRPr>
            </a:p>
            <a:p>
              <a:pPr eaLnBrk="1" hangingPunct="1">
                <a:spcBef>
                  <a:spcPct val="0"/>
                </a:spcBef>
                <a:buNone/>
              </a:pPr>
              <a:r>
                <a:rPr lang="en-US" altLang="en-US" sz="1800" b="1" dirty="0">
                  <a:solidFill>
                    <a:srgbClr val="FF0000"/>
                  </a:solidFill>
                </a:rPr>
                <a:t>S</a:t>
              </a:r>
              <a:r>
                <a:rPr lang="en-US" altLang="en-US" sz="1800" b="1" dirty="0" smtClean="0">
                  <a:solidFill>
                    <a:srgbClr val="FF0000"/>
                  </a:solidFill>
                </a:rPr>
                <a:t>ee </a:t>
              </a:r>
              <a:r>
                <a:rPr lang="en-US" altLang="en-US" sz="1800" b="1" dirty="0">
                  <a:solidFill>
                    <a:srgbClr val="FF0000"/>
                  </a:solidFill>
                </a:rPr>
                <a:t>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574422" y="4192966"/>
              <a:ext cx="3683378"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305621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dirty="0" smtClean="0"/>
              <a:t>Used to format text output (free form and to reduce the number of calls to the </a:t>
            </a:r>
            <a:r>
              <a:rPr lang="en-US" altLang="en-US" dirty="0" smtClean="0">
                <a:latin typeface="Consolas" panose="020B0609020204030204" pitchFamily="49" charset="0"/>
                <a:cs typeface="Consolas" panose="020B0609020204030204" pitchFamily="49" charset="0"/>
              </a:rPr>
              <a:t>print()</a:t>
            </a:r>
            <a:r>
              <a:rPr lang="en-US" altLang="en-US" dirty="0" smtClean="0">
                <a:cs typeface="Consolas" panose="020B0609020204030204" pitchFamily="49" charset="0"/>
              </a:rPr>
              <a:t> </a:t>
            </a:r>
            <a:r>
              <a:rPr lang="en-US" altLang="en-US" dirty="0" smtClean="0"/>
              <a:t>function)</a:t>
            </a:r>
          </a:p>
          <a:p>
            <a:pPr marL="114300" indent="-114300" eaLnBrk="1" hangingPunct="1">
              <a:tabLst>
                <a:tab pos="1254125" algn="l"/>
              </a:tabLst>
            </a:pPr>
            <a:r>
              <a:rPr lang="en-US" altLang="en-US" dirty="0" smtClean="0"/>
              <a:t>The way in which the text is typed into the program is exactly the way in which the text will appear onscreen.</a:t>
            </a:r>
          </a:p>
          <a:p>
            <a:pPr marL="114300" indent="-114300" eaLnBrk="1" hangingPunct="1">
              <a:tabLst>
                <a:tab pos="1254125" algn="l"/>
              </a:tabLst>
            </a:pPr>
            <a:r>
              <a:rPr lang="en-CA" altLang="en-US" b="1" dirty="0" smtClean="0"/>
              <a:t>Name of the full example: </a:t>
            </a:r>
            <a:r>
              <a:rPr lang="en-CA" altLang="en-US" sz="2000" dirty="0" smtClean="0">
                <a:latin typeface="Consolas" panose="020B0609020204030204" pitchFamily="49" charset="0"/>
              </a:rPr>
              <a:t>6</a:t>
            </a:r>
            <a:r>
              <a:rPr lang="en-CA" altLang="en-US" sz="2000" dirty="0" smtClean="0">
                <a:latin typeface="Consolas" panose="020B0609020204030204" pitchFamily="49" charset="0"/>
                <a:cs typeface="Consolas" panose="020B0609020204030204" pitchFamily="49" charset="0"/>
              </a:rPr>
              <a:t>formatting.py</a:t>
            </a:r>
          </a:p>
          <a:p>
            <a:pPr marL="114300" indent="-114300" eaLnBrk="1" hangingPunct="1">
              <a:tabLst>
                <a:tab pos="1254125" algn="l"/>
              </a:tabLst>
            </a:pPr>
            <a:endParaRPr lang="en-US" altLang="en-US" sz="2000" dirty="0" smtClean="0"/>
          </a:p>
        </p:txBody>
      </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2" y="3351213"/>
            <a:ext cx="5030788" cy="3184557"/>
            <a:chOff x="3903662" y="3351213"/>
            <a:chExt cx="5030788" cy="3184920"/>
          </a:xfrm>
        </p:grpSpPr>
        <p:pic>
          <p:nvPicPr>
            <p:cNvPr id="409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2" y="6259102"/>
              <a:ext cx="4402137" cy="2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latin typeface="Arial" panose="020B0604020202020204" pitchFamily="34" charset="0"/>
                </a:rPr>
                <a:t>From a CPSC 231 assignment </a:t>
              </a:r>
              <a:r>
                <a:rPr lang="en-US" altLang="en-US" sz="1200" dirty="0" smtClean="0">
                  <a:latin typeface="Arial" panose="020B0604020202020204" pitchFamily="34" charset="0"/>
                </a:rPr>
                <a:t>(image courtesy </a:t>
              </a:r>
              <a:r>
                <a:rPr lang="en-US" altLang="en-US" sz="1200" dirty="0">
                  <a:latin typeface="Arial" panose="020B0604020202020204" pitchFamily="34" charset="0"/>
                </a:rPr>
                <a:t>of James </a:t>
              </a:r>
              <a:r>
                <a:rPr lang="en-US" altLang="en-US" sz="1200" dirty="0" smtClean="0">
                  <a:latin typeface="Arial" panose="020B0604020202020204" pitchFamily="34" charset="0"/>
                </a:rPr>
                <a:t>Tam)</a:t>
              </a:r>
              <a:endParaRPr lang="en-US" altLang="en-US" sz="1200" dirty="0">
                <a:latin typeface="Arial" panose="020B0604020202020204" pitchFamily="34" charset="0"/>
              </a:endParaRPr>
            </a:p>
          </p:txBody>
        </p:sp>
      </p:grpSp>
      <p:grpSp>
        <p:nvGrpSpPr>
          <p:cNvPr id="5" name="Group 4"/>
          <p:cNvGrpSpPr/>
          <p:nvPr/>
        </p:nvGrpSpPr>
        <p:grpSpPr>
          <a:xfrm>
            <a:off x="309051" y="3351213"/>
            <a:ext cx="3381375" cy="1943045"/>
            <a:chOff x="309051" y="3351213"/>
            <a:chExt cx="3381375" cy="1943045"/>
          </a:xfrm>
        </p:grpSpPr>
        <p:sp>
          <p:nvSpPr>
            <p:cNvPr id="40969" name="Text Box 4"/>
            <p:cNvSpPr txBox="1">
              <a:spLocks noChangeArrowheads="1"/>
            </p:cNvSpPr>
            <p:nvPr/>
          </p:nvSpPr>
          <p:spPr bwMode="auto">
            <a:xfrm>
              <a:off x="394981" y="4837113"/>
              <a:ext cx="3251200" cy="45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From Python Programming (2</a:t>
              </a:r>
              <a:r>
                <a:rPr lang="en-US" altLang="en-US" sz="1200" baseline="30000" dirty="0">
                  <a:latin typeface="Arial" panose="020B0604020202020204" pitchFamily="34" charset="0"/>
                </a:rPr>
                <a:t>nd</a:t>
              </a:r>
              <a:r>
                <a:rPr lang="en-US" altLang="en-US" sz="1200" dirty="0">
                  <a:latin typeface="Arial" panose="020B0604020202020204" pitchFamily="34" charset="0"/>
                </a:rPr>
                <a:t> Edition) by Michael Dawson</a:t>
              </a:r>
            </a:p>
          </p:txBody>
        </p:sp>
        <p:pic>
          <p:nvPicPr>
            <p:cNvPr id="3" name="Picture 2"/>
            <p:cNvPicPr>
              <a:picLocks noChangeAspect="1"/>
            </p:cNvPicPr>
            <p:nvPr/>
          </p:nvPicPr>
          <p:blipFill>
            <a:blip r:embed="rId4"/>
            <a:stretch>
              <a:fillRect/>
            </a:stretch>
          </p:blipFill>
          <p:spPr>
            <a:xfrm>
              <a:off x="309051" y="3351213"/>
              <a:ext cx="3381375" cy="1485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 Output: Python 3 Vs. Python 2</a:t>
            </a:r>
            <a:endParaRPr lang="en-CA" dirty="0"/>
          </a:p>
        </p:txBody>
      </p:sp>
      <p:sp>
        <p:nvSpPr>
          <p:cNvPr id="3" name="Content Placeholder 2"/>
          <p:cNvSpPr>
            <a:spLocks noGrp="1"/>
          </p:cNvSpPr>
          <p:nvPr>
            <p:ph idx="1"/>
          </p:nvPr>
        </p:nvSpPr>
        <p:spPr/>
        <p:txBody>
          <a:bodyPr/>
          <a:lstStyle/>
          <a:p>
            <a:r>
              <a:rPr lang="en-US" dirty="0" smtClean="0"/>
              <a:t>Python 3: to be consistent all functions require brackets to enclose the arguments/function inputs</a:t>
            </a:r>
          </a:p>
          <a:p>
            <a:pPr lvl="1"/>
            <a:r>
              <a:rPr lang="en-US" dirty="0" smtClean="0"/>
              <a:t>E.g. </a:t>
            </a:r>
            <a:r>
              <a:rPr lang="en-US" dirty="0" smtClean="0">
                <a:latin typeface="Consolas" panose="020B0609020204030204" pitchFamily="49" charset="0"/>
              </a:rPr>
              <a:t>print</a:t>
            </a:r>
            <a:r>
              <a:rPr lang="en-US" dirty="0">
                <a:latin typeface="Consolas" panose="020B0609020204030204" pitchFamily="49" charset="0"/>
              </a:rPr>
              <a:t>("Sup?")</a:t>
            </a:r>
            <a:endParaRPr lang="en-US" dirty="0" smtClean="0">
              <a:latin typeface="Consolas" panose="020B0609020204030204" pitchFamily="49" charset="0"/>
            </a:endParaRPr>
          </a:p>
          <a:p>
            <a:r>
              <a:rPr lang="en-US" dirty="0" smtClean="0"/>
              <a:t>Python 2 does not explicitly bracket all functions</a:t>
            </a:r>
          </a:p>
          <a:p>
            <a:pPr lvl="1"/>
            <a:r>
              <a:rPr lang="en-US" dirty="0"/>
              <a:t>E.g. </a:t>
            </a:r>
            <a:r>
              <a:rPr lang="en-US" dirty="0" smtClean="0">
                <a:latin typeface="Consolas" panose="020B0609020204030204" pitchFamily="49" charset="0"/>
              </a:rPr>
              <a:t>print "Sup?"</a:t>
            </a:r>
          </a:p>
          <a:p>
            <a:r>
              <a:rPr lang="en-US" dirty="0" smtClean="0"/>
              <a:t>There are other differences so </a:t>
            </a:r>
            <a:r>
              <a:rPr lang="en-US" b="1" dirty="0" smtClean="0"/>
              <a:t>make sure you are writing programs that follow the Python 3 syntax </a:t>
            </a:r>
            <a:r>
              <a:rPr lang="en-US" dirty="0" smtClean="0"/>
              <a:t>and not Python 2 syntax.</a:t>
            </a:r>
          </a:p>
          <a:p>
            <a:pPr lvl="1"/>
            <a:endParaRPr lang="en-US" dirty="0"/>
          </a:p>
          <a:p>
            <a:pPr marL="342900" lvl="1" indent="0">
              <a:buNone/>
            </a:pPr>
            <a:endParaRPr lang="en-CA" dirty="0"/>
          </a:p>
        </p:txBody>
      </p:sp>
    </p:spTree>
    <p:extLst>
      <p:ext uri="{BB962C8B-B14F-4D97-AF65-F5344CB8AC3E}">
        <p14:creationId xmlns:p14="http://schemas.microsoft.com/office/powerpoint/2010/main" val="41580594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Arithmetic </a:t>
            </a:r>
            <a:r>
              <a:rPr lang="en-US" altLang="en-US" b="1" dirty="0">
                <a:solidFill>
                  <a:srgbClr val="FF0000"/>
                </a:solidFill>
              </a:rPr>
              <a:t>Operators</a:t>
            </a:r>
            <a:endParaRPr lang="en-CA" dirty="0"/>
          </a:p>
        </p:txBody>
      </p:sp>
      <p:sp>
        <p:nvSpPr>
          <p:cNvPr id="3" name="Content Placeholder 2"/>
          <p:cNvSpPr>
            <a:spLocks noGrp="1"/>
          </p:cNvSpPr>
          <p:nvPr>
            <p:ph idx="1"/>
          </p:nvPr>
        </p:nvSpPr>
        <p:spPr/>
        <p:txBody>
          <a:bodyPr/>
          <a:lstStyle/>
          <a:p>
            <a:r>
              <a:rPr lang="en-US" b="1" dirty="0" smtClean="0"/>
              <a:t>Name of the full example: </a:t>
            </a:r>
            <a:r>
              <a:rPr lang="en-US" dirty="0" smtClean="0">
                <a:latin typeface="Consolas" panose="020B0609020204030204" pitchFamily="49" charset="0"/>
              </a:rPr>
              <a:t>7operators.py</a:t>
            </a:r>
            <a:endParaRPr lang="en-CA" dirty="0">
              <a:latin typeface="Consolas" panose="020B0609020204030204" pitchFamily="49" charset="0"/>
            </a:endParaRPr>
          </a:p>
        </p:txBody>
      </p:sp>
      <p:graphicFrame>
        <p:nvGraphicFramePr>
          <p:cNvPr id="4" name="Group 3"/>
          <p:cNvGraphicFramePr>
            <a:graphicFrameLocks/>
          </p:cNvGraphicFramePr>
          <p:nvPr>
            <p:extLst>
              <p:ext uri="{D42A27DB-BD31-4B8C-83A1-F6EECF244321}">
                <p14:modId xmlns:p14="http://schemas.microsoft.com/office/powerpoint/2010/main" val="728319271"/>
              </p:ext>
            </p:extLst>
          </p:nvPr>
        </p:nvGraphicFramePr>
        <p:xfrm>
          <a:off x="478604" y="1828803"/>
          <a:ext cx="8229600" cy="4952997"/>
        </p:xfrm>
        <a:graphic>
          <a:graphicData uri="http://schemas.openxmlformats.org/drawingml/2006/table">
            <a:tbl>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xmlns="" val="10000"/>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1"/>
                  </a:ext>
                </a:extLst>
              </a:tr>
              <a:tr h="53546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2"/>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3"/>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4"/>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 (real number)</a:t>
                      </a:r>
                      <a:endParaRPr kumimoji="0" lang="en-US" sz="1800" b="0" i="0" u="none" strike="noStrike" cap="none" normalizeH="0" baseline="0" dirty="0" smtClean="0">
                        <a:ln>
                          <a:noFill/>
                        </a:ln>
                        <a:solidFill>
                          <a:schemeClr val="tx1"/>
                        </a:solidFill>
                        <a:effectLst/>
                        <a:latin typeface="+mn-lt"/>
                        <a:cs typeface="Arial" pitchFamily="34" charset="0"/>
                      </a:endParaRP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5"/>
                  </a:ext>
                </a:extLst>
              </a:tr>
              <a:tr h="551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6"/>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 (remainder)</a:t>
                      </a:r>
                      <a:endParaRPr kumimoji="0" lang="en-US" sz="1800" b="0" i="0" u="none" strike="noStrike" cap="none" normalizeH="0" baseline="0" dirty="0" smtClean="0">
                        <a:ln>
                          <a:noFill/>
                        </a:ln>
                        <a:solidFill>
                          <a:schemeClr val="tx1"/>
                        </a:solidFill>
                        <a:effectLst/>
                        <a:latin typeface="+mn-lt"/>
                        <a:cs typeface="Arial" pitchFamily="34" charset="0"/>
                      </a:endParaRP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7"/>
                  </a:ext>
                </a:extLst>
              </a:tr>
              <a:tr h="55268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8"/>
                  </a:ext>
                </a:extLst>
              </a:tr>
            </a:tbl>
          </a:graphicData>
        </a:graphic>
      </p:graphicFrame>
      <p:sp>
        <p:nvSpPr>
          <p:cNvPr id="5" name="Rectangle 4"/>
          <p:cNvSpPr/>
          <p:nvPr/>
        </p:nvSpPr>
        <p:spPr>
          <a:xfrm>
            <a:off x="7655692" y="4588329"/>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6" name="Rectangle 5"/>
          <p:cNvSpPr/>
          <p:nvPr/>
        </p:nvSpPr>
        <p:spPr>
          <a:xfrm>
            <a:off x="7655692" y="51435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7" name="Rectangle 6"/>
          <p:cNvSpPr/>
          <p:nvPr/>
        </p:nvSpPr>
        <p:spPr>
          <a:xfrm>
            <a:off x="7655692" y="56769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1</a:t>
            </a:r>
          </a:p>
        </p:txBody>
      </p:sp>
      <p:sp>
        <p:nvSpPr>
          <p:cNvPr id="8" name="Rectangle 7"/>
          <p:cNvSpPr/>
          <p:nvPr/>
        </p:nvSpPr>
        <p:spPr>
          <a:xfrm>
            <a:off x="7655692" y="6248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extLst>
      <p:ext uri="{BB962C8B-B14F-4D97-AF65-F5344CB8AC3E}">
        <p14:creationId xmlns:p14="http://schemas.microsoft.com/office/powerpoint/2010/main" val="617602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dirty="0" smtClean="0"/>
              <a:t>First level of precedence: top to bottom</a:t>
            </a:r>
          </a:p>
          <a:p>
            <a:pPr eaLnBrk="1" hangingPunct="1">
              <a:tabLst>
                <a:tab pos="1254125" algn="l"/>
              </a:tabLst>
            </a:pPr>
            <a:r>
              <a:rPr lang="en-US" altLang="en-US" sz="2400" dirty="0" smtClean="0"/>
              <a:t>Second level of precedence</a:t>
            </a:r>
          </a:p>
          <a:p>
            <a:pPr lvl="1" eaLnBrk="1" hangingPunct="1">
              <a:tabLst>
                <a:tab pos="1254125" algn="l"/>
              </a:tabLst>
            </a:pPr>
            <a:r>
              <a:rPr lang="en-US" altLang="en-US" sz="2000" dirty="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dirty="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dirty="0" smtClean="0"/>
              <a:t>Order Of Operation</a:t>
            </a:r>
          </a:p>
        </p:txBody>
      </p:sp>
      <p:graphicFrame>
        <p:nvGraphicFramePr>
          <p:cNvPr id="34841" name="Group 25"/>
          <p:cNvGraphicFramePr>
            <a:graphicFrameLocks noGrp="1"/>
          </p:cNvGraphicFramePr>
          <p:nvPr>
            <p:ph idx="1"/>
            <p:extLst>
              <p:ext uri="{D42A27DB-BD31-4B8C-83A1-F6EECF244321}">
                <p14:modId xmlns:p14="http://schemas.microsoft.com/office/powerpoint/2010/main" val="3360310896"/>
              </p:ext>
            </p:extLst>
          </p:nvPr>
        </p:nvGraphicFramePr>
        <p:xfrm>
          <a:off x="609600" y="3048000"/>
          <a:ext cx="4343401" cy="3686176"/>
        </p:xfrm>
        <a:graphic>
          <a:graphicData uri="http://schemas.openxmlformats.org/drawingml/2006/table">
            <a:tbl>
              <a:tblPr/>
              <a:tblGrid>
                <a:gridCol w="1248728"/>
                <a:gridCol w="1248728">
                  <a:extLst>
                    <a:ext uri="{9D8B030D-6E8A-4147-A177-3AD203B41FA5}">
                      <a16:colId xmlns:a16="http://schemas.microsoft.com/office/drawing/2014/main" xmlns="" val="20000"/>
                    </a:ext>
                  </a:extLst>
                </a:gridCol>
                <a:gridCol w="1845945">
                  <a:extLst>
                    <a:ext uri="{9D8B030D-6E8A-4147-A177-3AD203B41FA5}">
                      <a16:colId xmlns:a16="http://schemas.microsoft.com/office/drawing/2014/main" xmlns="" val="20001"/>
                    </a:ext>
                  </a:extLst>
                </a:gridCol>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1</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st</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2</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nd</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3</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rd</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4</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th</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5</a:t>
                      </a:r>
                      <a:r>
                        <a:rPr kumimoji="0" lang="en-US" sz="1800" b="0" i="0" u="none" strike="noStrike" cap="none" normalizeH="0" baseline="30000" dirty="0" smtClean="0">
                          <a:ln>
                            <a:noFill/>
                          </a:ln>
                          <a:solidFill>
                            <a:schemeClr val="tx1"/>
                          </a:solidFill>
                          <a:effectLst/>
                          <a:latin typeface="Consolas" panose="020B0609020204030204" pitchFamily="49" charset="0"/>
                          <a:cs typeface="Consolas" panose="020B0609020204030204" pitchFamily="49" charset="0"/>
                        </a:rPr>
                        <a:t>th</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Example</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a:p>
            <a:pPr eaLnBrk="1" hangingPunct="1">
              <a:spcBef>
                <a:spcPct val="0"/>
              </a:spcBef>
              <a:buFontTx/>
              <a:buNone/>
            </a:pPr>
            <a:endParaRPr lang="en-US" altLang="en-US" sz="20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dirty="0" smtClean="0">
                <a:latin typeface="Consolas" panose="020B0609020204030204" pitchFamily="49" charset="0"/>
                <a:cs typeface="Consolas" panose="020B0609020204030204" pitchFamily="49" charset="0"/>
              </a:rPr>
              <a:t>num </a:t>
            </a:r>
            <a:r>
              <a:rPr lang="en-US" altLang="en-US" sz="2000" dirty="0">
                <a:latin typeface="Consolas" panose="020B0609020204030204" pitchFamily="49" charset="0"/>
                <a:cs typeface="Consolas" panose="020B0609020204030204" pitchFamily="49" charset="0"/>
              </a:rPr>
              <a:t>= (3 * 2) ** 3</a:t>
            </a:r>
          </a:p>
        </p:txBody>
      </p:sp>
    </p:spTree>
    <p:extLst>
      <p:ext uri="{BB962C8B-B14F-4D97-AF65-F5344CB8AC3E}">
        <p14:creationId xmlns:p14="http://schemas.microsoft.com/office/powerpoint/2010/main" val="19029790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extLst>
      <p:ext uri="{BB962C8B-B14F-4D97-AF65-F5344CB8AC3E}">
        <p14:creationId xmlns:p14="http://schemas.microsoft.com/office/powerpoint/2010/main" val="402807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dirty="0" smtClean="0"/>
              <a:t>How to create, translate and run Python programs.</a:t>
            </a:r>
          </a:p>
          <a:p>
            <a:pPr eaLnBrk="1" hangingPunct="1">
              <a:tabLst>
                <a:tab pos="1254125" algn="l"/>
              </a:tabLst>
            </a:pPr>
            <a:r>
              <a:rPr lang="en-US" altLang="en-US" dirty="0" smtClean="0"/>
              <a:t>Variables:</a:t>
            </a:r>
          </a:p>
          <a:p>
            <a:pPr lvl="1" eaLnBrk="1" hangingPunct="1">
              <a:tabLst>
                <a:tab pos="1254125" algn="l"/>
              </a:tabLst>
            </a:pPr>
            <a:r>
              <a:rPr lang="en-US" altLang="en-US" dirty="0" smtClean="0"/>
              <a:t>What they are used for</a:t>
            </a:r>
          </a:p>
          <a:p>
            <a:pPr lvl="1" eaLnBrk="1" hangingPunct="1">
              <a:tabLst>
                <a:tab pos="1254125" algn="l"/>
              </a:tabLst>
            </a:pPr>
            <a:r>
              <a:rPr lang="en-US" altLang="en-US" dirty="0" smtClean="0"/>
              <a:t>How to access and change the value of a variable</a:t>
            </a:r>
          </a:p>
          <a:p>
            <a:pPr lvl="1" eaLnBrk="1" hangingPunct="1">
              <a:tabLst>
                <a:tab pos="1254125" algn="l"/>
              </a:tabLst>
            </a:pPr>
            <a:r>
              <a:rPr lang="en-US" altLang="en-US" dirty="0" smtClean="0"/>
              <a:t>Conventions for naming variables</a:t>
            </a:r>
          </a:p>
          <a:p>
            <a:pPr lvl="1" eaLnBrk="1" hangingPunct="1">
              <a:tabLst>
                <a:tab pos="1254125" algn="l"/>
              </a:tabLst>
            </a:pPr>
            <a:r>
              <a:rPr lang="en-US" altLang="en-US" dirty="0" smtClean="0"/>
              <a:t>How information is stored differently with different types of variables, converting between types</a:t>
            </a:r>
          </a:p>
          <a:p>
            <a:pPr eaLnBrk="1" hangingPunct="1">
              <a:lnSpc>
                <a:spcPct val="90000"/>
              </a:lnSpc>
              <a:tabLst>
                <a:tab pos="1254125" algn="l"/>
              </a:tabLst>
            </a:pPr>
            <a:r>
              <a:rPr lang="en-US" altLang="en-US" dirty="0" smtClean="0"/>
              <a:t>Output:</a:t>
            </a:r>
          </a:p>
          <a:p>
            <a:pPr lvl="1" eaLnBrk="1" hangingPunct="1">
              <a:lnSpc>
                <a:spcPct val="90000"/>
              </a:lnSpc>
              <a:tabLst>
                <a:tab pos="1254125" algn="l"/>
              </a:tabLst>
            </a:pPr>
            <a:r>
              <a:rPr lang="en-US" altLang="en-US" dirty="0" smtClean="0"/>
              <a:t>How to display messages that are a constant string or the value stored in a memory location (variable or constant) onscreen with </a:t>
            </a:r>
            <a:r>
              <a:rPr lang="en-US" altLang="en-US" dirty="0"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dirty="0" smtClean="0"/>
              <a:t>How/why use triple quoted output</a:t>
            </a:r>
          </a:p>
          <a:p>
            <a:pPr eaLnBrk="1" hangingPunct="1">
              <a:tabLst>
                <a:tab pos="1254125" algn="l"/>
              </a:tabLst>
            </a:pPr>
            <a:r>
              <a:rPr lang="en-US" altLang="en-US" dirty="0"/>
              <a:t>What are the Python operators for common mathematical operations</a:t>
            </a:r>
          </a:p>
          <a:p>
            <a:pPr eaLnBrk="1" hangingPunct="1">
              <a:lnSpc>
                <a:spcPct val="90000"/>
              </a:lnSpc>
              <a:tabLst>
                <a:tab pos="1254125" algn="l"/>
              </a:tabLst>
            </a:pPr>
            <a:r>
              <a:rPr lang="en-US" altLang="en-US" dirty="0"/>
              <a:t>How do the precedence rules/order of operation work in </a:t>
            </a:r>
            <a:r>
              <a:rPr lang="en-US" altLang="en-US" dirty="0" smtClean="0"/>
              <a:t>Python</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81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rtlCol="0">
        <a:spAutoFit/>
      </a:bodyPr>
      <a:lstStyle>
        <a:defPPr eaLnBrk="1" hangingPunct="1">
          <a:spcBef>
            <a:spcPct val="0"/>
          </a:spcBef>
          <a:buFontTx/>
          <a:buNone/>
          <a:defRPr sz="12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28617</TotalTime>
  <Words>2775</Words>
  <Application>Microsoft Office PowerPoint</Application>
  <PresentationFormat>On-screen Show (4:3)</PresentationFormat>
  <Paragraphs>382</Paragraphs>
  <Slides>36</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ＭＳ Ｐゴシック</vt:lpstr>
      <vt:lpstr>Arial</vt:lpstr>
      <vt:lpstr>Calibri</vt:lpstr>
      <vt:lpstr>Consolas</vt:lpstr>
      <vt:lpstr>Times New Roman</vt:lpstr>
      <vt:lpstr>Office Theme</vt:lpstr>
      <vt:lpstr>Getting Started With Python Programming: Part I</vt:lpstr>
      <vt:lpstr>Reminder!</vt:lpstr>
      <vt:lpstr>Tips For Success: Programming Sections</vt:lpstr>
      <vt:lpstr>Python</vt:lpstr>
      <vt:lpstr>Python History</vt:lpstr>
      <vt:lpstr>Working From Home (Installing Python): Windows</vt:lpstr>
      <vt:lpstr>Online Help: Official Python Site</vt:lpstr>
      <vt:lpstr>Creating A Computer Program</vt:lpstr>
      <vt:lpstr>Location Of My Online Examples</vt:lpstr>
      <vt:lpstr>The First Python Program</vt:lpstr>
      <vt:lpstr>Creating/Running Programs: Windows</vt:lpstr>
      <vt:lpstr>Creating/Running Programs: Windows (2)</vt:lpstr>
      <vt:lpstr>Creating/Running Programs: Windows (3)</vt:lpstr>
      <vt:lpstr>Creating/Running Programs: Windows (4)</vt:lpstr>
      <vt:lpstr>Creating/Running Programs: Windows (5)</vt:lpstr>
      <vt:lpstr>Embedded Video (In Case You Can’t See It Via The Link On The Last Screen).</vt:lpstr>
      <vt:lpstr>Requirements For Naming The File Containing Your Program</vt:lpstr>
      <vt:lpstr>Section Summary: Writing A Small “Hello World” Program</vt:lpstr>
      <vt:lpstr>Variables</vt:lpstr>
      <vt:lpstr>The Assignment Operator: =</vt:lpstr>
      <vt:lpstr>Variable Naming Conventions</vt:lpstr>
      <vt:lpstr>Variable Naming Conventions (2)</vt:lpstr>
      <vt:lpstr>Variable Naming Conventions (2)</vt:lpstr>
      <vt:lpstr>Some Key Words In Python</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Side Note, Output: Python 3 Vs. Python 2</vt:lpstr>
      <vt:lpstr>Arithmetic Operators</vt:lpstr>
      <vt:lpstr>Order Of Operation</vt:lpstr>
      <vt:lpstr>Order Of Operation And Style</vt:lpstr>
      <vt:lpstr>After This Section 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 Part 1</dc:title>
  <dc:creator>James Tam</dc:creator>
  <cp:keywords>Creating a python program;Program translation;running a python pogram Displaying output;python operators</cp:keywords>
  <cp:lastModifiedBy>Microsoft account</cp:lastModifiedBy>
  <cp:revision>597</cp:revision>
  <dcterms:created xsi:type="dcterms:W3CDTF">2013-08-26T22:54:00Z</dcterms:created>
  <dcterms:modified xsi:type="dcterms:W3CDTF">2022-05-04T23:04:58Z</dcterms:modified>
</cp:coreProperties>
</file>