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451" r:id="rId3"/>
    <p:sldId id="452" r:id="rId4"/>
    <p:sldId id="453" r:id="rId5"/>
    <p:sldId id="454" r:id="rId6"/>
    <p:sldId id="455" r:id="rId7"/>
    <p:sldId id="398" r:id="rId8"/>
    <p:sldId id="399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  <p:sldId id="460" r:id="rId18"/>
    <p:sldId id="409" r:id="rId19"/>
    <p:sldId id="410" r:id="rId20"/>
    <p:sldId id="447" r:id="rId21"/>
    <p:sldId id="448" r:id="rId22"/>
    <p:sldId id="457" r:id="rId23"/>
    <p:sldId id="458" r:id="rId24"/>
    <p:sldId id="411" r:id="rId25"/>
    <p:sldId id="414" r:id="rId26"/>
    <p:sldId id="415" r:id="rId27"/>
    <p:sldId id="416" r:id="rId28"/>
    <p:sldId id="417" r:id="rId29"/>
    <p:sldId id="418" r:id="rId30"/>
    <p:sldId id="419" r:id="rId31"/>
    <p:sldId id="412" r:id="rId32"/>
    <p:sldId id="413" r:id="rId33"/>
    <p:sldId id="420" r:id="rId34"/>
    <p:sldId id="422" r:id="rId35"/>
    <p:sldId id="421" r:id="rId36"/>
    <p:sldId id="423" r:id="rId37"/>
    <p:sldId id="424" r:id="rId38"/>
    <p:sldId id="425" r:id="rId39"/>
    <p:sldId id="426" r:id="rId40"/>
    <p:sldId id="427" r:id="rId41"/>
    <p:sldId id="428" r:id="rId42"/>
    <p:sldId id="429" r:id="rId43"/>
    <p:sldId id="430" r:id="rId44"/>
    <p:sldId id="456" r:id="rId45"/>
    <p:sldId id="459" r:id="rId46"/>
    <p:sldId id="431" r:id="rId47"/>
    <p:sldId id="432" r:id="rId48"/>
    <p:sldId id="433" r:id="rId49"/>
    <p:sldId id="434" r:id="rId50"/>
    <p:sldId id="437" r:id="rId51"/>
    <p:sldId id="435" r:id="rId52"/>
    <p:sldId id="438" r:id="rId53"/>
    <p:sldId id="439" r:id="rId54"/>
    <p:sldId id="440" r:id="rId55"/>
    <p:sldId id="446" r:id="rId56"/>
    <p:sldId id="443" r:id="rId57"/>
    <p:sldId id="397" r:id="rId58"/>
    <p:sldId id="449" r:id="rId59"/>
    <p:sldId id="450" r:id="rId60"/>
    <p:sldId id="275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D00"/>
    <a:srgbClr val="FFFF00"/>
    <a:srgbClr val="33CC33"/>
    <a:srgbClr val="CCFF33"/>
    <a:srgbClr val="385723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57" autoAdjust="0"/>
    <p:restoredTop sz="78397" autoAdjust="0"/>
  </p:normalViewPr>
  <p:slideViewPr>
    <p:cSldViewPr>
      <p:cViewPr varScale="1">
        <p:scale>
          <a:sx n="78" d="100"/>
          <a:sy n="78" d="100"/>
        </p:scale>
        <p:origin x="74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2526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programming: Part 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https://support.microsoft.com/en-us/office/enable-or-disable-macros-in-office-files-12b036fd-d140-4e74-b45e-16fed1a7e5c6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53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Stress how 3.14</a:t>
            </a:r>
            <a:r>
              <a:rPr lang="en-CA" baseline="0" dirty="0" smtClean="0"/>
              <a:t> is substituted for PI</a:t>
            </a:r>
            <a:endParaRPr lang="en-CA" dirty="0" smtClean="0"/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445196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9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2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Count numbered items = 4 (includes bullets)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3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Font.Color = Works</a:t>
            </a:r>
            <a:r>
              <a:rPr lang="en-CA" baseline="0" dirty="0" smtClean="0"/>
              <a:t> but doesn’t show up under pull down and requires different named constants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9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71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064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29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755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04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66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94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44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29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reate-or-run-a-macro-c6b99036-905c-49a6-818a-dfb98b7c3c9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Programming: Part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spcBef>
                <a:spcPct val="50000"/>
              </a:spcBef>
            </a:pPr>
            <a:r>
              <a:rPr lang="en-US" dirty="0"/>
              <a:t>How to win friends using functions and influence people using methods (not really but it sounds catchier </a:t>
            </a:r>
            <a:r>
              <a:rPr lang="en-US" dirty="0" smtClean="0"/>
              <a:t>than learning </a:t>
            </a:r>
            <a:r>
              <a:rPr lang="en-US" dirty="0"/>
              <a:t>how to use pre-created functions and methods </a:t>
            </a:r>
            <a:r>
              <a:rPr lang="en-US" dirty="0" smtClean="0"/>
              <a:t>in VBA)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56174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u="sng" dirty="0"/>
              <a:t>Online support: </a:t>
            </a:r>
            <a:r>
              <a:rPr lang="en-CA" u="sng" dirty="0">
                <a:hlinkClick r:id="rId3"/>
              </a:rPr>
              <a:t>https://support.office.com/en-US/article/create-or-run-a-macro-c6b99036-905c-49a6-818a-dfb98b7c3c9c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Lookup Tables (For Constants)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Excel: Lookup tables are used to define values that do not typically change but are referred to in multiple parts of a spreadsheet.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46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constants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VBA makes a  memory location </a:t>
            </a:r>
            <a:r>
              <a:rPr lang="en-US" altLang="en-US" b="1" dirty="0" smtClean="0">
                <a:solidFill>
                  <a:srgbClr val="0000FF"/>
                </a:solidFill>
              </a:rPr>
              <a:t>unchanging</a:t>
            </a:r>
            <a:r>
              <a:rPr lang="en-US" altLang="en-US" dirty="0" smtClean="0"/>
              <a:t> when the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dirty="0" smtClean="0">
                <a:solidFill>
                  <a:srgbClr val="0000FF"/>
                </a:solidFill>
              </a:rPr>
              <a:t> </a:t>
            </a:r>
            <a:r>
              <a:rPr lang="en-US" altLang="en-US" dirty="0" smtClean="0"/>
              <a:t>keyword is used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languages,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</a:t>
            </a:r>
            <a:r>
              <a:rPr lang="en-CA" dirty="0" err="1">
                <a:latin typeface="Consolas" pitchFamily="49" charset="0"/>
              </a:rPr>
              <a:t>const</a:t>
            </a:r>
            <a:r>
              <a:rPr lang="en-CA" dirty="0">
                <a:latin typeface="Consolas" pitchFamily="49" charset="0"/>
              </a:rPr>
              <a:t> </a:t>
            </a:r>
            <a:r>
              <a:rPr lang="en-CA" b="1" dirty="0">
                <a:solidFill>
                  <a:srgbClr val="0000FF"/>
                </a:solidFill>
                <a:latin typeface="Consolas" pitchFamily="49" charset="0"/>
              </a:rPr>
              <a:t>PI </a:t>
            </a:r>
            <a:r>
              <a:rPr lang="en-CA" dirty="0">
                <a:latin typeface="Consolas" pitchFamily="49" charset="0"/>
              </a:rPr>
              <a:t>As Double = </a:t>
            </a:r>
            <a:r>
              <a:rPr lang="en-CA" dirty="0" smtClean="0">
                <a:latin typeface="Consolas" pitchFamily="49" charset="0"/>
              </a:rPr>
              <a:t>3.14</a:t>
            </a:r>
            <a:endParaRPr lang="en-CA" altLang="en-US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33977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0000FF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how to declare constant.</a:t>
            </a:r>
            <a:endParaRPr lang="en-CA" dirty="0" smtClean="0"/>
          </a:p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err="1">
                <a:solidFill>
                  <a:srgbClr val="0000FF"/>
                </a:solidFill>
                <a:latin typeface="Consolas" pitchFamily="49" charset="0"/>
              </a:rPr>
              <a:t>c</a:t>
            </a:r>
            <a:r>
              <a:rPr lang="en-CA" b="1" dirty="0" err="1" smtClean="0">
                <a:solidFill>
                  <a:srgbClr val="0000FF"/>
                </a:solidFill>
                <a:latin typeface="Consolas" pitchFamily="49" charset="0"/>
              </a:rPr>
              <a:t>onst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 &lt;</a:t>
            </a:r>
            <a:r>
              <a:rPr lang="en-CA" b="1" i="1" dirty="0" smtClean="0">
                <a:solidFill>
                  <a:srgbClr val="0000FF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&gt; as &lt;Data type&gt; = &lt;</a:t>
            </a:r>
            <a:r>
              <a:rPr lang="en-CA" b="1" i="1" dirty="0" smtClean="0">
                <a:solidFill>
                  <a:srgbClr val="0000FF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 </a:t>
            </a:r>
          </a:p>
          <a:p>
            <a:pPr marL="228600" lvl="1" indent="0">
              <a:buNone/>
            </a:pPr>
            <a:r>
              <a:rPr lang="en-CA" b="1" dirty="0" err="1">
                <a:solidFill>
                  <a:srgbClr val="0000FF"/>
                </a:solidFill>
                <a:latin typeface="Consolas" pitchFamily="49" charset="0"/>
              </a:rPr>
              <a:t>c</a:t>
            </a:r>
            <a:r>
              <a:rPr lang="en-CA" b="1" dirty="0" err="1" smtClean="0">
                <a:solidFill>
                  <a:srgbClr val="0000FF"/>
                </a:solidFill>
                <a:latin typeface="Consolas" pitchFamily="49" charset="0"/>
              </a:rPr>
              <a:t>onst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 PI As Double = 3.14</a:t>
            </a:r>
          </a:p>
          <a:p>
            <a:pPr marL="228600" lvl="1" indent="0">
              <a:buNone/>
            </a:pPr>
            <a:r>
              <a:rPr lang="en-US" b="1" dirty="0" smtClean="0">
                <a:solidFill>
                  <a:srgbClr val="0000FF"/>
                </a:solidFill>
                <a:latin typeface="Consolas" pitchFamily="49" charset="0"/>
              </a:rPr>
              <a:t>PI = 1.34</a:t>
            </a:r>
            <a:endParaRPr lang="en-CA" b="1" dirty="0" smtClean="0">
              <a:solidFill>
                <a:srgbClr val="0000FF"/>
              </a:solidFill>
              <a:latin typeface="Consolas" pitchFamily="49" charset="0"/>
            </a:endParaRP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67400" y="4343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</a:t>
            </a:r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5977876" y="4311134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lvl="1" indent="0">
              <a:buNone/>
            </a:pPr>
            <a:r>
              <a:rPr lang="en-CA" b="1" dirty="0">
                <a:solidFill>
                  <a:srgbClr val="0000FF"/>
                </a:solidFill>
                <a:latin typeface="Consolas" pitchFamily="49" charset="0"/>
              </a:rPr>
              <a:t>3.14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1200" y="407326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RAM</a:t>
            </a:r>
            <a:endParaRPr lang="en-CA" dirty="0"/>
          </a:p>
        </p:txBody>
      </p:sp>
      <p:cxnSp>
        <p:nvCxnSpPr>
          <p:cNvPr id="6" name="Straight Connector 5"/>
          <p:cNvCxnSpPr>
            <a:stCxn id="4" idx="2"/>
          </p:cNvCxnSpPr>
          <p:nvPr/>
        </p:nvCxnSpPr>
        <p:spPr>
          <a:xfrm flipV="1">
            <a:off x="6629400" y="3429000"/>
            <a:ext cx="270523" cy="1013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899923" y="3531801"/>
            <a:ext cx="1024877" cy="5067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Don’t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change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0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WORKING_DAYS_PER_YEAR</a:t>
            </a:r>
            <a:r>
              <a:rPr lang="en-CA" dirty="0" smtClean="0">
                <a:latin typeface="Consolas" pitchFamily="49" charset="0"/>
              </a:rPr>
              <a:t> * </a:t>
            </a:r>
            <a:r>
              <a:rPr lang="en-CA" b="1" dirty="0" smtClean="0">
                <a:solidFill>
                  <a:srgbClr val="0000FF"/>
                </a:solidFill>
                <a:latin typeface="Consolas" pitchFamily="49" charset="0"/>
              </a:rPr>
              <a:t>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2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4000"/>
            <a:ext cx="8077200" cy="1371600"/>
          </a:xfrm>
        </p:spPr>
        <p:txBody>
          <a:bodyPr/>
          <a:lstStyle/>
          <a:p>
            <a:pPr>
              <a:defRPr/>
            </a:pPr>
            <a:r>
              <a:rPr lang="en-CA" sz="2000" dirty="0" smtClean="0"/>
              <a:t>Updating the initial value for a named constant will update it throughout the program wherever the constant is referred to.</a:t>
            </a:r>
          </a:p>
          <a:p>
            <a:pPr>
              <a:defRPr/>
            </a:pPr>
            <a:r>
              <a:rPr lang="en-CA" sz="2000" b="1" dirty="0" smtClean="0"/>
              <a:t>Learning objective</a:t>
            </a:r>
            <a:r>
              <a:rPr lang="en-CA" sz="2000" dirty="0" smtClean="0"/>
              <a:t>: Shows you how/why use named constants</a:t>
            </a:r>
          </a:p>
          <a:p>
            <a:pPr>
              <a:defRPr/>
            </a:pPr>
            <a:r>
              <a:rPr lang="en-US" sz="2000" b="1" dirty="0" smtClean="0"/>
              <a:t>Word document containing the macro</a:t>
            </a:r>
            <a:r>
              <a:rPr lang="en-CA" sz="2000" dirty="0" smtClean="0"/>
              <a:t>: </a:t>
            </a:r>
            <a:r>
              <a:rPr lang="en-CA" sz="2000" dirty="0">
                <a:latin typeface="Consolas" panose="020B0609020204030204" pitchFamily="49" charset="0"/>
              </a:rPr>
              <a:t>1declaringAConstant.docm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solidFill>
                  <a:schemeClr val="bg1"/>
                </a:solidFill>
                <a:latin typeface="Consolas" panose="020B0609020204030204" pitchFamily="49" charset="0"/>
              </a:rPr>
              <a:t>   </a:t>
            </a:r>
            <a:r>
              <a:rPr lang="en-CA" sz="2000" dirty="0" smtClean="0">
                <a:latin typeface="Consolas" panose="020B0609020204030204" pitchFamily="49" charset="0"/>
              </a:rPr>
              <a:t>Const </a:t>
            </a:r>
            <a:r>
              <a:rPr lang="en-CA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TAX_RATE</a:t>
            </a:r>
            <a:r>
              <a:rPr lang="en-CA" sz="2000" dirty="0">
                <a:latin typeface="Consolas" panose="020B0609020204030204" pitchFamily="49" charset="0"/>
              </a:rPr>
              <a:t> As Double = 0.2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= 100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* </a:t>
            </a:r>
            <a:r>
              <a:rPr lang="en-CA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TAX_RATE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-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MsgBox (</a:t>
            </a:r>
            <a:r>
              <a:rPr lang="en-CA" sz="2000" dirty="0" err="1">
                <a:latin typeface="Consolas" panose="020B0609020204030204" pitchFamily="49" charset="0"/>
              </a:rPr>
              <a:t>grossIncome</a:t>
            </a:r>
            <a:r>
              <a:rPr lang="en-CA" sz="2000" dirty="0">
                <a:latin typeface="Consolas" panose="020B0609020204030204" pitchFamily="49" charset="0"/>
              </a:rPr>
              <a:t> &amp; " " &amp; </a:t>
            </a:r>
            <a:r>
              <a:rPr lang="en-CA" sz="2000" dirty="0" err="1">
                <a:latin typeface="Consolas" panose="020B0609020204030204" pitchFamily="49" charset="0"/>
              </a:rPr>
              <a:t>taxOwed</a:t>
            </a:r>
            <a:r>
              <a:rPr lang="en-CA" sz="2000" dirty="0">
                <a:latin typeface="Consolas" panose="020B0609020204030204" pitchFamily="49" charset="0"/>
              </a:rPr>
              <a:t> &amp; " " &amp; _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</a:t>
            </a:r>
            <a:r>
              <a:rPr lang="en-CA" sz="2000" dirty="0" err="1">
                <a:latin typeface="Consolas" panose="020B0609020204030204" pitchFamily="49" charset="0"/>
              </a:rPr>
              <a:t>incomeAfterTax</a:t>
            </a: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>
                <a:solidFill>
                  <a:schemeClr val="bg1"/>
                </a:solidFill>
                <a:latin typeface="Consolas" panose="020B0609020204030204" pitchFamily="49" charset="0"/>
              </a:rPr>
              <a:t>&amp; " " &amp; TAX_RATE)</a:t>
            </a:r>
            <a:endParaRPr lang="en-CA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5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Person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5879" y="1722587"/>
            <a:ext cx="3581403" cy="4278163"/>
            <a:chOff x="25879" y="1722587"/>
            <a:chExt cx="3581403" cy="4278163"/>
          </a:xfrm>
        </p:grpSpPr>
        <p:sp>
          <p:nvSpPr>
            <p:cNvPr id="4" name="Oval 3"/>
            <p:cNvSpPr/>
            <p:nvPr/>
          </p:nvSpPr>
          <p:spPr>
            <a:xfrm>
              <a:off x="1397482" y="1905000"/>
              <a:ext cx="9144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>
              <a:stCxn id="4" idx="4"/>
            </p:cNvCxnSpPr>
            <p:nvPr/>
          </p:nvCxnSpPr>
          <p:spPr>
            <a:xfrm>
              <a:off x="1854682" y="2895600"/>
              <a:ext cx="0" cy="121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54683" y="2162175"/>
              <a:ext cx="1523997" cy="981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8283" y="3143250"/>
              <a:ext cx="1676399" cy="590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397482" y="4114800"/>
              <a:ext cx="457200" cy="1600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854682" y="3981450"/>
              <a:ext cx="571496" cy="18368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825986" y="5675462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308290" y="5715000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5879" y="3733800"/>
              <a:ext cx="304805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78680" y="1722587"/>
              <a:ext cx="0" cy="425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378680" y="1905000"/>
              <a:ext cx="228602" cy="257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3150082" y="1935237"/>
              <a:ext cx="228598" cy="212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442603" y="144889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properties (information in VBA known as attributes):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Hair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…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2603" y="3884230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actions (actions in VBA known as ‘methods’):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Drink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Excrete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1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77000" cy="5029200"/>
          </a:xfrm>
        </p:spPr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rgbClr val="00B050"/>
                </a:solidFill>
              </a:rPr>
              <a:t>actions</a:t>
            </a:r>
            <a:endParaRPr lang="en-US" b="1" dirty="0">
              <a:solidFill>
                <a:srgbClr val="00B050"/>
              </a:solidFill>
            </a:endParaRPr>
          </a:p>
          <a:p>
            <a:pPr lvl="1" eaLnBrk="1" hangingPunct="1"/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: </a:t>
            </a:r>
            <a:r>
              <a:rPr lang="en-US" b="1" dirty="0"/>
              <a:t>information</a:t>
            </a:r>
            <a:r>
              <a:rPr lang="en-US" dirty="0"/>
              <a:t> that describe the </a:t>
            </a:r>
            <a:r>
              <a:rPr lang="en-US" dirty="0" smtClean="0"/>
              <a:t>object.</a:t>
            </a:r>
            <a:endParaRPr lang="en-US" dirty="0"/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0000FF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0000FF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0000FF"/>
                </a:solidFill>
              </a:rPr>
              <a:t>date </a:t>
            </a:r>
            <a:r>
              <a:rPr lang="en-US" b="1" dirty="0" smtClean="0">
                <a:solidFill>
                  <a:srgbClr val="0000FF"/>
                </a:solidFill>
              </a:rPr>
              <a:t>modified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smtClean="0">
                <a:solidFill>
                  <a:srgbClr val="0000FF"/>
                </a:solidFill>
              </a:rPr>
              <a:t>number of words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 smtClean="0">
                <a:solidFill>
                  <a:srgbClr val="00B050"/>
                </a:solidFill>
              </a:rPr>
              <a:t>Methods</a:t>
            </a:r>
            <a:r>
              <a:rPr lang="en-US" dirty="0" smtClean="0"/>
              <a:t>: </a:t>
            </a:r>
            <a:r>
              <a:rPr lang="en-US" b="1" dirty="0"/>
              <a:t>actions</a:t>
            </a:r>
            <a:r>
              <a:rPr lang="en-US" dirty="0"/>
              <a:t> that can be performed (sometimes referred to as </a:t>
            </a:r>
            <a:r>
              <a:rPr lang="en-US" dirty="0" smtClean="0"/>
              <a:t>‘</a:t>
            </a:r>
            <a:r>
              <a:rPr lang="en-US" dirty="0"/>
              <a:t>functions</a:t>
            </a:r>
            <a:r>
              <a:rPr lang="en-US" dirty="0" smtClean="0"/>
              <a:t>’ or ‘procedures’ or ‘subroutines’ depending upon the language).</a:t>
            </a:r>
            <a:endParaRPr lang="en-US" dirty="0"/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rgbClr val="00B050"/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rgbClr val="00B050"/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0"/>
            <a:ext cx="2768991" cy="209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4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FF000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(for CPSC 203 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</a:t>
            </a:r>
            <a:r>
              <a:rPr lang="en-US" b="1" dirty="0" smtClean="0"/>
              <a:t>benefits of VBA:</a:t>
            </a:r>
            <a:endParaRPr lang="en-US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223612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FF0000"/>
                </a:solidFill>
              </a:rPr>
              <a:t>Three Objects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tam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b="1" dirty="0" smtClean="0">
                <a:solidFill>
                  <a:srgbClr val="FF000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Use the “dot-operator” to access the attribute or method</a:t>
            </a:r>
          </a:p>
          <a:p>
            <a:pPr eaLnBrk="1" hangingPunct="1"/>
            <a:r>
              <a:rPr lang="en-US" sz="2000" b="1" dirty="0" smtClean="0"/>
              <a:t>Format</a:t>
            </a:r>
            <a:r>
              <a:rPr lang="en-US" sz="2000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b="1" dirty="0" smtClean="0"/>
              <a:t>Simple illustrative example</a:t>
            </a:r>
            <a:r>
              <a:rPr lang="en-US" sz="2000" dirty="0"/>
              <a:t> </a:t>
            </a:r>
            <a:r>
              <a:rPr lang="en-US" sz="2000" dirty="0" smtClean="0"/>
              <a:t>(this one is not in a Word doc)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220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3" autoUpdateAnimBg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0000FF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Using the ‘</a:t>
              </a:r>
              <a:r>
                <a:rPr lang="en-US" b="1" dirty="0">
                  <a:solidFill>
                    <a:srgbClr val="00B050"/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rgbClr val="00B050"/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45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/>
              <a:t>As mentioned this object is the VBA application running e.g. MS-Word</a:t>
            </a:r>
          </a:p>
          <a:p>
            <a:r>
              <a:rPr lang="en-US" sz="2000" b="1" dirty="0" smtClean="0"/>
              <a:t>Learning objective</a:t>
            </a:r>
            <a:r>
              <a:rPr lang="en-US" sz="2000" dirty="0" smtClean="0"/>
              <a:t>: accessing a part (attribute) of an object</a:t>
            </a:r>
            <a:endParaRPr lang="en-CA" sz="2000" dirty="0" smtClean="0"/>
          </a:p>
          <a:p>
            <a:pPr eaLnBrk="1" hangingPunct="1"/>
            <a:r>
              <a:rPr lang="en-US" sz="2000" b="1" dirty="0" smtClean="0"/>
              <a:t>Program illustrating an example usage</a:t>
            </a:r>
            <a:r>
              <a:rPr lang="en-US" sz="2000" dirty="0" smtClean="0"/>
              <a:t>: </a:t>
            </a:r>
            <a:r>
              <a:rPr lang="en-US" sz="2000" dirty="0">
                <a:latin typeface="Consolas" panose="020B0609020204030204" pitchFamily="49" charset="0"/>
              </a:rPr>
              <a:t>2</a:t>
            </a:r>
            <a:r>
              <a:rPr lang="en-US" sz="2000" dirty="0" smtClean="0">
                <a:latin typeface="Consolas" panose="020B0609020204030204" pitchFamily="49" charset="0"/>
              </a:rPr>
              <a:t>applicationObject.docm</a:t>
            </a:r>
            <a:endParaRPr lang="en-US" sz="2000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MsgBox (Application.Windows.Count)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105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Introduction To The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</a:t>
            </a:r>
            <a:r>
              <a:rPr lang="en-US" dirty="0" smtClean="0"/>
              <a:t>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</a:t>
            </a:r>
            <a:r>
              <a:rPr lang="en-US" b="1" dirty="0" smtClean="0">
                <a:solidFill>
                  <a:srgbClr val="00B050"/>
                </a:solidFill>
              </a:rPr>
              <a:t>only have a single Word document open</a:t>
            </a:r>
            <a:r>
              <a:rPr lang="en-US" dirty="0" smtClean="0"/>
              <a:t>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2304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cs typeface="Consolas" panose="020B0609020204030204" pitchFamily="49" charset="0"/>
              </a:rPr>
              <a:t> the application/program associated with the document (useful if a VBA macro is linking several applications):details on next 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program):details later in these notes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(file)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</a:t>
            </a:r>
            <a:r>
              <a:rPr lang="en-US" dirty="0" smtClean="0"/>
              <a:t>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details 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document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attributes/properties can be viewed by passing the information as a parameter to a message box </a:t>
            </a:r>
          </a:p>
          <a:p>
            <a:pPr marL="32544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 </a:t>
            </a:r>
          </a:p>
          <a:p>
            <a:pPr marL="32544" indent="0">
              <a:buNone/>
            </a:pPr>
            <a:r>
              <a:rPr lang="en-US" b="1" dirty="0" smtClean="0">
                <a:latin typeface="+mj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MsgBox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ActiveDocument.SpellingErrors.Count)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8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CA" dirty="0" smtClean="0"/>
              <a:t>Example Of Accessing </a:t>
            </a:r>
            <a:r>
              <a:rPr lang="en-CA" b="1" dirty="0" smtClean="0">
                <a:solidFill>
                  <a:srgbClr val="0000FF"/>
                </a:solidFill>
              </a:rPr>
              <a:t>Attributes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r>
              <a:rPr lang="en-US" sz="2000" b="1" dirty="0"/>
              <a:t>Learning objective</a:t>
            </a:r>
            <a:r>
              <a:rPr lang="en-US" sz="2000" dirty="0"/>
              <a:t>: accessing </a:t>
            </a:r>
            <a:r>
              <a:rPr lang="en-US" sz="2000" dirty="0" smtClean="0"/>
              <a:t>some common attributes of the </a:t>
            </a:r>
            <a:r>
              <a:rPr lang="en-US" sz="2000" dirty="0" smtClean="0">
                <a:latin typeface="Consolas" panose="020B0609020204030204" pitchFamily="49" charset="0"/>
              </a:rPr>
              <a:t>ActiveDocument</a:t>
            </a:r>
            <a:r>
              <a:rPr lang="en-US" sz="2000" dirty="0" smtClean="0"/>
              <a:t> object (e.g. accessing document name, path).</a:t>
            </a:r>
          </a:p>
          <a:p>
            <a:r>
              <a:rPr lang="en-US" sz="2000" b="1" dirty="0" smtClean="0"/>
              <a:t>Program </a:t>
            </a:r>
            <a:r>
              <a:rPr lang="en-US" sz="2000" b="1" dirty="0"/>
              <a:t>illustrating an example usage</a:t>
            </a:r>
            <a:r>
              <a:rPr lang="en-US" sz="2000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</a:rPr>
              <a:t>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exactly as it sounds: next 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Close()</a:t>
            </a:r>
            <a:r>
              <a:rPr lang="en-US" sz="1800" dirty="0" smtClean="0"/>
              <a:t>: closes the active document (different options available)</a:t>
            </a:r>
          </a:p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number of bulleted and numbered elements: next slide</a:t>
            </a:r>
          </a:p>
          <a:p>
            <a:pPr marL="375444" indent="-342900"/>
            <a:r>
              <a:rPr lang="en-US" sz="1800" b="1" dirty="0" err="1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/>
              <a:t>: removes comments from the </a:t>
            </a:r>
            <a:r>
              <a:rPr lang="en-US" sz="1800" dirty="0"/>
              <a:t>current </a:t>
            </a:r>
            <a:r>
              <a:rPr lang="en-US" sz="1800" dirty="0" smtClean="0"/>
              <a:t>document: </a:t>
            </a:r>
            <a:r>
              <a:rPr lang="en-US" sz="1800" dirty="0"/>
              <a:t>next slide</a:t>
            </a:r>
            <a:endParaRPr lang="en-US" sz="1800" dirty="0" smtClean="0"/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Printout()</a:t>
            </a:r>
            <a:r>
              <a:rPr lang="en-US" sz="1800" dirty="0" smtClean="0"/>
              <a:t>: prints current active document on the default </a:t>
            </a:r>
            <a:r>
              <a:rPr lang="en-US" sz="1800" dirty="0"/>
              <a:t>printer : next slide</a:t>
            </a:r>
            <a:endParaRPr lang="en-US" sz="1800" dirty="0" smtClean="0"/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Save()</a:t>
            </a:r>
            <a:r>
              <a:rPr lang="en-US" sz="1800" dirty="0" smtClean="0"/>
              <a:t>: saves the current document under the same name: next 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SaveAs2()</a:t>
            </a:r>
            <a:r>
              <a:rPr lang="en-US" sz="1800" dirty="0" smtClean="0"/>
              <a:t>: saves the current document under a </a:t>
            </a:r>
            <a:r>
              <a:rPr lang="en-US" sz="1800" dirty="0"/>
              <a:t>different name: : next </a:t>
            </a:r>
            <a:r>
              <a:rPr lang="en-US" sz="1800" dirty="0" smtClean="0"/>
              <a:t>slide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Select()</a:t>
            </a:r>
            <a:r>
              <a:rPr lang="en-US" sz="1800" dirty="0" smtClean="0"/>
              <a:t>: select all text in the active document</a:t>
            </a:r>
          </a:p>
          <a:p>
            <a:pPr marL="375444" indent="-342900"/>
            <a:r>
              <a:rPr 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SendMail()</a:t>
            </a:r>
            <a:r>
              <a:rPr lang="en-US" sz="1800" dirty="0" smtClean="0"/>
              <a:t>: sends an email using MS-Outlook, the currently active document becomes a file attachment</a:t>
            </a:r>
          </a:p>
          <a:p>
            <a:pPr marL="375444" indent="-342900"/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ComputeStatistics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wdStatisticWords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):</a:t>
            </a:r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800" dirty="0" smtClean="0"/>
              <a:t>counts the number of words in a document.</a:t>
            </a:r>
            <a:endParaRPr lang="en-US" sz="1800" dirty="0"/>
          </a:p>
          <a:p>
            <a:pPr marL="375444" indent="-342900"/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5060373" y="6063734"/>
            <a:ext cx="2057400" cy="762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Predefined Named constant (MS for Word)</a:t>
            </a:r>
            <a:endParaRPr lang="en-CA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>
          <a:xfrm flipH="1" flipV="1">
            <a:off x="4679373" y="5530334"/>
            <a:ext cx="14097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76200" y="6075402"/>
            <a:ext cx="46031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Const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wdStatisticWords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As Long = ?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3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</a:t>
            </a:r>
            <a:r>
              <a:rPr lang="en-CA" b="1" dirty="0" smtClean="0">
                <a:solidFill>
                  <a:srgbClr val="00B050"/>
                </a:solidFill>
              </a:rPr>
              <a:t>Methods</a:t>
            </a:r>
            <a:endParaRPr lang="en-CA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Learning objective: </a:t>
            </a:r>
            <a:r>
              <a:rPr lang="en-US" dirty="0"/>
              <a:t>accessing some common </a:t>
            </a:r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Program </a:t>
            </a:r>
            <a:r>
              <a:rPr lang="en-US" b="1" dirty="0"/>
              <a:t>illustrating an example usage: </a:t>
            </a:r>
            <a:r>
              <a:rPr lang="en-US" dirty="0">
                <a:latin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</a:rPr>
              <a:t>activeDocumentMethods.docm</a:t>
            </a:r>
          </a:p>
          <a:p>
            <a:endParaRPr lang="en-US" b="1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CheckSpelling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DeleteAllComments</a:t>
            </a:r>
            <a:endParaRPr lang="en-US" sz="1800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PrintOut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Save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SaveAs2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latin typeface="Consolas" panose="020B0609020204030204" pitchFamily="49" charset="0"/>
              </a:rPr>
              <a:t>"Copy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ActiveDocument.Range.ComputeStatistics</a:t>
            </a: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wdStatisticWords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r="7968"/>
          <a:stretch/>
        </p:blipFill>
        <p:spPr>
          <a:xfrm>
            <a:off x="6576176" y="2438400"/>
            <a:ext cx="2560897" cy="26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6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4" y="1447800"/>
            <a:ext cx="3657600" cy="207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3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The Active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ActiveDocument.Close (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1071265"/>
            <a:chOff x="4267200" y="4191000"/>
            <a:chExt cx="2743200" cy="1071265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One closing option: Allow the user to save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178378" y="2556911"/>
            <a:ext cx="296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Another named</a:t>
            </a:r>
            <a:r>
              <a:rPr lang="en-US" dirty="0"/>
              <a:t> c</a:t>
            </a:r>
            <a:r>
              <a:rPr lang="en-US" dirty="0" smtClean="0"/>
              <a:t>onstant</a:t>
            </a:r>
            <a:endParaRPr lang="en-CA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477000" y="2871787"/>
            <a:ext cx="1066800" cy="1210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52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Reinforcing Example: Using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/>
              <a:t> </a:t>
            </a:r>
            <a:r>
              <a:rPr lang="en-US" dirty="0" smtClean="0"/>
              <a:t>(Closing Documents)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r>
              <a:rPr lang="en-US" b="1" dirty="0" smtClean="0"/>
              <a:t>Learning objectives</a:t>
            </a:r>
            <a:r>
              <a:rPr lang="en-US" dirty="0" smtClean="0"/>
              <a:t>: writing a VBA instruction to close the currently active Word document, reinforcing the value of named constants (in this case the constants have been predefined by Microsoft).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“5c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ClosingActions()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Selected option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4876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action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5943600" y="426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305300" y="565630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3924300" y="596401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3352800" y="626093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4823186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Prompt to save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572000" y="5105400"/>
            <a:ext cx="1524000" cy="838200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72200" y="5547043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Close and not save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173495" y="5869459"/>
            <a:ext cx="2130510" cy="266529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07428" y="6192624"/>
            <a:ext cx="171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Automatically save and close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>
            <a:stCxn id="17" idx="1"/>
          </p:cNvCxnSpPr>
          <p:nvPr/>
        </p:nvCxnSpPr>
        <p:spPr>
          <a:xfrm flipH="1" flipV="1">
            <a:off x="3629799" y="6469877"/>
            <a:ext cx="2177629" cy="45913"/>
          </a:xfrm>
          <a:prstGeom prst="straightConnector1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41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name of a document a VBA program can be used to open that document in Word.</a:t>
            </a:r>
          </a:p>
          <a:p>
            <a:r>
              <a:rPr lang="en-US" b="1" dirty="0" smtClean="0"/>
              <a:t>Learning objective</a:t>
            </a:r>
            <a:r>
              <a:rPr lang="en-US" dirty="0" smtClean="0"/>
              <a:t>: opening a user specified Word document in the same folder as the currently active document resides.</a:t>
            </a:r>
          </a:p>
          <a:p>
            <a:pPr lvl="1"/>
            <a:r>
              <a:rPr lang="en-US" dirty="0" smtClean="0"/>
              <a:t>To avoid confusion make sure that the currently active document is the one containing this VBA program.</a:t>
            </a:r>
          </a:p>
          <a:p>
            <a:pPr lvl="1"/>
            <a:r>
              <a:rPr lang="en-US" dirty="0" smtClean="0"/>
              <a:t>Click on the window for this Word document prior to running this program.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4306496"/>
            <a:ext cx="5257800" cy="2409990"/>
            <a:chOff x="2133600" y="3549134"/>
            <a:chExt cx="5257800" cy="24099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3600" y="3733800"/>
              <a:ext cx="5257800" cy="2225324"/>
            </a:xfrm>
            <a:prstGeom prst="rect">
              <a:avLst/>
            </a:prstGeom>
          </p:spPr>
        </p:pic>
        <p:sp>
          <p:nvSpPr>
            <p:cNvPr id="5" name="Right Arrow 4"/>
            <p:cNvSpPr/>
            <p:nvPr/>
          </p:nvSpPr>
          <p:spPr>
            <a:xfrm rot="12004846">
              <a:off x="6132112" y="3816106"/>
              <a:ext cx="533400" cy="304800"/>
            </a:xfrm>
            <a:prstGeom prst="rightArrow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77041" y="3549134"/>
              <a:ext cx="7258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Click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25849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 </a:t>
            </a:r>
            <a:r>
              <a:rPr lang="en-US" dirty="0" smtClean="0"/>
              <a:t>Document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 </a:t>
            </a:r>
            <a:r>
              <a:rPr lang="en-US" sz="2000" dirty="0" smtClean="0">
                <a:latin typeface="Consolas" panose="020B0609020204030204" pitchFamily="49" charset="0"/>
              </a:rPr>
              <a:t>6openingUserSpecifiedDocument</a:t>
            </a:r>
          </a:p>
          <a:p>
            <a:pPr marL="234950" lvl="1" indent="0">
              <a:buNone/>
            </a:pPr>
            <a:endParaRPr lang="en-CA" dirty="0"/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findHighLight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documentName As String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path As String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path = ActiveDocument.path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documentName = InputBox("Name of Word </a:t>
            </a:r>
            <a:r>
              <a:rPr lang="en-CA" dirty="0" smtClean="0">
                <a:latin typeface="Consolas" panose="020B0609020204030204" pitchFamily="49" charset="0"/>
              </a:rPr>
              <a:t>document: </a:t>
            </a:r>
            <a:r>
              <a:rPr lang="en-CA" dirty="0">
                <a:latin typeface="Consolas" panose="020B0609020204030204" pitchFamily="49" charset="0"/>
              </a:rPr>
              <a:t>")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Documents.Open (path &amp; "\" &amp; documentName &amp; ".docx")</a:t>
            </a:r>
          </a:p>
          <a:p>
            <a:pPr marL="352425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End </a:t>
            </a:r>
            <a:r>
              <a:rPr lang="en-CA" dirty="0" smtClean="0">
                <a:latin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8400" y="5029200"/>
            <a:ext cx="1939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C:\203\VBA\part2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200400" y="4800600"/>
            <a:ext cx="3048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691886" y="5176796"/>
            <a:ext cx="3376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6openingUserSpecifiedDocumen</a:t>
            </a:r>
            <a:r>
              <a:rPr lang="en-CA" dirty="0"/>
              <a:t>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486400" y="4800600"/>
            <a:ext cx="228600" cy="597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01000" y="1447800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Suffix for regular Word 2007+ document</a:t>
            </a:r>
            <a:endParaRPr lang="en-CA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>
            <a:stCxn id="10" idx="2"/>
          </p:cNvCxnSpPr>
          <p:nvPr/>
        </p:nvCxnSpPr>
        <p:spPr>
          <a:xfrm flipH="1">
            <a:off x="7620000" y="2648129"/>
            <a:ext cx="1066800" cy="2000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38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Selected text:</a:t>
            </a:r>
          </a:p>
          <a:p>
            <a:pPr lvl="1"/>
            <a:r>
              <a:rPr lang="en-US" dirty="0"/>
              <a:t>Only format the currently selected text via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/>
              <a:t>n’ object).</a:t>
            </a:r>
          </a:p>
          <a:p>
            <a:r>
              <a:rPr lang="en-US" dirty="0" smtClean="0"/>
              <a:t>Entire document:</a:t>
            </a:r>
          </a:p>
          <a:p>
            <a:pPr lvl="1"/>
            <a:r>
              <a:rPr lang="en-US" dirty="0" smtClean="0"/>
              <a:t>You first need to specify the document or part of a document to be formatted</a:t>
            </a:r>
          </a:p>
          <a:p>
            <a:pPr lvl="1"/>
            <a:r>
              <a:rPr lang="en-US" dirty="0" smtClean="0"/>
              <a:t>One way is through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Then choose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/>
              <a:t>’ method of that document.</a:t>
            </a:r>
          </a:p>
          <a:p>
            <a:pPr lvl="2"/>
            <a:r>
              <a:rPr lang="en-US" dirty="0"/>
              <a:t>Review: it’s a method and not a property because it applies an action: select = selecting the text of the entire document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1066800" y="3733800"/>
            <a:ext cx="3429000" cy="17173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3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 To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selected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4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</a:t>
            </a:r>
            <a:r>
              <a:rPr lang="en-US" b="1" dirty="0" smtClean="0">
                <a:solidFill>
                  <a:srgbClr val="0000FF"/>
                </a:solidFill>
              </a:rPr>
              <a:t>Attributes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specifies the type (name) of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specifies the font size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specifies the color of the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specifies the type of underlining to be applied (or to remove underlining)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solidFill>
                  <a:srgbClr val="0000FF"/>
                </a:solidFill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Attributes/Properties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27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Using The </a:t>
            </a:r>
            <a:r>
              <a:rPr lang="en-CA" b="1" dirty="0" smtClean="0">
                <a:solidFill>
                  <a:srgbClr val="0000FF"/>
                </a:solidFill>
              </a:rPr>
              <a:t>Selection Object Attributes</a:t>
            </a:r>
            <a:endParaRPr lang="en-CA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changing the properties of fonts in Word</a:t>
            </a:r>
            <a:endParaRPr lang="en-CA" dirty="0" smtClean="0"/>
          </a:p>
          <a:p>
            <a:r>
              <a:rPr lang="en-US" b="1" dirty="0" smtClean="0"/>
              <a:t>Word document containing the macro</a:t>
            </a:r>
            <a:r>
              <a:rPr lang="en-CA" dirty="0" smtClean="0"/>
              <a:t>: </a:t>
            </a:r>
            <a:r>
              <a:rPr lang="en-CA" dirty="0">
                <a:latin typeface="Consolas" panose="020B0609020204030204" pitchFamily="49" charset="0"/>
              </a:rPr>
              <a:t>7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selectionObjectAttributes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Selection.Font.Underline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&lt;</a:t>
            </a:r>
            <a:r>
              <a:rPr lang="en-CA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 for underlining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wdUnderlineNone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Selection.Font.Underline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"Wingdings"  'Must be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quotes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wdBlue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Selection.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(false =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0"/>
          <a:stretch/>
        </p:blipFill>
        <p:spPr>
          <a:xfrm>
            <a:off x="838200" y="1981200"/>
            <a:ext cx="6383065" cy="271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4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text specified </a:t>
            </a:r>
            <a:r>
              <a:rPr lang="en-US" dirty="0">
                <a:cs typeface="Consolas" panose="020B0609020204030204" pitchFamily="49" charset="0"/>
              </a:rPr>
              <a:t>in 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in a later and in 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(covered in a later and in a large example)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 (covered </a:t>
            </a:r>
            <a:r>
              <a:rPr lang="en-US" dirty="0">
                <a:cs typeface="Consolas" panose="020B0609020204030204" pitchFamily="49" charset="0"/>
              </a:rPr>
              <a:t>in a later </a:t>
            </a:r>
            <a:r>
              <a:rPr lang="en-US" dirty="0" smtClean="0">
                <a:cs typeface="Consolas" panose="020B0609020204030204" pitchFamily="49" charset="0"/>
              </a:rPr>
              <a:t>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method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11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Methods Of The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 Object</a:t>
            </a:r>
            <a:endParaRPr lang="en-C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writing text into the active Word document.</a:t>
            </a:r>
            <a:endParaRPr lang="en-CA" dirty="0" smtClean="0"/>
          </a:p>
          <a:p>
            <a:r>
              <a:rPr lang="en-US" b="1" dirty="0" smtClean="0"/>
              <a:t>Word document containing the macro</a:t>
            </a:r>
            <a:r>
              <a:rPr lang="en-CA" dirty="0" smtClean="0"/>
              <a:t>: </a:t>
            </a:r>
            <a:r>
              <a:rPr lang="en-CA" dirty="0">
                <a:latin typeface="Consolas" panose="020B0609020204030204" pitchFamily="49" charset="0"/>
              </a:rPr>
              <a:t>8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selectionMethods.docm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selectionObjectMethod()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"My new replacement text"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00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</a:t>
            </a:r>
          </a:p>
          <a:p>
            <a:pPr lvl="1"/>
            <a:r>
              <a:rPr lang="en-US" dirty="0" smtClean="0"/>
              <a:t>Suppose you want to format a document in the following way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2"/>
            <a:r>
              <a:rPr lang="en-US" dirty="0"/>
              <a:t>Font = </a:t>
            </a:r>
            <a:r>
              <a:rPr lang="en-US" dirty="0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3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how an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sz="2000" b="1" dirty="0" smtClean="0"/>
              <a:t>Learning objective: </a:t>
            </a:r>
            <a:r>
              <a:rPr lang="en-US" sz="2000" dirty="0" smtClean="0"/>
              <a:t>on the previous page.</a:t>
            </a:r>
            <a:endParaRPr lang="en-US" sz="2000" b="1" dirty="0" smtClean="0"/>
          </a:p>
          <a:p>
            <a:pPr>
              <a:spcBef>
                <a:spcPts val="900"/>
              </a:spcBef>
            </a:pPr>
            <a:r>
              <a:rPr lang="en-US" sz="2000" b="1" dirty="0" smtClean="0"/>
              <a:t>Word document containing the macro</a:t>
            </a:r>
            <a:r>
              <a:rPr lang="en-US" sz="2000" dirty="0" smtClean="0"/>
              <a:t>: 9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sz="2000" dirty="0" smtClean="0"/>
              <a:t>.docm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Sub formattingEntireDocument()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ActiveDocument.Select</a:t>
            </a:r>
          </a:p>
          <a:p>
            <a:pPr marL="352425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Selection.Font.Name = "Wingdings"</a:t>
            </a:r>
          </a:p>
          <a:p>
            <a:pPr marL="352425" lvl="2" indent="0">
              <a:buNone/>
            </a:pP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The previously covered ways of formatting selected text</a:t>
            </a:r>
          </a:p>
          <a:p>
            <a:pPr marL="352425" lvl="2" indent="0">
              <a:buNone/>
            </a:pP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can then be run.</a:t>
            </a:r>
            <a:endParaRPr lang="en-US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1584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ActiveDocument.Select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01584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66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uiExpand="1" animBg="1"/>
      <p:bldP spid="6" grpId="0" uiExpan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</a:t>
            </a:r>
            <a:r>
              <a:rPr lang="en-CA" dirty="0" smtClean="0">
                <a:solidFill>
                  <a:srgbClr val="0000FF"/>
                </a:solidFill>
              </a:rPr>
              <a:t> </a:t>
            </a:r>
            <a:r>
              <a:rPr lang="en-CA" b="1" dirty="0" smtClean="0">
                <a:solidFill>
                  <a:srgbClr val="0000FF"/>
                </a:solidFill>
              </a:rPr>
              <a:t>Start</a:t>
            </a:r>
            <a:r>
              <a:rPr lang="en-CA" dirty="0" smtClean="0"/>
              <a:t>/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End</a:t>
            </a:r>
            <a:endParaRPr lang="en-C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moving the selection (cursor) to the start or end of the currently active document.</a:t>
            </a:r>
            <a:endParaRPr lang="en-CA" dirty="0" smtClean="0"/>
          </a:p>
          <a:p>
            <a:r>
              <a:rPr lang="en-US" b="1" dirty="0" smtClean="0"/>
              <a:t>Word document containing the macro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</a:rPr>
              <a:t>10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selectionHomeEndKey()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</a:t>
            </a:r>
            <a:r>
              <a:rPr lang="en-CA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.HomeKey </a:t>
            </a:r>
            <a:r>
              <a:rPr lang="en-CA" sz="18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Selection</a:t>
            </a:r>
            <a:r>
              <a:rPr lang="en-CA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CA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 </a:t>
            </a:r>
            <a:r>
              <a:rPr lang="en-CA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SONG_LYRICIST &amp; vbCr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!")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139" y="3733800"/>
            <a:ext cx="1721438" cy="167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2700" y="6477000"/>
            <a:ext cx="5670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vbCr</a:t>
            </a:r>
            <a:r>
              <a:rPr lang="en-CA" dirty="0" smtClean="0">
                <a:latin typeface="+mn-lt"/>
                <a:cs typeface="Consolas" panose="020B0609020204030204" pitchFamily="49" charset="0"/>
              </a:rPr>
              <a:t> (line break) = hitting enter</a:t>
            </a: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034" y="5114625"/>
            <a:ext cx="1706543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3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</a:t>
            </a:r>
            <a:r>
              <a:rPr lang="en-CA" b="1" dirty="0" smtClean="0">
                <a:solidFill>
                  <a:srgbClr val="FF0000"/>
                </a:solidFill>
              </a:rPr>
              <a:t>Inserting Text </a:t>
            </a:r>
            <a:r>
              <a:rPr lang="en-CA" dirty="0" smtClean="0"/>
              <a:t>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inserting the text containing in different types of files (Word document, rich text file, plain text file) into the currently active Word document.</a:t>
            </a:r>
            <a:endParaRPr lang="en-CA" b="1" dirty="0" smtClean="0"/>
          </a:p>
          <a:p>
            <a:r>
              <a:rPr lang="en-US" b="1" dirty="0" smtClean="0"/>
              <a:t>Word document containing the macro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</a:rPr>
              <a:t>11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selectionInsertingText.docm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3007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Inserting Text Into One Document From Other Documents Via </a:t>
            </a:r>
            <a:r>
              <a:rPr lang="en-CA" dirty="0" err="1" smtClean="0">
                <a:latin typeface="Consolas" panose="020B0609020204030204" pitchFamily="49" charset="0"/>
              </a:rPr>
              <a:t>InsertFile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11input1.docx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11input2.rtf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</a:rPr>
              <a:t>11input3.txt</a:t>
            </a:r>
            <a:endParaRPr lang="en-CA" dirty="0">
              <a:latin typeface="Consolas" panose="020B0609020204030204" pitchFamily="49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706207" cy="3288268"/>
            <a:chOff x="1524000" y="3569732"/>
            <a:chExt cx="47062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3394410" cy="2177534"/>
              <a:chOff x="2835797" y="4680466"/>
              <a:chExt cx="33944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339441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</a:t>
                </a:r>
                <a:r>
                  <a:rPr lang="en-CA" dirty="0"/>
                  <a:t>program: </a:t>
                </a:r>
                <a:r>
                  <a:rPr lang="en-CA" dirty="0" smtClean="0">
                    <a:latin typeface="Consolas" panose="020B0609020204030204" pitchFamily="49" charset="0"/>
                  </a:rPr>
                  <a:t>11selectionInsertingText</a:t>
                </a:r>
                <a:r>
                  <a:rPr lang="en-CA" dirty="0" smtClean="0"/>
                  <a:t>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6381078" y="3864858"/>
            <a:ext cx="2743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Types of files used as input for the program in this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11input1.docx </a:t>
            </a:r>
            <a:r>
              <a:rPr lang="en-US" sz="1600" dirty="0" smtClean="0"/>
              <a:t>= Word 2007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11input2.rtf = Rich text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 smtClean="0">
                <a:latin typeface="Consolas" panose="020B0609020204030204" pitchFamily="49" charset="0"/>
              </a:rPr>
              <a:t>11input3.txt – Text document (no formatting).</a:t>
            </a:r>
            <a:endParaRPr lang="en-CA" sz="1600" dirty="0"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756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‘find’ can also be performed by using the </a:t>
            </a:r>
            <a:r>
              <a:rPr lang="en-US" dirty="0" smtClean="0">
                <a:latin typeface="Consolas" panose="020B0609020204030204" pitchFamily="49" charset="0"/>
              </a:rPr>
              <a:t>Selection</a:t>
            </a:r>
            <a:r>
              <a:rPr lang="en-US" dirty="0" smtClean="0"/>
              <a:t> object but I prefer this approach. </a:t>
            </a:r>
          </a:p>
          <a:p>
            <a:r>
              <a:rPr lang="en-US" dirty="0" smtClean="0"/>
              <a:t>Find by using the </a:t>
            </a:r>
            <a:r>
              <a:rPr lang="en-US" dirty="0" smtClean="0">
                <a:latin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</a:p>
          <a:p>
            <a:pPr lvl="1"/>
            <a:r>
              <a:rPr lang="en-US" dirty="0" smtClean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9002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6400" cy="944562"/>
          </a:xfrm>
        </p:spPr>
        <p:txBody>
          <a:bodyPr/>
          <a:lstStyle/>
          <a:p>
            <a:r>
              <a:rPr lang="en-US" dirty="0" smtClean="0"/>
              <a:t>Find: 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sz="2000" b="1" dirty="0" smtClean="0"/>
              <a:t>Learning objective: </a:t>
            </a:r>
            <a:r>
              <a:rPr lang="en-US" sz="2000" dirty="0" smtClean="0"/>
              <a:t>finding &amp; replacing an instance of text, splitting long instructions onto multiple lines.</a:t>
            </a:r>
          </a:p>
          <a:p>
            <a:r>
              <a:rPr lang="en-US" sz="2000" b="1" dirty="0" smtClean="0"/>
              <a:t>Word </a:t>
            </a:r>
            <a:r>
              <a:rPr lang="en-US" sz="2000" b="1" dirty="0"/>
              <a:t>document containing the macro</a:t>
            </a:r>
            <a:r>
              <a:rPr lang="en-US" sz="2000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12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_  </a:t>
            </a:r>
          </a:p>
          <a:p>
            <a:pPr marL="254794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FindText:="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tamj",ReplaceWith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254794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'The instruction can be broken into two lines without causing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'An error by using an underscore as a connector</a:t>
            </a:r>
          </a:p>
          <a:p>
            <a:pPr marL="254794" lvl="1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_  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FindText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", ReplaceWith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0" y="2689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Replace: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Case Sensitive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 smtClean="0"/>
              <a:t>Learning objective</a:t>
            </a:r>
            <a:r>
              <a:rPr lang="en-US" dirty="0" smtClean="0"/>
              <a:t>: a case sensitive find-replace.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13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ReplaceWith:="tam", Replace:=wdReplaceAll, _      </a:t>
            </a:r>
          </a:p>
          <a:p>
            <a:pPr marL="254794" lvl="1" indent="0">
              <a:buNone/>
            </a:pPr>
            <a:r>
              <a:rPr lang="en-US" sz="1900" b="1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555866"/>
            <a:ext cx="1057275" cy="2176701"/>
            <a:chOff x="990600" y="3469957"/>
            <a:chExt cx="1409700" cy="290226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469957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555866"/>
            <a:ext cx="1085850" cy="2176702"/>
            <a:chOff x="4800600" y="3431856"/>
            <a:chExt cx="1447800" cy="2902269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00600" y="3431856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219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480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FF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000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0000FF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424362" y="46038"/>
            <a:ext cx="4744513" cy="64633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Complete original command</a:t>
            </a:r>
          </a:p>
          <a:p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429013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Bold Font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Learning Objective: </a:t>
            </a:r>
            <a:r>
              <a:rPr lang="en-US" dirty="0" smtClean="0"/>
              <a:t>find/replace font effects (e.g. bolding).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14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.Replacement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.Font.Bold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33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55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Formatting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Styles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Learning objective:</a:t>
            </a:r>
            <a:r>
              <a:rPr lang="en-US" dirty="0" smtClean="0"/>
              <a:t> finding &amp; replacing instances of a text style.</a:t>
            </a:r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 smtClean="0">
                <a:latin typeface="Consolas" panose="020B0609020204030204" pitchFamily="49" charset="0"/>
              </a:rPr>
              <a:t>15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.Style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With .Replacement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.Style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1074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Highlighting ‘Found’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Learning objective:</a:t>
            </a:r>
            <a:r>
              <a:rPr lang="en-US" dirty="0"/>
              <a:t> finding </a:t>
            </a:r>
            <a:r>
              <a:rPr lang="en-US" dirty="0" smtClean="0"/>
              <a:t>text and visually highlighting the text to make it stand out.</a:t>
            </a:r>
            <a:endParaRPr lang="en-US" dirty="0"/>
          </a:p>
          <a:p>
            <a:r>
              <a:rPr lang="en-US" b="1" dirty="0" smtClean="0"/>
              <a:t>Word </a:t>
            </a:r>
            <a:r>
              <a:rPr lang="en-US" b="1" dirty="0"/>
              <a:t>document containing the macro</a:t>
            </a:r>
            <a:r>
              <a:rPr lang="en-US" dirty="0"/>
              <a:t>: </a:t>
            </a:r>
            <a:r>
              <a:rPr lang="en-US" sz="2200" dirty="0">
                <a:latin typeface="Consolas" panose="020B0609020204030204" pitchFamily="49" charset="0"/>
              </a:rPr>
              <a:t>16highlightingFoundText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</a:rPr>
              <a:t>findHighLight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r>
              <a:rPr lang="en-CA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r>
              <a:rPr lang="en-CA" sz="1800" dirty="0">
                <a:latin typeface="Consolas" panose="020B0609020204030204" pitchFamily="49" charset="0"/>
              </a:rPr>
              <a:t> = InputBox("Enter word to emphasize: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5140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‘Found’ </a:t>
            </a:r>
            <a:r>
              <a:rPr lang="en-US" dirty="0" smtClean="0"/>
              <a:t>Text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With ActiveDocument.Content.Find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.Text = </a:t>
            </a:r>
            <a:r>
              <a:rPr lang="en-CA" sz="1800" dirty="0" err="1">
                <a:latin typeface="Consolas" panose="020B0609020204030204" pitchFamily="49" charset="0"/>
              </a:rPr>
              <a:t>searchWord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.Replacement.Font.Bold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Replacement.Font.ColorIndex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wdBlue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Selection.Font.Size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Replacement.Font.Size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fontSize</a:t>
            </a:r>
            <a:r>
              <a:rPr lang="en-CA" sz="1800" dirty="0">
                <a:latin typeface="Consolas" panose="020B0609020204030204" pitchFamily="49" charset="0"/>
              </a:rPr>
              <a:t> + 4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.Forward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.MatchCase = False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</a:t>
            </a:r>
            <a:r>
              <a:rPr lang="en-CA" sz="1800" dirty="0" err="1">
                <a:latin typeface="Consolas" panose="020B0609020204030204" pitchFamily="49" charset="0"/>
              </a:rPr>
              <a:t>MatchWholeWord</a:t>
            </a:r>
            <a:r>
              <a:rPr lang="en-CA" sz="1800" dirty="0">
                <a:latin typeface="Consolas" panose="020B0609020204030204" pitchFamily="49" charset="0"/>
              </a:rPr>
              <a:t> = True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.Execute Replace:=wdReplaceAll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With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426549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 in Word.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/>
            <a:r>
              <a:rPr lang="en-US" dirty="0" smtClean="0">
                <a:cs typeface="Consolas" panose="020B0609020204030204" pitchFamily="49" charset="0"/>
              </a:rPr>
              <a:t>You have actually seen an example using the Documents collection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lang="en-US" dirty="0" smtClean="0">
                <a:cs typeface="Consolas" panose="020B0609020204030204" pitchFamily="49" charset="0"/>
              </a:rPr>
              <a:t>’ method: </a:t>
            </a:r>
          </a:p>
          <a:p>
            <a:pPr marL="597694" lvl="1" indent="-342900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Documents.open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&lt;"Document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&gt;")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8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Collections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Attributes/Properties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2000" dirty="0" smtClean="0"/>
              <a:t>: </a:t>
            </a:r>
            <a:r>
              <a:rPr lang="en-US" sz="2000" dirty="0"/>
              <a:t>access to </a:t>
            </a:r>
            <a:r>
              <a:rPr lang="en-US" sz="2000" dirty="0" smtClean="0"/>
              <a:t>all the currently open documents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/>
              <a:t>access to MS-Word shapes  in a document (rectangles, circles </a:t>
            </a:r>
            <a:r>
              <a:rPr lang="en-US" sz="2000" dirty="0" smtClean="0"/>
              <a:t>etc.): </a:t>
            </a:r>
            <a:r>
              <a:rPr lang="en-US" sz="2000" i="1" dirty="0" smtClean="0"/>
              <a:t>If there is time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dirty="0">
                <a:cs typeface="Consolas" panose="020B0609020204030204" pitchFamily="49" charset="0"/>
              </a:rPr>
              <a:t> access to images inserted into a Word </a:t>
            </a:r>
            <a:r>
              <a:rPr lang="en-US" sz="200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000" dirty="0"/>
              <a:t>: access to all tables in a document: </a:t>
            </a:r>
            <a:r>
              <a:rPr lang="en-US" sz="2000" i="1" dirty="0"/>
              <a:t>If there is </a:t>
            </a:r>
            <a:r>
              <a:rPr lang="en-US" sz="2000" i="1" dirty="0" smtClean="0"/>
              <a:t>time</a:t>
            </a:r>
            <a:endParaRPr lang="en-US" sz="2000" dirty="0" smtClean="0"/>
          </a:p>
          <a:p>
            <a:pPr marL="493713" lvl="2" indent="-147638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dirty="0"/>
              <a:t> –accesses all the tables in your </a:t>
            </a:r>
            <a:r>
              <a:rPr lang="en-US" dirty="0" smtClean="0"/>
              <a:t>document</a:t>
            </a:r>
          </a:p>
          <a:p>
            <a:pPr marL="493713" lvl="2" indent="-147638"/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>
                <a:cs typeface="Consolas" panose="020B0609020204030204" pitchFamily="49" charset="0"/>
              </a:rPr>
              <a:t> –access to the first table in a document.</a:t>
            </a:r>
            <a:endParaRPr lang="en-US" sz="2000" dirty="0"/>
          </a:p>
          <a:p>
            <a:pPr marL="370285" lvl="2" indent="-285750"/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000" dirty="0"/>
              <a:t>: briefly </a:t>
            </a:r>
            <a:r>
              <a:rPr lang="en-US" sz="2000" dirty="0" smtClean="0"/>
              <a:t>introduced at the start of this section of notes (as part of the </a:t>
            </a:r>
            <a:r>
              <a:rPr lang="en-US" sz="2000" dirty="0" smtClean="0">
                <a:latin typeface="Consolas" panose="020B0609020204030204" pitchFamily="49" charset="0"/>
              </a:rPr>
              <a:t>Applications</a:t>
            </a:r>
            <a:r>
              <a:rPr lang="en-US" sz="2000" dirty="0" smtClean="0"/>
              <a:t> object)</a:t>
            </a:r>
            <a:endParaRPr lang="en-US" sz="2000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89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</a:t>
            </a:r>
            <a:r>
              <a:rPr lang="en-US" b="1" dirty="0" smtClean="0">
                <a:solidFill>
                  <a:srgbClr val="FF0000"/>
                </a:solidFill>
              </a:rPr>
              <a:t>Printing: Multiple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dirty="0" smtClean="0"/>
              <a:t>Also the program requires that you have at least 3 Word documents open when you run it.</a:t>
            </a:r>
          </a:p>
          <a:p>
            <a:pPr lvl="2"/>
            <a:r>
              <a:rPr lang="en-US" dirty="0" smtClean="0"/>
              <a:t>Otherwise it will crash.</a:t>
            </a:r>
          </a:p>
          <a:p>
            <a:pPr lvl="1"/>
            <a:r>
              <a:rPr lang="en-US" altLang="en-US" b="1" dirty="0" smtClean="0"/>
              <a:t>Learning objective: </a:t>
            </a:r>
            <a:r>
              <a:rPr lang="en-US" altLang="en-US" dirty="0" smtClean="0"/>
              <a:t>printing open documents (first three).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17printThreeDocuments.docm”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Documents.Item(1).PrintOut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Documents.Item(2).PrintOut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Documents.Item(3).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0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Accessing Shapes And Images (For Fun And Profit)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86595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Attributes/Properties InlineShapes &amp; Shapes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to Both: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Height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Width</a:t>
            </a:r>
          </a:p>
          <a:p>
            <a:pPr lvl="1"/>
            <a:r>
              <a:rPr lang="en-US" dirty="0" smtClean="0"/>
              <a:t>Example usage: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ActiveDocument.InlineShapes(1).Height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Count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Example usage: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ActiveDocument.Shapes.Count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1800" dirty="0"/>
          </a:p>
          <a:p>
            <a:endParaRPr lang="en-US" dirty="0" smtClean="0"/>
          </a:p>
          <a:p>
            <a:r>
              <a:rPr lang="en-US" dirty="0" smtClean="0"/>
              <a:t>Shapes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.Fill.ForeColor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Example usage: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ActiveDocument.Shapes(6).Fill.ForeColor = vbRed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8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Learning objective:</a:t>
            </a:r>
            <a:r>
              <a:rPr lang="en-US" altLang="en-US" sz="2400" dirty="0" smtClean="0"/>
              <a:t> accessing and modifying the images (</a:t>
            </a:r>
            <a:r>
              <a:rPr lang="en-US" altLang="en-US" sz="2400" dirty="0" smtClean="0">
                <a:latin typeface="Consolas" panose="020B0609020204030204" pitchFamily="49" charset="0"/>
              </a:rPr>
              <a:t>InlineShapes</a:t>
            </a:r>
            <a:r>
              <a:rPr lang="en-US" altLang="en-US" sz="2400" dirty="0" smtClean="0"/>
              <a:t>) and simple geometric shapes built into Word (</a:t>
            </a:r>
            <a:r>
              <a:rPr lang="en-US" altLang="en-US" sz="2400" dirty="0" smtClean="0">
                <a:latin typeface="Consolas" panose="020B0609020204030204" pitchFamily="49" charset="0"/>
              </a:rPr>
              <a:t>Shapes</a:t>
            </a:r>
            <a:r>
              <a:rPr lang="en-US" altLang="en-US" sz="2400" dirty="0" smtClean="0"/>
              <a:t>).</a:t>
            </a:r>
            <a:endParaRPr lang="en-US" altLang="en-US" sz="2400" b="1" dirty="0" smtClean="0"/>
          </a:p>
          <a:p>
            <a:pPr marL="339725" lvl="1" indent="0">
              <a:buNone/>
            </a:pPr>
            <a:r>
              <a:rPr lang="en-US" altLang="en-US" sz="2400" b="1" dirty="0" smtClean="0"/>
              <a:t>Word </a:t>
            </a:r>
            <a:r>
              <a:rPr lang="en-US" altLang="en-US" sz="2400" b="1" dirty="0"/>
              <a:t>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18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Sub accessImagesShapes()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27602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' Double the height of the first and third image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ActiveDocument.InlineShapes(1).Height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ActiveDocument.InlineShapes(1).Height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Modify the MS-Word 'Shapes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Second shape increases in size by a factor of 4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ActiveDocument.Shapes(2).Width * 4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Sixth shape colored 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7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800100" lvl="2" indent="-342900"/>
            <a:r>
              <a:rPr lang="fr-FR" dirty="0" smtClean="0">
                <a:cs typeface="Consolas" panose="020B0609020204030204" pitchFamily="49" charset="0"/>
              </a:rPr>
              <a:t>i = 1 </a:t>
            </a:r>
            <a:r>
              <a:rPr lang="en-CA" dirty="0" smtClean="0">
                <a:cs typeface="Consolas" panose="020B0609020204030204" pitchFamily="49" charset="0"/>
              </a:rPr>
              <a:t>accesses</a:t>
            </a:r>
            <a:r>
              <a:rPr lang="fr-FR" dirty="0" smtClean="0">
                <a:cs typeface="Consolas" panose="020B0609020204030204" pitchFamily="49" charset="0"/>
              </a:rPr>
              <a:t> the first table</a:t>
            </a:r>
          </a:p>
          <a:p>
            <a:pPr marL="800100" lvl="2" indent="-342900"/>
            <a:r>
              <a:rPr lang="fr-FR" dirty="0">
                <a:cs typeface="Consolas" panose="020B0609020204030204" pitchFamily="49" charset="0"/>
              </a:rPr>
              <a:t>i = </a:t>
            </a:r>
            <a:r>
              <a:rPr lang="fr-FR" dirty="0" smtClean="0">
                <a:cs typeface="Consolas" panose="020B0609020204030204" pitchFamily="49" charset="0"/>
              </a:rPr>
              <a:t>2 </a:t>
            </a:r>
            <a:r>
              <a:rPr lang="en-CA" dirty="0">
                <a:cs typeface="Consolas" panose="020B0609020204030204" pitchFamily="49" charset="0"/>
              </a:rPr>
              <a:t>accesses</a:t>
            </a:r>
            <a:r>
              <a:rPr lang="fr-FR" dirty="0">
                <a:cs typeface="Consolas" panose="020B0609020204030204" pitchFamily="49" charset="0"/>
              </a:rPr>
              <a:t> the </a:t>
            </a:r>
            <a:r>
              <a:rPr lang="fr-FR" dirty="0" smtClean="0">
                <a:cs typeface="Consolas" panose="020B0609020204030204" pitchFamily="49" charset="0"/>
              </a:rPr>
              <a:t>second table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</a:p>
          <a:p>
            <a:pPr marL="460375" indent="-342900"/>
            <a:r>
              <a:rPr lang="en-CA" dirty="0" smtClean="0">
                <a:cs typeface="Consolas" panose="020B0609020204030204" pitchFamily="49" charset="0"/>
              </a:rPr>
              <a:t>Some</a:t>
            </a:r>
            <a:r>
              <a:rPr lang="fr-FR" dirty="0" smtClean="0">
                <a:cs typeface="Consolas" panose="020B0609020204030204" pitchFamily="49" charset="0"/>
              </a:rPr>
              <a:t> attributes &amp; </a:t>
            </a:r>
            <a:r>
              <a:rPr lang="en-CA" dirty="0" smtClean="0">
                <a:cs typeface="Consolas" panose="020B0609020204030204" pitchFamily="49" charset="0"/>
              </a:rPr>
              <a:t>methods</a:t>
            </a:r>
            <a:r>
              <a:rPr lang="fr-FR" dirty="0" smtClean="0">
                <a:cs typeface="Consolas" panose="020B0609020204030204" pitchFamily="49" charset="0"/>
              </a:rPr>
              <a:t> of the 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fr-FR" dirty="0" smtClean="0">
                <a:cs typeface="Consolas" panose="020B0609020204030204" pitchFamily="49" charset="0"/>
              </a:rPr>
              <a:t> collection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</a:t>
            </a:r>
            <a:r>
              <a:rPr lang="fr-FR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cs typeface="Consolas" panose="020B0609020204030204" pitchFamily="49" charset="0"/>
              </a:rPr>
              <a:t>attribute</a:t>
            </a:r>
            <a:r>
              <a:rPr lang="fr-FR" dirty="0" smtClean="0">
                <a:cs typeface="Consolas" panose="020B0609020204030204" pitchFamily="49" charset="0"/>
              </a:rPr>
              <a:t>) : the </a:t>
            </a:r>
            <a:r>
              <a:rPr lang="en-CA" dirty="0" smtClean="0">
                <a:cs typeface="Consolas" panose="020B0609020204030204" pitchFamily="49" charset="0"/>
              </a:rPr>
              <a:t>current</a:t>
            </a:r>
            <a:r>
              <a:rPr lang="fr-FR" dirty="0" smtClean="0">
                <a:cs typeface="Consolas" panose="020B0609020204030204" pitchFamily="49" charset="0"/>
              </a:rPr>
              <a:t> </a:t>
            </a:r>
            <a:r>
              <a:rPr lang="en-CA" dirty="0" smtClean="0">
                <a:cs typeface="Consolas" panose="020B0609020204030204" pitchFamily="49" charset="0"/>
              </a:rPr>
              <a:t>number</a:t>
            </a:r>
            <a:r>
              <a:rPr lang="fr-FR" dirty="0" smtClean="0">
                <a:cs typeface="Consolas" panose="020B0609020204030204" pitchFamily="49" charset="0"/>
              </a:rPr>
              <a:t> of tables in the collection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</a:t>
            </a:r>
            <a:r>
              <a:rPr lang="fr-FR" dirty="0" smtClean="0">
                <a:cs typeface="Consolas" panose="020B0609020204030204" pitchFamily="49" charset="0"/>
              </a:rPr>
              <a:t>(</a:t>
            </a:r>
            <a:r>
              <a:rPr lang="fr-FR" dirty="0" err="1" smtClean="0">
                <a:cs typeface="Consolas" panose="020B0609020204030204" pitchFamily="49" charset="0"/>
              </a:rPr>
              <a:t>method</a:t>
            </a:r>
            <a:r>
              <a:rPr lang="fr-FR" dirty="0" smtClean="0">
                <a:cs typeface="Consolas" panose="020B0609020204030204" pitchFamily="49" charset="0"/>
              </a:rPr>
              <a:t>) : </a:t>
            </a:r>
            <a:r>
              <a:rPr lang="fr-FR" dirty="0" err="1" smtClean="0">
                <a:cs typeface="Consolas" panose="020B0609020204030204" pitchFamily="49" charset="0"/>
              </a:rPr>
              <a:t>will</a:t>
            </a:r>
            <a:r>
              <a:rPr lang="fr-FR" dirty="0" smtClean="0">
                <a:cs typeface="Consolas" panose="020B0609020204030204" pitchFamily="49" charset="0"/>
              </a:rPr>
              <a:t> arrange the tables in </a:t>
            </a:r>
            <a:r>
              <a:rPr lang="fr-FR" dirty="0" err="1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 (default </a:t>
            </a:r>
            <a:r>
              <a:rPr lang="fr-FR" dirty="0" err="1" smtClean="0">
                <a:cs typeface="Consolas" panose="020B0609020204030204" pitchFamily="49" charset="0"/>
              </a:rPr>
              <a:t>is</a:t>
            </a:r>
            <a:r>
              <a:rPr lang="fr-FR" dirty="0">
                <a:cs typeface="Consolas" panose="020B0609020204030204" pitchFamily="49" charset="0"/>
              </a:rPr>
              <a:t> </a:t>
            </a:r>
            <a:r>
              <a:rPr lang="fr-FR" dirty="0" err="1" smtClean="0">
                <a:cs typeface="Consolas" panose="020B0609020204030204" pitchFamily="49" charset="0"/>
              </a:rPr>
              <a:t>ascending</a:t>
            </a:r>
            <a:r>
              <a:rPr lang="fr-FR" dirty="0" smtClean="0">
                <a:cs typeface="Consolas" panose="020B0609020204030204" pitchFamily="49" charset="0"/>
              </a:rPr>
              <a:t> </a:t>
            </a:r>
            <a:r>
              <a:rPr lang="fr-FR" dirty="0" err="1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</a:p>
          <a:p>
            <a:pPr marL="460375" indent="-342900"/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8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Example: Sorting Three </a:t>
            </a:r>
            <a:r>
              <a:rPr lang="en-US" dirty="0"/>
              <a:t>Tables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1622" y="3013744"/>
            <a:ext cx="1731975" cy="3831556"/>
            <a:chOff x="677923" y="3013744"/>
            <a:chExt cx="1501632" cy="36592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t="2061" b="3093"/>
            <a:stretch/>
          </p:blipFill>
          <p:spPr>
            <a:xfrm>
              <a:off x="677923" y="3344030"/>
              <a:ext cx="1501632" cy="33289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18997" y="3013744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Before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86170" y="3030288"/>
            <a:ext cx="1457325" cy="3815012"/>
            <a:chOff x="4486170" y="3030288"/>
            <a:chExt cx="1457325" cy="3815012"/>
          </a:xfrm>
        </p:grpSpPr>
        <p:sp>
          <p:nvSpPr>
            <p:cNvPr id="9" name="TextBox 8"/>
            <p:cNvSpPr txBox="1"/>
            <p:nvPr/>
          </p:nvSpPr>
          <p:spPr>
            <a:xfrm>
              <a:off x="4572000" y="303028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After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6170" y="3321050"/>
              <a:ext cx="1457325" cy="3524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276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Example: </a:t>
            </a:r>
            <a:r>
              <a:rPr lang="en-US" dirty="0"/>
              <a:t>Table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Learning objective:</a:t>
            </a:r>
            <a:r>
              <a:rPr lang="en-US" altLang="en-US" dirty="0" smtClean="0"/>
              <a:t> sorting tables using the </a:t>
            </a:r>
            <a:r>
              <a:rPr lang="en-US" altLang="en-US" dirty="0" smtClean="0">
                <a:latin typeface="Consolas" panose="020B0609020204030204" pitchFamily="49" charset="0"/>
              </a:rPr>
              <a:t>Tables</a:t>
            </a:r>
            <a:r>
              <a:rPr lang="en-US" altLang="en-US" dirty="0" smtClean="0"/>
              <a:t> collection.</a:t>
            </a:r>
          </a:p>
          <a:p>
            <a:r>
              <a:rPr lang="en-US" altLang="en-US" b="1" dirty="0" smtClean="0"/>
              <a:t>Word </a:t>
            </a:r>
            <a:r>
              <a:rPr lang="en-US" altLang="en-US" b="1" dirty="0"/>
              <a:t>document containing the complete macro: </a:t>
            </a:r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</a:rPr>
              <a:t>19sortingTables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.docm”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Dim </a:t>
            </a:r>
            <a:r>
              <a:rPr lang="en-US" sz="2000" dirty="0" err="1">
                <a:latin typeface="Consolas" panose="020B0609020204030204" pitchFamily="49" charset="0"/>
              </a:rPr>
              <a:t>numTables</a:t>
            </a:r>
            <a:r>
              <a:rPr lang="en-US" sz="2000" dirty="0">
                <a:latin typeface="Consolas" panose="020B0609020204030204" pitchFamily="49" charset="0"/>
              </a:rPr>
              <a:t> As Long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numTables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= ActiveDocument.Tables.Count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("# tables to sort " &amp; </a:t>
            </a:r>
            <a:r>
              <a:rPr lang="en-US" sz="2000" dirty="0" err="1">
                <a:latin typeface="Consolas" panose="020B0609020204030204" pitchFamily="49" charset="0"/>
              </a:rPr>
              <a:t>numTables</a:t>
            </a:r>
            <a:r>
              <a:rPr lang="en-US" sz="2000" dirty="0" smtClean="0">
                <a:latin typeface="Consolas" panose="020B06090202040302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#1")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ActiveDocument.Tables(1).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#2")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ActiveDocument.Tables(2).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MsgBox ("Sorting Table #3")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ActiveDocument.Tables(3).</a:t>
            </a:r>
            <a:r>
              <a:rPr lang="en-US" sz="2000" dirty="0" smtClean="0">
                <a:latin typeface="Consolas" panose="020B0609020204030204" pitchFamily="49" charset="0"/>
              </a:rPr>
              <a:t>Sort</a:t>
            </a: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0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</a:t>
            </a:r>
            <a:r>
              <a:rPr lang="en-US" dirty="0"/>
              <a:t>Tables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After This Section You Should Now </a:t>
            </a:r>
            <a:r>
              <a:rPr lang="en-CA" dirty="0" smtClean="0"/>
              <a:t>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copy and run the pre-created lecture examples</a:t>
            </a:r>
          </a:p>
          <a:p>
            <a:r>
              <a:rPr lang="en-US" dirty="0"/>
              <a:t>How the VB editor identifies programming errors  </a:t>
            </a:r>
          </a:p>
          <a:p>
            <a:r>
              <a:rPr lang="en-US" dirty="0" smtClean="0"/>
              <a:t>How </a:t>
            </a:r>
            <a:r>
              <a:rPr lang="en-US" dirty="0"/>
              <a:t>to create and execute simple VBA macros</a:t>
            </a:r>
          </a:p>
          <a:p>
            <a:pPr lvl="1"/>
            <a:r>
              <a:rPr lang="en-US" dirty="0"/>
              <a:t>You should know that macros can be automatically recorded but specifics will be covered in tutorial</a:t>
            </a:r>
          </a:p>
          <a:p>
            <a:pPr lvl="1"/>
            <a:r>
              <a:rPr lang="en-US" dirty="0"/>
              <a:t>Manually entering programs into the VB editor yourself</a:t>
            </a:r>
          </a:p>
          <a:p>
            <a:r>
              <a:rPr lang="en-US" dirty="0" smtClean="0"/>
              <a:t>How to create/use a Message Box “MsgBox”</a:t>
            </a:r>
          </a:p>
          <a:p>
            <a:r>
              <a:rPr lang="en-US" dirty="0"/>
              <a:t>How to use basic mathematical operators in VB expressions</a:t>
            </a:r>
          </a:p>
          <a:p>
            <a:r>
              <a:rPr lang="en-US" dirty="0"/>
              <a:t>How to create and use variables</a:t>
            </a:r>
          </a:p>
          <a:p>
            <a:r>
              <a:rPr lang="en-US" dirty="0"/>
              <a:t>Naming conventions for variables </a:t>
            </a:r>
          </a:p>
        </p:txBody>
      </p:sp>
    </p:spTree>
    <p:extLst>
      <p:ext uri="{BB962C8B-B14F-4D97-AF65-F5344CB8AC3E}">
        <p14:creationId xmlns:p14="http://schemas.microsoft.com/office/powerpoint/2010/main" val="42709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92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5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>
          <a:defRPr b="1" dirty="0">
            <a:solidFill>
              <a:srgbClr val="FF0000"/>
            </a:solidFill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51433</TotalTime>
  <Words>4185</Words>
  <Application>Microsoft Office PowerPoint</Application>
  <PresentationFormat>On-screen Show (4:3)</PresentationFormat>
  <Paragraphs>649</Paragraphs>
  <Slides>60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ＭＳ Ｐゴシック</vt:lpstr>
      <vt:lpstr>Arial</vt:lpstr>
      <vt:lpstr>Calibri</vt:lpstr>
      <vt:lpstr>Comic Sans MS</vt:lpstr>
      <vt:lpstr>Consolas</vt:lpstr>
      <vt:lpstr>Wingdings</vt:lpstr>
      <vt:lpstr>Office Theme</vt:lpstr>
      <vt:lpstr>VBA Programming: Part II</vt:lpstr>
      <vt:lpstr>Review: Lookup Tables (For Constants)</vt:lpstr>
      <vt:lpstr>Named Constants</vt:lpstr>
      <vt:lpstr>Declaring Named Constants</vt:lpstr>
      <vt:lpstr>Why Use Named Constants</vt:lpstr>
      <vt:lpstr>Why Use Named Constants</vt:lpstr>
      <vt:lpstr>Example: A Person</vt:lpstr>
      <vt:lpstr>VBA Object</vt:lpstr>
      <vt:lpstr>Common VBA Objects</vt:lpstr>
      <vt:lpstr>Example: What Are The Three Objects</vt:lpstr>
      <vt:lpstr>Using Pre-Built Capabilities/Properties Of Objects</vt:lpstr>
      <vt:lpstr>Attributes Vs. Methods/Functions</vt:lpstr>
      <vt:lpstr>The Application Object</vt:lpstr>
      <vt:lpstr>Introduction To The ActiveDocument Object</vt:lpstr>
      <vt:lpstr>Attributes Of The ActiveDocument Object</vt:lpstr>
      <vt:lpstr>Example Of Accessing Attributes</vt:lpstr>
      <vt:lpstr>Some Methods Of The ActiveDocument Object</vt:lpstr>
      <vt:lpstr>Example Of Using Methods</vt:lpstr>
      <vt:lpstr>ActiveDocument.SendMail()</vt:lpstr>
      <vt:lpstr>Closing The Active Document</vt:lpstr>
      <vt:lpstr>Reinforcing Example: Using Pre-Defined Constants (Closing Documents)</vt:lpstr>
      <vt:lpstr>Opening A Document</vt:lpstr>
      <vt:lpstr>Opening A Document (2)</vt:lpstr>
      <vt:lpstr>Formatting A Document</vt:lpstr>
      <vt:lpstr>Introduction To The Selection Object</vt:lpstr>
      <vt:lpstr>Basic Attributes Of The Selection Object</vt:lpstr>
      <vt:lpstr>Using The Selection Object Attributes</vt:lpstr>
      <vt:lpstr>Seeing Color (And Under Line Options)</vt:lpstr>
      <vt:lpstr>Some Methods Of The Selection Object</vt:lpstr>
      <vt:lpstr>Using Simple Methods Of The Selection Object</vt:lpstr>
      <vt:lpstr>Formatting Text (Entire Active Document): An Example</vt:lpstr>
      <vt:lpstr>Formatting: Entire Document</vt:lpstr>
      <vt:lpstr>Writing Text To Start/End</vt:lpstr>
      <vt:lpstr>Automatically Inserting Text Into A Word Document</vt:lpstr>
      <vt:lpstr>Inserting Text Into One Document From Other Documents Via InsertFile</vt:lpstr>
      <vt:lpstr>“Finding” Things In A Document</vt:lpstr>
      <vt:lpstr>Find: Single Replacement</vt:lpstr>
      <vt:lpstr>More Complex Find And Replace: Case Sensitive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Highlighting ‘Found’ Text</vt:lpstr>
      <vt:lpstr>Highlighting ‘Found’ Text (2)</vt:lpstr>
      <vt:lpstr>Collections</vt:lpstr>
      <vt:lpstr>Types Of Collections</vt:lpstr>
      <vt:lpstr>Documents Collection For Printing: Multiple Documents</vt:lpstr>
      <vt:lpstr>Accessing Shapes And Images (For Fun And Profit)</vt:lpstr>
      <vt:lpstr>Some Attributes/Properties InlineShapes &amp; Shapes</vt:lpstr>
      <vt:lpstr>Example: Accessing Shapes And Images</vt:lpstr>
      <vt:lpstr>Example: Accessing Shapes And Images</vt:lpstr>
      <vt:lpstr>Accessing Tables (If There Is Time)</vt:lpstr>
      <vt:lpstr>Simple Example: Sorting Three Tables (If There Is Time)</vt:lpstr>
      <vt:lpstr>Full Example: Table (If There Is Time)</vt:lpstr>
      <vt:lpstr>Result: Sorting Tables (If There Is Time)</vt:lpstr>
      <vt:lpstr>After This Section You Should Now Know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 programming introduction II</dc:title>
  <dc:creator>James Tam</dc:creator>
  <cp:keywords>objects;attributes;methods;constants;slection object;active document object;collections</cp:keywords>
  <cp:lastModifiedBy>James Tam</cp:lastModifiedBy>
  <cp:revision>1270</cp:revision>
  <dcterms:created xsi:type="dcterms:W3CDTF">2014-05-13T22:22:53Z</dcterms:created>
  <dcterms:modified xsi:type="dcterms:W3CDTF">2023-02-15T05:44:35Z</dcterms:modified>
</cp:coreProperties>
</file>