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345" r:id="rId2"/>
    <p:sldId id="344" r:id="rId3"/>
    <p:sldId id="346" r:id="rId4"/>
    <p:sldId id="349" r:id="rId5"/>
    <p:sldId id="368" r:id="rId6"/>
    <p:sldId id="356" r:id="rId7"/>
    <p:sldId id="358" r:id="rId8"/>
    <p:sldId id="372" r:id="rId9"/>
    <p:sldId id="359" r:id="rId10"/>
    <p:sldId id="360" r:id="rId11"/>
    <p:sldId id="365" r:id="rId12"/>
    <p:sldId id="439" r:id="rId13"/>
    <p:sldId id="364" r:id="rId14"/>
    <p:sldId id="390" r:id="rId15"/>
    <p:sldId id="391" r:id="rId16"/>
    <p:sldId id="392" r:id="rId17"/>
    <p:sldId id="456" r:id="rId18"/>
    <p:sldId id="469" r:id="rId19"/>
    <p:sldId id="457" r:id="rId20"/>
    <p:sldId id="458" r:id="rId21"/>
    <p:sldId id="459" r:id="rId22"/>
    <p:sldId id="460" r:id="rId23"/>
    <p:sldId id="461" r:id="rId24"/>
    <p:sldId id="462" r:id="rId25"/>
    <p:sldId id="463" r:id="rId26"/>
    <p:sldId id="464" r:id="rId27"/>
    <p:sldId id="465" r:id="rId28"/>
    <p:sldId id="466" r:id="rId29"/>
    <p:sldId id="467" r:id="rId30"/>
    <p:sldId id="393" r:id="rId31"/>
    <p:sldId id="394" r:id="rId32"/>
    <p:sldId id="474" r:id="rId33"/>
    <p:sldId id="444" r:id="rId34"/>
    <p:sldId id="395" r:id="rId35"/>
    <p:sldId id="396" r:id="rId36"/>
    <p:sldId id="397" r:id="rId37"/>
    <p:sldId id="398" r:id="rId38"/>
    <p:sldId id="471" r:id="rId39"/>
    <p:sldId id="472" r:id="rId40"/>
    <p:sldId id="473" r:id="rId41"/>
    <p:sldId id="399" r:id="rId42"/>
    <p:sldId id="445" r:id="rId43"/>
    <p:sldId id="400" r:id="rId44"/>
    <p:sldId id="446" r:id="rId45"/>
    <p:sldId id="448" r:id="rId46"/>
    <p:sldId id="449" r:id="rId47"/>
    <p:sldId id="429" r:id="rId48"/>
    <p:sldId id="426" r:id="rId49"/>
    <p:sldId id="427" r:id="rId50"/>
    <p:sldId id="428" r:id="rId51"/>
    <p:sldId id="450" r:id="rId52"/>
    <p:sldId id="430" r:id="rId53"/>
    <p:sldId id="402" r:id="rId54"/>
    <p:sldId id="406" r:id="rId55"/>
    <p:sldId id="418" r:id="rId56"/>
    <p:sldId id="417" r:id="rId57"/>
    <p:sldId id="419" r:id="rId58"/>
    <p:sldId id="420" r:id="rId59"/>
    <p:sldId id="421" r:id="rId60"/>
    <p:sldId id="422" r:id="rId61"/>
    <p:sldId id="435" r:id="rId62"/>
    <p:sldId id="432" r:id="rId63"/>
    <p:sldId id="470" r:id="rId64"/>
    <p:sldId id="453" r:id="rId65"/>
    <p:sldId id="454" r:id="rId66"/>
    <p:sldId id="455" r:id="rId67"/>
    <p:sldId id="343" r:id="rId6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00"/>
    <a:srgbClr val="0000FF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7" autoAdjust="0"/>
    <p:restoredTop sz="94951" autoAdjust="0"/>
  </p:normalViewPr>
  <p:slideViewPr>
    <p:cSldViewPr>
      <p:cViewPr varScale="1">
        <p:scale>
          <a:sx n="78" d="100"/>
          <a:sy n="78" d="100"/>
        </p:scale>
        <p:origin x="101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2028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Word processing and MS-Word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77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536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0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58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17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431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314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608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Using the address block</a:t>
            </a:r>
            <a:r>
              <a:rPr lang="en-CA" baseline="0" dirty="0" smtClean="0"/>
              <a:t> is hit and miss, even if you label a column as ‘address block’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Better off manually specifying it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‘More items’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584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49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research-edit-and-design-in-word-2016-bc819ecd-9887-4a15-8eda-d90cbc58f8fb" TargetMode="External"/><Relationship Id="rId2" Type="http://schemas.openxmlformats.org/officeDocument/2006/relationships/hyperlink" Target="https://support.office.com/en-us/article/create-a-document-in-word-2016-aafc163a-3a06-45a9-b451-cb7250dcbaa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upport.office.com/en-us/article/word-2016-for-mac-help-c3292414-89c0-46e5-82a7-d55a1720f3bd" TargetMode="External"/><Relationship Id="rId5" Type="http://schemas.openxmlformats.org/officeDocument/2006/relationships/hyperlink" Target="https://support.office.com/en-us/article/word-for-windows-training-7bcd85e6-2c3d-4c3c-a2a5-5ed8847eae73?ui=en-US&amp;rs=en-US&amp;ad=US" TargetMode="External"/><Relationship Id="rId4" Type="http://schemas.openxmlformats.org/officeDocument/2006/relationships/hyperlink" Target="https://support.office.com/en-us/article/collaborate-in-word-2016-b3d7f2af-c6e9-46e7-96a7-dabda4423dd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emplates.office.com/en-US/APA-style-report-6th-edition-TM0398235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Word Processing Using Word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Common and useful features: inserting things into a document, formatting text through text styles and the format painter, finding text in a document, tables and formulas</a:t>
            </a:r>
            <a:endParaRPr lang="en-CA" sz="1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References: table of contents, bibliographies, citations, captions, footnotes and endnotes</a:t>
            </a:r>
            <a:endParaRPr lang="en-CA" sz="1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Mail merge</a:t>
            </a:r>
            <a:endParaRPr lang="en-CA" sz="1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/>
              <a:t>Collaboration </a:t>
            </a:r>
            <a:r>
              <a:rPr lang="en-US" sz="1800" dirty="0" smtClean="0"/>
              <a:t>tools</a:t>
            </a:r>
            <a:endParaRPr lang="en-CA" sz="1800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5633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Help with MS-Office products: https://support.office.com/</a:t>
            </a:r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You Already Know </a:t>
            </a:r>
            <a:r>
              <a:rPr lang="en-US" dirty="0" smtClean="0"/>
              <a:t>(Some Features Of Word)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Starting Word / Quitting Word</a:t>
            </a:r>
          </a:p>
          <a:p>
            <a:pPr lvl="0"/>
            <a:r>
              <a:rPr lang="en-US" dirty="0"/>
              <a:t>Creating a new document</a:t>
            </a:r>
          </a:p>
          <a:p>
            <a:pPr lvl="0"/>
            <a:r>
              <a:rPr lang="en-US" dirty="0"/>
              <a:t>Entering, deleting text along with simple edits</a:t>
            </a:r>
          </a:p>
          <a:p>
            <a:pPr lvl="0"/>
            <a:r>
              <a:rPr lang="en-US" dirty="0"/>
              <a:t>Copy/cut pasting of text</a:t>
            </a:r>
          </a:p>
          <a:p>
            <a:pPr lvl="0"/>
            <a:r>
              <a:rPr lang="en-US" dirty="0"/>
              <a:t>Saving a document</a:t>
            </a:r>
          </a:p>
          <a:p>
            <a:pPr lvl="0"/>
            <a:r>
              <a:rPr lang="en-US" dirty="0"/>
              <a:t>Spell checking a document</a:t>
            </a:r>
          </a:p>
          <a:p>
            <a:pPr lvl="0"/>
            <a:r>
              <a:rPr lang="en-US" dirty="0"/>
              <a:t>Printing </a:t>
            </a:r>
            <a:r>
              <a:rPr lang="en-US" dirty="0" smtClean="0"/>
              <a:t>documents</a:t>
            </a:r>
          </a:p>
          <a:p>
            <a:pPr lvl="0"/>
            <a:r>
              <a:rPr lang="en-US" dirty="0" smtClean="0"/>
              <a:t>Etc.</a:t>
            </a:r>
          </a:p>
          <a:p>
            <a:pPr lvl="0"/>
            <a:r>
              <a:rPr lang="en-US" dirty="0" smtClean="0"/>
              <a:t>For more information for catching up see the notes:</a:t>
            </a:r>
          </a:p>
          <a:p>
            <a:pPr lvl="1"/>
            <a:r>
              <a:rPr lang="en-US" dirty="0" smtClean="0"/>
              <a:t>“</a:t>
            </a:r>
            <a:r>
              <a:rPr lang="en-US" dirty="0">
                <a:latin typeface="Consolas" panose="020B0609020204030204" pitchFamily="49" charset="0"/>
              </a:rPr>
              <a:t>Assumed student knowledge of Word</a:t>
            </a:r>
            <a:r>
              <a:rPr lang="en-US" dirty="0" smtClean="0"/>
              <a:t>” (Jan 9 – 15 of lecture schedule)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13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 For MS-Word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Basics </a:t>
            </a:r>
            <a:r>
              <a:rPr lang="en-US" dirty="0" smtClean="0"/>
              <a:t>(also includes some more advanced </a:t>
            </a:r>
            <a:r>
              <a:rPr lang="en-US" dirty="0"/>
              <a:t>features)</a:t>
            </a:r>
          </a:p>
          <a:p>
            <a:pPr lvl="2"/>
            <a:r>
              <a:rPr lang="en-US" sz="1400" dirty="0">
                <a:hlinkClick r:id="rId2"/>
              </a:rPr>
              <a:t>https://support.office.com/en-us/article/create-a-document-in-word-2016-aafc163a-3a06-45a9-b451-cb7250dcbaa1</a:t>
            </a:r>
            <a:endParaRPr lang="en-US" sz="1400" dirty="0"/>
          </a:p>
          <a:p>
            <a:r>
              <a:rPr lang="en-US" dirty="0"/>
              <a:t>Research, edit, and design (e.g. styles and themes)</a:t>
            </a:r>
          </a:p>
          <a:p>
            <a:pPr lvl="1"/>
            <a:r>
              <a:rPr lang="en-US" sz="1400" dirty="0">
                <a:hlinkClick r:id="rId3"/>
              </a:rPr>
              <a:t>https://support.office.com/en-us/article/research-edit-and-design-in-word-2016-bc819ecd-9887-4a15-8eda-d90cbc58f8fb</a:t>
            </a:r>
            <a:endParaRPr lang="en-US" sz="1400" dirty="0"/>
          </a:p>
          <a:p>
            <a:r>
              <a:rPr lang="en-US" dirty="0"/>
              <a:t>Collaborating using Word</a:t>
            </a:r>
          </a:p>
          <a:p>
            <a:pPr lvl="1"/>
            <a:r>
              <a:rPr lang="en-US" sz="1400" dirty="0">
                <a:hlinkClick r:id="rId4"/>
              </a:rPr>
              <a:t>https://support.office.com/en-us/article/collaborate-in-word-2016-b3d7f2af-c6e9-46e7-96a7-dabda4423dd7</a:t>
            </a:r>
            <a:endParaRPr lang="en-US" sz="1400" dirty="0"/>
          </a:p>
          <a:p>
            <a:r>
              <a:rPr lang="en-US" dirty="0"/>
              <a:t>Training videos</a:t>
            </a:r>
          </a:p>
          <a:p>
            <a:pPr lvl="1"/>
            <a:r>
              <a:rPr lang="en-US" sz="1400" dirty="0">
                <a:hlinkClick r:id="rId5"/>
              </a:rPr>
              <a:t>https://support.office.com/en-us/article/word-for-windows-training-7bcd85e6-2c3d-4c3c-a2a5-5ed8847eae73?ui=en-US&amp;rs=en-US&amp;ad=US</a:t>
            </a:r>
            <a:endParaRPr lang="en-US" sz="1400" dirty="0"/>
          </a:p>
          <a:p>
            <a:r>
              <a:rPr lang="en-US" dirty="0"/>
              <a:t>MAC help (recall though this is not a MAC-specific </a:t>
            </a:r>
            <a:r>
              <a:rPr lang="en-US" dirty="0" smtClean="0"/>
              <a:t>course but we provide what help we can)</a:t>
            </a:r>
            <a:endParaRPr lang="en-US" dirty="0"/>
          </a:p>
          <a:p>
            <a:pPr lvl="1"/>
            <a:r>
              <a:rPr lang="en-US" sz="1400" dirty="0">
                <a:hlinkClick r:id="rId6"/>
              </a:rPr>
              <a:t>https://support.office.com/en-us/article/word-2016-for-mac-help-c3292414-89c0-46e5-82a7-d55a1720f3bd</a:t>
            </a:r>
            <a:endParaRPr lang="en-US" sz="1400" dirty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600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MS-Office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There’s different ways of completing the same task </a:t>
            </a:r>
          </a:p>
          <a:p>
            <a:pPr lvl="1"/>
            <a:r>
              <a:rPr lang="en-US" dirty="0"/>
              <a:t>Alternatives make things easier for the user (different people may find one way more intuitive than another) e.g. fonts and font effects</a:t>
            </a:r>
          </a:p>
          <a:p>
            <a:pPr lvl="1"/>
            <a:r>
              <a:rPr lang="en-US" dirty="0"/>
              <a:t>Example: choosing fonts and font effects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For this course and in “real life” one way isn’t better than another (just learn *a* way that works)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971800"/>
            <a:ext cx="2762250" cy="121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71800"/>
            <a:ext cx="2816596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9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Assignments </a:t>
            </a:r>
            <a:r>
              <a:rPr lang="en-US" dirty="0" smtClean="0"/>
              <a:t>will </a:t>
            </a:r>
            <a:r>
              <a:rPr lang="en-US" dirty="0"/>
              <a:t>require you to invoke different features of Word</a:t>
            </a:r>
          </a:p>
          <a:p>
            <a:pPr lvl="1"/>
            <a:r>
              <a:rPr lang="en-US" dirty="0"/>
              <a:t>So you will learn how/where to run those features</a:t>
            </a:r>
          </a:p>
          <a:p>
            <a:r>
              <a:rPr lang="en-US" dirty="0"/>
              <a:t>Exams: because they will be on paper and not in front of the computer</a:t>
            </a:r>
          </a:p>
          <a:p>
            <a:pPr lvl="1"/>
            <a:r>
              <a:rPr lang="en-US" dirty="0"/>
              <a:t>The focus will be on how different features of Word work over “where you have to click” in order to run those features.</a:t>
            </a:r>
          </a:p>
          <a:p>
            <a:pPr lvl="1"/>
            <a:r>
              <a:rPr lang="en-US" dirty="0"/>
              <a:t>Sample exam question (relatively easy):  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Refer to the line of text “The cat in the cat”. The entire line is selected and the </a:t>
            </a:r>
            <a:r>
              <a:rPr lang="en-US" dirty="0" smtClean="0">
                <a:latin typeface="Garamond" panose="02020404030301010803" pitchFamily="18" charset="0"/>
                <a:cs typeface="Arial" panose="020B0604020202020204" pitchFamily="34" charset="0"/>
              </a:rPr>
              <a:t>bold toggle </a:t>
            </a: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feature is run (e.g. selecting the feature in the ribbon or by right clicking on the text etc.). What is the result?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‘Cat’ is bolded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‘Cat’ is unbolded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The entire line is bolded</a:t>
            </a:r>
          </a:p>
          <a:p>
            <a:pPr marL="800100" lvl="2" indent="-342900">
              <a:buFont typeface="+mj-lt"/>
              <a:buAutoNum type="alphaLcParenR"/>
            </a:pPr>
            <a:r>
              <a:rPr lang="en-US" dirty="0">
                <a:latin typeface="Garamond" panose="02020404030301010803" pitchFamily="18" charset="0"/>
                <a:cs typeface="Arial" panose="020B0604020202020204" pitchFamily="34" charset="0"/>
              </a:rPr>
              <a:t>The entire line is unbolded</a:t>
            </a:r>
          </a:p>
          <a:p>
            <a:pPr marL="800100" lvl="2" indent="-342900">
              <a:buFont typeface="+mj-lt"/>
              <a:buAutoNum type="alphaL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</a:t>
            </a:r>
            <a:r>
              <a:rPr lang="en-US" dirty="0"/>
              <a:t>Page Breaks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Insert-&gt;Page Break</a:t>
            </a:r>
          </a:p>
          <a:p>
            <a:r>
              <a:rPr lang="en-US" dirty="0"/>
              <a:t>Moves text after the page break to the top of the next </a:t>
            </a:r>
            <a:r>
              <a:rPr lang="en-US" dirty="0" smtClean="0"/>
              <a:t>page</a:t>
            </a:r>
          </a:p>
          <a:p>
            <a:r>
              <a:rPr lang="en-US" dirty="0" smtClean="0"/>
              <a:t>This is not the same as a hard return (hitting the ‘enter’) key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397" y="3195959"/>
            <a:ext cx="3620695" cy="36620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Section </a:t>
            </a:r>
            <a:r>
              <a:rPr lang="en-US" dirty="0"/>
              <a:t>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Sections in a document can have different formatting applied or have it’s own sequence of page numbering</a:t>
            </a:r>
          </a:p>
          <a:p>
            <a:r>
              <a:rPr lang="en-US" dirty="0"/>
              <a:t>Sections can be on different pages or reside on the same page.</a:t>
            </a:r>
          </a:p>
          <a:p>
            <a:r>
              <a:rPr lang="en-US" dirty="0"/>
              <a:t>(Section breaks are actually not ‘inserted’ into a Word document).</a:t>
            </a:r>
          </a:p>
          <a:p>
            <a:pPr lvl="1"/>
            <a:r>
              <a:rPr lang="en-US" dirty="0"/>
              <a:t>Change layout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Section </a:t>
            </a:r>
            <a:r>
              <a:rPr lang="en-US" b="1" dirty="0">
                <a:solidFill>
                  <a:srgbClr val="FF0000"/>
                </a:solidFill>
              </a:rPr>
              <a:t>on different page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Layout-&gt;Breaks-&gt;Next page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Section </a:t>
            </a:r>
            <a:r>
              <a:rPr lang="en-US" b="1" dirty="0">
                <a:solidFill>
                  <a:srgbClr val="0000FF"/>
                </a:solidFill>
              </a:rPr>
              <a:t>on same page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Layout-&gt;Breaks-&gt;Continuous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47306"/>
          <a:stretch/>
        </p:blipFill>
        <p:spPr>
          <a:xfrm>
            <a:off x="914399" y="5486400"/>
            <a:ext cx="1959429" cy="1371600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6" name="Freeform 5"/>
          <p:cNvSpPr/>
          <p:nvPr/>
        </p:nvSpPr>
        <p:spPr>
          <a:xfrm>
            <a:off x="6872309" y="5192486"/>
            <a:ext cx="2190048" cy="370114"/>
          </a:xfrm>
          <a:custGeom>
            <a:avLst/>
            <a:gdLst>
              <a:gd name="connsiteX0" fmla="*/ 2075748 w 2190048"/>
              <a:gd name="connsiteY0" fmla="*/ 32657 h 571500"/>
              <a:gd name="connsiteX1" fmla="*/ 1438934 w 2190048"/>
              <a:gd name="connsiteY1" fmla="*/ 16328 h 571500"/>
              <a:gd name="connsiteX2" fmla="*/ 1096034 w 2190048"/>
              <a:gd name="connsiteY2" fmla="*/ 0 h 571500"/>
              <a:gd name="connsiteX3" fmla="*/ 491877 w 2190048"/>
              <a:gd name="connsiteY3" fmla="*/ 16328 h 571500"/>
              <a:gd name="connsiteX4" fmla="*/ 263277 w 2190048"/>
              <a:gd name="connsiteY4" fmla="*/ 65314 h 571500"/>
              <a:gd name="connsiteX5" fmla="*/ 67334 w 2190048"/>
              <a:gd name="connsiteY5" fmla="*/ 97971 h 571500"/>
              <a:gd name="connsiteX6" fmla="*/ 34677 w 2190048"/>
              <a:gd name="connsiteY6" fmla="*/ 359228 h 571500"/>
              <a:gd name="connsiteX7" fmla="*/ 51005 w 2190048"/>
              <a:gd name="connsiteY7" fmla="*/ 457200 h 571500"/>
              <a:gd name="connsiteX8" fmla="*/ 83662 w 2190048"/>
              <a:gd name="connsiteY8" fmla="*/ 506185 h 571500"/>
              <a:gd name="connsiteX9" fmla="*/ 148977 w 2190048"/>
              <a:gd name="connsiteY9" fmla="*/ 522514 h 571500"/>
              <a:gd name="connsiteX10" fmla="*/ 426562 w 2190048"/>
              <a:gd name="connsiteY10" fmla="*/ 538843 h 571500"/>
              <a:gd name="connsiteX11" fmla="*/ 557191 w 2190048"/>
              <a:gd name="connsiteY11" fmla="*/ 555171 h 571500"/>
              <a:gd name="connsiteX12" fmla="*/ 606177 w 2190048"/>
              <a:gd name="connsiteY12" fmla="*/ 571500 h 571500"/>
              <a:gd name="connsiteX13" fmla="*/ 2059420 w 2190048"/>
              <a:gd name="connsiteY13" fmla="*/ 555171 h 571500"/>
              <a:gd name="connsiteX14" fmla="*/ 2108405 w 2190048"/>
              <a:gd name="connsiteY14" fmla="*/ 538843 h 571500"/>
              <a:gd name="connsiteX15" fmla="*/ 2157391 w 2190048"/>
              <a:gd name="connsiteY15" fmla="*/ 457200 h 571500"/>
              <a:gd name="connsiteX16" fmla="*/ 2190048 w 2190048"/>
              <a:gd name="connsiteY16" fmla="*/ 408214 h 571500"/>
              <a:gd name="connsiteX17" fmla="*/ 2157391 w 2190048"/>
              <a:gd name="connsiteY17" fmla="*/ 212271 h 571500"/>
              <a:gd name="connsiteX18" fmla="*/ 2108405 w 2190048"/>
              <a:gd name="connsiteY18" fmla="*/ 163285 h 571500"/>
              <a:gd name="connsiteX19" fmla="*/ 2075748 w 2190048"/>
              <a:gd name="connsiteY19" fmla="*/ 32657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90048" h="571500">
                <a:moveTo>
                  <a:pt x="2075748" y="32657"/>
                </a:moveTo>
                <a:cubicBezTo>
                  <a:pt x="1964170" y="8164"/>
                  <a:pt x="1651157" y="23402"/>
                  <a:pt x="1438934" y="16328"/>
                </a:cubicBezTo>
                <a:cubicBezTo>
                  <a:pt x="1324568" y="12516"/>
                  <a:pt x="1210464" y="0"/>
                  <a:pt x="1096034" y="0"/>
                </a:cubicBezTo>
                <a:cubicBezTo>
                  <a:pt x="894575" y="0"/>
                  <a:pt x="693263" y="10885"/>
                  <a:pt x="491877" y="16328"/>
                </a:cubicBezTo>
                <a:cubicBezTo>
                  <a:pt x="175049" y="61590"/>
                  <a:pt x="582712" y="-1935"/>
                  <a:pt x="263277" y="65314"/>
                </a:cubicBezTo>
                <a:cubicBezTo>
                  <a:pt x="198482" y="78955"/>
                  <a:pt x="67334" y="97971"/>
                  <a:pt x="67334" y="97971"/>
                </a:cubicBezTo>
                <a:cubicBezTo>
                  <a:pt x="-43508" y="171865"/>
                  <a:pt x="10303" y="115485"/>
                  <a:pt x="34677" y="359228"/>
                </a:cubicBezTo>
                <a:cubicBezTo>
                  <a:pt x="37971" y="392171"/>
                  <a:pt x="40536" y="425791"/>
                  <a:pt x="51005" y="457200"/>
                </a:cubicBezTo>
                <a:cubicBezTo>
                  <a:pt x="57211" y="475817"/>
                  <a:pt x="67334" y="495299"/>
                  <a:pt x="83662" y="506185"/>
                </a:cubicBezTo>
                <a:cubicBezTo>
                  <a:pt x="102335" y="518633"/>
                  <a:pt x="126636" y="520386"/>
                  <a:pt x="148977" y="522514"/>
                </a:cubicBezTo>
                <a:cubicBezTo>
                  <a:pt x="241248" y="531302"/>
                  <a:pt x="334034" y="533400"/>
                  <a:pt x="426562" y="538843"/>
                </a:cubicBezTo>
                <a:cubicBezTo>
                  <a:pt x="470105" y="544286"/>
                  <a:pt x="514017" y="547321"/>
                  <a:pt x="557191" y="555171"/>
                </a:cubicBezTo>
                <a:cubicBezTo>
                  <a:pt x="574125" y="558250"/>
                  <a:pt x="588965" y="571500"/>
                  <a:pt x="606177" y="571500"/>
                </a:cubicBezTo>
                <a:cubicBezTo>
                  <a:pt x="1090622" y="571500"/>
                  <a:pt x="1575006" y="560614"/>
                  <a:pt x="2059420" y="555171"/>
                </a:cubicBezTo>
                <a:cubicBezTo>
                  <a:pt x="2075748" y="549728"/>
                  <a:pt x="2093646" y="547698"/>
                  <a:pt x="2108405" y="538843"/>
                </a:cubicBezTo>
                <a:cubicBezTo>
                  <a:pt x="2153965" y="511506"/>
                  <a:pt x="2135374" y="501234"/>
                  <a:pt x="2157391" y="457200"/>
                </a:cubicBezTo>
                <a:cubicBezTo>
                  <a:pt x="2166167" y="439647"/>
                  <a:pt x="2179162" y="424543"/>
                  <a:pt x="2190048" y="408214"/>
                </a:cubicBezTo>
                <a:cubicBezTo>
                  <a:pt x="2179162" y="342900"/>
                  <a:pt x="2178330" y="275088"/>
                  <a:pt x="2157391" y="212271"/>
                </a:cubicBezTo>
                <a:cubicBezTo>
                  <a:pt x="2150089" y="190364"/>
                  <a:pt x="2122582" y="181513"/>
                  <a:pt x="2108405" y="163285"/>
                </a:cubicBezTo>
                <a:cubicBezTo>
                  <a:pt x="2037053" y="71546"/>
                  <a:pt x="2187326" y="57150"/>
                  <a:pt x="2075748" y="32657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6869044" y="5722781"/>
            <a:ext cx="2190048" cy="294842"/>
          </a:xfrm>
          <a:custGeom>
            <a:avLst/>
            <a:gdLst>
              <a:gd name="connsiteX0" fmla="*/ 2075748 w 2190048"/>
              <a:gd name="connsiteY0" fmla="*/ 32657 h 571500"/>
              <a:gd name="connsiteX1" fmla="*/ 1438934 w 2190048"/>
              <a:gd name="connsiteY1" fmla="*/ 16328 h 571500"/>
              <a:gd name="connsiteX2" fmla="*/ 1096034 w 2190048"/>
              <a:gd name="connsiteY2" fmla="*/ 0 h 571500"/>
              <a:gd name="connsiteX3" fmla="*/ 491877 w 2190048"/>
              <a:gd name="connsiteY3" fmla="*/ 16328 h 571500"/>
              <a:gd name="connsiteX4" fmla="*/ 263277 w 2190048"/>
              <a:gd name="connsiteY4" fmla="*/ 65314 h 571500"/>
              <a:gd name="connsiteX5" fmla="*/ 67334 w 2190048"/>
              <a:gd name="connsiteY5" fmla="*/ 97971 h 571500"/>
              <a:gd name="connsiteX6" fmla="*/ 34677 w 2190048"/>
              <a:gd name="connsiteY6" fmla="*/ 359228 h 571500"/>
              <a:gd name="connsiteX7" fmla="*/ 51005 w 2190048"/>
              <a:gd name="connsiteY7" fmla="*/ 457200 h 571500"/>
              <a:gd name="connsiteX8" fmla="*/ 83662 w 2190048"/>
              <a:gd name="connsiteY8" fmla="*/ 506185 h 571500"/>
              <a:gd name="connsiteX9" fmla="*/ 148977 w 2190048"/>
              <a:gd name="connsiteY9" fmla="*/ 522514 h 571500"/>
              <a:gd name="connsiteX10" fmla="*/ 426562 w 2190048"/>
              <a:gd name="connsiteY10" fmla="*/ 538843 h 571500"/>
              <a:gd name="connsiteX11" fmla="*/ 557191 w 2190048"/>
              <a:gd name="connsiteY11" fmla="*/ 555171 h 571500"/>
              <a:gd name="connsiteX12" fmla="*/ 606177 w 2190048"/>
              <a:gd name="connsiteY12" fmla="*/ 571500 h 571500"/>
              <a:gd name="connsiteX13" fmla="*/ 2059420 w 2190048"/>
              <a:gd name="connsiteY13" fmla="*/ 555171 h 571500"/>
              <a:gd name="connsiteX14" fmla="*/ 2108405 w 2190048"/>
              <a:gd name="connsiteY14" fmla="*/ 538843 h 571500"/>
              <a:gd name="connsiteX15" fmla="*/ 2157391 w 2190048"/>
              <a:gd name="connsiteY15" fmla="*/ 457200 h 571500"/>
              <a:gd name="connsiteX16" fmla="*/ 2190048 w 2190048"/>
              <a:gd name="connsiteY16" fmla="*/ 408214 h 571500"/>
              <a:gd name="connsiteX17" fmla="*/ 2157391 w 2190048"/>
              <a:gd name="connsiteY17" fmla="*/ 212271 h 571500"/>
              <a:gd name="connsiteX18" fmla="*/ 2108405 w 2190048"/>
              <a:gd name="connsiteY18" fmla="*/ 163285 h 571500"/>
              <a:gd name="connsiteX19" fmla="*/ 2075748 w 2190048"/>
              <a:gd name="connsiteY19" fmla="*/ 32657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90048" h="571500">
                <a:moveTo>
                  <a:pt x="2075748" y="32657"/>
                </a:moveTo>
                <a:cubicBezTo>
                  <a:pt x="1964170" y="8164"/>
                  <a:pt x="1651157" y="23402"/>
                  <a:pt x="1438934" y="16328"/>
                </a:cubicBezTo>
                <a:cubicBezTo>
                  <a:pt x="1324568" y="12516"/>
                  <a:pt x="1210464" y="0"/>
                  <a:pt x="1096034" y="0"/>
                </a:cubicBezTo>
                <a:cubicBezTo>
                  <a:pt x="894575" y="0"/>
                  <a:pt x="693263" y="10885"/>
                  <a:pt x="491877" y="16328"/>
                </a:cubicBezTo>
                <a:cubicBezTo>
                  <a:pt x="175049" y="61590"/>
                  <a:pt x="582712" y="-1935"/>
                  <a:pt x="263277" y="65314"/>
                </a:cubicBezTo>
                <a:cubicBezTo>
                  <a:pt x="198482" y="78955"/>
                  <a:pt x="67334" y="97971"/>
                  <a:pt x="67334" y="97971"/>
                </a:cubicBezTo>
                <a:cubicBezTo>
                  <a:pt x="-43508" y="171865"/>
                  <a:pt x="10303" y="115485"/>
                  <a:pt x="34677" y="359228"/>
                </a:cubicBezTo>
                <a:cubicBezTo>
                  <a:pt x="37971" y="392171"/>
                  <a:pt x="40536" y="425791"/>
                  <a:pt x="51005" y="457200"/>
                </a:cubicBezTo>
                <a:cubicBezTo>
                  <a:pt x="57211" y="475817"/>
                  <a:pt x="67334" y="495299"/>
                  <a:pt x="83662" y="506185"/>
                </a:cubicBezTo>
                <a:cubicBezTo>
                  <a:pt x="102335" y="518633"/>
                  <a:pt x="126636" y="520386"/>
                  <a:pt x="148977" y="522514"/>
                </a:cubicBezTo>
                <a:cubicBezTo>
                  <a:pt x="241248" y="531302"/>
                  <a:pt x="334034" y="533400"/>
                  <a:pt x="426562" y="538843"/>
                </a:cubicBezTo>
                <a:cubicBezTo>
                  <a:pt x="470105" y="544286"/>
                  <a:pt x="514017" y="547321"/>
                  <a:pt x="557191" y="555171"/>
                </a:cubicBezTo>
                <a:cubicBezTo>
                  <a:pt x="574125" y="558250"/>
                  <a:pt x="588965" y="571500"/>
                  <a:pt x="606177" y="571500"/>
                </a:cubicBezTo>
                <a:cubicBezTo>
                  <a:pt x="1090622" y="571500"/>
                  <a:pt x="1575006" y="560614"/>
                  <a:pt x="2059420" y="555171"/>
                </a:cubicBezTo>
                <a:cubicBezTo>
                  <a:pt x="2075748" y="549728"/>
                  <a:pt x="2093646" y="547698"/>
                  <a:pt x="2108405" y="538843"/>
                </a:cubicBezTo>
                <a:cubicBezTo>
                  <a:pt x="2153965" y="511506"/>
                  <a:pt x="2135374" y="501234"/>
                  <a:pt x="2157391" y="457200"/>
                </a:cubicBezTo>
                <a:cubicBezTo>
                  <a:pt x="2166167" y="439647"/>
                  <a:pt x="2179162" y="424543"/>
                  <a:pt x="2190048" y="408214"/>
                </a:cubicBezTo>
                <a:cubicBezTo>
                  <a:pt x="2179162" y="342900"/>
                  <a:pt x="2178330" y="275088"/>
                  <a:pt x="2157391" y="212271"/>
                </a:cubicBezTo>
                <a:cubicBezTo>
                  <a:pt x="2150089" y="190364"/>
                  <a:pt x="2122582" y="181513"/>
                  <a:pt x="2108405" y="163285"/>
                </a:cubicBezTo>
                <a:cubicBezTo>
                  <a:pt x="2037053" y="71546"/>
                  <a:pt x="2187326" y="57150"/>
                  <a:pt x="2075748" y="32657"/>
                </a:cubicBezTo>
                <a:close/>
              </a:path>
            </a:pathLst>
          </a:cu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360815" y="4887884"/>
            <a:ext cx="2493818" cy="834897"/>
          </a:xfrm>
          <a:custGeom>
            <a:avLst/>
            <a:gdLst>
              <a:gd name="connsiteX0" fmla="*/ 1346661 w 2493818"/>
              <a:gd name="connsiteY0" fmla="*/ 0 h 834897"/>
              <a:gd name="connsiteX1" fmla="*/ 1911927 w 2493818"/>
              <a:gd name="connsiteY1" fmla="*/ 16625 h 834897"/>
              <a:gd name="connsiteX2" fmla="*/ 2011680 w 2493818"/>
              <a:gd name="connsiteY2" fmla="*/ 33251 h 834897"/>
              <a:gd name="connsiteX3" fmla="*/ 2144683 w 2493818"/>
              <a:gd name="connsiteY3" fmla="*/ 83127 h 834897"/>
              <a:gd name="connsiteX4" fmla="*/ 2194560 w 2493818"/>
              <a:gd name="connsiteY4" fmla="*/ 133003 h 834897"/>
              <a:gd name="connsiteX5" fmla="*/ 2327563 w 2493818"/>
              <a:gd name="connsiteY5" fmla="*/ 216131 h 834897"/>
              <a:gd name="connsiteX6" fmla="*/ 2427316 w 2493818"/>
              <a:gd name="connsiteY6" fmla="*/ 315883 h 834897"/>
              <a:gd name="connsiteX7" fmla="*/ 2443941 w 2493818"/>
              <a:gd name="connsiteY7" fmla="*/ 365760 h 834897"/>
              <a:gd name="connsiteX8" fmla="*/ 2493818 w 2493818"/>
              <a:gd name="connsiteY8" fmla="*/ 465512 h 834897"/>
              <a:gd name="connsiteX9" fmla="*/ 2427316 w 2493818"/>
              <a:gd name="connsiteY9" fmla="*/ 581891 h 834897"/>
              <a:gd name="connsiteX10" fmla="*/ 2360814 w 2493818"/>
              <a:gd name="connsiteY10" fmla="*/ 598516 h 834897"/>
              <a:gd name="connsiteX11" fmla="*/ 1895301 w 2493818"/>
              <a:gd name="connsiteY11" fmla="*/ 615141 h 834897"/>
              <a:gd name="connsiteX12" fmla="*/ 1263534 w 2493818"/>
              <a:gd name="connsiteY12" fmla="*/ 665018 h 834897"/>
              <a:gd name="connsiteX13" fmla="*/ 1030778 w 2493818"/>
              <a:gd name="connsiteY13" fmla="*/ 681643 h 834897"/>
              <a:gd name="connsiteX14" fmla="*/ 831272 w 2493818"/>
              <a:gd name="connsiteY14" fmla="*/ 714894 h 834897"/>
              <a:gd name="connsiteX15" fmla="*/ 548640 w 2493818"/>
              <a:gd name="connsiteY15" fmla="*/ 748145 h 834897"/>
              <a:gd name="connsiteX16" fmla="*/ 382385 w 2493818"/>
              <a:gd name="connsiteY16" fmla="*/ 781396 h 834897"/>
              <a:gd name="connsiteX17" fmla="*/ 199505 w 2493818"/>
              <a:gd name="connsiteY17" fmla="*/ 798021 h 834897"/>
              <a:gd name="connsiteX18" fmla="*/ 0 w 2493818"/>
              <a:gd name="connsiteY18" fmla="*/ 831272 h 83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493818" h="834897">
                <a:moveTo>
                  <a:pt x="1346661" y="0"/>
                </a:moveTo>
                <a:cubicBezTo>
                  <a:pt x="1535083" y="5542"/>
                  <a:pt x="1723659" y="7212"/>
                  <a:pt x="1911927" y="16625"/>
                </a:cubicBezTo>
                <a:cubicBezTo>
                  <a:pt x="1945595" y="18308"/>
                  <a:pt x="1979392" y="23565"/>
                  <a:pt x="2011680" y="33251"/>
                </a:cubicBezTo>
                <a:cubicBezTo>
                  <a:pt x="2446422" y="163673"/>
                  <a:pt x="1733473" y="-19679"/>
                  <a:pt x="2144683" y="83127"/>
                </a:cubicBezTo>
                <a:cubicBezTo>
                  <a:pt x="2161309" y="99752"/>
                  <a:pt x="2175427" y="119337"/>
                  <a:pt x="2194560" y="133003"/>
                </a:cubicBezTo>
                <a:cubicBezTo>
                  <a:pt x="2286746" y="198850"/>
                  <a:pt x="2240227" y="128795"/>
                  <a:pt x="2327563" y="216131"/>
                </a:cubicBezTo>
                <a:cubicBezTo>
                  <a:pt x="2473421" y="361989"/>
                  <a:pt x="2209985" y="152887"/>
                  <a:pt x="2427316" y="315883"/>
                </a:cubicBezTo>
                <a:cubicBezTo>
                  <a:pt x="2432858" y="332509"/>
                  <a:pt x="2436104" y="350085"/>
                  <a:pt x="2443941" y="365760"/>
                </a:cubicBezTo>
                <a:cubicBezTo>
                  <a:pt x="2508404" y="494686"/>
                  <a:pt x="2452025" y="340137"/>
                  <a:pt x="2493818" y="465512"/>
                </a:cubicBezTo>
                <a:cubicBezTo>
                  <a:pt x="2471651" y="504305"/>
                  <a:pt x="2458909" y="550298"/>
                  <a:pt x="2427316" y="581891"/>
                </a:cubicBezTo>
                <a:cubicBezTo>
                  <a:pt x="2411159" y="598048"/>
                  <a:pt x="2383619" y="597091"/>
                  <a:pt x="2360814" y="598516"/>
                </a:cubicBezTo>
                <a:cubicBezTo>
                  <a:pt x="2205846" y="608201"/>
                  <a:pt x="2050472" y="609599"/>
                  <a:pt x="1895301" y="615141"/>
                </a:cubicBezTo>
                <a:cubicBezTo>
                  <a:pt x="1660305" y="693476"/>
                  <a:pt x="1871910" y="627771"/>
                  <a:pt x="1263534" y="665018"/>
                </a:cubicBezTo>
                <a:cubicBezTo>
                  <a:pt x="1185896" y="669771"/>
                  <a:pt x="1108363" y="676101"/>
                  <a:pt x="1030778" y="681643"/>
                </a:cubicBezTo>
                <a:cubicBezTo>
                  <a:pt x="897044" y="715077"/>
                  <a:pt x="1033656" y="683758"/>
                  <a:pt x="831272" y="714894"/>
                </a:cubicBezTo>
                <a:cubicBezTo>
                  <a:pt x="585456" y="752712"/>
                  <a:pt x="1005972" y="710035"/>
                  <a:pt x="548640" y="748145"/>
                </a:cubicBezTo>
                <a:cubicBezTo>
                  <a:pt x="480133" y="765272"/>
                  <a:pt x="459389" y="772337"/>
                  <a:pt x="382385" y="781396"/>
                </a:cubicBezTo>
                <a:cubicBezTo>
                  <a:pt x="321593" y="788548"/>
                  <a:pt x="260465" y="792479"/>
                  <a:pt x="199505" y="798021"/>
                </a:cubicBezTo>
                <a:cubicBezTo>
                  <a:pt x="93349" y="851099"/>
                  <a:pt x="157787" y="831272"/>
                  <a:pt x="0" y="831272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7456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Insertions: Symbols &amp; Equations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useful time saver: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Symbols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234950" lvl="1" indent="0">
              <a:buNone/>
            </a:pPr>
            <a:endParaRPr lang="en-US" dirty="0"/>
          </a:p>
          <a:p>
            <a:pPr lvl="2"/>
            <a:r>
              <a:rPr lang="en-US" dirty="0">
                <a:latin typeface="Consolas" panose="020B0609020204030204" pitchFamily="49" charset="0"/>
              </a:rPr>
              <a:t>Insert-&gt;(Symbols group: Symbols</a:t>
            </a:r>
            <a:r>
              <a:rPr lang="en-US" dirty="0" smtClean="0">
                <a:latin typeface="Consolas" panose="020B0609020204030204" pitchFamily="49" charset="0"/>
              </a:rPr>
              <a:t>)</a:t>
            </a: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dirty="0" smtClean="0">
              <a:latin typeface="Consolas" panose="020B0609020204030204" pitchFamily="49" charset="0"/>
            </a:endParaRP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Equations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Insert-&gt;(Symbols group: Equations)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05001"/>
            <a:ext cx="1205903" cy="137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7273" t="54100" r="6363" b="25043"/>
          <a:stretch/>
        </p:blipFill>
        <p:spPr>
          <a:xfrm>
            <a:off x="990600" y="3733802"/>
            <a:ext cx="5880463" cy="1653331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515634" y="4686058"/>
            <a:ext cx="342366" cy="486833"/>
          </a:xfrm>
          <a:custGeom>
            <a:avLst/>
            <a:gdLst>
              <a:gd name="connsiteX0" fmla="*/ 316240 w 342366"/>
              <a:gd name="connsiteY0" fmla="*/ 55759 h 486833"/>
              <a:gd name="connsiteX1" fmla="*/ 250926 w 342366"/>
              <a:gd name="connsiteY1" fmla="*/ 3508 h 486833"/>
              <a:gd name="connsiteX2" fmla="*/ 41920 w 342366"/>
              <a:gd name="connsiteY2" fmla="*/ 29633 h 486833"/>
              <a:gd name="connsiteX3" fmla="*/ 28857 w 342366"/>
              <a:gd name="connsiteY3" fmla="*/ 68822 h 486833"/>
              <a:gd name="connsiteX4" fmla="*/ 2732 w 342366"/>
              <a:gd name="connsiteY4" fmla="*/ 108011 h 486833"/>
              <a:gd name="connsiteX5" fmla="*/ 28857 w 342366"/>
              <a:gd name="connsiteY5" fmla="*/ 303953 h 486833"/>
              <a:gd name="connsiteX6" fmla="*/ 41920 w 342366"/>
              <a:gd name="connsiteY6" fmla="*/ 408456 h 486833"/>
              <a:gd name="connsiteX7" fmla="*/ 81109 w 342366"/>
              <a:gd name="connsiteY7" fmla="*/ 447645 h 486833"/>
              <a:gd name="connsiteX8" fmla="*/ 172549 w 342366"/>
              <a:gd name="connsiteY8" fmla="*/ 486833 h 486833"/>
              <a:gd name="connsiteX9" fmla="*/ 277052 w 342366"/>
              <a:gd name="connsiteY9" fmla="*/ 473771 h 486833"/>
              <a:gd name="connsiteX10" fmla="*/ 303177 w 342366"/>
              <a:gd name="connsiteY10" fmla="*/ 434582 h 486833"/>
              <a:gd name="connsiteX11" fmla="*/ 316240 w 342366"/>
              <a:gd name="connsiteY11" fmla="*/ 330079 h 486833"/>
              <a:gd name="connsiteX12" fmla="*/ 342366 w 342366"/>
              <a:gd name="connsiteY12" fmla="*/ 238639 h 486833"/>
              <a:gd name="connsiteX13" fmla="*/ 329303 w 342366"/>
              <a:gd name="connsiteY13" fmla="*/ 68822 h 486833"/>
              <a:gd name="connsiteX14" fmla="*/ 316240 w 342366"/>
              <a:gd name="connsiteY14" fmla="*/ 55759 h 486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2366" h="486833">
                <a:moveTo>
                  <a:pt x="316240" y="55759"/>
                </a:moveTo>
                <a:cubicBezTo>
                  <a:pt x="303177" y="44873"/>
                  <a:pt x="278383" y="8353"/>
                  <a:pt x="250926" y="3508"/>
                </a:cubicBezTo>
                <a:cubicBezTo>
                  <a:pt x="182679" y="-8535"/>
                  <a:pt x="108608" y="12962"/>
                  <a:pt x="41920" y="29633"/>
                </a:cubicBezTo>
                <a:cubicBezTo>
                  <a:pt x="37566" y="42696"/>
                  <a:pt x="35015" y="56506"/>
                  <a:pt x="28857" y="68822"/>
                </a:cubicBezTo>
                <a:cubicBezTo>
                  <a:pt x="21836" y="82864"/>
                  <a:pt x="3850" y="92351"/>
                  <a:pt x="2732" y="108011"/>
                </a:cubicBezTo>
                <a:cubicBezTo>
                  <a:pt x="-7563" y="252150"/>
                  <a:pt x="13457" y="211550"/>
                  <a:pt x="28857" y="303953"/>
                </a:cubicBezTo>
                <a:cubicBezTo>
                  <a:pt x="34628" y="338581"/>
                  <a:pt x="29923" y="375464"/>
                  <a:pt x="41920" y="408456"/>
                </a:cubicBezTo>
                <a:cubicBezTo>
                  <a:pt x="48233" y="425818"/>
                  <a:pt x="66917" y="435818"/>
                  <a:pt x="81109" y="447645"/>
                </a:cubicBezTo>
                <a:cubicBezTo>
                  <a:pt x="119772" y="479864"/>
                  <a:pt x="122749" y="474384"/>
                  <a:pt x="172549" y="486833"/>
                </a:cubicBezTo>
                <a:cubicBezTo>
                  <a:pt x="207383" y="482479"/>
                  <a:pt x="244457" y="486809"/>
                  <a:pt x="277052" y="473771"/>
                </a:cubicBezTo>
                <a:cubicBezTo>
                  <a:pt x="291629" y="467940"/>
                  <a:pt x="299046" y="449728"/>
                  <a:pt x="303177" y="434582"/>
                </a:cubicBezTo>
                <a:cubicBezTo>
                  <a:pt x="312414" y="400714"/>
                  <a:pt x="310469" y="364707"/>
                  <a:pt x="316240" y="330079"/>
                </a:cubicBezTo>
                <a:cubicBezTo>
                  <a:pt x="321707" y="297276"/>
                  <a:pt x="332013" y="269698"/>
                  <a:pt x="342366" y="238639"/>
                </a:cubicBezTo>
                <a:cubicBezTo>
                  <a:pt x="338012" y="182033"/>
                  <a:pt x="343931" y="123678"/>
                  <a:pt x="329303" y="68822"/>
                </a:cubicBezTo>
                <a:cubicBezTo>
                  <a:pt x="325258" y="53653"/>
                  <a:pt x="329303" y="66645"/>
                  <a:pt x="316240" y="55759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6096000" y="4686057"/>
            <a:ext cx="406571" cy="486833"/>
          </a:xfrm>
          <a:custGeom>
            <a:avLst/>
            <a:gdLst>
              <a:gd name="connsiteX0" fmla="*/ 316240 w 342366"/>
              <a:gd name="connsiteY0" fmla="*/ 55759 h 486833"/>
              <a:gd name="connsiteX1" fmla="*/ 250926 w 342366"/>
              <a:gd name="connsiteY1" fmla="*/ 3508 h 486833"/>
              <a:gd name="connsiteX2" fmla="*/ 41920 w 342366"/>
              <a:gd name="connsiteY2" fmla="*/ 29633 h 486833"/>
              <a:gd name="connsiteX3" fmla="*/ 28857 w 342366"/>
              <a:gd name="connsiteY3" fmla="*/ 68822 h 486833"/>
              <a:gd name="connsiteX4" fmla="*/ 2732 w 342366"/>
              <a:gd name="connsiteY4" fmla="*/ 108011 h 486833"/>
              <a:gd name="connsiteX5" fmla="*/ 28857 w 342366"/>
              <a:gd name="connsiteY5" fmla="*/ 303953 h 486833"/>
              <a:gd name="connsiteX6" fmla="*/ 41920 w 342366"/>
              <a:gd name="connsiteY6" fmla="*/ 408456 h 486833"/>
              <a:gd name="connsiteX7" fmla="*/ 81109 w 342366"/>
              <a:gd name="connsiteY7" fmla="*/ 447645 h 486833"/>
              <a:gd name="connsiteX8" fmla="*/ 172549 w 342366"/>
              <a:gd name="connsiteY8" fmla="*/ 486833 h 486833"/>
              <a:gd name="connsiteX9" fmla="*/ 277052 w 342366"/>
              <a:gd name="connsiteY9" fmla="*/ 473771 h 486833"/>
              <a:gd name="connsiteX10" fmla="*/ 303177 w 342366"/>
              <a:gd name="connsiteY10" fmla="*/ 434582 h 486833"/>
              <a:gd name="connsiteX11" fmla="*/ 316240 w 342366"/>
              <a:gd name="connsiteY11" fmla="*/ 330079 h 486833"/>
              <a:gd name="connsiteX12" fmla="*/ 342366 w 342366"/>
              <a:gd name="connsiteY12" fmla="*/ 238639 h 486833"/>
              <a:gd name="connsiteX13" fmla="*/ 329303 w 342366"/>
              <a:gd name="connsiteY13" fmla="*/ 68822 h 486833"/>
              <a:gd name="connsiteX14" fmla="*/ 316240 w 342366"/>
              <a:gd name="connsiteY14" fmla="*/ 55759 h 486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42366" h="486833">
                <a:moveTo>
                  <a:pt x="316240" y="55759"/>
                </a:moveTo>
                <a:cubicBezTo>
                  <a:pt x="303177" y="44873"/>
                  <a:pt x="278383" y="8353"/>
                  <a:pt x="250926" y="3508"/>
                </a:cubicBezTo>
                <a:cubicBezTo>
                  <a:pt x="182679" y="-8535"/>
                  <a:pt x="108608" y="12962"/>
                  <a:pt x="41920" y="29633"/>
                </a:cubicBezTo>
                <a:cubicBezTo>
                  <a:pt x="37566" y="42696"/>
                  <a:pt x="35015" y="56506"/>
                  <a:pt x="28857" y="68822"/>
                </a:cubicBezTo>
                <a:cubicBezTo>
                  <a:pt x="21836" y="82864"/>
                  <a:pt x="3850" y="92351"/>
                  <a:pt x="2732" y="108011"/>
                </a:cubicBezTo>
                <a:cubicBezTo>
                  <a:pt x="-7563" y="252150"/>
                  <a:pt x="13457" y="211550"/>
                  <a:pt x="28857" y="303953"/>
                </a:cubicBezTo>
                <a:cubicBezTo>
                  <a:pt x="34628" y="338581"/>
                  <a:pt x="29923" y="375464"/>
                  <a:pt x="41920" y="408456"/>
                </a:cubicBezTo>
                <a:cubicBezTo>
                  <a:pt x="48233" y="425818"/>
                  <a:pt x="66917" y="435818"/>
                  <a:pt x="81109" y="447645"/>
                </a:cubicBezTo>
                <a:cubicBezTo>
                  <a:pt x="119772" y="479864"/>
                  <a:pt x="122749" y="474384"/>
                  <a:pt x="172549" y="486833"/>
                </a:cubicBezTo>
                <a:cubicBezTo>
                  <a:pt x="207383" y="482479"/>
                  <a:pt x="244457" y="486809"/>
                  <a:pt x="277052" y="473771"/>
                </a:cubicBezTo>
                <a:cubicBezTo>
                  <a:pt x="291629" y="467940"/>
                  <a:pt x="299046" y="449728"/>
                  <a:pt x="303177" y="434582"/>
                </a:cubicBezTo>
                <a:cubicBezTo>
                  <a:pt x="312414" y="400714"/>
                  <a:pt x="310469" y="364707"/>
                  <a:pt x="316240" y="330079"/>
                </a:cubicBezTo>
                <a:cubicBezTo>
                  <a:pt x="321707" y="297276"/>
                  <a:pt x="332013" y="269698"/>
                  <a:pt x="342366" y="238639"/>
                </a:cubicBezTo>
                <a:cubicBezTo>
                  <a:pt x="338012" y="182033"/>
                  <a:pt x="343931" y="123678"/>
                  <a:pt x="329303" y="68822"/>
                </a:cubicBezTo>
                <a:cubicBezTo>
                  <a:pt x="325258" y="53653"/>
                  <a:pt x="329303" y="66645"/>
                  <a:pt x="316240" y="55759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25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Show/Hide Formatting Symbols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characters (e.g. formatting) affect formatting but have no visible appearance (e.g. space, tab etc.)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Formatting symbols (tabs vs. spaces)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20" b="58534"/>
          <a:stretch/>
        </p:blipFill>
        <p:spPr>
          <a:xfrm>
            <a:off x="780098" y="2316480"/>
            <a:ext cx="3200400" cy="9956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42" y="4038600"/>
            <a:ext cx="2309813" cy="225951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oup 9"/>
          <p:cNvGrpSpPr/>
          <p:nvPr/>
        </p:nvGrpSpPr>
        <p:grpSpPr>
          <a:xfrm>
            <a:off x="3751898" y="2706871"/>
            <a:ext cx="3190832" cy="833889"/>
            <a:chOff x="3733800" y="2600191"/>
            <a:chExt cx="3190832" cy="833889"/>
          </a:xfrm>
        </p:grpSpPr>
        <p:sp>
          <p:nvSpPr>
            <p:cNvPr id="6" name="Rectangle 5"/>
            <p:cNvSpPr/>
            <p:nvPr/>
          </p:nvSpPr>
          <p:spPr>
            <a:xfrm>
              <a:off x="4867234" y="2600191"/>
              <a:ext cx="2057398" cy="833889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View formatting symbols</a:t>
              </a:r>
            </a:p>
          </p:txBody>
        </p:sp>
        <p:cxnSp>
          <p:nvCxnSpPr>
            <p:cNvPr id="9" name="Straight Arrow Connector 8"/>
            <p:cNvCxnSpPr>
              <a:stCxn id="6" idx="1"/>
            </p:cNvCxnSpPr>
            <p:nvPr/>
          </p:nvCxnSpPr>
          <p:spPr>
            <a:xfrm flipH="1" flipV="1">
              <a:off x="3733800" y="2707640"/>
              <a:ext cx="1133434" cy="30949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562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Sometimes Seeing Formatting Symbols Can Be Useful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can’t Row 2 resize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62000" y="1981200"/>
            <a:ext cx="7429500" cy="1981200"/>
            <a:chOff x="762000" y="1981200"/>
            <a:chExt cx="7429500" cy="19812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41230" t="27677" r="44585" b="60102"/>
            <a:stretch/>
          </p:blipFill>
          <p:spPr>
            <a:xfrm>
              <a:off x="762000" y="1981200"/>
              <a:ext cx="2971800" cy="16002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41106" t="27987" r="43660" b="58084"/>
            <a:stretch/>
          </p:blipFill>
          <p:spPr>
            <a:xfrm>
              <a:off x="4724400" y="1981200"/>
              <a:ext cx="3467100" cy="198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730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Home-&gt;(‘Styles’ group)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Styles </a:t>
            </a:r>
            <a:r>
              <a:rPr lang="en-US" dirty="0"/>
              <a:t>have pre-defined fonts, font sizes and font effects which can be applied with a single click.</a:t>
            </a:r>
          </a:p>
          <a:p>
            <a:r>
              <a:rPr lang="en-US" dirty="0"/>
              <a:t>Word comes with pre-defined styles that can be applied to text.</a:t>
            </a:r>
          </a:p>
          <a:p>
            <a:r>
              <a:rPr lang="en-US" dirty="0" smtClean="0"/>
              <a:t>New </a:t>
            </a:r>
            <a:r>
              <a:rPr lang="en-US" dirty="0"/>
              <a:t>styles can also be pre-defined</a:t>
            </a:r>
          </a:p>
          <a:p>
            <a:r>
              <a:rPr lang="en-US" dirty="0"/>
              <a:t>Some documents may be formatted (e.g. margins, spacing, fonts, font effects etc.) to conform to common writing styles:</a:t>
            </a:r>
          </a:p>
          <a:p>
            <a:pPr lvl="1"/>
            <a:r>
              <a:rPr lang="en-US" dirty="0"/>
              <a:t>APA template: </a:t>
            </a:r>
          </a:p>
          <a:p>
            <a:pPr lvl="2"/>
            <a:r>
              <a:rPr lang="en-US" dirty="0">
                <a:hlinkClick r:id="rId2"/>
              </a:rPr>
              <a:t>https://templates.office.com/en-US/APA-style-report-6th-edition-TM03982351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05000"/>
            <a:ext cx="7349836" cy="131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1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Format Painter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shortcut to using styles is the </a:t>
            </a:r>
            <a:r>
              <a:rPr lang="en-US" dirty="0"/>
              <a:t>format painter (copy-paste formatting)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Home-&gt;Clipboard group: Format painter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743200"/>
            <a:ext cx="15906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5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Text In A Document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one of the major advantage for having an electronic </a:t>
            </a:r>
            <a:r>
              <a:rPr lang="en-US" dirty="0" smtClean="0"/>
              <a:t>instead of a </a:t>
            </a:r>
            <a:r>
              <a:rPr lang="en-US" dirty="0"/>
              <a:t>paper </a:t>
            </a:r>
            <a:r>
              <a:rPr lang="en-US" dirty="0" smtClean="0"/>
              <a:t>copy.</a:t>
            </a:r>
            <a:endParaRPr lang="en-US" dirty="0"/>
          </a:p>
          <a:p>
            <a:pPr lvl="1"/>
            <a:r>
              <a:rPr lang="en-US" dirty="0"/>
              <a:t>Example: “Where in this </a:t>
            </a:r>
            <a:r>
              <a:rPr lang="en-US" i="1" dirty="0"/>
              <a:t>giant</a:t>
            </a:r>
            <a:r>
              <a:rPr lang="en-US" dirty="0"/>
              <a:t> section of notes did Tam talk about ‘inserting’ things into Word”</a:t>
            </a:r>
          </a:p>
          <a:p>
            <a:r>
              <a:rPr lang="en-US" dirty="0"/>
              <a:t>Shortcut: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&lt;Ctrl&gt;-&lt;f&gt;</a:t>
            </a:r>
            <a:r>
              <a:rPr lang="en-US" dirty="0"/>
              <a:t>	Press both keys (same time or one after another 			without	releasing the first)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Home-</a:t>
            </a:r>
            <a:r>
              <a:rPr lang="en-US" dirty="0" smtClean="0">
                <a:latin typeface="Consolas" panose="020B0609020204030204" pitchFamily="49" charset="0"/>
              </a:rPr>
              <a:t>&gt;Editing group: Find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dirty="0">
                <a:latin typeface="Consolas" panose="020B0609020204030204" pitchFamily="49" charset="0"/>
              </a:rPr>
              <a:t>(or Replace)</a:t>
            </a:r>
          </a:p>
          <a:p>
            <a:pPr lvl="1"/>
            <a:r>
              <a:rPr lang="en-US" dirty="0"/>
              <a:t>Styles can even be ‘found’ and replaced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499951"/>
            <a:ext cx="2773920" cy="234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Working With </a:t>
            </a:r>
            <a:r>
              <a:rPr lang="en-US" dirty="0" smtClean="0"/>
              <a:t>Tables (Basics Are Assumed Knowledge)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Creating a new table</a:t>
            </a:r>
          </a:p>
          <a:p>
            <a:pPr lvl="1"/>
            <a:r>
              <a:rPr lang="en-US" i="1" dirty="0" smtClean="0">
                <a:latin typeface="Consolas" panose="020B0609020204030204" pitchFamily="49" charset="0"/>
              </a:rPr>
              <a:t>Insert-&gt;Table</a:t>
            </a:r>
          </a:p>
          <a:p>
            <a:pPr lvl="1"/>
            <a:endParaRPr lang="en-US" i="1" dirty="0" smtClean="0">
              <a:latin typeface="Consolas" panose="020B0609020204030204" pitchFamily="49" charset="0"/>
            </a:endParaRPr>
          </a:p>
          <a:p>
            <a:pPr lvl="1"/>
            <a:endParaRPr lang="en-US" i="1" dirty="0" smtClean="0">
              <a:latin typeface="Consolas" panose="020B0609020204030204" pitchFamily="49" charset="0"/>
            </a:endParaRPr>
          </a:p>
          <a:p>
            <a:pPr lvl="1"/>
            <a:endParaRPr lang="en-US" i="1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US" i="1" dirty="0" smtClean="0">
              <a:latin typeface="Consolas" panose="020B0609020204030204" pitchFamily="49" charset="0"/>
            </a:endParaRPr>
          </a:p>
          <a:p>
            <a:r>
              <a:rPr lang="en-US" i="1" dirty="0" smtClean="0"/>
              <a:t>Tables in Word allow for simple (simple as compared to a spreadsheet such as Excel) calculations to be performed</a:t>
            </a:r>
          </a:p>
          <a:p>
            <a:pPr lvl="1"/>
            <a:r>
              <a:rPr lang="en-US" i="1" dirty="0" smtClean="0">
                <a:latin typeface="Consolas" panose="020B0609020204030204" pitchFamily="49" charset="0"/>
              </a:rPr>
              <a:t>Layout</a:t>
            </a:r>
            <a:r>
              <a:rPr lang="en-US" i="1" dirty="0" smtClean="0">
                <a:latin typeface="+mj-lt"/>
              </a:rPr>
              <a:t> (new tab on far right)</a:t>
            </a:r>
            <a:r>
              <a:rPr lang="en-US" i="1" dirty="0" smtClean="0">
                <a:latin typeface="Consolas" panose="020B0609020204030204" pitchFamily="49" charset="0"/>
              </a:rPr>
              <a:t>-&gt;(Data group: formula)</a:t>
            </a:r>
            <a:endParaRPr lang="en-US" i="1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286001"/>
            <a:ext cx="154093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9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1" y="5143500"/>
            <a:ext cx="180975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Formulas To Know For The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Average(&lt;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Max(&lt;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Min(&lt;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r>
              <a:rPr lang="en-US" dirty="0">
                <a:latin typeface="Consolas" panose="020B0609020204030204" pitchFamily="49" charset="0"/>
              </a:rPr>
              <a:t>Sum(&lt;</a:t>
            </a:r>
            <a:r>
              <a:rPr lang="en-US" i="1" dirty="0">
                <a:latin typeface="Consolas" panose="020B0609020204030204" pitchFamily="49" charset="0"/>
              </a:rPr>
              <a:t>direction</a:t>
            </a:r>
            <a:r>
              <a:rPr lang="en-US" dirty="0">
                <a:latin typeface="Consolas" panose="020B0609020204030204" pitchFamily="49" charset="0"/>
              </a:rPr>
              <a:t>&gt;)</a:t>
            </a:r>
          </a:p>
          <a:p>
            <a:endParaRPr lang="en-US" dirty="0"/>
          </a:p>
          <a:p>
            <a:r>
              <a:rPr lang="en-US" dirty="0"/>
              <a:t>Directions: above, below, left, right</a:t>
            </a:r>
          </a:p>
          <a:p>
            <a:r>
              <a:rPr lang="en-US" dirty="0"/>
              <a:t>Example (created via: Layout-&gt;(Data group: Formula) &amp; inserting into Row 4, Column 1):</a:t>
            </a:r>
          </a:p>
          <a:p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371600" y="6019800"/>
            <a:ext cx="3857625" cy="800100"/>
            <a:chOff x="1447800" y="6096000"/>
            <a:chExt cx="3400425" cy="990600"/>
          </a:xfrm>
        </p:grpSpPr>
        <p:sp>
          <p:nvSpPr>
            <p:cNvPr id="6" name="Rectangle 5"/>
            <p:cNvSpPr/>
            <p:nvPr/>
          </p:nvSpPr>
          <p:spPr>
            <a:xfrm>
              <a:off x="2520661" y="6324600"/>
              <a:ext cx="2327564" cy="762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Inserted formula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=average(above</a:t>
              </a:r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)</a:t>
              </a:r>
            </a:p>
          </p:txBody>
        </p:sp>
        <p:cxnSp>
          <p:nvCxnSpPr>
            <p:cNvPr id="8" name="Straight Connector 7"/>
            <p:cNvCxnSpPr>
              <a:endCxn id="6" idx="1"/>
            </p:cNvCxnSpPr>
            <p:nvPr/>
          </p:nvCxnSpPr>
          <p:spPr>
            <a:xfrm>
              <a:off x="1447800" y="6096000"/>
              <a:ext cx="1072861" cy="6096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133600" y="5007949"/>
            <a:ext cx="5240111" cy="800100"/>
            <a:chOff x="-273961" y="6322266"/>
            <a:chExt cx="4619061" cy="990600"/>
          </a:xfrm>
        </p:grpSpPr>
        <p:sp>
          <p:nvSpPr>
            <p:cNvPr id="12" name="Rectangle 11"/>
            <p:cNvSpPr/>
            <p:nvPr/>
          </p:nvSpPr>
          <p:spPr>
            <a:xfrm>
              <a:off x="2017536" y="6322266"/>
              <a:ext cx="2327564" cy="7620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Inserted formula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=sum(left)</a:t>
              </a:r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3" name="Straight Connector 12"/>
            <p:cNvCxnSpPr>
              <a:endCxn id="12" idx="1"/>
            </p:cNvCxnSpPr>
            <p:nvPr/>
          </p:nvCxnSpPr>
          <p:spPr>
            <a:xfrm flipV="1">
              <a:off x="-273961" y="6703266"/>
              <a:ext cx="2291497" cy="6096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453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Note: Inserting Formulas Via Running a Feature In The Ribbon Vs. Typing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previous example and the data in the first three rows: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Selecting the 4</a:t>
            </a:r>
            <a:r>
              <a:rPr lang="en-US" baseline="30000" dirty="0"/>
              <a:t>th</a:t>
            </a:r>
            <a:r>
              <a:rPr lang="en-US" dirty="0"/>
              <a:t> row and directly typing in there ‘</a:t>
            </a:r>
            <a:r>
              <a:rPr lang="en-US" dirty="0">
                <a:latin typeface="Consolas" panose="020B0609020204030204" pitchFamily="49" charset="0"/>
              </a:rPr>
              <a:t>=sum(above)</a:t>
            </a:r>
            <a:r>
              <a:rPr lang="en-US" dirty="0"/>
              <a:t>’ will have the result be treated as text and yield: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495800"/>
            <a:ext cx="2556164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05000"/>
            <a:ext cx="5143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0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Sub-Section: References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Table of contents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Bibliography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Citations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Captions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Foot/end notes</a:t>
            </a:r>
          </a:p>
        </p:txBody>
      </p:sp>
    </p:spTree>
    <p:extLst>
      <p:ext uri="{BB962C8B-B14F-4D97-AF65-F5344CB8AC3E}">
        <p14:creationId xmlns:p14="http://schemas.microsoft.com/office/powerpoint/2010/main" val="304867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Table Of </a:t>
            </a:r>
            <a:r>
              <a:rPr lang="en-US" dirty="0" smtClean="0"/>
              <a:t>Contents (What You Need Before Inserting One)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</a:t>
            </a:r>
            <a:r>
              <a:rPr lang="en-US" b="1" dirty="0" smtClean="0"/>
              <a:t>he ‘Heading’ styles must be used </a:t>
            </a:r>
            <a:r>
              <a:rPr lang="en-US" dirty="0" smtClean="0"/>
              <a:t>(or a new style created that is derived from either Heading 1, Heading 2 or Heading 3).</a:t>
            </a:r>
          </a:p>
          <a:p>
            <a:r>
              <a:rPr lang="en-US" dirty="0" smtClean="0"/>
              <a:t>That is because the headings (and sub headings) in the document will be used to form the table of contents.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200400"/>
            <a:ext cx="5648325" cy="29241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7" name="Straight Connector 6"/>
          <p:cNvCxnSpPr/>
          <p:nvPr/>
        </p:nvCxnSpPr>
        <p:spPr>
          <a:xfrm>
            <a:off x="838200" y="4953000"/>
            <a:ext cx="762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38200" y="5257800"/>
            <a:ext cx="914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38200" y="5715000"/>
            <a:ext cx="9144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38200" y="6096000"/>
            <a:ext cx="762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/>
          <p:cNvSpPr/>
          <p:nvPr/>
        </p:nvSpPr>
        <p:spPr>
          <a:xfrm>
            <a:off x="6410325" y="3505200"/>
            <a:ext cx="371475" cy="8382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4" name="Freeform 13"/>
          <p:cNvSpPr/>
          <p:nvPr/>
        </p:nvSpPr>
        <p:spPr>
          <a:xfrm>
            <a:off x="2033081" y="3803515"/>
            <a:ext cx="6143709" cy="1663430"/>
          </a:xfrm>
          <a:custGeom>
            <a:avLst/>
            <a:gdLst>
              <a:gd name="connsiteX0" fmla="*/ 0 w 6143709"/>
              <a:gd name="connsiteY0" fmla="*/ 1634247 h 1663430"/>
              <a:gd name="connsiteX1" fmla="*/ 428017 w 6143709"/>
              <a:gd name="connsiteY1" fmla="*/ 1643974 h 1663430"/>
              <a:gd name="connsiteX2" fmla="*/ 535021 w 6143709"/>
              <a:gd name="connsiteY2" fmla="*/ 1653702 h 1663430"/>
              <a:gd name="connsiteX3" fmla="*/ 729574 w 6143709"/>
              <a:gd name="connsiteY3" fmla="*/ 1663430 h 1663430"/>
              <a:gd name="connsiteX4" fmla="*/ 1974715 w 6143709"/>
              <a:gd name="connsiteY4" fmla="*/ 1653702 h 1663430"/>
              <a:gd name="connsiteX5" fmla="*/ 2101174 w 6143709"/>
              <a:gd name="connsiteY5" fmla="*/ 1643974 h 1663430"/>
              <a:gd name="connsiteX6" fmla="*/ 2324910 w 6143709"/>
              <a:gd name="connsiteY6" fmla="*/ 1634247 h 1663430"/>
              <a:gd name="connsiteX7" fmla="*/ 2402732 w 6143709"/>
              <a:gd name="connsiteY7" fmla="*/ 1624519 h 1663430"/>
              <a:gd name="connsiteX8" fmla="*/ 2470825 w 6143709"/>
              <a:gd name="connsiteY8" fmla="*/ 1614791 h 1663430"/>
              <a:gd name="connsiteX9" fmla="*/ 3385225 w 6143709"/>
              <a:gd name="connsiteY9" fmla="*/ 1605064 h 1663430"/>
              <a:gd name="connsiteX10" fmla="*/ 3560323 w 6143709"/>
              <a:gd name="connsiteY10" fmla="*/ 1585608 h 1663430"/>
              <a:gd name="connsiteX11" fmla="*/ 3608962 w 6143709"/>
              <a:gd name="connsiteY11" fmla="*/ 1575881 h 1663430"/>
              <a:gd name="connsiteX12" fmla="*/ 3832698 w 6143709"/>
              <a:gd name="connsiteY12" fmla="*/ 1546698 h 1663430"/>
              <a:gd name="connsiteX13" fmla="*/ 3968885 w 6143709"/>
              <a:gd name="connsiteY13" fmla="*/ 1527242 h 1663430"/>
              <a:gd name="connsiteX14" fmla="*/ 4036979 w 6143709"/>
              <a:gd name="connsiteY14" fmla="*/ 1517515 h 1663430"/>
              <a:gd name="connsiteX15" fmla="*/ 4202349 w 6143709"/>
              <a:gd name="connsiteY15" fmla="*/ 1498059 h 1663430"/>
              <a:gd name="connsiteX16" fmla="*/ 4542817 w 6143709"/>
              <a:gd name="connsiteY16" fmla="*/ 1459149 h 1663430"/>
              <a:gd name="connsiteX17" fmla="*/ 4708187 w 6143709"/>
              <a:gd name="connsiteY17" fmla="*/ 1429966 h 1663430"/>
              <a:gd name="connsiteX18" fmla="*/ 4776281 w 6143709"/>
              <a:gd name="connsiteY18" fmla="*/ 1410511 h 1663430"/>
              <a:gd name="connsiteX19" fmla="*/ 4912468 w 6143709"/>
              <a:gd name="connsiteY19" fmla="*/ 1381328 h 1663430"/>
              <a:gd name="connsiteX20" fmla="*/ 4951379 w 6143709"/>
              <a:gd name="connsiteY20" fmla="*/ 1361872 h 1663430"/>
              <a:gd name="connsiteX21" fmla="*/ 5019472 w 6143709"/>
              <a:gd name="connsiteY21" fmla="*/ 1342417 h 1663430"/>
              <a:gd name="connsiteX22" fmla="*/ 5145932 w 6143709"/>
              <a:gd name="connsiteY22" fmla="*/ 1303506 h 1663430"/>
              <a:gd name="connsiteX23" fmla="*/ 5194570 w 6143709"/>
              <a:gd name="connsiteY23" fmla="*/ 1293779 h 1663430"/>
              <a:gd name="connsiteX24" fmla="*/ 5282119 w 6143709"/>
              <a:gd name="connsiteY24" fmla="*/ 1264596 h 1663430"/>
              <a:gd name="connsiteX25" fmla="*/ 5311302 w 6143709"/>
              <a:gd name="connsiteY25" fmla="*/ 1245140 h 1663430"/>
              <a:gd name="connsiteX26" fmla="*/ 5350213 w 6143709"/>
              <a:gd name="connsiteY26" fmla="*/ 1225685 h 1663430"/>
              <a:gd name="connsiteX27" fmla="*/ 5418306 w 6143709"/>
              <a:gd name="connsiteY27" fmla="*/ 1196502 h 1663430"/>
              <a:gd name="connsiteX28" fmla="*/ 5437762 w 6143709"/>
              <a:gd name="connsiteY28" fmla="*/ 1177047 h 1663430"/>
              <a:gd name="connsiteX29" fmla="*/ 5466945 w 6143709"/>
              <a:gd name="connsiteY29" fmla="*/ 1167319 h 1663430"/>
              <a:gd name="connsiteX30" fmla="*/ 5700408 w 6143709"/>
              <a:gd name="connsiteY30" fmla="*/ 1050587 h 1663430"/>
              <a:gd name="connsiteX31" fmla="*/ 5787957 w 6143709"/>
              <a:gd name="connsiteY31" fmla="*/ 1011676 h 1663430"/>
              <a:gd name="connsiteX32" fmla="*/ 5856051 w 6143709"/>
              <a:gd name="connsiteY32" fmla="*/ 963038 h 1663430"/>
              <a:gd name="connsiteX33" fmla="*/ 5924145 w 6143709"/>
              <a:gd name="connsiteY33" fmla="*/ 924128 h 1663430"/>
              <a:gd name="connsiteX34" fmla="*/ 5972783 w 6143709"/>
              <a:gd name="connsiteY34" fmla="*/ 875489 h 1663430"/>
              <a:gd name="connsiteX35" fmla="*/ 6001966 w 6143709"/>
              <a:gd name="connsiteY35" fmla="*/ 856034 h 1663430"/>
              <a:gd name="connsiteX36" fmla="*/ 6050604 w 6143709"/>
              <a:gd name="connsiteY36" fmla="*/ 778213 h 1663430"/>
              <a:gd name="connsiteX37" fmla="*/ 6070059 w 6143709"/>
              <a:gd name="connsiteY37" fmla="*/ 700391 h 1663430"/>
              <a:gd name="connsiteX38" fmla="*/ 6089515 w 6143709"/>
              <a:gd name="connsiteY38" fmla="*/ 632298 h 1663430"/>
              <a:gd name="connsiteX39" fmla="*/ 6118698 w 6143709"/>
              <a:gd name="connsiteY39" fmla="*/ 466928 h 1663430"/>
              <a:gd name="connsiteX40" fmla="*/ 6079787 w 6143709"/>
              <a:gd name="connsiteY40" fmla="*/ 126459 h 1663430"/>
              <a:gd name="connsiteX41" fmla="*/ 6040876 w 6143709"/>
              <a:gd name="connsiteY41" fmla="*/ 116732 h 1663430"/>
              <a:gd name="connsiteX42" fmla="*/ 5982510 w 6143709"/>
              <a:gd name="connsiteY42" fmla="*/ 87549 h 1663430"/>
              <a:gd name="connsiteX43" fmla="*/ 5924145 w 6143709"/>
              <a:gd name="connsiteY43" fmla="*/ 77821 h 1663430"/>
              <a:gd name="connsiteX44" fmla="*/ 5894962 w 6143709"/>
              <a:gd name="connsiteY44" fmla="*/ 68094 h 1663430"/>
              <a:gd name="connsiteX45" fmla="*/ 5856051 w 6143709"/>
              <a:gd name="connsiteY45" fmla="*/ 58366 h 1663430"/>
              <a:gd name="connsiteX46" fmla="*/ 5826868 w 6143709"/>
              <a:gd name="connsiteY46" fmla="*/ 48638 h 1663430"/>
              <a:gd name="connsiteX47" fmla="*/ 5749047 w 6143709"/>
              <a:gd name="connsiteY47" fmla="*/ 29183 h 1663430"/>
              <a:gd name="connsiteX48" fmla="*/ 5671225 w 6143709"/>
              <a:gd name="connsiteY48" fmla="*/ 9728 h 1663430"/>
              <a:gd name="connsiteX49" fmla="*/ 5369668 w 6143709"/>
              <a:gd name="connsiteY49" fmla="*/ 0 h 1663430"/>
              <a:gd name="connsiteX50" fmla="*/ 5223753 w 6143709"/>
              <a:gd name="connsiteY50" fmla="*/ 9728 h 1663430"/>
              <a:gd name="connsiteX51" fmla="*/ 5194570 w 6143709"/>
              <a:gd name="connsiteY51" fmla="*/ 29183 h 1663430"/>
              <a:gd name="connsiteX52" fmla="*/ 5155659 w 6143709"/>
              <a:gd name="connsiteY52" fmla="*/ 48638 h 1663430"/>
              <a:gd name="connsiteX53" fmla="*/ 5126476 w 6143709"/>
              <a:gd name="connsiteY53" fmla="*/ 58366 h 1663430"/>
              <a:gd name="connsiteX54" fmla="*/ 5058383 w 6143709"/>
              <a:gd name="connsiteY54" fmla="*/ 87549 h 1663430"/>
              <a:gd name="connsiteX55" fmla="*/ 4980562 w 6143709"/>
              <a:gd name="connsiteY55" fmla="*/ 107004 h 1663430"/>
              <a:gd name="connsiteX56" fmla="*/ 4912468 w 6143709"/>
              <a:gd name="connsiteY56" fmla="*/ 136187 h 1663430"/>
              <a:gd name="connsiteX57" fmla="*/ 4863830 w 6143709"/>
              <a:gd name="connsiteY57" fmla="*/ 97276 h 1663430"/>
              <a:gd name="connsiteX58" fmla="*/ 4844374 w 6143709"/>
              <a:gd name="connsiteY58" fmla="*/ 126459 h 1663430"/>
              <a:gd name="connsiteX59" fmla="*/ 4863830 w 6143709"/>
              <a:gd name="connsiteY59" fmla="*/ 155642 h 1663430"/>
              <a:gd name="connsiteX60" fmla="*/ 4893013 w 6143709"/>
              <a:gd name="connsiteY60" fmla="*/ 165370 h 1663430"/>
              <a:gd name="connsiteX61" fmla="*/ 4951379 w 6143709"/>
              <a:gd name="connsiteY61" fmla="*/ 204281 h 1663430"/>
              <a:gd name="connsiteX62" fmla="*/ 4951379 w 6143709"/>
              <a:gd name="connsiteY62" fmla="*/ 214008 h 166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143709" h="1663430">
                <a:moveTo>
                  <a:pt x="0" y="1634247"/>
                </a:moveTo>
                <a:lnTo>
                  <a:pt x="428017" y="1643974"/>
                </a:lnTo>
                <a:cubicBezTo>
                  <a:pt x="463808" y="1645275"/>
                  <a:pt x="499280" y="1651396"/>
                  <a:pt x="535021" y="1653702"/>
                </a:cubicBezTo>
                <a:cubicBezTo>
                  <a:pt x="599818" y="1657883"/>
                  <a:pt x="664723" y="1660187"/>
                  <a:pt x="729574" y="1663430"/>
                </a:cubicBezTo>
                <a:lnTo>
                  <a:pt x="1974715" y="1653702"/>
                </a:lnTo>
                <a:cubicBezTo>
                  <a:pt x="2016988" y="1653102"/>
                  <a:pt x="2058962" y="1646319"/>
                  <a:pt x="2101174" y="1643974"/>
                </a:cubicBezTo>
                <a:cubicBezTo>
                  <a:pt x="2175708" y="1639833"/>
                  <a:pt x="2250331" y="1637489"/>
                  <a:pt x="2324910" y="1634247"/>
                </a:cubicBezTo>
                <a:lnTo>
                  <a:pt x="2402732" y="1624519"/>
                </a:lnTo>
                <a:cubicBezTo>
                  <a:pt x="2425459" y="1621489"/>
                  <a:pt x="2447901" y="1615245"/>
                  <a:pt x="2470825" y="1614791"/>
                </a:cubicBezTo>
                <a:lnTo>
                  <a:pt x="3385225" y="1605064"/>
                </a:lnTo>
                <a:cubicBezTo>
                  <a:pt x="3443591" y="1598579"/>
                  <a:pt x="3502738" y="1597124"/>
                  <a:pt x="3560323" y="1585608"/>
                </a:cubicBezTo>
                <a:cubicBezTo>
                  <a:pt x="3576536" y="1582366"/>
                  <a:pt x="3592653" y="1578599"/>
                  <a:pt x="3608962" y="1575881"/>
                </a:cubicBezTo>
                <a:cubicBezTo>
                  <a:pt x="3667685" y="1566094"/>
                  <a:pt x="3793701" y="1552269"/>
                  <a:pt x="3832698" y="1546698"/>
                </a:cubicBezTo>
                <a:lnTo>
                  <a:pt x="3968885" y="1527242"/>
                </a:lnTo>
                <a:cubicBezTo>
                  <a:pt x="3991583" y="1523999"/>
                  <a:pt x="4014208" y="1520194"/>
                  <a:pt x="4036979" y="1517515"/>
                </a:cubicBezTo>
                <a:lnTo>
                  <a:pt x="4202349" y="1498059"/>
                </a:lnTo>
                <a:cubicBezTo>
                  <a:pt x="4283339" y="1489060"/>
                  <a:pt x="4457226" y="1472843"/>
                  <a:pt x="4542817" y="1459149"/>
                </a:cubicBezTo>
                <a:cubicBezTo>
                  <a:pt x="4856939" y="1408890"/>
                  <a:pt x="4424887" y="1465380"/>
                  <a:pt x="4708187" y="1429966"/>
                </a:cubicBezTo>
                <a:cubicBezTo>
                  <a:pt x="4730885" y="1423481"/>
                  <a:pt x="4753199" y="1415457"/>
                  <a:pt x="4776281" y="1410511"/>
                </a:cubicBezTo>
                <a:cubicBezTo>
                  <a:pt x="4865799" y="1391328"/>
                  <a:pt x="4824329" y="1413379"/>
                  <a:pt x="4912468" y="1381328"/>
                </a:cubicBezTo>
                <a:cubicBezTo>
                  <a:pt x="4926096" y="1376372"/>
                  <a:pt x="4937751" y="1366828"/>
                  <a:pt x="4951379" y="1361872"/>
                </a:cubicBezTo>
                <a:cubicBezTo>
                  <a:pt x="4973564" y="1353805"/>
                  <a:pt x="4996910" y="1349359"/>
                  <a:pt x="5019472" y="1342417"/>
                </a:cubicBezTo>
                <a:cubicBezTo>
                  <a:pt x="5088887" y="1321059"/>
                  <a:pt x="5071179" y="1322194"/>
                  <a:pt x="5145932" y="1303506"/>
                </a:cubicBezTo>
                <a:cubicBezTo>
                  <a:pt x="5161972" y="1299496"/>
                  <a:pt x="5178357" y="1297021"/>
                  <a:pt x="5194570" y="1293779"/>
                </a:cubicBezTo>
                <a:cubicBezTo>
                  <a:pt x="5325452" y="1228336"/>
                  <a:pt x="5131261" y="1321168"/>
                  <a:pt x="5282119" y="1264596"/>
                </a:cubicBezTo>
                <a:cubicBezTo>
                  <a:pt x="5293066" y="1260491"/>
                  <a:pt x="5301151" y="1250941"/>
                  <a:pt x="5311302" y="1245140"/>
                </a:cubicBezTo>
                <a:cubicBezTo>
                  <a:pt x="5323893" y="1237945"/>
                  <a:pt x="5336884" y="1231397"/>
                  <a:pt x="5350213" y="1225685"/>
                </a:cubicBezTo>
                <a:cubicBezTo>
                  <a:pt x="5386528" y="1210122"/>
                  <a:pt x="5379593" y="1222310"/>
                  <a:pt x="5418306" y="1196502"/>
                </a:cubicBezTo>
                <a:cubicBezTo>
                  <a:pt x="5425937" y="1191415"/>
                  <a:pt x="5429898" y="1181766"/>
                  <a:pt x="5437762" y="1177047"/>
                </a:cubicBezTo>
                <a:cubicBezTo>
                  <a:pt x="5446555" y="1171771"/>
                  <a:pt x="5457635" y="1171616"/>
                  <a:pt x="5466945" y="1167319"/>
                </a:cubicBezTo>
                <a:cubicBezTo>
                  <a:pt x="5539184" y="1133978"/>
                  <a:pt x="5630402" y="1081701"/>
                  <a:pt x="5700408" y="1050587"/>
                </a:cubicBezTo>
                <a:cubicBezTo>
                  <a:pt x="5729591" y="1037617"/>
                  <a:pt x="5760123" y="1027333"/>
                  <a:pt x="5787957" y="1011676"/>
                </a:cubicBezTo>
                <a:cubicBezTo>
                  <a:pt x="5812268" y="998001"/>
                  <a:pt x="5832587" y="978121"/>
                  <a:pt x="5856051" y="963038"/>
                </a:cubicBezTo>
                <a:cubicBezTo>
                  <a:pt x="5878041" y="948902"/>
                  <a:pt x="5903231" y="939813"/>
                  <a:pt x="5924145" y="924128"/>
                </a:cubicBezTo>
                <a:cubicBezTo>
                  <a:pt x="5942488" y="910371"/>
                  <a:pt x="5955528" y="890588"/>
                  <a:pt x="5972783" y="875489"/>
                </a:cubicBezTo>
                <a:cubicBezTo>
                  <a:pt x="5981581" y="867790"/>
                  <a:pt x="5992238" y="862519"/>
                  <a:pt x="6001966" y="856034"/>
                </a:cubicBezTo>
                <a:cubicBezTo>
                  <a:pt x="6021934" y="829410"/>
                  <a:pt x="6039922" y="810259"/>
                  <a:pt x="6050604" y="778213"/>
                </a:cubicBezTo>
                <a:cubicBezTo>
                  <a:pt x="6059059" y="752846"/>
                  <a:pt x="6061603" y="725758"/>
                  <a:pt x="6070059" y="700391"/>
                </a:cubicBezTo>
                <a:cubicBezTo>
                  <a:pt x="6078810" y="674140"/>
                  <a:pt x="6084087" y="660796"/>
                  <a:pt x="6089515" y="632298"/>
                </a:cubicBezTo>
                <a:cubicBezTo>
                  <a:pt x="6099989" y="577312"/>
                  <a:pt x="6118698" y="466928"/>
                  <a:pt x="6118698" y="466928"/>
                </a:cubicBezTo>
                <a:cubicBezTo>
                  <a:pt x="6116532" y="395465"/>
                  <a:pt x="6197178" y="176769"/>
                  <a:pt x="6079787" y="126459"/>
                </a:cubicBezTo>
                <a:cubicBezTo>
                  <a:pt x="6067499" y="121193"/>
                  <a:pt x="6053846" y="119974"/>
                  <a:pt x="6040876" y="116732"/>
                </a:cubicBezTo>
                <a:cubicBezTo>
                  <a:pt x="6021421" y="107004"/>
                  <a:pt x="6003145" y="94428"/>
                  <a:pt x="5982510" y="87549"/>
                </a:cubicBezTo>
                <a:cubicBezTo>
                  <a:pt x="5963799" y="81312"/>
                  <a:pt x="5943399" y="82100"/>
                  <a:pt x="5924145" y="77821"/>
                </a:cubicBezTo>
                <a:cubicBezTo>
                  <a:pt x="5914135" y="75597"/>
                  <a:pt x="5904821" y="70911"/>
                  <a:pt x="5894962" y="68094"/>
                </a:cubicBezTo>
                <a:cubicBezTo>
                  <a:pt x="5882107" y="64421"/>
                  <a:pt x="5868906" y="62039"/>
                  <a:pt x="5856051" y="58366"/>
                </a:cubicBezTo>
                <a:cubicBezTo>
                  <a:pt x="5846192" y="55549"/>
                  <a:pt x="5836761" y="51336"/>
                  <a:pt x="5826868" y="48638"/>
                </a:cubicBezTo>
                <a:cubicBezTo>
                  <a:pt x="5801072" y="41603"/>
                  <a:pt x="5774413" y="37639"/>
                  <a:pt x="5749047" y="29183"/>
                </a:cubicBezTo>
                <a:cubicBezTo>
                  <a:pt x="5723104" y="20535"/>
                  <a:pt x="5699403" y="11293"/>
                  <a:pt x="5671225" y="9728"/>
                </a:cubicBezTo>
                <a:cubicBezTo>
                  <a:pt x="5570809" y="4149"/>
                  <a:pt x="5470187" y="3243"/>
                  <a:pt x="5369668" y="0"/>
                </a:cubicBezTo>
                <a:cubicBezTo>
                  <a:pt x="5321030" y="3243"/>
                  <a:pt x="5271836" y="1714"/>
                  <a:pt x="5223753" y="9728"/>
                </a:cubicBezTo>
                <a:cubicBezTo>
                  <a:pt x="5212221" y="11650"/>
                  <a:pt x="5204721" y="23383"/>
                  <a:pt x="5194570" y="29183"/>
                </a:cubicBezTo>
                <a:cubicBezTo>
                  <a:pt x="5181979" y="36377"/>
                  <a:pt x="5168988" y="42926"/>
                  <a:pt x="5155659" y="48638"/>
                </a:cubicBezTo>
                <a:cubicBezTo>
                  <a:pt x="5146234" y="52677"/>
                  <a:pt x="5135901" y="54327"/>
                  <a:pt x="5126476" y="58366"/>
                </a:cubicBezTo>
                <a:cubicBezTo>
                  <a:pt x="5079978" y="78294"/>
                  <a:pt x="5100203" y="76143"/>
                  <a:pt x="5058383" y="87549"/>
                </a:cubicBezTo>
                <a:cubicBezTo>
                  <a:pt x="5032587" y="94584"/>
                  <a:pt x="5004478" y="95046"/>
                  <a:pt x="4980562" y="107004"/>
                </a:cubicBezTo>
                <a:cubicBezTo>
                  <a:pt x="4932480" y="131045"/>
                  <a:pt x="4955408" y="121873"/>
                  <a:pt x="4912468" y="136187"/>
                </a:cubicBezTo>
                <a:cubicBezTo>
                  <a:pt x="4889316" y="66730"/>
                  <a:pt x="4910077" y="66446"/>
                  <a:pt x="4863830" y="97276"/>
                </a:cubicBezTo>
                <a:cubicBezTo>
                  <a:pt x="4857345" y="107004"/>
                  <a:pt x="4844374" y="114768"/>
                  <a:pt x="4844374" y="126459"/>
                </a:cubicBezTo>
                <a:cubicBezTo>
                  <a:pt x="4844374" y="138150"/>
                  <a:pt x="4854701" y="148339"/>
                  <a:pt x="4863830" y="155642"/>
                </a:cubicBezTo>
                <a:cubicBezTo>
                  <a:pt x="4871837" y="162048"/>
                  <a:pt x="4883588" y="161331"/>
                  <a:pt x="4893013" y="165370"/>
                </a:cubicBezTo>
                <a:cubicBezTo>
                  <a:pt x="4915066" y="174821"/>
                  <a:pt x="4937520" y="183493"/>
                  <a:pt x="4951379" y="204281"/>
                </a:cubicBezTo>
                <a:cubicBezTo>
                  <a:pt x="4953178" y="206979"/>
                  <a:pt x="4951379" y="210766"/>
                  <a:pt x="4951379" y="21400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647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</a:t>
            </a:r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 Word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References-&gt;Table of Contents-&gt;(Select the type of table:</a:t>
            </a:r>
            <a:r>
              <a:rPr lang="en-US" dirty="0"/>
              <a:t> For A1 it’s “Automatic Table 2”)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5043" y="1426029"/>
            <a:ext cx="8229600" cy="249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2776"/>
          <a:stretch/>
        </p:blipFill>
        <p:spPr>
          <a:xfrm>
            <a:off x="838200" y="5279571"/>
            <a:ext cx="319495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0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Step 1: Create the citation </a:t>
            </a:r>
            <a:r>
              <a:rPr lang="en-US" dirty="0" smtClean="0"/>
              <a:t>(</a:t>
            </a:r>
            <a:r>
              <a:rPr lang="en-US" dirty="0"/>
              <a:t>enter information regarding the source or </a:t>
            </a:r>
            <a:r>
              <a:rPr lang="en-US" dirty="0" smtClean="0"/>
              <a:t>‘citation’)</a:t>
            </a:r>
            <a:endParaRPr lang="en-US" dirty="0"/>
          </a:p>
          <a:p>
            <a:pPr lvl="1"/>
            <a:r>
              <a:rPr lang="en-US" dirty="0" smtClean="0"/>
              <a:t>Creating </a:t>
            </a:r>
            <a:r>
              <a:rPr lang="en-US" dirty="0"/>
              <a:t>citation in Word: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References-&gt;Insert Citation-&gt;Add New Source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dirty="0"/>
              <a:t>(If you need to change the citation  later</a:t>
            </a:r>
            <a:r>
              <a:rPr lang="en-US" dirty="0" smtClean="0"/>
              <a:t>):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References-</a:t>
            </a:r>
            <a:r>
              <a:rPr lang="en-US" dirty="0">
                <a:latin typeface="Consolas" panose="020B0609020204030204" pitchFamily="49" charset="0"/>
              </a:rPr>
              <a:t>&gt;Insert Citation-&gt;Manage Sources-&gt;Select the citation-&gt;Edit</a:t>
            </a:r>
          </a:p>
          <a:p>
            <a:pPr lvl="1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24" y="2965082"/>
            <a:ext cx="3276905" cy="9973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24" y="5022442"/>
            <a:ext cx="3688400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0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Step 1: Create the citation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Step 1: Create the citation (continued)</a:t>
            </a:r>
          </a:p>
          <a:p>
            <a:pPr lvl="1"/>
            <a:r>
              <a:rPr lang="en-US" dirty="0" smtClean="0"/>
              <a:t>Entering the information for the (source of the) citation e.g. “Film”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62200"/>
            <a:ext cx="7327003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6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2: Using or referring to the citation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marL="234950" lvl="1" indent="0">
              <a:buNone/>
            </a:pPr>
            <a:endParaRPr lang="en-US" b="1" dirty="0"/>
          </a:p>
          <a:p>
            <a:pPr lvl="1"/>
            <a:r>
              <a:rPr lang="en-US" dirty="0"/>
              <a:t>Navigate to the location in Word where the citation will be located</a:t>
            </a:r>
          </a:p>
          <a:p>
            <a:pPr lvl="1"/>
            <a:r>
              <a:rPr lang="en-US" dirty="0"/>
              <a:t>Insert the citation at that location: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References-&gt;Insert Citation-&gt;</a:t>
            </a:r>
            <a:r>
              <a:rPr lang="en-US" dirty="0">
                <a:latin typeface="+mj-lt"/>
              </a:rPr>
              <a:t>(</a:t>
            </a:r>
            <a:r>
              <a:rPr lang="en-US" dirty="0"/>
              <a:t>Select the citation source from the list)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7531770" cy="1371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449" y="4495800"/>
            <a:ext cx="37814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05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above bibliography was created from the previous citation.</a:t>
            </a:r>
          </a:p>
          <a:p>
            <a:r>
              <a:rPr lang="en-US" dirty="0"/>
              <a:t>In </a:t>
            </a:r>
            <a:r>
              <a:rPr lang="en-US" dirty="0" smtClean="0"/>
              <a:t>Word</a:t>
            </a:r>
          </a:p>
          <a:p>
            <a:pPr lvl="1"/>
            <a:r>
              <a:rPr lang="en-US" dirty="0" smtClean="0"/>
              <a:t>For </a:t>
            </a:r>
            <a:r>
              <a:rPr lang="en-US" dirty="0"/>
              <a:t>A1: </a:t>
            </a:r>
            <a:r>
              <a:rPr lang="en-US" dirty="0">
                <a:latin typeface="Consolas" panose="020B0609020204030204" pitchFamily="49" charset="0"/>
              </a:rPr>
              <a:t>References-&gt;Bibliography-&gt;(Select Bibliography)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04" y="1442634"/>
            <a:ext cx="8167693" cy="700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01622"/>
            <a:ext cx="506730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2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(Image) Captions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Via the Word Ribbon: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References-&gt;Insertion </a:t>
            </a:r>
            <a:r>
              <a:rPr lang="en-US" dirty="0" smtClean="0">
                <a:latin typeface="Consolas" panose="020B0609020204030204" pitchFamily="49" charset="0"/>
              </a:rPr>
              <a:t>Caption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428750"/>
            <a:ext cx="2381250" cy="1743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114800"/>
            <a:ext cx="3267075" cy="106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9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(Image) </a:t>
            </a:r>
            <a:r>
              <a:rPr lang="en-US" dirty="0" smtClean="0"/>
              <a:t>Captions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Via Right-click in Word</a:t>
            </a:r>
          </a:p>
          <a:p>
            <a:pPr lvl="1"/>
            <a:r>
              <a:rPr lang="en-US" dirty="0"/>
              <a:t>Select image</a:t>
            </a:r>
          </a:p>
          <a:p>
            <a:pPr lvl="1"/>
            <a:r>
              <a:rPr lang="en-US" dirty="0"/>
              <a:t>Right click</a:t>
            </a:r>
          </a:p>
          <a:p>
            <a:pPr lvl="1"/>
            <a:r>
              <a:rPr lang="en-US" dirty="0"/>
              <a:t>Select “Insertion caption”</a:t>
            </a:r>
          </a:p>
          <a:p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1600200"/>
            <a:ext cx="3432345" cy="44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4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Text that refers to items in the document such as figures and tables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Don’t just “type in” this text. (Why not?)</a:t>
            </a:r>
            <a:endParaRPr lang="en-US" dirty="0"/>
          </a:p>
          <a:p>
            <a:r>
              <a:rPr lang="en-US" b="1" dirty="0"/>
              <a:t>Step 1</a:t>
            </a:r>
            <a:r>
              <a:rPr lang="en-US" dirty="0"/>
              <a:t>: Caption the image (previous slide)</a:t>
            </a:r>
          </a:p>
          <a:p>
            <a:r>
              <a:rPr lang="en-US" b="1" dirty="0"/>
              <a:t>Step 2</a:t>
            </a:r>
            <a:r>
              <a:rPr lang="en-US" dirty="0"/>
              <a:t>: Insert the caption that refers to the image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</a:t>
            </a:r>
            <a:r>
              <a:rPr lang="en-US" b="1" dirty="0">
                <a:solidFill>
                  <a:srgbClr val="0000FF"/>
                </a:solidFill>
                <a:latin typeface="Consolas" panose="020B0609020204030204" pitchFamily="49" charset="0"/>
              </a:rPr>
              <a:t>Cross Reference-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&gt;</a:t>
            </a:r>
            <a:r>
              <a:rPr lang="en-US" dirty="0">
                <a:solidFill>
                  <a:srgbClr val="C0000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Select the type of reference: Figure</a:t>
            </a:r>
            <a:r>
              <a:rPr lang="en-US" dirty="0"/>
              <a:t>)-&gt;(</a:t>
            </a:r>
            <a:r>
              <a:rPr lang="en-US" b="1" dirty="0">
                <a:solidFill>
                  <a:srgbClr val="FF0000"/>
                </a:solidFill>
              </a:rPr>
              <a:t>Select the figure being referenced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267200"/>
            <a:ext cx="3719621" cy="117414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419600" y="4661422"/>
            <a:ext cx="4160492" cy="2016616"/>
            <a:chOff x="685800" y="3419023"/>
            <a:chExt cx="10097588" cy="458935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42752"/>
            <a:stretch/>
          </p:blipFill>
          <p:spPr>
            <a:xfrm>
              <a:off x="685800" y="3419023"/>
              <a:ext cx="10097588" cy="4589351"/>
            </a:xfrm>
            <a:prstGeom prst="rect">
              <a:avLst/>
            </a:prstGeom>
          </p:spPr>
        </p:pic>
        <p:sp>
          <p:nvSpPr>
            <p:cNvPr id="11" name="Freeform 10"/>
            <p:cNvSpPr/>
            <p:nvPr/>
          </p:nvSpPr>
          <p:spPr>
            <a:xfrm>
              <a:off x="726126" y="6629400"/>
              <a:ext cx="1495160" cy="449791"/>
            </a:xfrm>
            <a:custGeom>
              <a:avLst/>
              <a:gdLst>
                <a:gd name="connsiteX0" fmla="*/ 1429245 w 1495160"/>
                <a:gd name="connsiteY0" fmla="*/ 81643 h 449791"/>
                <a:gd name="connsiteX1" fmla="*/ 1347603 w 1495160"/>
                <a:gd name="connsiteY1" fmla="*/ 32657 h 449791"/>
                <a:gd name="connsiteX2" fmla="*/ 1151660 w 1495160"/>
                <a:gd name="connsiteY2" fmla="*/ 0 h 449791"/>
                <a:gd name="connsiteX3" fmla="*/ 269917 w 1495160"/>
                <a:gd name="connsiteY3" fmla="*/ 16329 h 449791"/>
                <a:gd name="connsiteX4" fmla="*/ 155617 w 1495160"/>
                <a:gd name="connsiteY4" fmla="*/ 32657 h 449791"/>
                <a:gd name="connsiteX5" fmla="*/ 24988 w 1495160"/>
                <a:gd name="connsiteY5" fmla="*/ 65314 h 449791"/>
                <a:gd name="connsiteX6" fmla="*/ 24988 w 1495160"/>
                <a:gd name="connsiteY6" fmla="*/ 277586 h 449791"/>
                <a:gd name="connsiteX7" fmla="*/ 73974 w 1495160"/>
                <a:gd name="connsiteY7" fmla="*/ 310243 h 449791"/>
                <a:gd name="connsiteX8" fmla="*/ 171945 w 1495160"/>
                <a:gd name="connsiteY8" fmla="*/ 342900 h 449791"/>
                <a:gd name="connsiteX9" fmla="*/ 302574 w 1495160"/>
                <a:gd name="connsiteY9" fmla="*/ 375557 h 449791"/>
                <a:gd name="connsiteX10" fmla="*/ 465860 w 1495160"/>
                <a:gd name="connsiteY10" fmla="*/ 391886 h 449791"/>
                <a:gd name="connsiteX11" fmla="*/ 678131 w 1495160"/>
                <a:gd name="connsiteY11" fmla="*/ 424543 h 449791"/>
                <a:gd name="connsiteX12" fmla="*/ 906731 w 1495160"/>
                <a:gd name="connsiteY12" fmla="*/ 440871 h 449791"/>
                <a:gd name="connsiteX13" fmla="*/ 1478231 w 1495160"/>
                <a:gd name="connsiteY13" fmla="*/ 424543 h 449791"/>
                <a:gd name="connsiteX14" fmla="*/ 1461903 w 1495160"/>
                <a:gd name="connsiteY14" fmla="*/ 293914 h 449791"/>
                <a:gd name="connsiteX15" fmla="*/ 1396588 w 1495160"/>
                <a:gd name="connsiteY15" fmla="*/ 130629 h 449791"/>
                <a:gd name="connsiteX16" fmla="*/ 1429245 w 1495160"/>
                <a:gd name="connsiteY16" fmla="*/ 81643 h 449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95160" h="449791">
                  <a:moveTo>
                    <a:pt x="1429245" y="81643"/>
                  </a:moveTo>
                  <a:cubicBezTo>
                    <a:pt x="1421081" y="65314"/>
                    <a:pt x="1378050" y="41612"/>
                    <a:pt x="1347603" y="32657"/>
                  </a:cubicBezTo>
                  <a:cubicBezTo>
                    <a:pt x="1284078" y="13973"/>
                    <a:pt x="1151660" y="0"/>
                    <a:pt x="1151660" y="0"/>
                  </a:cubicBezTo>
                  <a:lnTo>
                    <a:pt x="269917" y="16329"/>
                  </a:lnTo>
                  <a:cubicBezTo>
                    <a:pt x="231451" y="17590"/>
                    <a:pt x="193580" y="26330"/>
                    <a:pt x="155617" y="32657"/>
                  </a:cubicBezTo>
                  <a:cubicBezTo>
                    <a:pt x="76805" y="45792"/>
                    <a:pt x="88080" y="44284"/>
                    <a:pt x="24988" y="65314"/>
                  </a:cubicBezTo>
                  <a:cubicBezTo>
                    <a:pt x="-2014" y="146324"/>
                    <a:pt x="-14101" y="160320"/>
                    <a:pt x="24988" y="277586"/>
                  </a:cubicBezTo>
                  <a:cubicBezTo>
                    <a:pt x="31194" y="296203"/>
                    <a:pt x="56041" y="302273"/>
                    <a:pt x="73974" y="310243"/>
                  </a:cubicBezTo>
                  <a:cubicBezTo>
                    <a:pt x="105431" y="324224"/>
                    <a:pt x="139288" y="332014"/>
                    <a:pt x="171945" y="342900"/>
                  </a:cubicBezTo>
                  <a:cubicBezTo>
                    <a:pt x="226897" y="361218"/>
                    <a:pt x="236887" y="366799"/>
                    <a:pt x="302574" y="375557"/>
                  </a:cubicBezTo>
                  <a:cubicBezTo>
                    <a:pt x="356794" y="382786"/>
                    <a:pt x="411582" y="385101"/>
                    <a:pt x="465860" y="391886"/>
                  </a:cubicBezTo>
                  <a:cubicBezTo>
                    <a:pt x="589635" y="407358"/>
                    <a:pt x="545191" y="411882"/>
                    <a:pt x="678131" y="424543"/>
                  </a:cubicBezTo>
                  <a:cubicBezTo>
                    <a:pt x="754181" y="431786"/>
                    <a:pt x="830531" y="435428"/>
                    <a:pt x="906731" y="440871"/>
                  </a:cubicBezTo>
                  <a:cubicBezTo>
                    <a:pt x="1097231" y="435428"/>
                    <a:pt x="1293998" y="473310"/>
                    <a:pt x="1478231" y="424543"/>
                  </a:cubicBezTo>
                  <a:cubicBezTo>
                    <a:pt x="1520652" y="413314"/>
                    <a:pt x="1471098" y="336822"/>
                    <a:pt x="1461903" y="293914"/>
                  </a:cubicBezTo>
                  <a:cubicBezTo>
                    <a:pt x="1391827" y="-33105"/>
                    <a:pt x="1465655" y="372365"/>
                    <a:pt x="1396588" y="130629"/>
                  </a:cubicBezTo>
                  <a:cubicBezTo>
                    <a:pt x="1392102" y="114929"/>
                    <a:pt x="1437409" y="97972"/>
                    <a:pt x="1429245" y="81643"/>
                  </a:cubicBezTo>
                  <a:close/>
                </a:path>
              </a:pathLst>
            </a:cu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0000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34786" y="4474029"/>
              <a:ext cx="5094514" cy="914414"/>
            </a:xfrm>
            <a:custGeom>
              <a:avLst/>
              <a:gdLst>
                <a:gd name="connsiteX0" fmla="*/ 832757 w 5094514"/>
                <a:gd name="connsiteY0" fmla="*/ 898071 h 914414"/>
                <a:gd name="connsiteX1" fmla="*/ 4588328 w 5094514"/>
                <a:gd name="connsiteY1" fmla="*/ 881742 h 914414"/>
                <a:gd name="connsiteX2" fmla="*/ 4669971 w 5094514"/>
                <a:gd name="connsiteY2" fmla="*/ 865414 h 914414"/>
                <a:gd name="connsiteX3" fmla="*/ 4784271 w 5094514"/>
                <a:gd name="connsiteY3" fmla="*/ 849085 h 914414"/>
                <a:gd name="connsiteX4" fmla="*/ 4882243 w 5094514"/>
                <a:gd name="connsiteY4" fmla="*/ 816428 h 914414"/>
                <a:gd name="connsiteX5" fmla="*/ 4947557 w 5094514"/>
                <a:gd name="connsiteY5" fmla="*/ 800100 h 914414"/>
                <a:gd name="connsiteX6" fmla="*/ 5045528 w 5094514"/>
                <a:gd name="connsiteY6" fmla="*/ 767442 h 914414"/>
                <a:gd name="connsiteX7" fmla="*/ 5094514 w 5094514"/>
                <a:gd name="connsiteY7" fmla="*/ 669471 h 914414"/>
                <a:gd name="connsiteX8" fmla="*/ 5078185 w 5094514"/>
                <a:gd name="connsiteY8" fmla="*/ 506185 h 914414"/>
                <a:gd name="connsiteX9" fmla="*/ 5045528 w 5094514"/>
                <a:gd name="connsiteY9" fmla="*/ 440871 h 914414"/>
                <a:gd name="connsiteX10" fmla="*/ 4914900 w 5094514"/>
                <a:gd name="connsiteY10" fmla="*/ 326571 h 914414"/>
                <a:gd name="connsiteX11" fmla="*/ 4865914 w 5094514"/>
                <a:gd name="connsiteY11" fmla="*/ 310242 h 914414"/>
                <a:gd name="connsiteX12" fmla="*/ 4816928 w 5094514"/>
                <a:gd name="connsiteY12" fmla="*/ 277585 h 914414"/>
                <a:gd name="connsiteX13" fmla="*/ 4718957 w 5094514"/>
                <a:gd name="connsiteY13" fmla="*/ 261257 h 914414"/>
                <a:gd name="connsiteX14" fmla="*/ 4523014 w 5094514"/>
                <a:gd name="connsiteY14" fmla="*/ 195942 h 914414"/>
                <a:gd name="connsiteX15" fmla="*/ 4408714 w 5094514"/>
                <a:gd name="connsiteY15" fmla="*/ 163285 h 914414"/>
                <a:gd name="connsiteX16" fmla="*/ 3951514 w 5094514"/>
                <a:gd name="connsiteY16" fmla="*/ 114300 h 914414"/>
                <a:gd name="connsiteX17" fmla="*/ 3837214 w 5094514"/>
                <a:gd name="connsiteY17" fmla="*/ 65314 h 914414"/>
                <a:gd name="connsiteX18" fmla="*/ 3706585 w 5094514"/>
                <a:gd name="connsiteY18" fmla="*/ 16328 h 914414"/>
                <a:gd name="connsiteX19" fmla="*/ 3477985 w 5094514"/>
                <a:gd name="connsiteY19" fmla="*/ 0 h 914414"/>
                <a:gd name="connsiteX20" fmla="*/ 342900 w 5094514"/>
                <a:gd name="connsiteY20" fmla="*/ 16328 h 914414"/>
                <a:gd name="connsiteX21" fmla="*/ 244928 w 5094514"/>
                <a:gd name="connsiteY21" fmla="*/ 48985 h 914414"/>
                <a:gd name="connsiteX22" fmla="*/ 163285 w 5094514"/>
                <a:gd name="connsiteY22" fmla="*/ 114300 h 914414"/>
                <a:gd name="connsiteX23" fmla="*/ 97971 w 5094514"/>
                <a:gd name="connsiteY23" fmla="*/ 195942 h 914414"/>
                <a:gd name="connsiteX24" fmla="*/ 32657 w 5094514"/>
                <a:gd name="connsiteY24" fmla="*/ 310242 h 914414"/>
                <a:gd name="connsiteX25" fmla="*/ 0 w 5094514"/>
                <a:gd name="connsiteY25" fmla="*/ 408214 h 914414"/>
                <a:gd name="connsiteX26" fmla="*/ 16328 w 5094514"/>
                <a:gd name="connsiteY26" fmla="*/ 571500 h 914414"/>
                <a:gd name="connsiteX27" fmla="*/ 32657 w 5094514"/>
                <a:gd name="connsiteY27" fmla="*/ 620485 h 914414"/>
                <a:gd name="connsiteX28" fmla="*/ 146957 w 5094514"/>
                <a:gd name="connsiteY28" fmla="*/ 751114 h 914414"/>
                <a:gd name="connsiteX29" fmla="*/ 195943 w 5094514"/>
                <a:gd name="connsiteY29" fmla="*/ 767442 h 914414"/>
                <a:gd name="connsiteX30" fmla="*/ 228600 w 5094514"/>
                <a:gd name="connsiteY30" fmla="*/ 800100 h 914414"/>
                <a:gd name="connsiteX31" fmla="*/ 293914 w 5094514"/>
                <a:gd name="connsiteY31" fmla="*/ 816428 h 914414"/>
                <a:gd name="connsiteX32" fmla="*/ 473528 w 5094514"/>
                <a:gd name="connsiteY32" fmla="*/ 849085 h 914414"/>
                <a:gd name="connsiteX33" fmla="*/ 669471 w 5094514"/>
                <a:gd name="connsiteY33" fmla="*/ 865414 h 914414"/>
                <a:gd name="connsiteX34" fmla="*/ 800100 w 5094514"/>
                <a:gd name="connsiteY34" fmla="*/ 881742 h 914414"/>
                <a:gd name="connsiteX35" fmla="*/ 914400 w 5094514"/>
                <a:gd name="connsiteY35" fmla="*/ 914400 h 914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094514" h="914414">
                  <a:moveTo>
                    <a:pt x="832757" y="898071"/>
                  </a:moveTo>
                  <a:lnTo>
                    <a:pt x="4588328" y="881742"/>
                  </a:lnTo>
                  <a:cubicBezTo>
                    <a:pt x="4616080" y="881506"/>
                    <a:pt x="4642595" y="869977"/>
                    <a:pt x="4669971" y="865414"/>
                  </a:cubicBezTo>
                  <a:cubicBezTo>
                    <a:pt x="4707934" y="859087"/>
                    <a:pt x="4746171" y="854528"/>
                    <a:pt x="4784271" y="849085"/>
                  </a:cubicBezTo>
                  <a:cubicBezTo>
                    <a:pt x="4816928" y="838199"/>
                    <a:pt x="4848847" y="824777"/>
                    <a:pt x="4882243" y="816428"/>
                  </a:cubicBezTo>
                  <a:cubicBezTo>
                    <a:pt x="4904014" y="810985"/>
                    <a:pt x="4926062" y="806549"/>
                    <a:pt x="4947557" y="800100"/>
                  </a:cubicBezTo>
                  <a:cubicBezTo>
                    <a:pt x="4980529" y="790208"/>
                    <a:pt x="5045528" y="767442"/>
                    <a:pt x="5045528" y="767442"/>
                  </a:cubicBezTo>
                  <a:cubicBezTo>
                    <a:pt x="5062039" y="742675"/>
                    <a:pt x="5094514" y="703272"/>
                    <a:pt x="5094514" y="669471"/>
                  </a:cubicBezTo>
                  <a:cubicBezTo>
                    <a:pt x="5094514" y="614771"/>
                    <a:pt x="5089646" y="559671"/>
                    <a:pt x="5078185" y="506185"/>
                  </a:cubicBezTo>
                  <a:cubicBezTo>
                    <a:pt x="5073085" y="482384"/>
                    <a:pt x="5057605" y="462005"/>
                    <a:pt x="5045528" y="440871"/>
                  </a:cubicBezTo>
                  <a:cubicBezTo>
                    <a:pt x="5014151" y="385962"/>
                    <a:pt x="4983097" y="349304"/>
                    <a:pt x="4914900" y="326571"/>
                  </a:cubicBezTo>
                  <a:cubicBezTo>
                    <a:pt x="4898571" y="321128"/>
                    <a:pt x="4881309" y="317939"/>
                    <a:pt x="4865914" y="310242"/>
                  </a:cubicBezTo>
                  <a:cubicBezTo>
                    <a:pt x="4848361" y="301466"/>
                    <a:pt x="4835546" y="283791"/>
                    <a:pt x="4816928" y="277585"/>
                  </a:cubicBezTo>
                  <a:cubicBezTo>
                    <a:pt x="4785519" y="267116"/>
                    <a:pt x="4751614" y="266700"/>
                    <a:pt x="4718957" y="261257"/>
                  </a:cubicBezTo>
                  <a:lnTo>
                    <a:pt x="4523014" y="195942"/>
                  </a:lnTo>
                  <a:cubicBezTo>
                    <a:pt x="4487055" y="183956"/>
                    <a:pt x="4445983" y="168875"/>
                    <a:pt x="4408714" y="163285"/>
                  </a:cubicBezTo>
                  <a:cubicBezTo>
                    <a:pt x="4204782" y="132695"/>
                    <a:pt x="4143541" y="130302"/>
                    <a:pt x="3951514" y="114300"/>
                  </a:cubicBezTo>
                  <a:cubicBezTo>
                    <a:pt x="3734924" y="6002"/>
                    <a:pt x="4005375" y="137382"/>
                    <a:pt x="3837214" y="65314"/>
                  </a:cubicBezTo>
                  <a:cubicBezTo>
                    <a:pt x="3774815" y="38572"/>
                    <a:pt x="3774320" y="23854"/>
                    <a:pt x="3706585" y="16328"/>
                  </a:cubicBezTo>
                  <a:cubicBezTo>
                    <a:pt x="3630658" y="7892"/>
                    <a:pt x="3554185" y="5443"/>
                    <a:pt x="3477985" y="0"/>
                  </a:cubicBezTo>
                  <a:lnTo>
                    <a:pt x="342900" y="16328"/>
                  </a:lnTo>
                  <a:cubicBezTo>
                    <a:pt x="308480" y="16850"/>
                    <a:pt x="244928" y="48985"/>
                    <a:pt x="244928" y="48985"/>
                  </a:cubicBezTo>
                  <a:cubicBezTo>
                    <a:pt x="222679" y="63818"/>
                    <a:pt x="178796" y="88448"/>
                    <a:pt x="163285" y="114300"/>
                  </a:cubicBezTo>
                  <a:cubicBezTo>
                    <a:pt x="110705" y="201933"/>
                    <a:pt x="195537" y="130899"/>
                    <a:pt x="97971" y="195942"/>
                  </a:cubicBezTo>
                  <a:cubicBezTo>
                    <a:pt x="68515" y="240126"/>
                    <a:pt x="53373" y="258452"/>
                    <a:pt x="32657" y="310242"/>
                  </a:cubicBezTo>
                  <a:cubicBezTo>
                    <a:pt x="19872" y="342204"/>
                    <a:pt x="0" y="408214"/>
                    <a:pt x="0" y="408214"/>
                  </a:cubicBezTo>
                  <a:cubicBezTo>
                    <a:pt x="5443" y="462643"/>
                    <a:pt x="8010" y="517436"/>
                    <a:pt x="16328" y="571500"/>
                  </a:cubicBezTo>
                  <a:cubicBezTo>
                    <a:pt x="18945" y="588512"/>
                    <a:pt x="24298" y="605439"/>
                    <a:pt x="32657" y="620485"/>
                  </a:cubicBezTo>
                  <a:cubicBezTo>
                    <a:pt x="70339" y="688312"/>
                    <a:pt x="84573" y="719922"/>
                    <a:pt x="146957" y="751114"/>
                  </a:cubicBezTo>
                  <a:cubicBezTo>
                    <a:pt x="162352" y="758811"/>
                    <a:pt x="179614" y="761999"/>
                    <a:pt x="195943" y="767442"/>
                  </a:cubicBezTo>
                  <a:cubicBezTo>
                    <a:pt x="206829" y="778328"/>
                    <a:pt x="214830" y="793215"/>
                    <a:pt x="228600" y="800100"/>
                  </a:cubicBezTo>
                  <a:cubicBezTo>
                    <a:pt x="248672" y="810136"/>
                    <a:pt x="271908" y="812027"/>
                    <a:pt x="293914" y="816428"/>
                  </a:cubicBezTo>
                  <a:cubicBezTo>
                    <a:pt x="353585" y="828362"/>
                    <a:pt x="413186" y="841214"/>
                    <a:pt x="473528" y="849085"/>
                  </a:cubicBezTo>
                  <a:cubicBezTo>
                    <a:pt x="538518" y="857562"/>
                    <a:pt x="604256" y="858892"/>
                    <a:pt x="669471" y="865414"/>
                  </a:cubicBezTo>
                  <a:cubicBezTo>
                    <a:pt x="713135" y="869780"/>
                    <a:pt x="756557" y="876299"/>
                    <a:pt x="800100" y="881742"/>
                  </a:cubicBezTo>
                  <a:cubicBezTo>
                    <a:pt x="903235" y="916121"/>
                    <a:pt x="863647" y="914400"/>
                    <a:pt x="914400" y="914400"/>
                  </a:cubicBezTo>
                </a:path>
              </a:pathLst>
            </a:custGeom>
            <a:noFill/>
            <a:ln w="63500">
              <a:solidFill>
                <a:srgbClr val="007A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04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Footnotes And Endnotes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029200" cy="50292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Footnote</a:t>
            </a:r>
          </a:p>
          <a:p>
            <a:pPr lvl="1"/>
            <a:r>
              <a:rPr lang="en-US" dirty="0"/>
              <a:t>Appear at the </a:t>
            </a:r>
            <a:r>
              <a:rPr lang="en-US" b="1" dirty="0"/>
              <a:t>end of the page</a:t>
            </a:r>
          </a:p>
          <a:p>
            <a:pPr lvl="1"/>
            <a:r>
              <a:rPr lang="en-US" b="1" dirty="0"/>
              <a:t>Step 1</a:t>
            </a:r>
            <a:r>
              <a:rPr lang="en-US" dirty="0"/>
              <a:t>: Navigate to the location where the footnote will appear</a:t>
            </a:r>
          </a:p>
          <a:p>
            <a:pPr lvl="1"/>
            <a:r>
              <a:rPr lang="en-US" b="1" dirty="0"/>
              <a:t>Step 2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References-&gt;Insert Footnote</a:t>
            </a:r>
          </a:p>
          <a:p>
            <a:pPr lvl="1"/>
            <a:r>
              <a:rPr lang="en-US" b="1" dirty="0"/>
              <a:t>Step 3</a:t>
            </a:r>
            <a:r>
              <a:rPr lang="en-US" dirty="0"/>
              <a:t>: Enter the information for the footnote (appears at bottom of page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Endnote</a:t>
            </a:r>
          </a:p>
          <a:p>
            <a:pPr lvl="1"/>
            <a:r>
              <a:rPr lang="en-US" dirty="0"/>
              <a:t>Appear at the </a:t>
            </a:r>
            <a:r>
              <a:rPr lang="en-US" b="1" dirty="0"/>
              <a:t>end of the document</a:t>
            </a:r>
          </a:p>
          <a:p>
            <a:pPr lvl="1"/>
            <a:r>
              <a:rPr lang="en-US" b="1" dirty="0"/>
              <a:t>Step 2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References-&gt;Insert Endnote</a:t>
            </a:r>
          </a:p>
          <a:p>
            <a:pPr lvl="1"/>
            <a:r>
              <a:rPr lang="en-US" dirty="0"/>
              <a:t>All other steps are the same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9" y="1447800"/>
            <a:ext cx="3318933" cy="16002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6041571" y="1959429"/>
            <a:ext cx="734786" cy="930728"/>
          </a:xfrm>
          <a:custGeom>
            <a:avLst/>
            <a:gdLst>
              <a:gd name="connsiteX0" fmla="*/ 604158 w 734786"/>
              <a:gd name="connsiteY0" fmla="*/ 0 h 930728"/>
              <a:gd name="connsiteX1" fmla="*/ 195943 w 734786"/>
              <a:gd name="connsiteY1" fmla="*/ 16328 h 930728"/>
              <a:gd name="connsiteX2" fmla="*/ 146958 w 734786"/>
              <a:gd name="connsiteY2" fmla="*/ 32657 h 930728"/>
              <a:gd name="connsiteX3" fmla="*/ 81643 w 734786"/>
              <a:gd name="connsiteY3" fmla="*/ 130628 h 930728"/>
              <a:gd name="connsiteX4" fmla="*/ 48986 w 734786"/>
              <a:gd name="connsiteY4" fmla="*/ 244928 h 930728"/>
              <a:gd name="connsiteX5" fmla="*/ 16329 w 734786"/>
              <a:gd name="connsiteY5" fmla="*/ 342900 h 930728"/>
              <a:gd name="connsiteX6" fmla="*/ 0 w 734786"/>
              <a:gd name="connsiteY6" fmla="*/ 440871 h 930728"/>
              <a:gd name="connsiteX7" fmla="*/ 16329 w 734786"/>
              <a:gd name="connsiteY7" fmla="*/ 800100 h 930728"/>
              <a:gd name="connsiteX8" fmla="*/ 97972 w 734786"/>
              <a:gd name="connsiteY8" fmla="*/ 881742 h 930728"/>
              <a:gd name="connsiteX9" fmla="*/ 277586 w 734786"/>
              <a:gd name="connsiteY9" fmla="*/ 930728 h 930728"/>
              <a:gd name="connsiteX10" fmla="*/ 457200 w 734786"/>
              <a:gd name="connsiteY10" fmla="*/ 914400 h 930728"/>
              <a:gd name="connsiteX11" fmla="*/ 506186 w 734786"/>
              <a:gd name="connsiteY11" fmla="*/ 898071 h 930728"/>
              <a:gd name="connsiteX12" fmla="*/ 604158 w 734786"/>
              <a:gd name="connsiteY12" fmla="*/ 881742 h 930728"/>
              <a:gd name="connsiteX13" fmla="*/ 702129 w 734786"/>
              <a:gd name="connsiteY13" fmla="*/ 800100 h 930728"/>
              <a:gd name="connsiteX14" fmla="*/ 734786 w 734786"/>
              <a:gd name="connsiteY14" fmla="*/ 702128 h 930728"/>
              <a:gd name="connsiteX15" fmla="*/ 702129 w 734786"/>
              <a:gd name="connsiteY15" fmla="*/ 163285 h 930728"/>
              <a:gd name="connsiteX16" fmla="*/ 669472 w 734786"/>
              <a:gd name="connsiteY16" fmla="*/ 48985 h 930728"/>
              <a:gd name="connsiteX17" fmla="*/ 620486 w 734786"/>
              <a:gd name="connsiteY17" fmla="*/ 16328 h 930728"/>
              <a:gd name="connsiteX18" fmla="*/ 604158 w 734786"/>
              <a:gd name="connsiteY18" fmla="*/ 0 h 93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34786" h="930728">
                <a:moveTo>
                  <a:pt x="604158" y="0"/>
                </a:moveTo>
                <a:cubicBezTo>
                  <a:pt x="533401" y="0"/>
                  <a:pt x="331777" y="6626"/>
                  <a:pt x="195943" y="16328"/>
                </a:cubicBezTo>
                <a:cubicBezTo>
                  <a:pt x="178775" y="17554"/>
                  <a:pt x="159128" y="20487"/>
                  <a:pt x="146958" y="32657"/>
                </a:cubicBezTo>
                <a:cubicBezTo>
                  <a:pt x="119205" y="60410"/>
                  <a:pt x="81643" y="130628"/>
                  <a:pt x="81643" y="130628"/>
                </a:cubicBezTo>
                <a:cubicBezTo>
                  <a:pt x="26760" y="295285"/>
                  <a:pt x="110507" y="39859"/>
                  <a:pt x="48986" y="244928"/>
                </a:cubicBezTo>
                <a:cubicBezTo>
                  <a:pt x="39094" y="277900"/>
                  <a:pt x="21988" y="308945"/>
                  <a:pt x="16329" y="342900"/>
                </a:cubicBezTo>
                <a:lnTo>
                  <a:pt x="0" y="440871"/>
                </a:lnTo>
                <a:cubicBezTo>
                  <a:pt x="5443" y="560614"/>
                  <a:pt x="2047" y="681087"/>
                  <a:pt x="16329" y="800100"/>
                </a:cubicBezTo>
                <a:cubicBezTo>
                  <a:pt x="20315" y="833319"/>
                  <a:pt x="72215" y="870294"/>
                  <a:pt x="97972" y="881742"/>
                </a:cubicBezTo>
                <a:cubicBezTo>
                  <a:pt x="165777" y="911878"/>
                  <a:pt x="207735" y="916758"/>
                  <a:pt x="277586" y="930728"/>
                </a:cubicBezTo>
                <a:cubicBezTo>
                  <a:pt x="337457" y="925285"/>
                  <a:pt x="397686" y="922902"/>
                  <a:pt x="457200" y="914400"/>
                </a:cubicBezTo>
                <a:cubicBezTo>
                  <a:pt x="474239" y="911966"/>
                  <a:pt x="489384" y="901805"/>
                  <a:pt x="506186" y="898071"/>
                </a:cubicBezTo>
                <a:cubicBezTo>
                  <a:pt x="538505" y="890889"/>
                  <a:pt x="571501" y="887185"/>
                  <a:pt x="604158" y="881742"/>
                </a:cubicBezTo>
                <a:cubicBezTo>
                  <a:pt x="634645" y="861417"/>
                  <a:pt x="683641" y="833378"/>
                  <a:pt x="702129" y="800100"/>
                </a:cubicBezTo>
                <a:cubicBezTo>
                  <a:pt x="718847" y="770008"/>
                  <a:pt x="734786" y="702128"/>
                  <a:pt x="734786" y="702128"/>
                </a:cubicBezTo>
                <a:cubicBezTo>
                  <a:pt x="726767" y="493632"/>
                  <a:pt x="735826" y="348615"/>
                  <a:pt x="702129" y="163285"/>
                </a:cubicBezTo>
                <a:cubicBezTo>
                  <a:pt x="701439" y="159492"/>
                  <a:pt x="677700" y="59270"/>
                  <a:pt x="669472" y="48985"/>
                </a:cubicBezTo>
                <a:cubicBezTo>
                  <a:pt x="657213" y="33661"/>
                  <a:pt x="635810" y="28587"/>
                  <a:pt x="620486" y="16328"/>
                </a:cubicBezTo>
                <a:cubicBezTo>
                  <a:pt x="608465" y="6711"/>
                  <a:pt x="674915" y="0"/>
                  <a:pt x="604158" y="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838974" y="1796143"/>
            <a:ext cx="1263736" cy="457485"/>
          </a:xfrm>
          <a:custGeom>
            <a:avLst/>
            <a:gdLst>
              <a:gd name="connsiteX0" fmla="*/ 508883 w 1263736"/>
              <a:gd name="connsiteY0" fmla="*/ 375557 h 457485"/>
              <a:gd name="connsiteX1" fmla="*/ 900769 w 1263736"/>
              <a:gd name="connsiteY1" fmla="*/ 408214 h 457485"/>
              <a:gd name="connsiteX2" fmla="*/ 1080383 w 1263736"/>
              <a:gd name="connsiteY2" fmla="*/ 424543 h 457485"/>
              <a:gd name="connsiteX3" fmla="*/ 1259997 w 1263736"/>
              <a:gd name="connsiteY3" fmla="*/ 408214 h 457485"/>
              <a:gd name="connsiteX4" fmla="*/ 1227340 w 1263736"/>
              <a:gd name="connsiteY4" fmla="*/ 163286 h 457485"/>
              <a:gd name="connsiteX5" fmla="*/ 1194683 w 1263736"/>
              <a:gd name="connsiteY5" fmla="*/ 114300 h 457485"/>
              <a:gd name="connsiteX6" fmla="*/ 1047726 w 1263736"/>
              <a:gd name="connsiteY6" fmla="*/ 81643 h 457485"/>
              <a:gd name="connsiteX7" fmla="*/ 949755 w 1263736"/>
              <a:gd name="connsiteY7" fmla="*/ 65314 h 457485"/>
              <a:gd name="connsiteX8" fmla="*/ 868112 w 1263736"/>
              <a:gd name="connsiteY8" fmla="*/ 48986 h 457485"/>
              <a:gd name="connsiteX9" fmla="*/ 770140 w 1263736"/>
              <a:gd name="connsiteY9" fmla="*/ 32657 h 457485"/>
              <a:gd name="connsiteX10" fmla="*/ 606855 w 1263736"/>
              <a:gd name="connsiteY10" fmla="*/ 0 h 457485"/>
              <a:gd name="connsiteX11" fmla="*/ 116997 w 1263736"/>
              <a:gd name="connsiteY11" fmla="*/ 16328 h 457485"/>
              <a:gd name="connsiteX12" fmla="*/ 19026 w 1263736"/>
              <a:gd name="connsiteY12" fmla="*/ 48986 h 457485"/>
              <a:gd name="connsiteX13" fmla="*/ 2697 w 1263736"/>
              <a:gd name="connsiteY13" fmla="*/ 97971 h 457485"/>
              <a:gd name="connsiteX14" fmla="*/ 68012 w 1263736"/>
              <a:gd name="connsiteY14" fmla="*/ 391886 h 457485"/>
              <a:gd name="connsiteX15" fmla="*/ 133326 w 1263736"/>
              <a:gd name="connsiteY15" fmla="*/ 424543 h 457485"/>
              <a:gd name="connsiteX16" fmla="*/ 655840 w 1263736"/>
              <a:gd name="connsiteY16" fmla="*/ 391886 h 45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63736" h="457485">
                <a:moveTo>
                  <a:pt x="508883" y="375557"/>
                </a:moveTo>
                <a:cubicBezTo>
                  <a:pt x="738097" y="408303"/>
                  <a:pt x="528992" y="381659"/>
                  <a:pt x="900769" y="408214"/>
                </a:cubicBezTo>
                <a:cubicBezTo>
                  <a:pt x="960734" y="412497"/>
                  <a:pt x="1020512" y="419100"/>
                  <a:pt x="1080383" y="424543"/>
                </a:cubicBezTo>
                <a:cubicBezTo>
                  <a:pt x="1140254" y="419100"/>
                  <a:pt x="1223342" y="455865"/>
                  <a:pt x="1259997" y="408214"/>
                </a:cubicBezTo>
                <a:cubicBezTo>
                  <a:pt x="1271055" y="393839"/>
                  <a:pt x="1256828" y="222262"/>
                  <a:pt x="1227340" y="163286"/>
                </a:cubicBezTo>
                <a:cubicBezTo>
                  <a:pt x="1218564" y="145733"/>
                  <a:pt x="1211012" y="125186"/>
                  <a:pt x="1194683" y="114300"/>
                </a:cubicBezTo>
                <a:cubicBezTo>
                  <a:pt x="1184852" y="107746"/>
                  <a:pt x="1049461" y="81958"/>
                  <a:pt x="1047726" y="81643"/>
                </a:cubicBezTo>
                <a:cubicBezTo>
                  <a:pt x="1015153" y="75721"/>
                  <a:pt x="982328" y="71236"/>
                  <a:pt x="949755" y="65314"/>
                </a:cubicBezTo>
                <a:cubicBezTo>
                  <a:pt x="922449" y="60349"/>
                  <a:pt x="895418" y="53951"/>
                  <a:pt x="868112" y="48986"/>
                </a:cubicBezTo>
                <a:cubicBezTo>
                  <a:pt x="835538" y="43064"/>
                  <a:pt x="802605" y="39150"/>
                  <a:pt x="770140" y="32657"/>
                </a:cubicBezTo>
                <a:cubicBezTo>
                  <a:pt x="526594" y="-16053"/>
                  <a:pt x="942521" y="55943"/>
                  <a:pt x="606855" y="0"/>
                </a:cubicBezTo>
                <a:cubicBezTo>
                  <a:pt x="443569" y="5443"/>
                  <a:pt x="279809" y="2760"/>
                  <a:pt x="116997" y="16328"/>
                </a:cubicBezTo>
                <a:cubicBezTo>
                  <a:pt x="82692" y="19187"/>
                  <a:pt x="19026" y="48986"/>
                  <a:pt x="19026" y="48986"/>
                </a:cubicBezTo>
                <a:cubicBezTo>
                  <a:pt x="13583" y="65314"/>
                  <a:pt x="2697" y="80759"/>
                  <a:pt x="2697" y="97971"/>
                </a:cubicBezTo>
                <a:cubicBezTo>
                  <a:pt x="2697" y="211307"/>
                  <a:pt x="-20303" y="316187"/>
                  <a:pt x="68012" y="391886"/>
                </a:cubicBezTo>
                <a:cubicBezTo>
                  <a:pt x="86493" y="407727"/>
                  <a:pt x="111555" y="413657"/>
                  <a:pt x="133326" y="424543"/>
                </a:cubicBezTo>
                <a:cubicBezTo>
                  <a:pt x="647205" y="407966"/>
                  <a:pt x="520141" y="527585"/>
                  <a:pt x="655840" y="391886"/>
                </a:cubicBezTo>
              </a:path>
            </a:pathLst>
          </a:cu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5667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Automatically Generating </a:t>
            </a:r>
            <a:r>
              <a:rPr lang="en-US" dirty="0" smtClean="0"/>
              <a:t>References &amp; Captions </a:t>
            </a:r>
            <a:r>
              <a:rPr lang="en-US" dirty="0"/>
              <a:t>(Word)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Q: Why not just type them in manually</a:t>
            </a:r>
            <a:r>
              <a:rPr lang="en-US" sz="2000" dirty="0" smtClean="0"/>
              <a:t>?</a:t>
            </a:r>
          </a:p>
          <a:p>
            <a:endParaRPr lang="en-US" sz="2000" dirty="0"/>
          </a:p>
          <a:p>
            <a:r>
              <a:rPr lang="en-US" sz="2000" b="1" dirty="0" smtClean="0"/>
              <a:t>No credit will be earned for the assignment if you manually type in information such as a table of contents or figure captions</a:t>
            </a:r>
            <a:r>
              <a:rPr lang="en-US" sz="2000" dirty="0" smtClean="0"/>
              <a:t>.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46" y="1412929"/>
            <a:ext cx="8303999" cy="10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Of This Section: Things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How to run </a:t>
            </a:r>
            <a:r>
              <a:rPr lang="en-US" dirty="0"/>
              <a:t>(although </a:t>
            </a:r>
            <a:r>
              <a:rPr lang="en-US" dirty="0">
                <a:solidFill>
                  <a:srgbClr val="FF0000"/>
                </a:solidFill>
              </a:rPr>
              <a:t>not for the exam</a:t>
            </a:r>
            <a:r>
              <a:rPr lang="en-US" dirty="0"/>
              <a:t>) the following features of Word as well as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how they work </a:t>
            </a:r>
            <a:r>
              <a:rPr lang="en-US" dirty="0"/>
              <a:t>(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know for the exam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Inserting a table of contents</a:t>
            </a:r>
          </a:p>
          <a:p>
            <a:pPr lvl="1"/>
            <a:r>
              <a:rPr lang="en-US" dirty="0"/>
              <a:t>Creating new citations, inserting citations</a:t>
            </a:r>
          </a:p>
          <a:p>
            <a:pPr lvl="1"/>
            <a:r>
              <a:rPr lang="en-US" dirty="0"/>
              <a:t>Creating a bibliography from citations</a:t>
            </a:r>
          </a:p>
          <a:p>
            <a:pPr lvl="1"/>
            <a:r>
              <a:rPr lang="en-US" dirty="0"/>
              <a:t>Inserting image captions, creating cross references</a:t>
            </a:r>
          </a:p>
          <a:p>
            <a:pPr lvl="1"/>
            <a:r>
              <a:rPr lang="en-US" dirty="0"/>
              <a:t>Inserting footnotes and endnotes</a:t>
            </a:r>
          </a:p>
        </p:txBody>
      </p:sp>
    </p:spTree>
    <p:extLst>
      <p:ext uri="{BB962C8B-B14F-4D97-AF65-F5344CB8AC3E}">
        <p14:creationId xmlns:p14="http://schemas.microsoft.com/office/powerpoint/2010/main" val="37340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Sub-Section: Mail Merge</a:t>
            </a:r>
          </a:p>
        </p:txBody>
      </p:sp>
    </p:spTree>
    <p:extLst>
      <p:ext uri="{BB962C8B-B14F-4D97-AF65-F5344CB8AC3E}">
        <p14:creationId xmlns:p14="http://schemas.microsoft.com/office/powerpoint/2010/main" val="201195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How It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Combines information from </a:t>
            </a:r>
            <a:r>
              <a:rPr lang="en-US" dirty="0" smtClean="0"/>
              <a:t>a main document (a Word document sometimes referred to as the ‘starting document’) </a:t>
            </a:r>
            <a:r>
              <a:rPr lang="en-US" dirty="0"/>
              <a:t>with a data source (e.g. Excel spreadsheet, Access </a:t>
            </a:r>
            <a:r>
              <a:rPr lang="en-US" dirty="0" smtClean="0"/>
              <a:t>database sometimes referred to as the ‘recipients’ list).</a:t>
            </a:r>
            <a:endParaRPr lang="en-US" dirty="0"/>
          </a:p>
          <a:p>
            <a:r>
              <a:rPr lang="en-US" dirty="0"/>
              <a:t>The information specified in the </a:t>
            </a:r>
            <a:r>
              <a:rPr lang="en-US" dirty="0" smtClean="0"/>
              <a:t>main document </a:t>
            </a:r>
            <a:r>
              <a:rPr lang="en-US" dirty="0"/>
              <a:t>stays the same (e.g. a form letter) whereas the data source provides the customized information. </a:t>
            </a:r>
          </a:p>
          <a:p>
            <a:r>
              <a:rPr lang="en-US" dirty="0"/>
              <a:t>Example customizations (non-exhaustive list):</a:t>
            </a:r>
          </a:p>
          <a:p>
            <a:pPr lvl="1"/>
            <a:r>
              <a:rPr lang="en-US" dirty="0"/>
              <a:t>Letters &amp; emails</a:t>
            </a:r>
          </a:p>
          <a:p>
            <a:pPr lvl="1"/>
            <a:r>
              <a:rPr lang="en-US" dirty="0"/>
              <a:t>Envelopes</a:t>
            </a:r>
          </a:p>
          <a:p>
            <a:pPr lvl="1"/>
            <a:r>
              <a:rPr lang="en-US" dirty="0"/>
              <a:t>Labels</a:t>
            </a:r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0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Merge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 users caution: It appears that the mail merge feature is implemented in a different fashion.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8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 Merge: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248400" cy="5029200"/>
          </a:xfrm>
        </p:spPr>
        <p:txBody>
          <a:bodyPr/>
          <a:lstStyle/>
          <a:p>
            <a:r>
              <a:rPr lang="en-US" b="1" dirty="0" smtClean="0"/>
              <a:t>Example: </a:t>
            </a:r>
          </a:p>
          <a:p>
            <a:pPr lvl="1"/>
            <a:r>
              <a:rPr lang="en-US" dirty="0" smtClean="0"/>
              <a:t>Folder name: </a:t>
            </a:r>
            <a:r>
              <a:rPr lang="en-US" dirty="0" smtClean="0">
                <a:latin typeface="Consolas" panose="020B0609020204030204" pitchFamily="49" charset="0"/>
              </a:rPr>
              <a:t>mail_merge_example</a:t>
            </a:r>
          </a:p>
          <a:p>
            <a:pPr lvl="1"/>
            <a:r>
              <a:rPr lang="en-US" dirty="0" smtClean="0"/>
              <a:t>Starting files in the folder</a:t>
            </a:r>
            <a:r>
              <a:rPr lang="en-US" dirty="0"/>
              <a:t>: </a:t>
            </a:r>
            <a:endParaRPr lang="en-US" dirty="0" smtClean="0"/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starting_recipient_list</a:t>
            </a:r>
            <a:r>
              <a:rPr lang="en-US" dirty="0" smtClean="0"/>
              <a:t> (Excel file)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starting_letter</a:t>
            </a:r>
            <a:r>
              <a:rPr lang="en-US" dirty="0" smtClean="0"/>
              <a:t> (Word document)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Products of the merge in the folder:</a:t>
            </a:r>
            <a:endParaRPr lang="en-US" dirty="0">
              <a:latin typeface="Consolas" panose="020B0609020204030204" pitchFamily="49" charset="0"/>
            </a:endParaRPr>
          </a:p>
          <a:p>
            <a:pPr lvl="2"/>
            <a:r>
              <a:rPr lang="en-US" dirty="0">
                <a:latin typeface="Consolas" panose="020B0609020204030204" pitchFamily="49" charset="0"/>
              </a:rPr>
              <a:t>m</a:t>
            </a:r>
            <a:r>
              <a:rPr lang="en-US" dirty="0" smtClean="0">
                <a:latin typeface="Consolas" panose="020B0609020204030204" pitchFamily="49" charset="0"/>
              </a:rPr>
              <a:t>erged_letter</a:t>
            </a:r>
            <a:r>
              <a:rPr lang="en-US" dirty="0" smtClean="0"/>
              <a:t> (you can “click through” (preview) the merged letters, this is how you should do it for the assignment in order to be awarded credit).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step6_completed_merged_letters</a:t>
            </a:r>
            <a:r>
              <a:rPr lang="en-US" dirty="0" smtClean="0"/>
              <a:t> (you can see the results of the mail merge in a single printable Word document but because these results could have created with out a mail merge you won’t be awarded credit if you submit this for the assignment).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5862535" y="1698272"/>
            <a:ext cx="3314121" cy="1887891"/>
            <a:chOff x="5862535" y="1698272"/>
            <a:chExt cx="3314121" cy="1887891"/>
          </a:xfrm>
        </p:grpSpPr>
        <p:grpSp>
          <p:nvGrpSpPr>
            <p:cNvPr id="17" name="Group 16"/>
            <p:cNvGrpSpPr/>
            <p:nvPr/>
          </p:nvGrpSpPr>
          <p:grpSpPr>
            <a:xfrm>
              <a:off x="5966730" y="1981200"/>
              <a:ext cx="3209926" cy="1604963"/>
              <a:chOff x="5966730" y="1981200"/>
              <a:chExt cx="3209926" cy="1604963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66730" y="1981200"/>
                <a:ext cx="3209926" cy="1604963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>
              <a:xfrm>
                <a:off x="6267448" y="3082460"/>
                <a:ext cx="263987" cy="487271"/>
              </a:xfrm>
              <a:prstGeom prst="line">
                <a:avLst/>
              </a:prstGeom>
              <a:ln w="38100">
                <a:solidFill>
                  <a:srgbClr val="007A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>
                <a:off x="6531435" y="2578758"/>
                <a:ext cx="2324101" cy="1007405"/>
              </a:xfrm>
              <a:prstGeom prst="line">
                <a:avLst/>
              </a:prstGeom>
              <a:ln w="38100">
                <a:solidFill>
                  <a:srgbClr val="007A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8"/>
            <p:cNvSpPr/>
            <p:nvPr/>
          </p:nvSpPr>
          <p:spPr>
            <a:xfrm>
              <a:off x="5862535" y="1698272"/>
              <a:ext cx="18309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merged_letter</a:t>
              </a:r>
              <a:endParaRPr lang="en-CA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27273" y="4104244"/>
            <a:ext cx="2286000" cy="2800713"/>
            <a:chOff x="6927273" y="4104244"/>
            <a:chExt cx="2286000" cy="2800713"/>
          </a:xfrm>
        </p:grpSpPr>
        <p:grpSp>
          <p:nvGrpSpPr>
            <p:cNvPr id="18" name="Group 17"/>
            <p:cNvGrpSpPr/>
            <p:nvPr/>
          </p:nvGrpSpPr>
          <p:grpSpPr>
            <a:xfrm>
              <a:off x="6927273" y="4771357"/>
              <a:ext cx="2286000" cy="2133600"/>
              <a:chOff x="7010400" y="4800600"/>
              <a:chExt cx="2286000" cy="21336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/>
              <a:srcRect b="19048"/>
              <a:stretch/>
            </p:blipFill>
            <p:spPr>
              <a:xfrm>
                <a:off x="7233573" y="4800600"/>
                <a:ext cx="1687253" cy="2057400"/>
              </a:xfrm>
              <a:prstGeom prst="rect">
                <a:avLst/>
              </a:prstGeom>
            </p:spPr>
          </p:pic>
          <p:cxnSp>
            <p:nvCxnSpPr>
              <p:cNvPr id="6" name="Straight Connector 5"/>
              <p:cNvCxnSpPr/>
              <p:nvPr/>
            </p:nvCxnSpPr>
            <p:spPr>
              <a:xfrm>
                <a:off x="7010400" y="4800600"/>
                <a:ext cx="2286000" cy="21336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7086599" y="4800600"/>
                <a:ext cx="2057401" cy="20574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Rectangle 20"/>
            <p:cNvSpPr/>
            <p:nvPr/>
          </p:nvSpPr>
          <p:spPr>
            <a:xfrm>
              <a:off x="7107381" y="4104244"/>
              <a:ext cx="20842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</a:rPr>
                <a:t>step6_completed</a:t>
              </a:r>
            </a:p>
            <a:p>
              <a:r>
                <a:rPr lang="en-US" dirty="0" smtClean="0">
                  <a:latin typeface="Consolas" panose="020B0609020204030204" pitchFamily="49" charset="0"/>
                </a:rPr>
                <a:t>_merged_letters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40916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Mail Merge Process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28600" y="1313604"/>
            <a:ext cx="3241964" cy="2392668"/>
            <a:chOff x="457200" y="1295400"/>
            <a:chExt cx="3241964" cy="2392668"/>
          </a:xfrm>
        </p:grpSpPr>
        <p:sp>
          <p:nvSpPr>
            <p:cNvPr id="4" name="TextBox 3"/>
            <p:cNvSpPr txBox="1"/>
            <p:nvPr/>
          </p:nvSpPr>
          <p:spPr>
            <a:xfrm>
              <a:off x="457200" y="1656743"/>
              <a:ext cx="3241964" cy="20313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Garamond" panose="02020404030301010803" pitchFamily="18" charset="0"/>
                </a:rPr>
                <a:t>&lt;&lt; Address &gt;&gt;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Dear &lt;&lt;Name&gt;&gt;,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Congratulations, you won a prize!</a:t>
              </a:r>
            </a:p>
            <a:p>
              <a:endParaRPr lang="en-US" dirty="0">
                <a:latin typeface="Garamond" panose="02020404030301010803" pitchFamily="18" charset="0"/>
              </a:endParaRPr>
            </a:p>
            <a:p>
              <a:r>
                <a:rPr lang="en-US" dirty="0">
                  <a:latin typeface="Garamond" panose="02020404030301010803" pitchFamily="18" charset="0"/>
                </a:rPr>
                <a:t>Sincerely,</a:t>
              </a:r>
            </a:p>
            <a:p>
              <a:r>
                <a:rPr lang="en-US" dirty="0">
                  <a:latin typeface="Garamond" panose="02020404030301010803" pitchFamily="18" charset="0"/>
                </a:rPr>
                <a:t>Mr. Smith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1295400"/>
              <a:ext cx="1905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Main document</a:t>
              </a:r>
              <a:endParaRPr lang="en-US" b="1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52400" y="505617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source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75955"/>
              </p:ext>
            </p:extLst>
          </p:nvPr>
        </p:nvGraphicFramePr>
        <p:xfrm>
          <a:off x="228600" y="5410200"/>
          <a:ext cx="5029201" cy="1472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1856">
                  <a:extLst>
                    <a:ext uri="{9D8B030D-6E8A-4147-A177-3AD203B41FA5}">
                      <a16:colId xmlns="" xmlns:a16="http://schemas.microsoft.com/office/drawing/2014/main" val="2678798852"/>
                    </a:ext>
                  </a:extLst>
                </a:gridCol>
                <a:gridCol w="1211856">
                  <a:extLst>
                    <a:ext uri="{9D8B030D-6E8A-4147-A177-3AD203B41FA5}">
                      <a16:colId xmlns="" xmlns:a16="http://schemas.microsoft.com/office/drawing/2014/main" val="1139358693"/>
                    </a:ext>
                  </a:extLst>
                </a:gridCol>
                <a:gridCol w="1211856">
                  <a:extLst>
                    <a:ext uri="{9D8B030D-6E8A-4147-A177-3AD203B41FA5}">
                      <a16:colId xmlns="" xmlns:a16="http://schemas.microsoft.com/office/drawing/2014/main" val="1276921122"/>
                    </a:ext>
                  </a:extLst>
                </a:gridCol>
                <a:gridCol w="1393633">
                  <a:extLst>
                    <a:ext uri="{9D8B030D-6E8A-4147-A177-3AD203B41FA5}">
                      <a16:colId xmlns="" xmlns:a16="http://schemas.microsoft.com/office/drawing/2014/main" val="1549600025"/>
                    </a:ext>
                  </a:extLst>
                </a:gridCol>
              </a:tblGrid>
              <a:tr h="41613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</a:t>
                      </a:r>
                      <a:r>
                        <a:rPr lang="en-US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name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5126164"/>
                  </a:ext>
                </a:extLst>
              </a:tr>
              <a:tr h="41613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Bottlewasher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 of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9865488"/>
                  </a:ext>
                </a:extLst>
              </a:tr>
              <a:tr h="26647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Galifrey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71160379"/>
                  </a:ext>
                </a:extLst>
              </a:tr>
              <a:tr h="266471">
                <a:tc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5024834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5583382" y="1192259"/>
            <a:ext cx="3352800" cy="5185858"/>
            <a:chOff x="5583382" y="1192259"/>
            <a:chExt cx="3352800" cy="5185858"/>
          </a:xfrm>
        </p:grpSpPr>
        <p:grpSp>
          <p:nvGrpSpPr>
            <p:cNvPr id="23" name="Group 22"/>
            <p:cNvGrpSpPr/>
            <p:nvPr/>
          </p:nvGrpSpPr>
          <p:grpSpPr>
            <a:xfrm>
              <a:off x="5583382" y="1192259"/>
              <a:ext cx="3352800" cy="5185858"/>
              <a:chOff x="5583382" y="1192259"/>
              <a:chExt cx="3352800" cy="5185858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5638800" y="1853802"/>
                <a:ext cx="3241964" cy="452431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Garamond" panose="02020404030301010803" pitchFamily="18" charset="0"/>
                  </a:rPr>
                  <a:t>U of C</a:t>
                </a:r>
              </a:p>
              <a:p>
                <a:r>
                  <a:rPr lang="en-US" dirty="0">
                    <a:latin typeface="Garamond" panose="02020404030301010803" pitchFamily="18" charset="0"/>
                  </a:rPr>
                  <a:t>Dear </a:t>
                </a:r>
                <a:r>
                  <a:rPr lang="en-US" dirty="0" smtClean="0">
                    <a:latin typeface="Garamond" panose="02020404030301010803" pitchFamily="18" charset="0"/>
                  </a:rPr>
                  <a:t>Bottlewasher </a:t>
                </a:r>
                <a:r>
                  <a:rPr lang="en-US" dirty="0">
                    <a:latin typeface="Garamond" panose="02020404030301010803" pitchFamily="18" charset="0"/>
                  </a:rPr>
                  <a:t>Tam,</a:t>
                </a:r>
              </a:p>
              <a:p>
                <a:endParaRPr lang="en-US" dirty="0">
                  <a:latin typeface="Garamond" panose="02020404030301010803" pitchFamily="18" charset="0"/>
                </a:endParaRPr>
              </a:p>
              <a:p>
                <a:r>
                  <a:rPr lang="en-US" dirty="0">
                    <a:latin typeface="Garamond" panose="02020404030301010803" pitchFamily="18" charset="0"/>
                  </a:rPr>
                  <a:t>Congratulations you won a prize!</a:t>
                </a:r>
              </a:p>
              <a:p>
                <a:endParaRPr lang="en-US" dirty="0">
                  <a:latin typeface="Garamond" panose="02020404030301010803" pitchFamily="18" charset="0"/>
                </a:endParaRPr>
              </a:p>
              <a:p>
                <a:r>
                  <a:rPr lang="en-US" dirty="0">
                    <a:latin typeface="Garamond" panose="02020404030301010803" pitchFamily="18" charset="0"/>
                  </a:rPr>
                  <a:t>Sincerely,</a:t>
                </a:r>
              </a:p>
              <a:p>
                <a:r>
                  <a:rPr lang="en-US" dirty="0">
                    <a:latin typeface="Garamond" panose="02020404030301010803" pitchFamily="18" charset="0"/>
                  </a:rPr>
                  <a:t>Mr. Smith</a:t>
                </a:r>
              </a:p>
              <a:p>
                <a:endParaRPr lang="en-US" dirty="0">
                  <a:latin typeface="Garamond" panose="02020404030301010803" pitchFamily="18" charset="0"/>
                </a:endParaRPr>
              </a:p>
              <a:p>
                <a:r>
                  <a:rPr lang="en-US" dirty="0">
                    <a:latin typeface="Garamond" panose="02020404030301010803" pitchFamily="18" charset="0"/>
                  </a:rPr>
                  <a:t>Galifrey</a:t>
                </a:r>
              </a:p>
              <a:p>
                <a:r>
                  <a:rPr lang="en-US" dirty="0">
                    <a:latin typeface="Garamond" panose="02020404030301010803" pitchFamily="18" charset="0"/>
                  </a:rPr>
                  <a:t>Dear ?</a:t>
                </a:r>
                <a:r>
                  <a:rPr lang="en-US" dirty="0" smtClean="0">
                    <a:latin typeface="Garamond" panose="02020404030301010803" pitchFamily="18" charset="0"/>
                  </a:rPr>
                  <a:t> </a:t>
                </a:r>
                <a:r>
                  <a:rPr lang="en-US" dirty="0">
                    <a:latin typeface="Garamond" panose="02020404030301010803" pitchFamily="18" charset="0"/>
                  </a:rPr>
                  <a:t>Who,</a:t>
                </a:r>
              </a:p>
              <a:p>
                <a:endParaRPr lang="en-US" dirty="0">
                  <a:latin typeface="Garamond" panose="02020404030301010803" pitchFamily="18" charset="0"/>
                </a:endParaRPr>
              </a:p>
              <a:p>
                <a:r>
                  <a:rPr lang="en-US" dirty="0">
                    <a:latin typeface="Garamond" panose="02020404030301010803" pitchFamily="18" charset="0"/>
                  </a:rPr>
                  <a:t>Congratulations you won a prize!</a:t>
                </a:r>
              </a:p>
              <a:p>
                <a:endParaRPr lang="en-US" dirty="0">
                  <a:latin typeface="Garamond" panose="02020404030301010803" pitchFamily="18" charset="0"/>
                </a:endParaRPr>
              </a:p>
              <a:p>
                <a:r>
                  <a:rPr lang="en-US" dirty="0">
                    <a:latin typeface="Garamond" panose="02020404030301010803" pitchFamily="18" charset="0"/>
                  </a:rPr>
                  <a:t>Sincerely,</a:t>
                </a:r>
              </a:p>
              <a:p>
                <a:r>
                  <a:rPr lang="en-US" dirty="0">
                    <a:latin typeface="Garamond" panose="02020404030301010803" pitchFamily="18" charset="0"/>
                  </a:rPr>
                  <a:t>Mr. Smith</a:t>
                </a:r>
              </a:p>
              <a:p>
                <a:endParaRPr lang="en-US" dirty="0">
                  <a:latin typeface="Garamond" panose="02020404030301010803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583382" y="1192259"/>
                <a:ext cx="3352800" cy="646331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b="1" dirty="0" smtClean="0"/>
                  <a:t>Merged document (don’t submit this for the assignment)</a:t>
                </a:r>
                <a:endParaRPr lang="en-US" b="1" dirty="0"/>
              </a:p>
            </p:txBody>
          </p:sp>
        </p:grpSp>
        <p:cxnSp>
          <p:nvCxnSpPr>
            <p:cNvPr id="17" name="Straight Connector 16"/>
            <p:cNvCxnSpPr/>
            <p:nvPr/>
          </p:nvCxnSpPr>
          <p:spPr>
            <a:xfrm>
              <a:off x="5638800" y="4025144"/>
              <a:ext cx="32419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/>
          <p:cNvCxnSpPr/>
          <p:nvPr/>
        </p:nvCxnSpPr>
        <p:spPr>
          <a:xfrm>
            <a:off x="3470564" y="2438400"/>
            <a:ext cx="2168236" cy="126787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0"/>
          </p:cNvCxnSpPr>
          <p:nvPr/>
        </p:nvCxnSpPr>
        <p:spPr>
          <a:xfrm flipV="1">
            <a:off x="2743200" y="3706274"/>
            <a:ext cx="2895600" cy="17039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84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1 (Document Type)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the type of </a:t>
            </a:r>
            <a:r>
              <a:rPr lang="en-US" dirty="0" smtClean="0"/>
              <a:t>main document </a:t>
            </a:r>
            <a:r>
              <a:rPr lang="en-US" dirty="0"/>
              <a:t>needed (A1 = ‘letter’)</a:t>
            </a:r>
          </a:p>
          <a:p>
            <a:r>
              <a:rPr lang="en-US" dirty="0" smtClean="0"/>
              <a:t>The easiest </a:t>
            </a:r>
            <a:r>
              <a:rPr lang="en-US" dirty="0"/>
              <a:t>approach when first learning how to do it is to use the Mail merge wizard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Mailings-&gt;Start Mail Merge-&gt;Step-By-Step Mail Merge Wizard</a:t>
            </a:r>
          </a:p>
          <a:p>
            <a:pPr lvl="1"/>
            <a:r>
              <a:rPr lang="en-US" dirty="0"/>
              <a:t>(In the right hand side of the Window select the type of document):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i="1" dirty="0"/>
              <a:t>Click ‘</a:t>
            </a:r>
            <a:r>
              <a:rPr lang="en-US" i="1" dirty="0">
                <a:latin typeface="Consolas" panose="020B0609020204030204" pitchFamily="49" charset="0"/>
              </a:rPr>
              <a:t>next</a:t>
            </a:r>
            <a:r>
              <a:rPr lang="en-US" i="1" dirty="0"/>
              <a:t>’ to create or select the </a:t>
            </a:r>
            <a:r>
              <a:rPr lang="en-US" i="1" dirty="0" smtClean="0"/>
              <a:t>main document</a:t>
            </a:r>
            <a:endParaRPr lang="en-US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225" b="34717"/>
          <a:stretch/>
        </p:blipFill>
        <p:spPr>
          <a:xfrm>
            <a:off x="914400" y="3810001"/>
            <a:ext cx="220523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2 (Creating Document)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or enter the information for your </a:t>
            </a:r>
            <a:r>
              <a:rPr lang="en-US" dirty="0" smtClean="0"/>
              <a:t>main document.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parts of the letter that are always the </a:t>
            </a:r>
            <a:r>
              <a:rPr lang="en-US" dirty="0" smtClean="0"/>
              <a:t>same (appears in each letter) </a:t>
            </a:r>
            <a:r>
              <a:rPr lang="en-US" dirty="0"/>
              <a:t>is entered in the left part of the window.</a:t>
            </a:r>
          </a:p>
          <a:p>
            <a:r>
              <a:rPr lang="en-US" i="1" dirty="0"/>
              <a:t>Click ‘next’ to select the recipients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478155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6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3 (Recipients)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What’s done </a:t>
            </a:r>
            <a:r>
              <a:rPr lang="en-CA" dirty="0"/>
              <a:t>prior to this step: Mailings-&gt;Start Mail Merge-&gt;Step-By-Step Mail Merge Wizard</a:t>
            </a:r>
          </a:p>
          <a:p>
            <a:r>
              <a:rPr lang="en-US" dirty="0"/>
              <a:t>Do for this step: </a:t>
            </a:r>
            <a:r>
              <a:rPr lang="en-US" dirty="0">
                <a:latin typeface="Consolas" panose="020B0609020204030204" pitchFamily="49" charset="0"/>
              </a:rPr>
              <a:t>Use an existing list-&gt;</a:t>
            </a:r>
            <a:r>
              <a:rPr lang="en-US" dirty="0" smtClean="0">
                <a:latin typeface="Consolas" panose="020B0609020204030204" pitchFamily="49" charset="0"/>
              </a:rPr>
              <a:t>Browse</a:t>
            </a:r>
          </a:p>
          <a:p>
            <a:endParaRPr lang="en-US" dirty="0" smtClean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For this exercise select the spreadsheet: </a:t>
            </a:r>
            <a:r>
              <a:rPr lang="en-US" dirty="0" smtClean="0">
                <a:latin typeface="Consolas" panose="020B0609020204030204" pitchFamily="49" charset="0"/>
              </a:rPr>
              <a:t>starting_recipient_list</a:t>
            </a:r>
          </a:p>
          <a:p>
            <a:pPr lvl="1"/>
            <a:r>
              <a:rPr lang="en-US" dirty="0"/>
              <a:t>For A1 select an existing list: “</a:t>
            </a:r>
            <a:r>
              <a:rPr lang="en-US" dirty="0" smtClean="0">
                <a:latin typeface="Consolas" panose="020B0609020204030204" pitchFamily="49" charset="0"/>
              </a:rPr>
              <a:t>clients.xlsx</a:t>
            </a:r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/>
              <a:t>options when specifying contacts:</a:t>
            </a:r>
          </a:p>
          <a:p>
            <a:pPr lvl="1"/>
            <a:r>
              <a:rPr lang="en-US" dirty="0"/>
              <a:t>Select from Outlook contacts</a:t>
            </a:r>
          </a:p>
          <a:p>
            <a:pPr lvl="1"/>
            <a:r>
              <a:rPr lang="en-US" dirty="0"/>
              <a:t>Type in a new list (creates an Access database</a:t>
            </a:r>
            <a:r>
              <a:rPr lang="en-US" dirty="0" smtClean="0"/>
              <a:t>)</a:t>
            </a:r>
            <a:endParaRPr lang="en-US" i="1" dirty="0"/>
          </a:p>
          <a:p>
            <a:r>
              <a:rPr lang="en-US" i="1" dirty="0"/>
              <a:t>Click ‘</a:t>
            </a:r>
            <a:r>
              <a:rPr lang="en-US" i="1" dirty="0">
                <a:latin typeface="Consolas" panose="020B0609020204030204" pitchFamily="49" charset="0"/>
              </a:rPr>
              <a:t>next</a:t>
            </a:r>
            <a:r>
              <a:rPr lang="en-US" i="1" dirty="0"/>
              <a:t>’ to customize or create the letter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142" b="12858"/>
          <a:stretch/>
        </p:blipFill>
        <p:spPr>
          <a:xfrm>
            <a:off x="838200" y="2743200"/>
            <a:ext cx="1653948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7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Navigate to the location where the spreadsheet is located:</a:t>
            </a:r>
          </a:p>
          <a:p>
            <a:pPr lvl="1"/>
            <a:r>
              <a:rPr lang="en-US" dirty="0" smtClean="0"/>
              <a:t>Click on the spreadsheet.</a:t>
            </a:r>
          </a:p>
          <a:p>
            <a:pPr lvl="1"/>
            <a:r>
              <a:rPr lang="en-US" dirty="0" smtClean="0"/>
              <a:t>Click on the ‘</a:t>
            </a:r>
            <a:r>
              <a:rPr lang="en-US" dirty="0" smtClean="0">
                <a:latin typeface="Consolas" panose="020B0609020204030204" pitchFamily="49" charset="0"/>
              </a:rPr>
              <a:t>Open</a:t>
            </a:r>
            <a:r>
              <a:rPr lang="en-US" dirty="0" smtClean="0"/>
              <a:t>’ button. 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76525"/>
            <a:ext cx="4326148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7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3B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Specify if the first row of the spreadsheet should or should not be treated as containing client information (headers are labels)</a:t>
            </a:r>
          </a:p>
          <a:p>
            <a:pPr lvl="1"/>
            <a:r>
              <a:rPr lang="en-US" dirty="0" smtClean="0"/>
              <a:t>Exclude the first row, use the default “First row of data contains column headers”: click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</a:rPr>
              <a:t>OK</a:t>
            </a:r>
            <a:r>
              <a:rPr lang="en-US" dirty="0"/>
              <a:t>’</a:t>
            </a:r>
            <a:endParaRPr lang="en-CA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dirty="0" smtClean="0"/>
              <a:t>FYI: in this case the first row of the spreadsheet doesn’t contain client information.</a:t>
            </a:r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971800"/>
            <a:ext cx="4038600" cy="1937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73" y="5787278"/>
            <a:ext cx="3838575" cy="904875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-127796" y="4776281"/>
            <a:ext cx="1120017" cy="1391055"/>
          </a:xfrm>
          <a:custGeom>
            <a:avLst/>
            <a:gdLst>
              <a:gd name="connsiteX0" fmla="*/ 1120017 w 1120017"/>
              <a:gd name="connsiteY0" fmla="*/ 0 h 1391055"/>
              <a:gd name="connsiteX1" fmla="*/ 964375 w 1120017"/>
              <a:gd name="connsiteY1" fmla="*/ 9728 h 1391055"/>
              <a:gd name="connsiteX2" fmla="*/ 886553 w 1120017"/>
              <a:gd name="connsiteY2" fmla="*/ 29183 h 1391055"/>
              <a:gd name="connsiteX3" fmla="*/ 828187 w 1120017"/>
              <a:gd name="connsiteY3" fmla="*/ 38910 h 1391055"/>
              <a:gd name="connsiteX4" fmla="*/ 799005 w 1120017"/>
              <a:gd name="connsiteY4" fmla="*/ 48638 h 1391055"/>
              <a:gd name="connsiteX5" fmla="*/ 769822 w 1120017"/>
              <a:gd name="connsiteY5" fmla="*/ 68093 h 1391055"/>
              <a:gd name="connsiteX6" fmla="*/ 730911 w 1120017"/>
              <a:gd name="connsiteY6" fmla="*/ 77821 h 1391055"/>
              <a:gd name="connsiteX7" fmla="*/ 672545 w 1120017"/>
              <a:gd name="connsiteY7" fmla="*/ 107004 h 1391055"/>
              <a:gd name="connsiteX8" fmla="*/ 643362 w 1120017"/>
              <a:gd name="connsiteY8" fmla="*/ 126459 h 1391055"/>
              <a:gd name="connsiteX9" fmla="*/ 614179 w 1120017"/>
              <a:gd name="connsiteY9" fmla="*/ 136187 h 1391055"/>
              <a:gd name="connsiteX10" fmla="*/ 536358 w 1120017"/>
              <a:gd name="connsiteY10" fmla="*/ 175098 h 1391055"/>
              <a:gd name="connsiteX11" fmla="*/ 477992 w 1120017"/>
              <a:gd name="connsiteY11" fmla="*/ 194553 h 1391055"/>
              <a:gd name="connsiteX12" fmla="*/ 448809 w 1120017"/>
              <a:gd name="connsiteY12" fmla="*/ 204281 h 1391055"/>
              <a:gd name="connsiteX13" fmla="*/ 390443 w 1120017"/>
              <a:gd name="connsiteY13" fmla="*/ 233464 h 1391055"/>
              <a:gd name="connsiteX14" fmla="*/ 351532 w 1120017"/>
              <a:gd name="connsiteY14" fmla="*/ 262647 h 1391055"/>
              <a:gd name="connsiteX15" fmla="*/ 312622 w 1120017"/>
              <a:gd name="connsiteY15" fmla="*/ 282102 h 1391055"/>
              <a:gd name="connsiteX16" fmla="*/ 283439 w 1120017"/>
              <a:gd name="connsiteY16" fmla="*/ 301557 h 1391055"/>
              <a:gd name="connsiteX17" fmla="*/ 263983 w 1120017"/>
              <a:gd name="connsiteY17" fmla="*/ 330740 h 1391055"/>
              <a:gd name="connsiteX18" fmla="*/ 205617 w 1120017"/>
              <a:gd name="connsiteY18" fmla="*/ 369651 h 1391055"/>
              <a:gd name="connsiteX19" fmla="*/ 137524 w 1120017"/>
              <a:gd name="connsiteY19" fmla="*/ 418289 h 1391055"/>
              <a:gd name="connsiteX20" fmla="*/ 118068 w 1120017"/>
              <a:gd name="connsiteY20" fmla="*/ 447472 h 1391055"/>
              <a:gd name="connsiteX21" fmla="*/ 98613 w 1120017"/>
              <a:gd name="connsiteY21" fmla="*/ 466928 h 1391055"/>
              <a:gd name="connsiteX22" fmla="*/ 49975 w 1120017"/>
              <a:gd name="connsiteY22" fmla="*/ 535021 h 1391055"/>
              <a:gd name="connsiteX23" fmla="*/ 40247 w 1120017"/>
              <a:gd name="connsiteY23" fmla="*/ 564204 h 1391055"/>
              <a:gd name="connsiteX24" fmla="*/ 30519 w 1120017"/>
              <a:gd name="connsiteY24" fmla="*/ 632298 h 1391055"/>
              <a:gd name="connsiteX25" fmla="*/ 11064 w 1120017"/>
              <a:gd name="connsiteY25" fmla="*/ 710119 h 1391055"/>
              <a:gd name="connsiteX26" fmla="*/ 11064 w 1120017"/>
              <a:gd name="connsiteY26" fmla="*/ 933855 h 1391055"/>
              <a:gd name="connsiteX27" fmla="*/ 30519 w 1120017"/>
              <a:gd name="connsiteY27" fmla="*/ 963038 h 1391055"/>
              <a:gd name="connsiteX28" fmla="*/ 69430 w 1120017"/>
              <a:gd name="connsiteY28" fmla="*/ 1021404 h 1391055"/>
              <a:gd name="connsiteX29" fmla="*/ 108341 w 1120017"/>
              <a:gd name="connsiteY29" fmla="*/ 1079770 h 1391055"/>
              <a:gd name="connsiteX30" fmla="*/ 156979 w 1120017"/>
              <a:gd name="connsiteY30" fmla="*/ 1157591 h 1391055"/>
              <a:gd name="connsiteX31" fmla="*/ 176434 w 1120017"/>
              <a:gd name="connsiteY31" fmla="*/ 1177047 h 1391055"/>
              <a:gd name="connsiteX32" fmla="*/ 312622 w 1120017"/>
              <a:gd name="connsiteY32" fmla="*/ 1254868 h 1391055"/>
              <a:gd name="connsiteX33" fmla="*/ 487719 w 1120017"/>
              <a:gd name="connsiteY33" fmla="*/ 1274323 h 1391055"/>
              <a:gd name="connsiteX34" fmla="*/ 526630 w 1120017"/>
              <a:gd name="connsiteY34" fmla="*/ 1303506 h 1391055"/>
              <a:gd name="connsiteX35" fmla="*/ 575268 w 1120017"/>
              <a:gd name="connsiteY35" fmla="*/ 1313234 h 1391055"/>
              <a:gd name="connsiteX36" fmla="*/ 818460 w 1120017"/>
              <a:gd name="connsiteY36" fmla="*/ 1303506 h 1391055"/>
              <a:gd name="connsiteX37" fmla="*/ 915736 w 1120017"/>
              <a:gd name="connsiteY37" fmla="*/ 1313234 h 1391055"/>
              <a:gd name="connsiteX38" fmla="*/ 944919 w 1120017"/>
              <a:gd name="connsiteY38" fmla="*/ 1322962 h 1391055"/>
              <a:gd name="connsiteX39" fmla="*/ 1051924 w 1120017"/>
              <a:gd name="connsiteY39" fmla="*/ 1342417 h 1391055"/>
              <a:gd name="connsiteX40" fmla="*/ 1013013 w 1120017"/>
              <a:gd name="connsiteY40" fmla="*/ 1332689 h 1391055"/>
              <a:gd name="connsiteX41" fmla="*/ 1013013 w 1120017"/>
              <a:gd name="connsiteY41" fmla="*/ 1264596 h 1391055"/>
              <a:gd name="connsiteX42" fmla="*/ 1042196 w 1120017"/>
              <a:gd name="connsiteY42" fmla="*/ 1284051 h 1391055"/>
              <a:gd name="connsiteX43" fmla="*/ 1071379 w 1120017"/>
              <a:gd name="connsiteY43" fmla="*/ 1352145 h 1391055"/>
              <a:gd name="connsiteX44" fmla="*/ 1032468 w 1120017"/>
              <a:gd name="connsiteY44" fmla="*/ 1391055 h 1391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120017" h="1391055">
                <a:moveTo>
                  <a:pt x="1120017" y="0"/>
                </a:moveTo>
                <a:cubicBezTo>
                  <a:pt x="1068136" y="3243"/>
                  <a:pt x="1015955" y="3280"/>
                  <a:pt x="964375" y="9728"/>
                </a:cubicBezTo>
                <a:cubicBezTo>
                  <a:pt x="937842" y="13045"/>
                  <a:pt x="912928" y="24787"/>
                  <a:pt x="886553" y="29183"/>
                </a:cubicBezTo>
                <a:lnTo>
                  <a:pt x="828187" y="38910"/>
                </a:lnTo>
                <a:cubicBezTo>
                  <a:pt x="818460" y="42153"/>
                  <a:pt x="808176" y="44052"/>
                  <a:pt x="799005" y="48638"/>
                </a:cubicBezTo>
                <a:cubicBezTo>
                  <a:pt x="788548" y="53867"/>
                  <a:pt x="780568" y="63488"/>
                  <a:pt x="769822" y="68093"/>
                </a:cubicBezTo>
                <a:cubicBezTo>
                  <a:pt x="757533" y="73359"/>
                  <a:pt x="743881" y="74578"/>
                  <a:pt x="730911" y="77821"/>
                </a:cubicBezTo>
                <a:cubicBezTo>
                  <a:pt x="647277" y="133576"/>
                  <a:pt x="753093" y="66730"/>
                  <a:pt x="672545" y="107004"/>
                </a:cubicBezTo>
                <a:cubicBezTo>
                  <a:pt x="662088" y="112232"/>
                  <a:pt x="653819" y="121231"/>
                  <a:pt x="643362" y="126459"/>
                </a:cubicBezTo>
                <a:cubicBezTo>
                  <a:pt x="634191" y="131045"/>
                  <a:pt x="623514" y="131944"/>
                  <a:pt x="614179" y="136187"/>
                </a:cubicBezTo>
                <a:cubicBezTo>
                  <a:pt x="587776" y="148188"/>
                  <a:pt x="563872" y="165927"/>
                  <a:pt x="536358" y="175098"/>
                </a:cubicBezTo>
                <a:lnTo>
                  <a:pt x="477992" y="194553"/>
                </a:lnTo>
                <a:cubicBezTo>
                  <a:pt x="468264" y="197796"/>
                  <a:pt x="457341" y="198593"/>
                  <a:pt x="448809" y="204281"/>
                </a:cubicBezTo>
                <a:cubicBezTo>
                  <a:pt x="411094" y="229424"/>
                  <a:pt x="430717" y="220039"/>
                  <a:pt x="390443" y="233464"/>
                </a:cubicBezTo>
                <a:cubicBezTo>
                  <a:pt x="377473" y="243192"/>
                  <a:pt x="365280" y="254054"/>
                  <a:pt x="351532" y="262647"/>
                </a:cubicBezTo>
                <a:cubicBezTo>
                  <a:pt x="339235" y="270332"/>
                  <a:pt x="325212" y="274908"/>
                  <a:pt x="312622" y="282102"/>
                </a:cubicBezTo>
                <a:cubicBezTo>
                  <a:pt x="302471" y="287902"/>
                  <a:pt x="293167" y="295072"/>
                  <a:pt x="283439" y="301557"/>
                </a:cubicBezTo>
                <a:cubicBezTo>
                  <a:pt x="276954" y="311285"/>
                  <a:pt x="272782" y="323041"/>
                  <a:pt x="263983" y="330740"/>
                </a:cubicBezTo>
                <a:cubicBezTo>
                  <a:pt x="246386" y="346137"/>
                  <a:pt x="224323" y="355621"/>
                  <a:pt x="205617" y="369651"/>
                </a:cubicBezTo>
                <a:cubicBezTo>
                  <a:pt x="157354" y="405849"/>
                  <a:pt x="180197" y="389841"/>
                  <a:pt x="137524" y="418289"/>
                </a:cubicBezTo>
                <a:cubicBezTo>
                  <a:pt x="131039" y="428017"/>
                  <a:pt x="125371" y="438343"/>
                  <a:pt x="118068" y="447472"/>
                </a:cubicBezTo>
                <a:cubicBezTo>
                  <a:pt x="112339" y="454634"/>
                  <a:pt x="104484" y="459882"/>
                  <a:pt x="98613" y="466928"/>
                </a:cubicBezTo>
                <a:cubicBezTo>
                  <a:pt x="93102" y="473541"/>
                  <a:pt x="56294" y="522382"/>
                  <a:pt x="49975" y="535021"/>
                </a:cubicBezTo>
                <a:cubicBezTo>
                  <a:pt x="45389" y="544192"/>
                  <a:pt x="43490" y="554476"/>
                  <a:pt x="40247" y="564204"/>
                </a:cubicBezTo>
                <a:cubicBezTo>
                  <a:pt x="37004" y="586902"/>
                  <a:pt x="35016" y="609815"/>
                  <a:pt x="30519" y="632298"/>
                </a:cubicBezTo>
                <a:cubicBezTo>
                  <a:pt x="25275" y="658517"/>
                  <a:pt x="11064" y="710119"/>
                  <a:pt x="11064" y="710119"/>
                </a:cubicBezTo>
                <a:cubicBezTo>
                  <a:pt x="643" y="803907"/>
                  <a:pt x="-7472" y="828819"/>
                  <a:pt x="11064" y="933855"/>
                </a:cubicBezTo>
                <a:cubicBezTo>
                  <a:pt x="13096" y="945368"/>
                  <a:pt x="25291" y="952581"/>
                  <a:pt x="30519" y="963038"/>
                </a:cubicBezTo>
                <a:cubicBezTo>
                  <a:pt x="58675" y="1019349"/>
                  <a:pt x="14110" y="966084"/>
                  <a:pt x="69430" y="1021404"/>
                </a:cubicBezTo>
                <a:cubicBezTo>
                  <a:pt x="89776" y="1082439"/>
                  <a:pt x="63499" y="1018112"/>
                  <a:pt x="108341" y="1079770"/>
                </a:cubicBezTo>
                <a:cubicBezTo>
                  <a:pt x="126333" y="1104509"/>
                  <a:pt x="135349" y="1135960"/>
                  <a:pt x="156979" y="1157591"/>
                </a:cubicBezTo>
                <a:cubicBezTo>
                  <a:pt x="163464" y="1164076"/>
                  <a:pt x="169097" y="1171544"/>
                  <a:pt x="176434" y="1177047"/>
                </a:cubicBezTo>
                <a:cubicBezTo>
                  <a:pt x="200169" y="1194848"/>
                  <a:pt x="286773" y="1251637"/>
                  <a:pt x="312622" y="1254868"/>
                </a:cubicBezTo>
                <a:cubicBezTo>
                  <a:pt x="422778" y="1268638"/>
                  <a:pt x="364431" y="1261995"/>
                  <a:pt x="487719" y="1274323"/>
                </a:cubicBezTo>
                <a:cubicBezTo>
                  <a:pt x="500689" y="1284051"/>
                  <a:pt x="511815" y="1296921"/>
                  <a:pt x="526630" y="1303506"/>
                </a:cubicBezTo>
                <a:cubicBezTo>
                  <a:pt x="541739" y="1310221"/>
                  <a:pt x="558734" y="1313234"/>
                  <a:pt x="575268" y="1313234"/>
                </a:cubicBezTo>
                <a:cubicBezTo>
                  <a:pt x="656397" y="1313234"/>
                  <a:pt x="737396" y="1306749"/>
                  <a:pt x="818460" y="1303506"/>
                </a:cubicBezTo>
                <a:cubicBezTo>
                  <a:pt x="850885" y="1306749"/>
                  <a:pt x="883528" y="1308279"/>
                  <a:pt x="915736" y="1313234"/>
                </a:cubicBezTo>
                <a:cubicBezTo>
                  <a:pt x="925871" y="1314793"/>
                  <a:pt x="935060" y="1320145"/>
                  <a:pt x="944919" y="1322962"/>
                </a:cubicBezTo>
                <a:cubicBezTo>
                  <a:pt x="974714" y="1331475"/>
                  <a:pt x="1024377" y="1342417"/>
                  <a:pt x="1051924" y="1342417"/>
                </a:cubicBezTo>
                <a:cubicBezTo>
                  <a:pt x="1065294" y="1342417"/>
                  <a:pt x="1025983" y="1335932"/>
                  <a:pt x="1013013" y="1332689"/>
                </a:cubicBezTo>
                <a:cubicBezTo>
                  <a:pt x="1008426" y="1318927"/>
                  <a:pt x="988583" y="1276811"/>
                  <a:pt x="1013013" y="1264596"/>
                </a:cubicBezTo>
                <a:cubicBezTo>
                  <a:pt x="1023470" y="1259368"/>
                  <a:pt x="1032468" y="1277566"/>
                  <a:pt x="1042196" y="1284051"/>
                </a:cubicBezTo>
                <a:cubicBezTo>
                  <a:pt x="1052588" y="1299639"/>
                  <a:pt x="1077660" y="1330160"/>
                  <a:pt x="1071379" y="1352145"/>
                </a:cubicBezTo>
                <a:cubicBezTo>
                  <a:pt x="1071378" y="1352150"/>
                  <a:pt x="1041116" y="1382408"/>
                  <a:pt x="1032468" y="139105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812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Options for organizing and filtering the data from the spreadsheet. </a:t>
            </a:r>
          </a:p>
          <a:p>
            <a:pPr lvl="1"/>
            <a:r>
              <a:rPr lang="en-US" dirty="0" smtClean="0"/>
              <a:t>For this exercise it’s not necessary so just click ‘</a:t>
            </a:r>
            <a:r>
              <a:rPr lang="en-US" dirty="0" smtClean="0">
                <a:latin typeface="Consolas" panose="020B0609020204030204" pitchFamily="49" charset="0"/>
              </a:rPr>
              <a:t>OK</a:t>
            </a:r>
            <a:r>
              <a:rPr lang="en-US" dirty="0" smtClean="0"/>
              <a:t>’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667000"/>
            <a:ext cx="4724400" cy="347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1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4 (Write)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Word it’s labeled as ‘write’ the letter but </a:t>
            </a:r>
            <a:r>
              <a:rPr lang="en-US" dirty="0" smtClean="0"/>
              <a:t>for this exercise the letter has partially been written (the parts </a:t>
            </a:r>
            <a:r>
              <a:rPr lang="en-US" dirty="0"/>
              <a:t>of the letter that </a:t>
            </a:r>
            <a:r>
              <a:rPr lang="en-US" dirty="0" smtClean="0"/>
              <a:t>appear the same for each client have already been typed in).</a:t>
            </a:r>
            <a:endParaRPr lang="en-US" dirty="0"/>
          </a:p>
          <a:p>
            <a:pPr lvl="1"/>
            <a:r>
              <a:rPr lang="en-US" dirty="0"/>
              <a:t>So for this </a:t>
            </a:r>
            <a:r>
              <a:rPr lang="en-US" dirty="0" smtClean="0"/>
              <a:t>exercise </a:t>
            </a:r>
            <a:r>
              <a:rPr lang="en-US" dirty="0"/>
              <a:t>you can customize the </a:t>
            </a:r>
            <a:r>
              <a:rPr lang="en-US" dirty="0" smtClean="0"/>
              <a:t>letter: address &amp; greet the person by name.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However if you didn’t anything for the letter previously then you can do so now).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228600" y="3802737"/>
            <a:ext cx="8681271" cy="2933343"/>
            <a:chOff x="40036" y="2997631"/>
            <a:chExt cx="8681271" cy="293334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36" y="3385066"/>
              <a:ext cx="2264189" cy="2545908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4570306" y="3084863"/>
              <a:ext cx="2749496" cy="2432566"/>
              <a:chOff x="6089921" y="3431638"/>
              <a:chExt cx="2749496" cy="2432566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24792" y="3844904"/>
                <a:ext cx="2714625" cy="2019300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089921" y="3431638"/>
                <a:ext cx="1489292" cy="369332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b="1" dirty="0"/>
                  <a:t>Letter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40036" y="2997631"/>
              <a:ext cx="3624022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/>
                <a:t>Selecting the  customized fields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23324" y="4521986"/>
              <a:ext cx="129798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Fixed part of letter (no angled brackets)</a:t>
              </a:r>
            </a:p>
          </p:txBody>
        </p:sp>
        <p:sp>
          <p:nvSpPr>
            <p:cNvPr id="18" name="Right Brace 17"/>
            <p:cNvSpPr/>
            <p:nvPr/>
          </p:nvSpPr>
          <p:spPr>
            <a:xfrm>
              <a:off x="7117050" y="4273651"/>
              <a:ext cx="343909" cy="1143000"/>
            </a:xfrm>
            <a:prstGeom prst="rightBrace">
              <a:avLst/>
            </a:prstGeom>
            <a:ln w="127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704814" y="3790979"/>
              <a:ext cx="3161654" cy="1309745"/>
            </a:xfrm>
            <a:custGeom>
              <a:avLst/>
              <a:gdLst>
                <a:gd name="connsiteX0" fmla="*/ 0 w 3161654"/>
                <a:gd name="connsiteY0" fmla="*/ 1509441 h 1509441"/>
                <a:gd name="connsiteX1" fmla="*/ 1053884 w 3161654"/>
                <a:gd name="connsiteY1" fmla="*/ 1385455 h 1509441"/>
                <a:gd name="connsiteX2" fmla="*/ 1208867 w 3161654"/>
                <a:gd name="connsiteY2" fmla="*/ 1338960 h 1509441"/>
                <a:gd name="connsiteX3" fmla="*/ 1317355 w 3161654"/>
                <a:gd name="connsiteY3" fmla="*/ 1307963 h 1509441"/>
                <a:gd name="connsiteX4" fmla="*/ 1363850 w 3161654"/>
                <a:gd name="connsiteY4" fmla="*/ 1276967 h 1509441"/>
                <a:gd name="connsiteX5" fmla="*/ 1487837 w 3161654"/>
                <a:gd name="connsiteY5" fmla="*/ 1245970 h 1509441"/>
                <a:gd name="connsiteX6" fmla="*/ 1518833 w 3161654"/>
                <a:gd name="connsiteY6" fmla="*/ 1199475 h 1509441"/>
                <a:gd name="connsiteX7" fmla="*/ 1611823 w 3161654"/>
                <a:gd name="connsiteY7" fmla="*/ 1168479 h 1509441"/>
                <a:gd name="connsiteX8" fmla="*/ 1704813 w 3161654"/>
                <a:gd name="connsiteY8" fmla="*/ 1090987 h 1509441"/>
                <a:gd name="connsiteX9" fmla="*/ 1797803 w 3161654"/>
                <a:gd name="connsiteY9" fmla="*/ 1028994 h 1509441"/>
                <a:gd name="connsiteX10" fmla="*/ 1921789 w 3161654"/>
                <a:gd name="connsiteY10" fmla="*/ 951502 h 1509441"/>
                <a:gd name="connsiteX11" fmla="*/ 1952786 w 3161654"/>
                <a:gd name="connsiteY11" fmla="*/ 905007 h 1509441"/>
                <a:gd name="connsiteX12" fmla="*/ 1999281 w 3161654"/>
                <a:gd name="connsiteY12" fmla="*/ 874011 h 1509441"/>
                <a:gd name="connsiteX13" fmla="*/ 2045776 w 3161654"/>
                <a:gd name="connsiteY13" fmla="*/ 827516 h 1509441"/>
                <a:gd name="connsiteX14" fmla="*/ 2107769 w 3161654"/>
                <a:gd name="connsiteY14" fmla="*/ 750024 h 1509441"/>
                <a:gd name="connsiteX15" fmla="*/ 2138766 w 3161654"/>
                <a:gd name="connsiteY15" fmla="*/ 688031 h 1509441"/>
                <a:gd name="connsiteX16" fmla="*/ 2185261 w 3161654"/>
                <a:gd name="connsiteY16" fmla="*/ 641536 h 1509441"/>
                <a:gd name="connsiteX17" fmla="*/ 2293749 w 3161654"/>
                <a:gd name="connsiteY17" fmla="*/ 533048 h 1509441"/>
                <a:gd name="connsiteX18" fmla="*/ 2340244 w 3161654"/>
                <a:gd name="connsiteY18" fmla="*/ 486553 h 1509441"/>
                <a:gd name="connsiteX19" fmla="*/ 2386739 w 3161654"/>
                <a:gd name="connsiteY19" fmla="*/ 455557 h 1509441"/>
                <a:gd name="connsiteX20" fmla="*/ 2402237 w 3161654"/>
                <a:gd name="connsiteY20" fmla="*/ 409062 h 1509441"/>
                <a:gd name="connsiteX21" fmla="*/ 2557220 w 3161654"/>
                <a:gd name="connsiteY21" fmla="*/ 269577 h 1509441"/>
                <a:gd name="connsiteX22" fmla="*/ 2634711 w 3161654"/>
                <a:gd name="connsiteY22" fmla="*/ 192085 h 1509441"/>
                <a:gd name="connsiteX23" fmla="*/ 2665708 w 3161654"/>
                <a:gd name="connsiteY23" fmla="*/ 145590 h 1509441"/>
                <a:gd name="connsiteX24" fmla="*/ 2758698 w 3161654"/>
                <a:gd name="connsiteY24" fmla="*/ 99096 h 1509441"/>
                <a:gd name="connsiteX25" fmla="*/ 2820691 w 3161654"/>
                <a:gd name="connsiteY25" fmla="*/ 52601 h 1509441"/>
                <a:gd name="connsiteX26" fmla="*/ 2913681 w 3161654"/>
                <a:gd name="connsiteY26" fmla="*/ 21604 h 1509441"/>
                <a:gd name="connsiteX27" fmla="*/ 3161654 w 3161654"/>
                <a:gd name="connsiteY27" fmla="*/ 6106 h 150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161654" h="1509441">
                  <a:moveTo>
                    <a:pt x="0" y="1509441"/>
                  </a:moveTo>
                  <a:lnTo>
                    <a:pt x="1053884" y="1385455"/>
                  </a:lnTo>
                  <a:cubicBezTo>
                    <a:pt x="1103093" y="1379304"/>
                    <a:pt x="1163902" y="1350201"/>
                    <a:pt x="1208867" y="1338960"/>
                  </a:cubicBezTo>
                  <a:cubicBezTo>
                    <a:pt x="1228738" y="1333992"/>
                    <a:pt x="1295115" y="1319083"/>
                    <a:pt x="1317355" y="1307963"/>
                  </a:cubicBezTo>
                  <a:cubicBezTo>
                    <a:pt x="1334015" y="1299633"/>
                    <a:pt x="1347190" y="1285297"/>
                    <a:pt x="1363850" y="1276967"/>
                  </a:cubicBezTo>
                  <a:cubicBezTo>
                    <a:pt x="1395625" y="1261079"/>
                    <a:pt x="1458356" y="1251866"/>
                    <a:pt x="1487837" y="1245970"/>
                  </a:cubicBezTo>
                  <a:cubicBezTo>
                    <a:pt x="1498169" y="1230472"/>
                    <a:pt x="1503038" y="1209347"/>
                    <a:pt x="1518833" y="1199475"/>
                  </a:cubicBezTo>
                  <a:cubicBezTo>
                    <a:pt x="1546540" y="1182158"/>
                    <a:pt x="1611823" y="1168479"/>
                    <a:pt x="1611823" y="1168479"/>
                  </a:cubicBezTo>
                  <a:cubicBezTo>
                    <a:pt x="1777978" y="1057708"/>
                    <a:pt x="1525803" y="1230216"/>
                    <a:pt x="1704813" y="1090987"/>
                  </a:cubicBezTo>
                  <a:cubicBezTo>
                    <a:pt x="1734219" y="1068116"/>
                    <a:pt x="1768000" y="1051346"/>
                    <a:pt x="1797803" y="1028994"/>
                  </a:cubicBezTo>
                  <a:cubicBezTo>
                    <a:pt x="1878279" y="968637"/>
                    <a:pt x="1836693" y="994051"/>
                    <a:pt x="1921789" y="951502"/>
                  </a:cubicBezTo>
                  <a:cubicBezTo>
                    <a:pt x="1932121" y="936004"/>
                    <a:pt x="1939615" y="918178"/>
                    <a:pt x="1952786" y="905007"/>
                  </a:cubicBezTo>
                  <a:cubicBezTo>
                    <a:pt x="1965957" y="891836"/>
                    <a:pt x="1984972" y="885935"/>
                    <a:pt x="1999281" y="874011"/>
                  </a:cubicBezTo>
                  <a:cubicBezTo>
                    <a:pt x="2016119" y="859980"/>
                    <a:pt x="2030278" y="843014"/>
                    <a:pt x="2045776" y="827516"/>
                  </a:cubicBezTo>
                  <a:cubicBezTo>
                    <a:pt x="2082778" y="716507"/>
                    <a:pt x="2029878" y="843492"/>
                    <a:pt x="2107769" y="750024"/>
                  </a:cubicBezTo>
                  <a:cubicBezTo>
                    <a:pt x="2122560" y="732275"/>
                    <a:pt x="2125337" y="706831"/>
                    <a:pt x="2138766" y="688031"/>
                  </a:cubicBezTo>
                  <a:cubicBezTo>
                    <a:pt x="2151506" y="670196"/>
                    <a:pt x="2171805" y="658837"/>
                    <a:pt x="2185261" y="641536"/>
                  </a:cubicBezTo>
                  <a:cubicBezTo>
                    <a:pt x="2272303" y="529624"/>
                    <a:pt x="2204901" y="562663"/>
                    <a:pt x="2293749" y="533048"/>
                  </a:cubicBezTo>
                  <a:cubicBezTo>
                    <a:pt x="2309247" y="517550"/>
                    <a:pt x="2323406" y="500584"/>
                    <a:pt x="2340244" y="486553"/>
                  </a:cubicBezTo>
                  <a:cubicBezTo>
                    <a:pt x="2354553" y="474629"/>
                    <a:pt x="2375103" y="470102"/>
                    <a:pt x="2386739" y="455557"/>
                  </a:cubicBezTo>
                  <a:cubicBezTo>
                    <a:pt x="2396944" y="442800"/>
                    <a:pt x="2392207" y="421957"/>
                    <a:pt x="2402237" y="409062"/>
                  </a:cubicBezTo>
                  <a:cubicBezTo>
                    <a:pt x="2454155" y="342310"/>
                    <a:pt x="2495123" y="316150"/>
                    <a:pt x="2557220" y="269577"/>
                  </a:cubicBezTo>
                  <a:cubicBezTo>
                    <a:pt x="2588357" y="176164"/>
                    <a:pt x="2546321" y="265743"/>
                    <a:pt x="2634711" y="192085"/>
                  </a:cubicBezTo>
                  <a:cubicBezTo>
                    <a:pt x="2649020" y="180160"/>
                    <a:pt x="2652537" y="158761"/>
                    <a:pt x="2665708" y="145590"/>
                  </a:cubicBezTo>
                  <a:cubicBezTo>
                    <a:pt x="2695752" y="115547"/>
                    <a:pt x="2720883" y="111701"/>
                    <a:pt x="2758698" y="99096"/>
                  </a:cubicBezTo>
                  <a:cubicBezTo>
                    <a:pt x="2779362" y="83598"/>
                    <a:pt x="2797588" y="64153"/>
                    <a:pt x="2820691" y="52601"/>
                  </a:cubicBezTo>
                  <a:cubicBezTo>
                    <a:pt x="2849915" y="37989"/>
                    <a:pt x="2882684" y="31936"/>
                    <a:pt x="2913681" y="21604"/>
                  </a:cubicBezTo>
                  <a:cubicBezTo>
                    <a:pt x="3023887" y="-15131"/>
                    <a:pt x="2943849" y="6106"/>
                    <a:pt x="3161654" y="6106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673817" y="4198897"/>
              <a:ext cx="3177152" cy="1130427"/>
            </a:xfrm>
            <a:custGeom>
              <a:avLst/>
              <a:gdLst>
                <a:gd name="connsiteX0" fmla="*/ 0 w 3177152"/>
                <a:gd name="connsiteY0" fmla="*/ 1380493 h 1380493"/>
                <a:gd name="connsiteX1" fmla="*/ 1456841 w 3177152"/>
                <a:gd name="connsiteY1" fmla="*/ 1349496 h 1380493"/>
                <a:gd name="connsiteX2" fmla="*/ 1518834 w 3177152"/>
                <a:gd name="connsiteY2" fmla="*/ 1333998 h 1380493"/>
                <a:gd name="connsiteX3" fmla="*/ 1689315 w 3177152"/>
                <a:gd name="connsiteY3" fmla="*/ 1318500 h 1380493"/>
                <a:gd name="connsiteX4" fmla="*/ 1797803 w 3177152"/>
                <a:gd name="connsiteY4" fmla="*/ 1303001 h 1380493"/>
                <a:gd name="connsiteX5" fmla="*/ 1844298 w 3177152"/>
                <a:gd name="connsiteY5" fmla="*/ 1287503 h 1380493"/>
                <a:gd name="connsiteX6" fmla="*/ 1906291 w 3177152"/>
                <a:gd name="connsiteY6" fmla="*/ 1272005 h 1380493"/>
                <a:gd name="connsiteX7" fmla="*/ 1999281 w 3177152"/>
                <a:gd name="connsiteY7" fmla="*/ 1210011 h 1380493"/>
                <a:gd name="connsiteX8" fmla="*/ 2092271 w 3177152"/>
                <a:gd name="connsiteY8" fmla="*/ 1163517 h 1380493"/>
                <a:gd name="connsiteX9" fmla="*/ 2200759 w 3177152"/>
                <a:gd name="connsiteY9" fmla="*/ 1024032 h 1380493"/>
                <a:gd name="connsiteX10" fmla="*/ 2278251 w 3177152"/>
                <a:gd name="connsiteY10" fmla="*/ 931042 h 1380493"/>
                <a:gd name="connsiteX11" fmla="*/ 2293749 w 3177152"/>
                <a:gd name="connsiteY11" fmla="*/ 884547 h 1380493"/>
                <a:gd name="connsiteX12" fmla="*/ 2324746 w 3177152"/>
                <a:gd name="connsiteY12" fmla="*/ 838052 h 1380493"/>
                <a:gd name="connsiteX13" fmla="*/ 2355742 w 3177152"/>
                <a:gd name="connsiteY13" fmla="*/ 729564 h 1380493"/>
                <a:gd name="connsiteX14" fmla="*/ 2386739 w 3177152"/>
                <a:gd name="connsiteY14" fmla="*/ 683069 h 1380493"/>
                <a:gd name="connsiteX15" fmla="*/ 2417736 w 3177152"/>
                <a:gd name="connsiteY15" fmla="*/ 543584 h 1380493"/>
                <a:gd name="connsiteX16" fmla="*/ 2448732 w 3177152"/>
                <a:gd name="connsiteY16" fmla="*/ 497089 h 1380493"/>
                <a:gd name="connsiteX17" fmla="*/ 2495227 w 3177152"/>
                <a:gd name="connsiteY17" fmla="*/ 404100 h 1380493"/>
                <a:gd name="connsiteX18" fmla="*/ 2541722 w 3177152"/>
                <a:gd name="connsiteY18" fmla="*/ 311110 h 1380493"/>
                <a:gd name="connsiteX19" fmla="*/ 2588217 w 3177152"/>
                <a:gd name="connsiteY19" fmla="*/ 280113 h 1380493"/>
                <a:gd name="connsiteX20" fmla="*/ 2619214 w 3177152"/>
                <a:gd name="connsiteY20" fmla="*/ 233618 h 1380493"/>
                <a:gd name="connsiteX21" fmla="*/ 2712203 w 3177152"/>
                <a:gd name="connsiteY21" fmla="*/ 171625 h 1380493"/>
                <a:gd name="connsiteX22" fmla="*/ 2758698 w 3177152"/>
                <a:gd name="connsiteY22" fmla="*/ 140628 h 1380493"/>
                <a:gd name="connsiteX23" fmla="*/ 2805193 w 3177152"/>
                <a:gd name="connsiteY23" fmla="*/ 109632 h 1380493"/>
                <a:gd name="connsiteX24" fmla="*/ 2851688 w 3177152"/>
                <a:gd name="connsiteY24" fmla="*/ 63137 h 1380493"/>
                <a:gd name="connsiteX25" fmla="*/ 2944678 w 3177152"/>
                <a:gd name="connsiteY25" fmla="*/ 32140 h 1380493"/>
                <a:gd name="connsiteX26" fmla="*/ 3084163 w 3177152"/>
                <a:gd name="connsiteY26" fmla="*/ 1144 h 1380493"/>
                <a:gd name="connsiteX27" fmla="*/ 3177152 w 3177152"/>
                <a:gd name="connsiteY27" fmla="*/ 1144 h 138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177152" h="1380493">
                  <a:moveTo>
                    <a:pt x="0" y="1380493"/>
                  </a:moveTo>
                  <a:lnTo>
                    <a:pt x="1456841" y="1349496"/>
                  </a:lnTo>
                  <a:cubicBezTo>
                    <a:pt x="1478110" y="1348346"/>
                    <a:pt x="1497721" y="1336813"/>
                    <a:pt x="1518834" y="1333998"/>
                  </a:cubicBezTo>
                  <a:cubicBezTo>
                    <a:pt x="1575395" y="1326457"/>
                    <a:pt x="1632603" y="1324801"/>
                    <a:pt x="1689315" y="1318500"/>
                  </a:cubicBezTo>
                  <a:cubicBezTo>
                    <a:pt x="1725621" y="1314466"/>
                    <a:pt x="1761640" y="1308167"/>
                    <a:pt x="1797803" y="1303001"/>
                  </a:cubicBezTo>
                  <a:cubicBezTo>
                    <a:pt x="1813301" y="1297835"/>
                    <a:pt x="1828590" y="1291991"/>
                    <a:pt x="1844298" y="1287503"/>
                  </a:cubicBezTo>
                  <a:cubicBezTo>
                    <a:pt x="1864779" y="1281651"/>
                    <a:pt x="1887239" y="1281531"/>
                    <a:pt x="1906291" y="1272005"/>
                  </a:cubicBezTo>
                  <a:cubicBezTo>
                    <a:pt x="1939611" y="1255345"/>
                    <a:pt x="1963939" y="1221791"/>
                    <a:pt x="1999281" y="1210011"/>
                  </a:cubicBezTo>
                  <a:cubicBezTo>
                    <a:pt x="2045879" y="1194479"/>
                    <a:pt x="2052213" y="1196898"/>
                    <a:pt x="2092271" y="1163517"/>
                  </a:cubicBezTo>
                  <a:cubicBezTo>
                    <a:pt x="2223147" y="1054454"/>
                    <a:pt x="2027961" y="1196830"/>
                    <a:pt x="2200759" y="1024032"/>
                  </a:cubicBezTo>
                  <a:cubicBezTo>
                    <a:pt x="2260425" y="964366"/>
                    <a:pt x="2235096" y="995774"/>
                    <a:pt x="2278251" y="931042"/>
                  </a:cubicBezTo>
                  <a:cubicBezTo>
                    <a:pt x="2283417" y="915544"/>
                    <a:pt x="2286443" y="899159"/>
                    <a:pt x="2293749" y="884547"/>
                  </a:cubicBezTo>
                  <a:cubicBezTo>
                    <a:pt x="2302079" y="867887"/>
                    <a:pt x="2317409" y="855173"/>
                    <a:pt x="2324746" y="838052"/>
                  </a:cubicBezTo>
                  <a:cubicBezTo>
                    <a:pt x="2354539" y="768536"/>
                    <a:pt x="2325584" y="789881"/>
                    <a:pt x="2355742" y="729564"/>
                  </a:cubicBezTo>
                  <a:cubicBezTo>
                    <a:pt x="2364072" y="712904"/>
                    <a:pt x="2376407" y="698567"/>
                    <a:pt x="2386739" y="683069"/>
                  </a:cubicBezTo>
                  <a:cubicBezTo>
                    <a:pt x="2389499" y="669271"/>
                    <a:pt x="2409527" y="562739"/>
                    <a:pt x="2417736" y="543584"/>
                  </a:cubicBezTo>
                  <a:cubicBezTo>
                    <a:pt x="2425073" y="526463"/>
                    <a:pt x="2440402" y="513749"/>
                    <a:pt x="2448732" y="497089"/>
                  </a:cubicBezTo>
                  <a:cubicBezTo>
                    <a:pt x="2512893" y="368766"/>
                    <a:pt x="2406399" y="537341"/>
                    <a:pt x="2495227" y="404100"/>
                  </a:cubicBezTo>
                  <a:cubicBezTo>
                    <a:pt x="2507832" y="366283"/>
                    <a:pt x="2511677" y="341155"/>
                    <a:pt x="2541722" y="311110"/>
                  </a:cubicBezTo>
                  <a:cubicBezTo>
                    <a:pt x="2554893" y="297939"/>
                    <a:pt x="2572719" y="290445"/>
                    <a:pt x="2588217" y="280113"/>
                  </a:cubicBezTo>
                  <a:cubicBezTo>
                    <a:pt x="2598549" y="264615"/>
                    <a:pt x="2605196" y="245884"/>
                    <a:pt x="2619214" y="233618"/>
                  </a:cubicBezTo>
                  <a:cubicBezTo>
                    <a:pt x="2647250" y="209087"/>
                    <a:pt x="2681207" y="192289"/>
                    <a:pt x="2712203" y="171625"/>
                  </a:cubicBezTo>
                  <a:lnTo>
                    <a:pt x="2758698" y="140628"/>
                  </a:lnTo>
                  <a:cubicBezTo>
                    <a:pt x="2774196" y="130296"/>
                    <a:pt x="2792022" y="122803"/>
                    <a:pt x="2805193" y="109632"/>
                  </a:cubicBezTo>
                  <a:cubicBezTo>
                    <a:pt x="2820691" y="94134"/>
                    <a:pt x="2832528" y="73781"/>
                    <a:pt x="2851688" y="63137"/>
                  </a:cubicBezTo>
                  <a:cubicBezTo>
                    <a:pt x="2880250" y="47269"/>
                    <a:pt x="2913681" y="42472"/>
                    <a:pt x="2944678" y="32140"/>
                  </a:cubicBezTo>
                  <a:cubicBezTo>
                    <a:pt x="3002076" y="13007"/>
                    <a:pt x="3011430" y="7205"/>
                    <a:pt x="3084163" y="1144"/>
                  </a:cubicBezTo>
                  <a:cubicBezTo>
                    <a:pt x="3115052" y="-1430"/>
                    <a:pt x="3146156" y="1144"/>
                    <a:pt x="3177152" y="1144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695560" y="5584572"/>
            <a:ext cx="652222" cy="418388"/>
            <a:chOff x="2619360" y="5325492"/>
            <a:chExt cx="652222" cy="41838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2619360" y="5325492"/>
              <a:ext cx="652222" cy="418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2771760" y="5325492"/>
              <a:ext cx="228600" cy="418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1590258" y="6360665"/>
            <a:ext cx="720078" cy="366440"/>
            <a:chOff x="2619360" y="5377440"/>
            <a:chExt cx="720078" cy="366440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2740027" y="5377440"/>
              <a:ext cx="599411" cy="346340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2619360" y="5511305"/>
              <a:ext cx="152400" cy="232575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710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4 </a:t>
            </a:r>
            <a:r>
              <a:rPr lang="en-US" dirty="0" smtClean="0"/>
              <a:t>(Alternate Write</a:t>
            </a:r>
            <a:r>
              <a:rPr lang="en-US" dirty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the line that says “Congratulations, you won a prize!” put each of the following on it’s own line.</a:t>
            </a:r>
            <a:endParaRPr lang="en-CA" dirty="0" smtClean="0"/>
          </a:p>
          <a:p>
            <a:pPr lvl="2"/>
            <a:r>
              <a:rPr lang="en-CA" dirty="0" smtClean="0"/>
              <a:t>Step 4A: Selecting the “</a:t>
            </a:r>
            <a:r>
              <a:rPr lang="en-CA" dirty="0" smtClean="0">
                <a:solidFill>
                  <a:srgbClr val="0000FF"/>
                </a:solidFill>
              </a:rPr>
              <a:t>address block</a:t>
            </a:r>
            <a:r>
              <a:rPr lang="en-CA" dirty="0" smtClean="0"/>
              <a:t>” directly can be problematic so it’s best to manually select the appropriate column ‘address’ from the spreadsheet.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marL="457200" lvl="2" indent="0">
              <a:buNone/>
            </a:pPr>
            <a:endParaRPr lang="en-US" dirty="0"/>
          </a:p>
          <a:p>
            <a:pPr lvl="1"/>
            <a:r>
              <a:rPr lang="en-CA" dirty="0"/>
              <a:t>Step 4B:  Click “</a:t>
            </a:r>
            <a:r>
              <a:rPr lang="en-CA" dirty="0">
                <a:latin typeface="Consolas" panose="020B0609020204030204" pitchFamily="49" charset="0"/>
              </a:rPr>
              <a:t>Greeting line</a:t>
            </a:r>
            <a:r>
              <a:rPr lang="en-CA" dirty="0"/>
              <a:t>” </a:t>
            </a:r>
            <a:r>
              <a:rPr lang="en-CA" dirty="0" smtClean="0"/>
              <a:t>and </a:t>
            </a:r>
            <a:r>
              <a:rPr lang="en-CA" dirty="0"/>
              <a:t>then ‘</a:t>
            </a:r>
            <a:r>
              <a:rPr lang="en-CA" dirty="0">
                <a:latin typeface="Consolas" panose="020B0609020204030204" pitchFamily="49" charset="0"/>
              </a:rPr>
              <a:t>OK</a:t>
            </a:r>
            <a:r>
              <a:rPr lang="en-CA" dirty="0"/>
              <a:t>’. Word will customize the greeting with the client’s name e.g. Dear Bottlewasher </a:t>
            </a:r>
            <a:r>
              <a:rPr lang="en-CA" dirty="0" smtClean="0"/>
              <a:t>Tam</a:t>
            </a:r>
            <a:endParaRPr lang="en-US" i="1" dirty="0" smtClean="0"/>
          </a:p>
          <a:p>
            <a:r>
              <a:rPr lang="en-US" i="1" dirty="0" smtClean="0"/>
              <a:t>Click </a:t>
            </a:r>
            <a:r>
              <a:rPr lang="en-US" i="1" dirty="0"/>
              <a:t>‘</a:t>
            </a:r>
            <a:r>
              <a:rPr lang="en-US" i="1" dirty="0">
                <a:latin typeface="Consolas" panose="020B0609020204030204" pitchFamily="49" charset="0"/>
              </a:rPr>
              <a:t>next</a:t>
            </a:r>
            <a:r>
              <a:rPr lang="en-US" i="1" dirty="0"/>
              <a:t>’ to preview the letters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96" y="2984362"/>
            <a:ext cx="2058248" cy="2314343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2343150" y="4128983"/>
            <a:ext cx="2747265" cy="1061392"/>
          </a:xfrm>
          <a:custGeom>
            <a:avLst/>
            <a:gdLst>
              <a:gd name="connsiteX0" fmla="*/ 0 w 2873829"/>
              <a:gd name="connsiteY0" fmla="*/ 1404257 h 1404257"/>
              <a:gd name="connsiteX1" fmla="*/ 702129 w 2873829"/>
              <a:gd name="connsiteY1" fmla="*/ 1306286 h 1404257"/>
              <a:gd name="connsiteX2" fmla="*/ 783772 w 2873829"/>
              <a:gd name="connsiteY2" fmla="*/ 1289957 h 1404257"/>
              <a:gd name="connsiteX3" fmla="*/ 914400 w 2873829"/>
              <a:gd name="connsiteY3" fmla="*/ 1257300 h 1404257"/>
              <a:gd name="connsiteX4" fmla="*/ 996043 w 2873829"/>
              <a:gd name="connsiteY4" fmla="*/ 1240971 h 1404257"/>
              <a:gd name="connsiteX5" fmla="*/ 1094015 w 2873829"/>
              <a:gd name="connsiteY5" fmla="*/ 1208314 h 1404257"/>
              <a:gd name="connsiteX6" fmla="*/ 1143000 w 2873829"/>
              <a:gd name="connsiteY6" fmla="*/ 1191986 h 1404257"/>
              <a:gd name="connsiteX7" fmla="*/ 1191986 w 2873829"/>
              <a:gd name="connsiteY7" fmla="*/ 1175657 h 1404257"/>
              <a:gd name="connsiteX8" fmla="*/ 1322615 w 2873829"/>
              <a:gd name="connsiteY8" fmla="*/ 1094014 h 1404257"/>
              <a:gd name="connsiteX9" fmla="*/ 1420586 w 2873829"/>
              <a:gd name="connsiteY9" fmla="*/ 1061357 h 1404257"/>
              <a:gd name="connsiteX10" fmla="*/ 1583872 w 2873829"/>
              <a:gd name="connsiteY10" fmla="*/ 979714 h 1404257"/>
              <a:gd name="connsiteX11" fmla="*/ 1681843 w 2873829"/>
              <a:gd name="connsiteY11" fmla="*/ 898071 h 1404257"/>
              <a:gd name="connsiteX12" fmla="*/ 1747157 w 2873829"/>
              <a:gd name="connsiteY12" fmla="*/ 865414 h 1404257"/>
              <a:gd name="connsiteX13" fmla="*/ 1812472 w 2873829"/>
              <a:gd name="connsiteY13" fmla="*/ 783771 h 1404257"/>
              <a:gd name="connsiteX14" fmla="*/ 1861457 w 2873829"/>
              <a:gd name="connsiteY14" fmla="*/ 685800 h 1404257"/>
              <a:gd name="connsiteX15" fmla="*/ 1877786 w 2873829"/>
              <a:gd name="connsiteY15" fmla="*/ 636814 h 1404257"/>
              <a:gd name="connsiteX16" fmla="*/ 1943100 w 2873829"/>
              <a:gd name="connsiteY16" fmla="*/ 538843 h 1404257"/>
              <a:gd name="connsiteX17" fmla="*/ 1992086 w 2873829"/>
              <a:gd name="connsiteY17" fmla="*/ 375557 h 1404257"/>
              <a:gd name="connsiteX18" fmla="*/ 2122715 w 2873829"/>
              <a:gd name="connsiteY18" fmla="*/ 228600 h 1404257"/>
              <a:gd name="connsiteX19" fmla="*/ 2253343 w 2873829"/>
              <a:gd name="connsiteY19" fmla="*/ 130629 h 1404257"/>
              <a:gd name="connsiteX20" fmla="*/ 2334986 w 2873829"/>
              <a:gd name="connsiteY20" fmla="*/ 81643 h 1404257"/>
              <a:gd name="connsiteX21" fmla="*/ 2432957 w 2873829"/>
              <a:gd name="connsiteY21" fmla="*/ 0 h 1404257"/>
              <a:gd name="connsiteX22" fmla="*/ 2743200 w 2873829"/>
              <a:gd name="connsiteY22" fmla="*/ 16329 h 1404257"/>
              <a:gd name="connsiteX23" fmla="*/ 2792186 w 2873829"/>
              <a:gd name="connsiteY23" fmla="*/ 32657 h 1404257"/>
              <a:gd name="connsiteX24" fmla="*/ 2873829 w 2873829"/>
              <a:gd name="connsiteY24" fmla="*/ 32657 h 140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73829" h="1404257">
                <a:moveTo>
                  <a:pt x="0" y="1404257"/>
                </a:moveTo>
                <a:lnTo>
                  <a:pt x="702129" y="1306286"/>
                </a:lnTo>
                <a:cubicBezTo>
                  <a:pt x="729592" y="1302281"/>
                  <a:pt x="756729" y="1296198"/>
                  <a:pt x="783772" y="1289957"/>
                </a:cubicBezTo>
                <a:cubicBezTo>
                  <a:pt x="827505" y="1279865"/>
                  <a:pt x="870389" y="1266102"/>
                  <a:pt x="914400" y="1257300"/>
                </a:cubicBezTo>
                <a:cubicBezTo>
                  <a:pt x="941614" y="1251857"/>
                  <a:pt x="969268" y="1248273"/>
                  <a:pt x="996043" y="1240971"/>
                </a:cubicBezTo>
                <a:cubicBezTo>
                  <a:pt x="1029254" y="1231913"/>
                  <a:pt x="1061358" y="1219200"/>
                  <a:pt x="1094015" y="1208314"/>
                </a:cubicBezTo>
                <a:lnTo>
                  <a:pt x="1143000" y="1191986"/>
                </a:lnTo>
                <a:lnTo>
                  <a:pt x="1191986" y="1175657"/>
                </a:lnTo>
                <a:cubicBezTo>
                  <a:pt x="1248136" y="1133544"/>
                  <a:pt x="1258573" y="1119631"/>
                  <a:pt x="1322615" y="1094014"/>
                </a:cubicBezTo>
                <a:cubicBezTo>
                  <a:pt x="1354576" y="1081230"/>
                  <a:pt x="1391944" y="1080452"/>
                  <a:pt x="1420586" y="1061357"/>
                </a:cubicBezTo>
                <a:cubicBezTo>
                  <a:pt x="1564478" y="965430"/>
                  <a:pt x="1323922" y="1121505"/>
                  <a:pt x="1583872" y="979714"/>
                </a:cubicBezTo>
                <a:cubicBezTo>
                  <a:pt x="1782809" y="871203"/>
                  <a:pt x="1561320" y="978421"/>
                  <a:pt x="1681843" y="898071"/>
                </a:cubicBezTo>
                <a:cubicBezTo>
                  <a:pt x="1702096" y="884569"/>
                  <a:pt x="1726904" y="878916"/>
                  <a:pt x="1747157" y="865414"/>
                </a:cubicBezTo>
                <a:cubicBezTo>
                  <a:pt x="1775080" y="846799"/>
                  <a:pt x="1795001" y="809977"/>
                  <a:pt x="1812472" y="783771"/>
                </a:cubicBezTo>
                <a:cubicBezTo>
                  <a:pt x="1853511" y="660650"/>
                  <a:pt x="1798153" y="812409"/>
                  <a:pt x="1861457" y="685800"/>
                </a:cubicBezTo>
                <a:cubicBezTo>
                  <a:pt x="1869154" y="670405"/>
                  <a:pt x="1869427" y="651860"/>
                  <a:pt x="1877786" y="636814"/>
                </a:cubicBezTo>
                <a:cubicBezTo>
                  <a:pt x="1896847" y="602504"/>
                  <a:pt x="1943100" y="538843"/>
                  <a:pt x="1943100" y="538843"/>
                </a:cubicBezTo>
                <a:cubicBezTo>
                  <a:pt x="1952228" y="502333"/>
                  <a:pt x="1976186" y="399407"/>
                  <a:pt x="1992086" y="375557"/>
                </a:cubicBezTo>
                <a:cubicBezTo>
                  <a:pt x="2050362" y="288143"/>
                  <a:pt x="2010865" y="340449"/>
                  <a:pt x="2122715" y="228600"/>
                </a:cubicBezTo>
                <a:cubicBezTo>
                  <a:pt x="2205242" y="146074"/>
                  <a:pt x="2160489" y="177056"/>
                  <a:pt x="2253343" y="130629"/>
                </a:cubicBezTo>
                <a:cubicBezTo>
                  <a:pt x="2317129" y="66841"/>
                  <a:pt x="2250199" y="124035"/>
                  <a:pt x="2334986" y="81643"/>
                </a:cubicBezTo>
                <a:cubicBezTo>
                  <a:pt x="2380453" y="58910"/>
                  <a:pt x="2396844" y="36113"/>
                  <a:pt x="2432957" y="0"/>
                </a:cubicBezTo>
                <a:cubicBezTo>
                  <a:pt x="2536371" y="5443"/>
                  <a:pt x="2640068" y="6953"/>
                  <a:pt x="2743200" y="16329"/>
                </a:cubicBezTo>
                <a:cubicBezTo>
                  <a:pt x="2760341" y="17887"/>
                  <a:pt x="2775107" y="30522"/>
                  <a:pt x="2792186" y="32657"/>
                </a:cubicBezTo>
                <a:cubicBezTo>
                  <a:pt x="2819190" y="36032"/>
                  <a:pt x="2846615" y="32657"/>
                  <a:pt x="2873829" y="3265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9" name="Group 8"/>
          <p:cNvGrpSpPr/>
          <p:nvPr/>
        </p:nvGrpSpPr>
        <p:grpSpPr>
          <a:xfrm>
            <a:off x="6324600" y="2743200"/>
            <a:ext cx="2819400" cy="542175"/>
            <a:chOff x="6419850" y="2906629"/>
            <a:chExt cx="3101499" cy="61762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3289" y="3181350"/>
              <a:ext cx="2495550" cy="3429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419850" y="2906629"/>
              <a:ext cx="3101499" cy="420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Clients spreadsheet</a:t>
              </a:r>
              <a:endParaRPr lang="en-CA" b="1" dirty="0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415" y="3415647"/>
            <a:ext cx="2523071" cy="2081213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1379447" y="4353635"/>
            <a:ext cx="1217838" cy="344847"/>
          </a:xfrm>
          <a:custGeom>
            <a:avLst/>
            <a:gdLst>
              <a:gd name="connsiteX0" fmla="*/ 429898 w 1217838"/>
              <a:gd name="connsiteY0" fmla="*/ 315642 h 344847"/>
              <a:gd name="connsiteX1" fmla="*/ 1071923 w 1217838"/>
              <a:gd name="connsiteY1" fmla="*/ 335097 h 344847"/>
              <a:gd name="connsiteX2" fmla="*/ 1130289 w 1217838"/>
              <a:gd name="connsiteY2" fmla="*/ 315642 h 344847"/>
              <a:gd name="connsiteX3" fmla="*/ 1149744 w 1217838"/>
              <a:gd name="connsiteY3" fmla="*/ 296186 h 344847"/>
              <a:gd name="connsiteX4" fmla="*/ 1198383 w 1217838"/>
              <a:gd name="connsiteY4" fmla="*/ 267003 h 344847"/>
              <a:gd name="connsiteX5" fmla="*/ 1208110 w 1217838"/>
              <a:gd name="connsiteY5" fmla="*/ 228093 h 344847"/>
              <a:gd name="connsiteX6" fmla="*/ 1217838 w 1217838"/>
              <a:gd name="connsiteY6" fmla="*/ 198910 h 344847"/>
              <a:gd name="connsiteX7" fmla="*/ 1208110 w 1217838"/>
              <a:gd name="connsiteY7" fmla="*/ 121088 h 344847"/>
              <a:gd name="connsiteX8" fmla="*/ 1188655 w 1217838"/>
              <a:gd name="connsiteY8" fmla="*/ 91905 h 344847"/>
              <a:gd name="connsiteX9" fmla="*/ 1159472 w 1217838"/>
              <a:gd name="connsiteY9" fmla="*/ 82178 h 344847"/>
              <a:gd name="connsiteX10" fmla="*/ 1140017 w 1217838"/>
              <a:gd name="connsiteY10" fmla="*/ 62722 h 344847"/>
              <a:gd name="connsiteX11" fmla="*/ 1110834 w 1217838"/>
              <a:gd name="connsiteY11" fmla="*/ 52995 h 344847"/>
              <a:gd name="connsiteX12" fmla="*/ 994102 w 1217838"/>
              <a:gd name="connsiteY12" fmla="*/ 43267 h 344847"/>
              <a:gd name="connsiteX13" fmla="*/ 955191 w 1217838"/>
              <a:gd name="connsiteY13" fmla="*/ 33539 h 344847"/>
              <a:gd name="connsiteX14" fmla="*/ 926008 w 1217838"/>
              <a:gd name="connsiteY14" fmla="*/ 23812 h 344847"/>
              <a:gd name="connsiteX15" fmla="*/ 721727 w 1217838"/>
              <a:gd name="connsiteY15" fmla="*/ 14084 h 344847"/>
              <a:gd name="connsiteX16" fmla="*/ 332621 w 1217838"/>
              <a:gd name="connsiteY16" fmla="*/ 14084 h 344847"/>
              <a:gd name="connsiteX17" fmla="*/ 235344 w 1217838"/>
              <a:gd name="connsiteY17" fmla="*/ 43267 h 344847"/>
              <a:gd name="connsiteX18" fmla="*/ 138068 w 1217838"/>
              <a:gd name="connsiteY18" fmla="*/ 72450 h 344847"/>
              <a:gd name="connsiteX19" fmla="*/ 99157 w 1217838"/>
              <a:gd name="connsiteY19" fmla="*/ 91905 h 344847"/>
              <a:gd name="connsiteX20" fmla="*/ 79702 w 1217838"/>
              <a:gd name="connsiteY20" fmla="*/ 111361 h 344847"/>
              <a:gd name="connsiteX21" fmla="*/ 21336 w 1217838"/>
              <a:gd name="connsiteY21" fmla="*/ 150271 h 344847"/>
              <a:gd name="connsiteX22" fmla="*/ 21336 w 1217838"/>
              <a:gd name="connsiteY22" fmla="*/ 228093 h 344847"/>
              <a:gd name="connsiteX23" fmla="*/ 50519 w 1217838"/>
              <a:gd name="connsiteY23" fmla="*/ 286459 h 344847"/>
              <a:gd name="connsiteX24" fmla="*/ 89430 w 1217838"/>
              <a:gd name="connsiteY24" fmla="*/ 296186 h 344847"/>
              <a:gd name="connsiteX25" fmla="*/ 118613 w 1217838"/>
              <a:gd name="connsiteY25" fmla="*/ 305914 h 344847"/>
              <a:gd name="connsiteX26" fmla="*/ 400715 w 1217838"/>
              <a:gd name="connsiteY26" fmla="*/ 325369 h 344847"/>
              <a:gd name="connsiteX27" fmla="*/ 507719 w 1217838"/>
              <a:gd name="connsiteY27" fmla="*/ 335097 h 344847"/>
              <a:gd name="connsiteX28" fmla="*/ 517447 w 1217838"/>
              <a:gd name="connsiteY28" fmla="*/ 335097 h 34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7838" h="344847">
                <a:moveTo>
                  <a:pt x="429898" y="315642"/>
                </a:moveTo>
                <a:cubicBezTo>
                  <a:pt x="643906" y="322127"/>
                  <a:pt x="857816" y="335097"/>
                  <a:pt x="1071923" y="335097"/>
                </a:cubicBezTo>
                <a:cubicBezTo>
                  <a:pt x="1092431" y="335097"/>
                  <a:pt x="1130289" y="315642"/>
                  <a:pt x="1130289" y="315642"/>
                </a:cubicBezTo>
                <a:cubicBezTo>
                  <a:pt x="1136774" y="309157"/>
                  <a:pt x="1141880" y="300905"/>
                  <a:pt x="1149744" y="296186"/>
                </a:cubicBezTo>
                <a:cubicBezTo>
                  <a:pt x="1212887" y="258300"/>
                  <a:pt x="1149083" y="316303"/>
                  <a:pt x="1198383" y="267003"/>
                </a:cubicBezTo>
                <a:cubicBezTo>
                  <a:pt x="1201625" y="254033"/>
                  <a:pt x="1204437" y="240948"/>
                  <a:pt x="1208110" y="228093"/>
                </a:cubicBezTo>
                <a:cubicBezTo>
                  <a:pt x="1210927" y="218234"/>
                  <a:pt x="1217838" y="209164"/>
                  <a:pt x="1217838" y="198910"/>
                </a:cubicBezTo>
                <a:cubicBezTo>
                  <a:pt x="1217838" y="172767"/>
                  <a:pt x="1214989" y="146309"/>
                  <a:pt x="1208110" y="121088"/>
                </a:cubicBezTo>
                <a:cubicBezTo>
                  <a:pt x="1205034" y="109809"/>
                  <a:pt x="1197784" y="99208"/>
                  <a:pt x="1188655" y="91905"/>
                </a:cubicBezTo>
                <a:cubicBezTo>
                  <a:pt x="1180648" y="85500"/>
                  <a:pt x="1169200" y="85420"/>
                  <a:pt x="1159472" y="82178"/>
                </a:cubicBezTo>
                <a:cubicBezTo>
                  <a:pt x="1152987" y="75693"/>
                  <a:pt x="1147881" y="67441"/>
                  <a:pt x="1140017" y="62722"/>
                </a:cubicBezTo>
                <a:cubicBezTo>
                  <a:pt x="1131224" y="57446"/>
                  <a:pt x="1120998" y="54350"/>
                  <a:pt x="1110834" y="52995"/>
                </a:cubicBezTo>
                <a:cubicBezTo>
                  <a:pt x="1072131" y="47835"/>
                  <a:pt x="1033013" y="46510"/>
                  <a:pt x="994102" y="43267"/>
                </a:cubicBezTo>
                <a:cubicBezTo>
                  <a:pt x="981132" y="40024"/>
                  <a:pt x="968046" y="37212"/>
                  <a:pt x="955191" y="33539"/>
                </a:cubicBezTo>
                <a:cubicBezTo>
                  <a:pt x="945332" y="30722"/>
                  <a:pt x="936226" y="24664"/>
                  <a:pt x="926008" y="23812"/>
                </a:cubicBezTo>
                <a:cubicBezTo>
                  <a:pt x="858073" y="18151"/>
                  <a:pt x="789821" y="17327"/>
                  <a:pt x="721727" y="14084"/>
                </a:cubicBezTo>
                <a:cubicBezTo>
                  <a:pt x="552333" y="-7091"/>
                  <a:pt x="624614" y="-2138"/>
                  <a:pt x="332621" y="14084"/>
                </a:cubicBezTo>
                <a:cubicBezTo>
                  <a:pt x="314279" y="15103"/>
                  <a:pt x="244325" y="40573"/>
                  <a:pt x="235344" y="43267"/>
                </a:cubicBezTo>
                <a:cubicBezTo>
                  <a:pt x="200439" y="53739"/>
                  <a:pt x="172456" y="55257"/>
                  <a:pt x="138068" y="72450"/>
                </a:cubicBezTo>
                <a:lnTo>
                  <a:pt x="99157" y="91905"/>
                </a:lnTo>
                <a:cubicBezTo>
                  <a:pt x="92672" y="98390"/>
                  <a:pt x="87039" y="105858"/>
                  <a:pt x="79702" y="111361"/>
                </a:cubicBezTo>
                <a:cubicBezTo>
                  <a:pt x="60996" y="125390"/>
                  <a:pt x="21336" y="150271"/>
                  <a:pt x="21336" y="150271"/>
                </a:cubicBezTo>
                <a:cubicBezTo>
                  <a:pt x="-1019" y="217338"/>
                  <a:pt x="-12620" y="194136"/>
                  <a:pt x="21336" y="228093"/>
                </a:cubicBezTo>
                <a:cubicBezTo>
                  <a:pt x="26885" y="244739"/>
                  <a:pt x="34357" y="275684"/>
                  <a:pt x="50519" y="286459"/>
                </a:cubicBezTo>
                <a:cubicBezTo>
                  <a:pt x="61643" y="293875"/>
                  <a:pt x="76575" y="292513"/>
                  <a:pt x="89430" y="296186"/>
                </a:cubicBezTo>
                <a:cubicBezTo>
                  <a:pt x="99289" y="299003"/>
                  <a:pt x="108525" y="304080"/>
                  <a:pt x="118613" y="305914"/>
                </a:cubicBezTo>
                <a:cubicBezTo>
                  <a:pt x="202493" y="321165"/>
                  <a:pt x="330918" y="322046"/>
                  <a:pt x="400715" y="325369"/>
                </a:cubicBezTo>
                <a:cubicBezTo>
                  <a:pt x="480451" y="351949"/>
                  <a:pt x="434388" y="347319"/>
                  <a:pt x="507719" y="335097"/>
                </a:cubicBezTo>
                <a:cubicBezTo>
                  <a:pt x="510918" y="334564"/>
                  <a:pt x="514204" y="335097"/>
                  <a:pt x="517447" y="335097"/>
                </a:cubicBezTo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658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Step 5 (Preview)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2" y="2965983"/>
            <a:ext cx="3352800" cy="1428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8582" y="2319652"/>
            <a:ext cx="3864244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/>
              <a:t>Original </a:t>
            </a:r>
            <a:r>
              <a:rPr lang="en-US" b="1" dirty="0" smtClean="0"/>
              <a:t>main document </a:t>
            </a:r>
            <a:r>
              <a:rPr lang="en-US" b="1" dirty="0"/>
              <a:t>(text that is always the same)</a:t>
            </a:r>
            <a:r>
              <a:rPr lang="en-US" dirty="0"/>
              <a:t> ‘</a:t>
            </a:r>
            <a:r>
              <a:rPr lang="en-US" dirty="0" smtClean="0">
                <a:latin typeface="Consolas" panose="020B0609020204030204" pitchFamily="49" charset="0"/>
              </a:rPr>
              <a:t>starting_letter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626" y="5308865"/>
            <a:ext cx="3374756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/>
              <a:t>Data source (custom fields): </a:t>
            </a:r>
            <a:r>
              <a:rPr lang="en-US" dirty="0"/>
              <a:t>‘</a:t>
            </a:r>
            <a:r>
              <a:rPr lang="en-US" dirty="0" smtClean="0">
                <a:latin typeface="Consolas" panose="020B0609020204030204" pitchFamily="49" charset="0"/>
              </a:rPr>
              <a:t>starting_recipient_list</a:t>
            </a:r>
            <a:r>
              <a:rPr lang="en-US" dirty="0" smtClean="0"/>
              <a:t>’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60018" y="2221108"/>
            <a:ext cx="3593381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/>
              <a:t>Merged letters (customized form letters): </a:t>
            </a:r>
            <a:r>
              <a:rPr lang="en-US" dirty="0"/>
              <a:t>‘</a:t>
            </a:r>
            <a:r>
              <a:rPr lang="en-US" dirty="0" smtClean="0">
                <a:latin typeface="Consolas" panose="020B0609020204030204" pitchFamily="49" charset="0"/>
              </a:rPr>
              <a:t>merged_letter</a:t>
            </a:r>
            <a:r>
              <a:rPr lang="en-US" dirty="0" smtClean="0"/>
              <a:t>’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" y="5955196"/>
            <a:ext cx="4076700" cy="876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13252" y="1849812"/>
            <a:ext cx="221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rgbClr val="FF0000"/>
                </a:solidFill>
              </a:rPr>
              <a:t>INPUTS</a:t>
            </a:r>
            <a:endParaRPr lang="en-CA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5238" y="1788631"/>
            <a:ext cx="221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rgbClr val="FF0000"/>
                </a:solidFill>
              </a:rPr>
              <a:t>OUTPUT</a:t>
            </a:r>
            <a:endParaRPr lang="en-CA" sz="2400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9609" y="2916018"/>
            <a:ext cx="4368987" cy="18083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245" y="4263808"/>
            <a:ext cx="3814755" cy="161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Previewing Results: “</a:t>
            </a:r>
            <a:r>
              <a:rPr lang="en-CA" dirty="0" smtClean="0">
                <a:solidFill>
                  <a:srgbClr val="0000FF"/>
                </a:solidFill>
              </a:rPr>
              <a:t>Click Through</a:t>
            </a:r>
            <a:r>
              <a:rPr lang="en-CA" dirty="0" smtClean="0"/>
              <a:t>” The Letters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‘forward’ and ‘backward’ controls</a:t>
            </a:r>
            <a:endParaRPr lang="en-CA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2452379"/>
            <a:ext cx="8972550" cy="3023147"/>
            <a:chOff x="0" y="2452379"/>
            <a:chExt cx="8972550" cy="30231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514600"/>
              <a:ext cx="4368987" cy="180838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636" y="3862390"/>
              <a:ext cx="3814755" cy="1613136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4114800" y="2452379"/>
              <a:ext cx="4857750" cy="2376111"/>
              <a:chOff x="4114800" y="2452379"/>
              <a:chExt cx="4857750" cy="2376111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10200" y="2464286"/>
                <a:ext cx="3562350" cy="1323975"/>
              </a:xfrm>
              <a:prstGeom prst="rect">
                <a:avLst/>
              </a:prstGeom>
            </p:spPr>
          </p:pic>
          <p:cxnSp>
            <p:nvCxnSpPr>
              <p:cNvPr id="9" name="Straight Connector 8"/>
              <p:cNvCxnSpPr/>
              <p:nvPr/>
            </p:nvCxnSpPr>
            <p:spPr>
              <a:xfrm flipV="1">
                <a:off x="4114800" y="2452379"/>
                <a:ext cx="1285569" cy="120522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4572000" y="3788261"/>
                <a:ext cx="4400550" cy="104022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4614391" y="3788261"/>
                <a:ext cx="795809" cy="7413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Rectangle 5"/>
          <p:cNvSpPr/>
          <p:nvPr/>
        </p:nvSpPr>
        <p:spPr>
          <a:xfrm>
            <a:off x="5249172" y="4322981"/>
            <a:ext cx="3790950" cy="25350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DAA600"/>
                </a:solidFill>
              </a:rPr>
              <a:t>Important: You need to submit something that the marker can ‘click’ through (yellow highlight in above image) so the person can tell the merge was correctly done</a:t>
            </a:r>
            <a:r>
              <a:rPr lang="en-US" b="1" dirty="0" smtClean="0">
                <a:solidFill>
                  <a:srgbClr val="DAA6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Don’t expect credit for handing in something that looks like it could have been manually typed in (“finish and merge”) 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064089" y="3463047"/>
            <a:ext cx="1616035" cy="1614804"/>
            <a:chOff x="3064089" y="3463047"/>
            <a:chExt cx="1616035" cy="1614804"/>
          </a:xfrm>
        </p:grpSpPr>
        <p:sp>
          <p:nvSpPr>
            <p:cNvPr id="10" name="Freeform 9"/>
            <p:cNvSpPr/>
            <p:nvPr/>
          </p:nvSpPr>
          <p:spPr>
            <a:xfrm>
              <a:off x="3064089" y="3463047"/>
              <a:ext cx="1284188" cy="369677"/>
            </a:xfrm>
            <a:custGeom>
              <a:avLst/>
              <a:gdLst>
                <a:gd name="connsiteX0" fmla="*/ 77945 w 1284188"/>
                <a:gd name="connsiteY0" fmla="*/ 321013 h 369677"/>
                <a:gd name="connsiteX1" fmla="*/ 1147988 w 1284188"/>
                <a:gd name="connsiteY1" fmla="*/ 369651 h 369677"/>
                <a:gd name="connsiteX2" fmla="*/ 1186898 w 1284188"/>
                <a:gd name="connsiteY2" fmla="*/ 359923 h 369677"/>
                <a:gd name="connsiteX3" fmla="*/ 1235537 w 1284188"/>
                <a:gd name="connsiteY3" fmla="*/ 340468 h 369677"/>
                <a:gd name="connsiteX4" fmla="*/ 1264720 w 1284188"/>
                <a:gd name="connsiteY4" fmla="*/ 330740 h 369677"/>
                <a:gd name="connsiteX5" fmla="*/ 1284175 w 1284188"/>
                <a:gd name="connsiteY5" fmla="*/ 301557 h 369677"/>
                <a:gd name="connsiteX6" fmla="*/ 1264720 w 1284188"/>
                <a:gd name="connsiteY6" fmla="*/ 184825 h 369677"/>
                <a:gd name="connsiteX7" fmla="*/ 1245264 w 1284188"/>
                <a:gd name="connsiteY7" fmla="*/ 165370 h 369677"/>
                <a:gd name="connsiteX8" fmla="*/ 1235537 w 1284188"/>
                <a:gd name="connsiteY8" fmla="*/ 136187 h 369677"/>
                <a:gd name="connsiteX9" fmla="*/ 1138260 w 1284188"/>
                <a:gd name="connsiteY9" fmla="*/ 58366 h 369677"/>
                <a:gd name="connsiteX10" fmla="*/ 1109077 w 1284188"/>
                <a:gd name="connsiteY10" fmla="*/ 38910 h 369677"/>
                <a:gd name="connsiteX11" fmla="*/ 1050711 w 1284188"/>
                <a:gd name="connsiteY11" fmla="*/ 29183 h 369677"/>
                <a:gd name="connsiteX12" fmla="*/ 1021528 w 1284188"/>
                <a:gd name="connsiteY12" fmla="*/ 19455 h 369677"/>
                <a:gd name="connsiteX13" fmla="*/ 856158 w 1284188"/>
                <a:gd name="connsiteY13" fmla="*/ 0 h 369677"/>
                <a:gd name="connsiteX14" fmla="*/ 574056 w 1284188"/>
                <a:gd name="connsiteY14" fmla="*/ 19455 h 369677"/>
                <a:gd name="connsiteX15" fmla="*/ 476779 w 1284188"/>
                <a:gd name="connsiteY15" fmla="*/ 48638 h 369677"/>
                <a:gd name="connsiteX16" fmla="*/ 447596 w 1284188"/>
                <a:gd name="connsiteY16" fmla="*/ 58366 h 369677"/>
                <a:gd name="connsiteX17" fmla="*/ 301681 w 1284188"/>
                <a:gd name="connsiteY17" fmla="*/ 97276 h 369677"/>
                <a:gd name="connsiteX18" fmla="*/ 272498 w 1284188"/>
                <a:gd name="connsiteY18" fmla="*/ 116732 h 369677"/>
                <a:gd name="connsiteX19" fmla="*/ 194677 w 1284188"/>
                <a:gd name="connsiteY19" fmla="*/ 136187 h 369677"/>
                <a:gd name="connsiteX20" fmla="*/ 136311 w 1284188"/>
                <a:gd name="connsiteY20" fmla="*/ 165370 h 369677"/>
                <a:gd name="connsiteX21" fmla="*/ 58490 w 1284188"/>
                <a:gd name="connsiteY21" fmla="*/ 184825 h 369677"/>
                <a:gd name="connsiteX22" fmla="*/ 19579 w 1284188"/>
                <a:gd name="connsiteY22" fmla="*/ 194553 h 369677"/>
                <a:gd name="connsiteX23" fmla="*/ 124 w 1284188"/>
                <a:gd name="connsiteY23" fmla="*/ 262647 h 369677"/>
                <a:gd name="connsiteX24" fmla="*/ 9851 w 1284188"/>
                <a:gd name="connsiteY24" fmla="*/ 311285 h 369677"/>
                <a:gd name="connsiteX25" fmla="*/ 68217 w 1284188"/>
                <a:gd name="connsiteY25" fmla="*/ 330740 h 369677"/>
                <a:gd name="connsiteX26" fmla="*/ 77945 w 1284188"/>
                <a:gd name="connsiteY26" fmla="*/ 321013 h 36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84188" h="369677">
                  <a:moveTo>
                    <a:pt x="77945" y="321013"/>
                  </a:moveTo>
                  <a:lnTo>
                    <a:pt x="1147988" y="369651"/>
                  </a:lnTo>
                  <a:cubicBezTo>
                    <a:pt x="1161349" y="370120"/>
                    <a:pt x="1174215" y="364151"/>
                    <a:pt x="1186898" y="359923"/>
                  </a:cubicBezTo>
                  <a:cubicBezTo>
                    <a:pt x="1203464" y="354401"/>
                    <a:pt x="1219187" y="346599"/>
                    <a:pt x="1235537" y="340468"/>
                  </a:cubicBezTo>
                  <a:cubicBezTo>
                    <a:pt x="1245138" y="336868"/>
                    <a:pt x="1254992" y="333983"/>
                    <a:pt x="1264720" y="330740"/>
                  </a:cubicBezTo>
                  <a:cubicBezTo>
                    <a:pt x="1271205" y="321012"/>
                    <a:pt x="1283117" y="313200"/>
                    <a:pt x="1284175" y="301557"/>
                  </a:cubicBezTo>
                  <a:cubicBezTo>
                    <a:pt x="1284596" y="296928"/>
                    <a:pt x="1274749" y="204882"/>
                    <a:pt x="1264720" y="184825"/>
                  </a:cubicBezTo>
                  <a:cubicBezTo>
                    <a:pt x="1260618" y="176622"/>
                    <a:pt x="1251749" y="171855"/>
                    <a:pt x="1245264" y="165370"/>
                  </a:cubicBezTo>
                  <a:cubicBezTo>
                    <a:pt x="1242022" y="155642"/>
                    <a:pt x="1241497" y="144531"/>
                    <a:pt x="1235537" y="136187"/>
                  </a:cubicBezTo>
                  <a:cubicBezTo>
                    <a:pt x="1210334" y="100903"/>
                    <a:pt x="1173337" y="81751"/>
                    <a:pt x="1138260" y="58366"/>
                  </a:cubicBezTo>
                  <a:cubicBezTo>
                    <a:pt x="1128532" y="51881"/>
                    <a:pt x="1120609" y="40832"/>
                    <a:pt x="1109077" y="38910"/>
                  </a:cubicBezTo>
                  <a:lnTo>
                    <a:pt x="1050711" y="29183"/>
                  </a:lnTo>
                  <a:cubicBezTo>
                    <a:pt x="1040983" y="25940"/>
                    <a:pt x="1031538" y="21679"/>
                    <a:pt x="1021528" y="19455"/>
                  </a:cubicBezTo>
                  <a:cubicBezTo>
                    <a:pt x="967471" y="7442"/>
                    <a:pt x="910831" y="4970"/>
                    <a:pt x="856158" y="0"/>
                  </a:cubicBezTo>
                  <a:cubicBezTo>
                    <a:pt x="742737" y="5155"/>
                    <a:pt x="673191" y="1430"/>
                    <a:pt x="574056" y="19455"/>
                  </a:cubicBezTo>
                  <a:cubicBezTo>
                    <a:pt x="541715" y="25335"/>
                    <a:pt x="507233" y="38487"/>
                    <a:pt x="476779" y="48638"/>
                  </a:cubicBezTo>
                  <a:cubicBezTo>
                    <a:pt x="467051" y="51881"/>
                    <a:pt x="457544" y="55879"/>
                    <a:pt x="447596" y="58366"/>
                  </a:cubicBezTo>
                  <a:cubicBezTo>
                    <a:pt x="320916" y="90036"/>
                    <a:pt x="368914" y="74866"/>
                    <a:pt x="301681" y="97276"/>
                  </a:cubicBezTo>
                  <a:cubicBezTo>
                    <a:pt x="291953" y="103761"/>
                    <a:pt x="283445" y="112627"/>
                    <a:pt x="272498" y="116732"/>
                  </a:cubicBezTo>
                  <a:cubicBezTo>
                    <a:pt x="228085" y="133387"/>
                    <a:pt x="230689" y="118181"/>
                    <a:pt x="194677" y="136187"/>
                  </a:cubicBezTo>
                  <a:cubicBezTo>
                    <a:pt x="141554" y="162749"/>
                    <a:pt x="190099" y="150700"/>
                    <a:pt x="136311" y="165370"/>
                  </a:cubicBezTo>
                  <a:cubicBezTo>
                    <a:pt x="110515" y="172405"/>
                    <a:pt x="84430" y="178340"/>
                    <a:pt x="58490" y="184825"/>
                  </a:cubicBezTo>
                  <a:lnTo>
                    <a:pt x="19579" y="194553"/>
                  </a:lnTo>
                  <a:cubicBezTo>
                    <a:pt x="14991" y="208318"/>
                    <a:pt x="124" y="250428"/>
                    <a:pt x="124" y="262647"/>
                  </a:cubicBezTo>
                  <a:cubicBezTo>
                    <a:pt x="124" y="279181"/>
                    <a:pt x="-1840" y="299594"/>
                    <a:pt x="9851" y="311285"/>
                  </a:cubicBezTo>
                  <a:cubicBezTo>
                    <a:pt x="24352" y="325786"/>
                    <a:pt x="53716" y="316239"/>
                    <a:pt x="68217" y="330740"/>
                  </a:cubicBezTo>
                  <a:lnTo>
                    <a:pt x="77945" y="321013"/>
                  </a:lnTo>
                  <a:close/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rgbClr val="FF0000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441329" y="4717915"/>
              <a:ext cx="1238795" cy="359936"/>
            </a:xfrm>
            <a:custGeom>
              <a:avLst/>
              <a:gdLst>
                <a:gd name="connsiteX0" fmla="*/ 323275 w 1238795"/>
                <a:gd name="connsiteY0" fmla="*/ 359923 h 359936"/>
                <a:gd name="connsiteX1" fmla="*/ 1227948 w 1238795"/>
                <a:gd name="connsiteY1" fmla="*/ 184825 h 359936"/>
                <a:gd name="connsiteX2" fmla="*/ 1218220 w 1238795"/>
                <a:gd name="connsiteY2" fmla="*/ 107004 h 359936"/>
                <a:gd name="connsiteX3" fmla="*/ 1189037 w 1238795"/>
                <a:gd name="connsiteY3" fmla="*/ 87549 h 359936"/>
                <a:gd name="connsiteX4" fmla="*/ 1111216 w 1238795"/>
                <a:gd name="connsiteY4" fmla="*/ 48638 h 359936"/>
                <a:gd name="connsiteX5" fmla="*/ 1091760 w 1238795"/>
                <a:gd name="connsiteY5" fmla="*/ 29183 h 359936"/>
                <a:gd name="connsiteX6" fmla="*/ 975028 w 1238795"/>
                <a:gd name="connsiteY6" fmla="*/ 9728 h 359936"/>
                <a:gd name="connsiteX7" fmla="*/ 926390 w 1238795"/>
                <a:gd name="connsiteY7" fmla="*/ 0 h 359936"/>
                <a:gd name="connsiteX8" fmla="*/ 731837 w 1238795"/>
                <a:gd name="connsiteY8" fmla="*/ 9728 h 359936"/>
                <a:gd name="connsiteX9" fmla="*/ 576194 w 1238795"/>
                <a:gd name="connsiteY9" fmla="*/ 19455 h 359936"/>
                <a:gd name="connsiteX10" fmla="*/ 128722 w 1238795"/>
                <a:gd name="connsiteY10" fmla="*/ 38911 h 359936"/>
                <a:gd name="connsiteX11" fmla="*/ 89811 w 1238795"/>
                <a:gd name="connsiteY11" fmla="*/ 58366 h 359936"/>
                <a:gd name="connsiteX12" fmla="*/ 50901 w 1238795"/>
                <a:gd name="connsiteY12" fmla="*/ 68094 h 359936"/>
                <a:gd name="connsiteX13" fmla="*/ 31445 w 1238795"/>
                <a:gd name="connsiteY13" fmla="*/ 97276 h 359936"/>
                <a:gd name="connsiteX14" fmla="*/ 11990 w 1238795"/>
                <a:gd name="connsiteY14" fmla="*/ 116732 h 359936"/>
                <a:gd name="connsiteX15" fmla="*/ 11990 w 1238795"/>
                <a:gd name="connsiteY15" fmla="*/ 223736 h 359936"/>
                <a:gd name="connsiteX16" fmla="*/ 41173 w 1238795"/>
                <a:gd name="connsiteY16" fmla="*/ 233464 h 359936"/>
                <a:gd name="connsiteX17" fmla="*/ 70356 w 1238795"/>
                <a:gd name="connsiteY17" fmla="*/ 262647 h 359936"/>
                <a:gd name="connsiteX18" fmla="*/ 157905 w 1238795"/>
                <a:gd name="connsiteY18" fmla="*/ 282102 h 359936"/>
                <a:gd name="connsiteX19" fmla="*/ 216271 w 1238795"/>
                <a:gd name="connsiteY19" fmla="*/ 301557 h 359936"/>
                <a:gd name="connsiteX20" fmla="*/ 245454 w 1238795"/>
                <a:gd name="connsiteY20" fmla="*/ 311285 h 359936"/>
                <a:gd name="connsiteX21" fmla="*/ 333003 w 1238795"/>
                <a:gd name="connsiteY21" fmla="*/ 321013 h 359936"/>
                <a:gd name="connsiteX22" fmla="*/ 371914 w 1238795"/>
                <a:gd name="connsiteY22" fmla="*/ 330740 h 359936"/>
                <a:gd name="connsiteX23" fmla="*/ 401097 w 1238795"/>
                <a:gd name="connsiteY23" fmla="*/ 340468 h 359936"/>
                <a:gd name="connsiteX24" fmla="*/ 449735 w 1238795"/>
                <a:gd name="connsiteY24" fmla="*/ 350196 h 359936"/>
                <a:gd name="connsiteX25" fmla="*/ 498373 w 1238795"/>
                <a:gd name="connsiteY25" fmla="*/ 359923 h 35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8795" h="359936">
                  <a:moveTo>
                    <a:pt x="323275" y="359923"/>
                  </a:moveTo>
                  <a:cubicBezTo>
                    <a:pt x="624833" y="301557"/>
                    <a:pt x="932371" y="268358"/>
                    <a:pt x="1227948" y="184825"/>
                  </a:cubicBezTo>
                  <a:cubicBezTo>
                    <a:pt x="1253105" y="177715"/>
                    <a:pt x="1227929" y="131276"/>
                    <a:pt x="1218220" y="107004"/>
                  </a:cubicBezTo>
                  <a:cubicBezTo>
                    <a:pt x="1213878" y="96149"/>
                    <a:pt x="1198551" y="94344"/>
                    <a:pt x="1189037" y="87549"/>
                  </a:cubicBezTo>
                  <a:cubicBezTo>
                    <a:pt x="1135614" y="49390"/>
                    <a:pt x="1169002" y="63085"/>
                    <a:pt x="1111216" y="48638"/>
                  </a:cubicBezTo>
                  <a:cubicBezTo>
                    <a:pt x="1104731" y="42153"/>
                    <a:pt x="1099624" y="33902"/>
                    <a:pt x="1091760" y="29183"/>
                  </a:cubicBezTo>
                  <a:cubicBezTo>
                    <a:pt x="1065621" y="13500"/>
                    <a:pt x="984285" y="11050"/>
                    <a:pt x="975028" y="9728"/>
                  </a:cubicBezTo>
                  <a:cubicBezTo>
                    <a:pt x="958660" y="7390"/>
                    <a:pt x="942603" y="3243"/>
                    <a:pt x="926390" y="0"/>
                  </a:cubicBezTo>
                  <a:lnTo>
                    <a:pt x="731837" y="9728"/>
                  </a:lnTo>
                  <a:lnTo>
                    <a:pt x="576194" y="19455"/>
                  </a:lnTo>
                  <a:cubicBezTo>
                    <a:pt x="5330" y="44826"/>
                    <a:pt x="525099" y="15594"/>
                    <a:pt x="128722" y="38911"/>
                  </a:cubicBezTo>
                  <a:cubicBezTo>
                    <a:pt x="115752" y="45396"/>
                    <a:pt x="103389" y="53274"/>
                    <a:pt x="89811" y="58366"/>
                  </a:cubicBezTo>
                  <a:cubicBezTo>
                    <a:pt x="77293" y="63060"/>
                    <a:pt x="62025" y="60678"/>
                    <a:pt x="50901" y="68094"/>
                  </a:cubicBezTo>
                  <a:cubicBezTo>
                    <a:pt x="41173" y="74579"/>
                    <a:pt x="38748" y="88147"/>
                    <a:pt x="31445" y="97276"/>
                  </a:cubicBezTo>
                  <a:cubicBezTo>
                    <a:pt x="25716" y="104438"/>
                    <a:pt x="18475" y="110247"/>
                    <a:pt x="11990" y="116732"/>
                  </a:cubicBezTo>
                  <a:cubicBezTo>
                    <a:pt x="2346" y="155305"/>
                    <a:pt x="-9311" y="181134"/>
                    <a:pt x="11990" y="223736"/>
                  </a:cubicBezTo>
                  <a:cubicBezTo>
                    <a:pt x="16576" y="232907"/>
                    <a:pt x="31445" y="230221"/>
                    <a:pt x="41173" y="233464"/>
                  </a:cubicBezTo>
                  <a:cubicBezTo>
                    <a:pt x="50901" y="243192"/>
                    <a:pt x="58909" y="255016"/>
                    <a:pt x="70356" y="262647"/>
                  </a:cubicBezTo>
                  <a:cubicBezTo>
                    <a:pt x="87052" y="273778"/>
                    <a:pt x="149436" y="279985"/>
                    <a:pt x="157905" y="282102"/>
                  </a:cubicBezTo>
                  <a:cubicBezTo>
                    <a:pt x="177800" y="287076"/>
                    <a:pt x="196816" y="295072"/>
                    <a:pt x="216271" y="301557"/>
                  </a:cubicBezTo>
                  <a:cubicBezTo>
                    <a:pt x="225999" y="304800"/>
                    <a:pt x="235263" y="310153"/>
                    <a:pt x="245454" y="311285"/>
                  </a:cubicBezTo>
                  <a:lnTo>
                    <a:pt x="333003" y="321013"/>
                  </a:lnTo>
                  <a:cubicBezTo>
                    <a:pt x="345973" y="324255"/>
                    <a:pt x="359059" y="327067"/>
                    <a:pt x="371914" y="330740"/>
                  </a:cubicBezTo>
                  <a:cubicBezTo>
                    <a:pt x="381773" y="333557"/>
                    <a:pt x="391149" y="337981"/>
                    <a:pt x="401097" y="340468"/>
                  </a:cubicBezTo>
                  <a:cubicBezTo>
                    <a:pt x="417137" y="344478"/>
                    <a:pt x="433595" y="346609"/>
                    <a:pt x="449735" y="350196"/>
                  </a:cubicBezTo>
                  <a:cubicBezTo>
                    <a:pt x="497046" y="360709"/>
                    <a:pt x="474001" y="359923"/>
                    <a:pt x="498373" y="359923"/>
                  </a:cubicBezTo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05451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 uiExpand="1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Mail Merge: Step </a:t>
            </a:r>
            <a:r>
              <a:rPr lang="en-US" dirty="0" smtClean="0"/>
              <a:t>6 (Don’t Submit The Product Of This Step For The Assignment)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 need to complete this step for assignments.</a:t>
            </a:r>
          </a:p>
          <a:p>
            <a:r>
              <a:rPr lang="en-CA" dirty="0" smtClean="0"/>
              <a:t>In “real life” it will produce an additional Word document that contains the output of the merge that can be printed or otherwise distributed.</a:t>
            </a: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43250"/>
            <a:ext cx="2667000" cy="3333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5200" y="3163921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 not complete this step and hand in the resulting document for the assignment!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31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Step 6: End Product Of Completing The Merge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629400" cy="5029200"/>
          </a:xfrm>
        </p:spPr>
        <p:txBody>
          <a:bodyPr/>
          <a:lstStyle/>
          <a:p>
            <a:r>
              <a:rPr lang="en-CA" dirty="0" smtClean="0"/>
              <a:t>You can see the document to view the end results: “</a:t>
            </a:r>
            <a:r>
              <a:rPr lang="en-CA" dirty="0" smtClean="0">
                <a:latin typeface="Consolas" panose="020B0609020204030204" pitchFamily="49" charset="0"/>
              </a:rPr>
              <a:t>step6_completed_merged_letters</a:t>
            </a:r>
            <a:r>
              <a:rPr lang="en-CA" dirty="0" smtClean="0"/>
              <a:t>”</a:t>
            </a:r>
          </a:p>
          <a:p>
            <a:pPr lvl="1"/>
            <a:r>
              <a:rPr lang="en-CA" dirty="0" smtClean="0"/>
              <a:t>(Image enlarges the fonts to make it easier to recognize the letters)</a:t>
            </a:r>
          </a:p>
          <a:p>
            <a:pPr lvl="1"/>
            <a:r>
              <a:rPr lang="en-CA" dirty="0" smtClean="0"/>
              <a:t>(The merge </a:t>
            </a:r>
            <a:r>
              <a:rPr lang="en-CA" dirty="0"/>
              <a:t>fields cannot be identified because it cannot be “clicked through</a:t>
            </a:r>
            <a:r>
              <a:rPr lang="en-CA" dirty="0" smtClean="0"/>
              <a:t>” nor can they be edited) = “hard coded”</a:t>
            </a:r>
          </a:p>
          <a:p>
            <a:r>
              <a:rPr lang="en-CA" dirty="0" smtClean="0"/>
              <a:t>Submitting this final ‘hard coded’ result (produced from Step 6: Finish and Merge) will result in </a:t>
            </a:r>
            <a:r>
              <a:rPr lang="en-CA" b="1" dirty="0" smtClean="0">
                <a:solidFill>
                  <a:srgbClr val="FF0000"/>
                </a:solidFill>
              </a:rPr>
              <a:t>no credit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The results could have produced by manually typing the letters without using the mail merge feature.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409" y="1600200"/>
            <a:ext cx="1983721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Exam Question: Mail Merge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some </a:t>
            </a:r>
            <a:r>
              <a:rPr lang="en-US" dirty="0" smtClean="0"/>
              <a:t>main document </a:t>
            </a:r>
            <a:r>
              <a:rPr lang="en-US" dirty="0"/>
              <a:t>and the details of a data source what will be the result of the mail merge.</a:t>
            </a:r>
          </a:p>
          <a:p>
            <a:r>
              <a:rPr lang="en-US" dirty="0"/>
              <a:t>Example of how questions can focus on “how things work” over “where to click”</a:t>
            </a:r>
          </a:p>
        </p:txBody>
      </p:sp>
    </p:spTree>
    <p:extLst>
      <p:ext uri="{BB962C8B-B14F-4D97-AF65-F5344CB8AC3E}">
        <p14:creationId xmlns:p14="http://schemas.microsoft.com/office/powerpoint/2010/main" val="21228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Example: </a:t>
            </a:r>
          </a:p>
          <a:p>
            <a:pPr lvl="1"/>
            <a:r>
              <a:rPr lang="en-US" dirty="0"/>
              <a:t>Folder name: </a:t>
            </a:r>
            <a:r>
              <a:rPr lang="en-US" dirty="0" smtClean="0">
                <a:latin typeface="Consolas" panose="020B0609020204030204" pitchFamily="49" charset="0"/>
              </a:rPr>
              <a:t>merge_filter_rule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Files in the folder: </a:t>
            </a:r>
            <a:endParaRPr lang="en-US" dirty="0" smtClean="0"/>
          </a:p>
          <a:p>
            <a:pPr lvl="2"/>
            <a:r>
              <a:rPr lang="en-US" dirty="0" smtClean="0">
                <a:latin typeface="Consolas" panose="020B0609020204030204" pitchFamily="49" charset="0"/>
              </a:rPr>
              <a:t>students</a:t>
            </a:r>
            <a:r>
              <a:rPr lang="en-US" dirty="0" smtClean="0"/>
              <a:t> </a:t>
            </a:r>
            <a:r>
              <a:rPr lang="en-US" dirty="0"/>
              <a:t>(Excel file), </a:t>
            </a:r>
            <a:endParaRPr lang="en-US" dirty="0" smtClean="0"/>
          </a:p>
          <a:p>
            <a:pPr lvl="2"/>
            <a:r>
              <a:rPr lang="en-US" dirty="0">
                <a:latin typeface="Consolas" panose="020B0609020204030204" pitchFamily="49" charset="0"/>
              </a:rPr>
              <a:t>e</a:t>
            </a:r>
            <a:r>
              <a:rPr lang="en-US" dirty="0" smtClean="0">
                <a:latin typeface="Consolas" panose="020B0609020204030204" pitchFamily="49" charset="0"/>
              </a:rPr>
              <a:t>xample_mail_merge_filter </a:t>
            </a:r>
            <a:r>
              <a:rPr lang="en-US" dirty="0"/>
              <a:t>(Word document)</a:t>
            </a:r>
          </a:p>
        </p:txBody>
      </p:sp>
    </p:spTree>
    <p:extLst>
      <p:ext uri="{BB962C8B-B14F-4D97-AF65-F5344CB8AC3E}">
        <p14:creationId xmlns:p14="http://schemas.microsoft.com/office/powerpoint/2010/main" val="108045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rules can produce different results in the merge document according to the data source.</a:t>
            </a:r>
          </a:p>
          <a:p>
            <a:r>
              <a:rPr lang="en-US" dirty="0" smtClean="0"/>
              <a:t>Two filter rules for this example:</a:t>
            </a:r>
            <a:endParaRPr lang="en-US" dirty="0"/>
          </a:p>
          <a:p>
            <a:pPr lvl="1"/>
            <a:r>
              <a:rPr lang="en-US" dirty="0"/>
              <a:t>Bcomm graduates see the extra message “Business graduates get a special offer.”</a:t>
            </a:r>
          </a:p>
          <a:p>
            <a:pPr lvl="1"/>
            <a:r>
              <a:rPr lang="en-US" dirty="0"/>
              <a:t>Rule based on age:</a:t>
            </a:r>
          </a:p>
          <a:p>
            <a:pPr lvl="2"/>
            <a:r>
              <a:rPr lang="en-US" dirty="0"/>
              <a:t>65 and over:  “You get a seniors discount.”</a:t>
            </a:r>
          </a:p>
          <a:p>
            <a:pPr lvl="2"/>
            <a:r>
              <a:rPr lang="en-US" dirty="0"/>
              <a:t>Under 65: “No seniors discount.”  </a:t>
            </a:r>
          </a:p>
        </p:txBody>
      </p:sp>
    </p:spTree>
    <p:extLst>
      <p:ext uri="{BB962C8B-B14F-4D97-AF65-F5344CB8AC3E}">
        <p14:creationId xmlns:p14="http://schemas.microsoft.com/office/powerpoint/2010/main" val="39289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Mailings-&gt;(Write &amp; Insert Fields group: Rules)-&gt;IF...THEN...ELSE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5854"/>
            <a:ext cx="3584759" cy="335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4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Mail Merge: Rules For Filtering The Merge </a:t>
            </a:r>
            <a:r>
              <a:rPr lang="en-US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Specifying the rules for the mail merge filter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71" y="2141224"/>
            <a:ext cx="5486400" cy="30018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0296" y="3083398"/>
            <a:ext cx="5667375" cy="305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82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78399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Sample Exam Question: Mail Merge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Writing rules.</a:t>
            </a:r>
          </a:p>
          <a:p>
            <a:pPr lvl="1"/>
            <a:r>
              <a:rPr lang="en-US" dirty="0"/>
              <a:t>Enter the information in the fields for the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-Rule to produce a certain result.</a:t>
            </a:r>
          </a:p>
          <a:p>
            <a:r>
              <a:rPr lang="en-US" dirty="0"/>
              <a:t>Tracing rules.</a:t>
            </a:r>
          </a:p>
          <a:p>
            <a:pPr lvl="1"/>
            <a:r>
              <a:rPr lang="en-US" dirty="0"/>
              <a:t>Given a data source and some pre-written rules what will be the resulting merge document.</a:t>
            </a:r>
          </a:p>
        </p:txBody>
      </p:sp>
      <p:pic>
        <p:nvPicPr>
          <p:cNvPr id="4" name="Picture 3" descr="Insert Word Field: 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599" y="-19869"/>
            <a:ext cx="3488414" cy="184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3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Scary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you open the </a:t>
            </a:r>
            <a:r>
              <a:rPr lang="en-US" dirty="0" smtClean="0"/>
              <a:t>merged </a:t>
            </a:r>
            <a:r>
              <a:rPr lang="en-US" dirty="0"/>
              <a:t>document again you will see a scary looking popup.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dirty="0"/>
              <a:t>Normally you should be cautious when encountering such warnings but you can largely ignore it for merge documents that you have created yourself which haven’t been edited by others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After selecting ‘</a:t>
            </a:r>
            <a:r>
              <a:rPr lang="en-US" dirty="0" smtClean="0">
                <a:latin typeface="Consolas" panose="020B0609020204030204" pitchFamily="49" charset="0"/>
              </a:rPr>
              <a:t>Yes</a:t>
            </a:r>
            <a:r>
              <a:rPr lang="en-US" dirty="0" smtClean="0"/>
              <a:t>’ you will then need to locate the spreadsheet and click on it.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200"/>
            <a:ext cx="4953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1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 bldLvl="3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Of This Section: Things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How to run </a:t>
            </a:r>
            <a:r>
              <a:rPr lang="en-US" dirty="0"/>
              <a:t>(although </a:t>
            </a:r>
            <a:r>
              <a:rPr lang="en-US" dirty="0">
                <a:solidFill>
                  <a:srgbClr val="FF0000"/>
                </a:solidFill>
              </a:rPr>
              <a:t>not for the exam</a:t>
            </a:r>
            <a:r>
              <a:rPr lang="en-US" dirty="0"/>
              <a:t>) the following features of Word as well as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how they work </a:t>
            </a:r>
            <a:r>
              <a:rPr lang="en-US" dirty="0"/>
              <a:t>(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know for the exam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How to use mail merge to create a customized form letter.</a:t>
            </a:r>
          </a:p>
          <a:p>
            <a:pPr lvl="1"/>
            <a:r>
              <a:rPr lang="en-US" dirty="0" smtClean="0"/>
              <a:t>Why </a:t>
            </a:r>
            <a:r>
              <a:rPr lang="en-US" dirty="0"/>
              <a:t>use mail merge</a:t>
            </a:r>
          </a:p>
          <a:p>
            <a:pPr lvl="1"/>
            <a:r>
              <a:rPr lang="en-US" dirty="0"/>
              <a:t>Filtering merge results using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-rules (writing and tracing rules)</a:t>
            </a:r>
          </a:p>
        </p:txBody>
      </p:sp>
    </p:spTree>
    <p:extLst>
      <p:ext uri="{BB962C8B-B14F-4D97-AF65-F5344CB8AC3E}">
        <p14:creationId xmlns:p14="http://schemas.microsoft.com/office/powerpoint/2010/main" val="149950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Subsection: Collaboration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Sharing documents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Tracking the work of others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Commenting on documents</a:t>
            </a:r>
          </a:p>
        </p:txBody>
      </p:sp>
    </p:spTree>
    <p:extLst>
      <p:ext uri="{BB962C8B-B14F-4D97-AF65-F5344CB8AC3E}">
        <p14:creationId xmlns:p14="http://schemas.microsoft.com/office/powerpoint/2010/main" val="60982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focus for this course will be on </a:t>
            </a:r>
            <a:r>
              <a:rPr lang="en-US" dirty="0" smtClean="0"/>
              <a:t>the format of the document </a:t>
            </a:r>
            <a:r>
              <a:rPr lang="en-US" dirty="0"/>
              <a:t>formats </a:t>
            </a:r>
            <a:r>
              <a:rPr lang="en-US" dirty="0" smtClean="0"/>
              <a:t>over </a:t>
            </a:r>
            <a:r>
              <a:rPr lang="en-US" dirty="0"/>
              <a:t>cloud-based storage and sharing tools such as Dropbox or OneDrive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Some file formats (e.g. </a:t>
            </a:r>
            <a:r>
              <a:rPr lang="en-US" dirty="0" smtClean="0">
                <a:latin typeface="Consolas" panose="020B0609020204030204" pitchFamily="49" charset="0"/>
              </a:rPr>
              <a:t>.wmv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</a:rPr>
              <a:t>.bmp</a:t>
            </a:r>
            <a:r>
              <a:rPr lang="en-US" dirty="0" smtClean="0"/>
              <a:t>, .</a:t>
            </a:r>
            <a:r>
              <a:rPr lang="en-US" dirty="0" smtClean="0">
                <a:latin typeface="Consolas" panose="020B0609020204030204" pitchFamily="49" charset="0"/>
              </a:rPr>
              <a:t>xpf</a:t>
            </a:r>
            <a:r>
              <a:rPr lang="en-US" dirty="0" smtClean="0"/>
              <a:t>) aren’t commonly used so it reduces the ability to share.</a:t>
            </a:r>
            <a:endParaRPr lang="en-US" dirty="0"/>
          </a:p>
          <a:p>
            <a:r>
              <a:rPr lang="en-US" dirty="0"/>
              <a:t>Both PDF and XPF documents have a fixed layout format retaining the </a:t>
            </a:r>
            <a:r>
              <a:rPr lang="en-US" dirty="0" smtClean="0"/>
              <a:t>original look </a:t>
            </a:r>
            <a:r>
              <a:rPr lang="en-US" dirty="0"/>
              <a:t>and feel of electronic documents</a:t>
            </a:r>
          </a:p>
          <a:p>
            <a:pPr lvl="1"/>
            <a:r>
              <a:rPr lang="en-US" dirty="0"/>
              <a:t>Sometimes Word documents appear different on different printers</a:t>
            </a:r>
          </a:p>
          <a:p>
            <a:pPr lvl="1"/>
            <a:r>
              <a:rPr lang="en-US" dirty="0"/>
              <a:t>PDF: universal (viewable </a:t>
            </a:r>
            <a:r>
              <a:rPr lang="en-US" dirty="0" smtClean="0"/>
              <a:t>across multiple </a:t>
            </a:r>
            <a:r>
              <a:rPr lang="en-US" dirty="0"/>
              <a:t>operating systems)</a:t>
            </a:r>
          </a:p>
          <a:p>
            <a:pPr lvl="1"/>
            <a:r>
              <a:rPr lang="en-US" dirty="0"/>
              <a:t>XPF: Microsoft </a:t>
            </a:r>
            <a:r>
              <a:rPr lang="en-US" dirty="0" smtClean="0"/>
              <a:t>specific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3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Word it consists of tracking changes that have been made to a document over time.</a:t>
            </a:r>
          </a:p>
          <a:p>
            <a:r>
              <a:rPr lang="en-US" dirty="0"/>
              <a:t>Visual annotations can be added in order to specify: what parts have changed and how they have changed.</a:t>
            </a:r>
          </a:p>
          <a:p>
            <a:r>
              <a:rPr lang="en-US" dirty="0"/>
              <a:t>Access in Word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Review-&gt;(Tracking group)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3962400"/>
            <a:ext cx="3876675" cy="1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8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 On Tracking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50" y="1481015"/>
            <a:ext cx="6567488" cy="5029200"/>
          </a:xfrm>
        </p:spPr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Review-&gt;Track Changes-&gt;(Select “Track Changes”)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63" y="2424797"/>
            <a:ext cx="2667429" cy="172915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09600" y="4287685"/>
            <a:ext cx="7474744" cy="2575064"/>
            <a:chOff x="609600" y="4287685"/>
            <a:chExt cx="7474744" cy="257506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707946"/>
              <a:ext cx="3002756" cy="99412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5418" y="4657017"/>
              <a:ext cx="2828926" cy="220573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09600" y="4338614"/>
              <a:ext cx="1785938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Before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57800" y="4287685"/>
              <a:ext cx="1785938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After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1481015"/>
            <a:ext cx="214312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94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Levels Of Annotations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Review-&gt;(Tracking Group)</a:t>
            </a:r>
          </a:p>
          <a:p>
            <a:r>
              <a:rPr lang="en-US" dirty="0"/>
              <a:t>Level of </a:t>
            </a:r>
            <a:r>
              <a:rPr lang="en-US" dirty="0" smtClean="0"/>
              <a:t>detail via 3 levels of markup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762001" y="2412713"/>
            <a:ext cx="2285999" cy="2338081"/>
            <a:chOff x="762001" y="2412713"/>
            <a:chExt cx="2285999" cy="233808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5456" y="2997488"/>
              <a:ext cx="2232544" cy="175330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762001" y="2412713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No 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Markup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15590" y="4215825"/>
            <a:ext cx="2838991" cy="2489775"/>
            <a:chOff x="6115590" y="4215825"/>
            <a:chExt cx="2838991" cy="24897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2200" y="4800600"/>
              <a:ext cx="2782381" cy="1905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6115590" y="4215825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All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Markup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133995" y="3268101"/>
            <a:ext cx="2781300" cy="2303632"/>
            <a:chOff x="3133995" y="3268101"/>
            <a:chExt cx="2781300" cy="2303632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48295" y="3852876"/>
              <a:ext cx="2667000" cy="17188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3133995" y="3268101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Simple</a:t>
              </a:r>
            </a:p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Markup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299" y="1534551"/>
            <a:ext cx="2219325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Commenting On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172200" cy="5029200"/>
          </a:xfrm>
        </p:spPr>
        <p:txBody>
          <a:bodyPr/>
          <a:lstStyle/>
          <a:p>
            <a:r>
              <a:rPr lang="en-US" dirty="0"/>
              <a:t>Think of it as the electronic equivalent of “sticky notes” attached to document providing explanations to other authors or even for </a:t>
            </a:r>
            <a:r>
              <a:rPr lang="en-US" dirty="0" smtClean="0"/>
              <a:t>yourself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Adding comments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Review-&gt;New Comment</a:t>
            </a:r>
          </a:p>
          <a:p>
            <a:pPr lvl="1"/>
            <a:endParaRPr lang="en-US" dirty="0"/>
          </a:p>
          <a:p>
            <a:pPr lvl="1"/>
            <a:r>
              <a:rPr lang="en-US" b="1" dirty="0">
                <a:solidFill>
                  <a:srgbClr val="0000FF"/>
                </a:solidFill>
              </a:rPr>
              <a:t>Removing comments </a:t>
            </a:r>
            <a:r>
              <a:rPr lang="en-US" dirty="0"/>
              <a:t>(select a comment and then complete the following):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Review-&gt;Delete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18" y="3068410"/>
            <a:ext cx="8267700" cy="1362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6984"/>
          <a:stretch/>
        </p:blipFill>
        <p:spPr>
          <a:xfrm>
            <a:off x="6629400" y="1485900"/>
            <a:ext cx="2306818" cy="838200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6595738" y="1730579"/>
            <a:ext cx="567062" cy="653392"/>
          </a:xfrm>
          <a:custGeom>
            <a:avLst/>
            <a:gdLst>
              <a:gd name="connsiteX0" fmla="*/ 507191 w 605162"/>
              <a:gd name="connsiteY0" fmla="*/ 250 h 653392"/>
              <a:gd name="connsiteX1" fmla="*/ 262262 w 605162"/>
              <a:gd name="connsiteY1" fmla="*/ 32907 h 653392"/>
              <a:gd name="connsiteX2" fmla="*/ 115305 w 605162"/>
              <a:gd name="connsiteY2" fmla="*/ 98221 h 653392"/>
              <a:gd name="connsiteX3" fmla="*/ 66319 w 605162"/>
              <a:gd name="connsiteY3" fmla="*/ 114550 h 653392"/>
              <a:gd name="connsiteX4" fmla="*/ 17333 w 605162"/>
              <a:gd name="connsiteY4" fmla="*/ 163535 h 653392"/>
              <a:gd name="connsiteX5" fmla="*/ 1005 w 605162"/>
              <a:gd name="connsiteY5" fmla="*/ 228850 h 653392"/>
              <a:gd name="connsiteX6" fmla="*/ 82648 w 605162"/>
              <a:gd name="connsiteY6" fmla="*/ 555421 h 653392"/>
              <a:gd name="connsiteX7" fmla="*/ 131633 w 605162"/>
              <a:gd name="connsiteY7" fmla="*/ 571750 h 653392"/>
              <a:gd name="connsiteX8" fmla="*/ 164291 w 605162"/>
              <a:gd name="connsiteY8" fmla="*/ 604407 h 653392"/>
              <a:gd name="connsiteX9" fmla="*/ 392891 w 605162"/>
              <a:gd name="connsiteY9" fmla="*/ 653392 h 653392"/>
              <a:gd name="connsiteX10" fmla="*/ 588833 w 605162"/>
              <a:gd name="connsiteY10" fmla="*/ 571750 h 653392"/>
              <a:gd name="connsiteX11" fmla="*/ 605162 w 605162"/>
              <a:gd name="connsiteY11" fmla="*/ 522764 h 653392"/>
              <a:gd name="connsiteX12" fmla="*/ 588833 w 605162"/>
              <a:gd name="connsiteY12" fmla="*/ 196192 h 653392"/>
              <a:gd name="connsiteX13" fmla="*/ 556176 w 605162"/>
              <a:gd name="connsiteY13" fmla="*/ 98221 h 653392"/>
              <a:gd name="connsiteX14" fmla="*/ 539848 w 605162"/>
              <a:gd name="connsiteY14" fmla="*/ 49235 h 653392"/>
              <a:gd name="connsiteX15" fmla="*/ 507191 w 605162"/>
              <a:gd name="connsiteY15" fmla="*/ 250 h 65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5162" h="653392">
                <a:moveTo>
                  <a:pt x="507191" y="250"/>
                </a:moveTo>
                <a:cubicBezTo>
                  <a:pt x="460927" y="-2471"/>
                  <a:pt x="343173" y="17495"/>
                  <a:pt x="262262" y="32907"/>
                </a:cubicBezTo>
                <a:cubicBezTo>
                  <a:pt x="126166" y="58830"/>
                  <a:pt x="204054" y="53846"/>
                  <a:pt x="115305" y="98221"/>
                </a:cubicBezTo>
                <a:cubicBezTo>
                  <a:pt x="99910" y="105918"/>
                  <a:pt x="82648" y="109107"/>
                  <a:pt x="66319" y="114550"/>
                </a:cubicBezTo>
                <a:cubicBezTo>
                  <a:pt x="49990" y="130878"/>
                  <a:pt x="28790" y="143486"/>
                  <a:pt x="17333" y="163535"/>
                </a:cubicBezTo>
                <a:cubicBezTo>
                  <a:pt x="6199" y="183020"/>
                  <a:pt x="1005" y="206408"/>
                  <a:pt x="1005" y="228850"/>
                </a:cubicBezTo>
                <a:cubicBezTo>
                  <a:pt x="1005" y="245687"/>
                  <a:pt x="-15218" y="522798"/>
                  <a:pt x="82648" y="555421"/>
                </a:cubicBezTo>
                <a:lnTo>
                  <a:pt x="131633" y="571750"/>
                </a:lnTo>
                <a:cubicBezTo>
                  <a:pt x="142519" y="582636"/>
                  <a:pt x="152270" y="594790"/>
                  <a:pt x="164291" y="604407"/>
                </a:cubicBezTo>
                <a:cubicBezTo>
                  <a:pt x="244682" y="668720"/>
                  <a:pt x="250759" y="640471"/>
                  <a:pt x="392891" y="653392"/>
                </a:cubicBezTo>
                <a:cubicBezTo>
                  <a:pt x="530725" y="638078"/>
                  <a:pt x="530248" y="674275"/>
                  <a:pt x="588833" y="571750"/>
                </a:cubicBezTo>
                <a:cubicBezTo>
                  <a:pt x="597372" y="556806"/>
                  <a:pt x="599719" y="539093"/>
                  <a:pt x="605162" y="522764"/>
                </a:cubicBezTo>
                <a:cubicBezTo>
                  <a:pt x="599719" y="413907"/>
                  <a:pt x="601326" y="304467"/>
                  <a:pt x="588833" y="196192"/>
                </a:cubicBezTo>
                <a:cubicBezTo>
                  <a:pt x="584887" y="161995"/>
                  <a:pt x="567062" y="130878"/>
                  <a:pt x="556176" y="98221"/>
                </a:cubicBezTo>
                <a:cubicBezTo>
                  <a:pt x="550733" y="81892"/>
                  <a:pt x="549395" y="63556"/>
                  <a:pt x="539848" y="49235"/>
                </a:cubicBezTo>
                <a:cubicBezTo>
                  <a:pt x="504172" y="-4279"/>
                  <a:pt x="553455" y="2971"/>
                  <a:pt x="507191" y="25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7119059" y="1747038"/>
            <a:ext cx="522712" cy="653262"/>
          </a:xfrm>
          <a:custGeom>
            <a:avLst/>
            <a:gdLst>
              <a:gd name="connsiteX0" fmla="*/ 441070 w 522712"/>
              <a:gd name="connsiteY0" fmla="*/ 32776 h 653262"/>
              <a:gd name="connsiteX1" fmla="*/ 212470 w 522712"/>
              <a:gd name="connsiteY1" fmla="*/ 119 h 653262"/>
              <a:gd name="connsiteX2" fmla="*/ 147155 w 522712"/>
              <a:gd name="connsiteY2" fmla="*/ 16448 h 653262"/>
              <a:gd name="connsiteX3" fmla="*/ 65512 w 522712"/>
              <a:gd name="connsiteY3" fmla="*/ 81762 h 653262"/>
              <a:gd name="connsiteX4" fmla="*/ 32855 w 522712"/>
              <a:gd name="connsiteY4" fmla="*/ 130748 h 653262"/>
              <a:gd name="connsiteX5" fmla="*/ 198 w 522712"/>
              <a:gd name="connsiteY5" fmla="*/ 228719 h 653262"/>
              <a:gd name="connsiteX6" fmla="*/ 16527 w 522712"/>
              <a:gd name="connsiteY6" fmla="*/ 440991 h 653262"/>
              <a:gd name="connsiteX7" fmla="*/ 49184 w 522712"/>
              <a:gd name="connsiteY7" fmla="*/ 538962 h 653262"/>
              <a:gd name="connsiteX8" fmla="*/ 81841 w 522712"/>
              <a:gd name="connsiteY8" fmla="*/ 653262 h 653262"/>
              <a:gd name="connsiteX9" fmla="*/ 424741 w 522712"/>
              <a:gd name="connsiteY9" fmla="*/ 636933 h 653262"/>
              <a:gd name="connsiteX10" fmla="*/ 506384 w 522712"/>
              <a:gd name="connsiteY10" fmla="*/ 489976 h 653262"/>
              <a:gd name="connsiteX11" fmla="*/ 522712 w 522712"/>
              <a:gd name="connsiteY11" fmla="*/ 440991 h 653262"/>
              <a:gd name="connsiteX12" fmla="*/ 490055 w 522712"/>
              <a:gd name="connsiteY12" fmla="*/ 228719 h 653262"/>
              <a:gd name="connsiteX13" fmla="*/ 457398 w 522712"/>
              <a:gd name="connsiteY13" fmla="*/ 179733 h 653262"/>
              <a:gd name="connsiteX14" fmla="*/ 441070 w 522712"/>
              <a:gd name="connsiteY14" fmla="*/ 32776 h 65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22712" h="653262">
                <a:moveTo>
                  <a:pt x="441070" y="32776"/>
                </a:moveTo>
                <a:cubicBezTo>
                  <a:pt x="400249" y="2840"/>
                  <a:pt x="289325" y="4389"/>
                  <a:pt x="212470" y="119"/>
                </a:cubicBezTo>
                <a:cubicBezTo>
                  <a:pt x="190063" y="-1126"/>
                  <a:pt x="167782" y="7608"/>
                  <a:pt x="147155" y="16448"/>
                </a:cubicBezTo>
                <a:cubicBezTo>
                  <a:pt x="121328" y="27517"/>
                  <a:pt x="83831" y="58864"/>
                  <a:pt x="65512" y="81762"/>
                </a:cubicBezTo>
                <a:cubicBezTo>
                  <a:pt x="53253" y="97086"/>
                  <a:pt x="43741" y="114419"/>
                  <a:pt x="32855" y="130748"/>
                </a:cubicBezTo>
                <a:cubicBezTo>
                  <a:pt x="21969" y="163405"/>
                  <a:pt x="-2442" y="194397"/>
                  <a:pt x="198" y="228719"/>
                </a:cubicBezTo>
                <a:cubicBezTo>
                  <a:pt x="5641" y="299476"/>
                  <a:pt x="5459" y="370893"/>
                  <a:pt x="16527" y="440991"/>
                </a:cubicBezTo>
                <a:cubicBezTo>
                  <a:pt x="21896" y="474993"/>
                  <a:pt x="40835" y="505566"/>
                  <a:pt x="49184" y="538962"/>
                </a:cubicBezTo>
                <a:cubicBezTo>
                  <a:pt x="69686" y="620974"/>
                  <a:pt x="58415" y="582986"/>
                  <a:pt x="81841" y="653262"/>
                </a:cubicBezTo>
                <a:cubicBezTo>
                  <a:pt x="196141" y="647819"/>
                  <a:pt x="311868" y="655745"/>
                  <a:pt x="424741" y="636933"/>
                </a:cubicBezTo>
                <a:cubicBezTo>
                  <a:pt x="476502" y="628306"/>
                  <a:pt x="498574" y="513406"/>
                  <a:pt x="506384" y="489976"/>
                </a:cubicBezTo>
                <a:lnTo>
                  <a:pt x="522712" y="440991"/>
                </a:lnTo>
                <a:cubicBezTo>
                  <a:pt x="518028" y="394154"/>
                  <a:pt x="519479" y="287567"/>
                  <a:pt x="490055" y="228719"/>
                </a:cubicBezTo>
                <a:cubicBezTo>
                  <a:pt x="481279" y="211166"/>
                  <a:pt x="468284" y="196062"/>
                  <a:pt x="457398" y="179733"/>
                </a:cubicBezTo>
                <a:cubicBezTo>
                  <a:pt x="420892" y="70216"/>
                  <a:pt x="481891" y="62712"/>
                  <a:pt x="441070" y="32776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67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 Of This Section: Things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difference between PDF and XPS documents and benefit of these types of documents</a:t>
            </a:r>
          </a:p>
          <a:p>
            <a:r>
              <a:rPr lang="en-US" dirty="0">
                <a:solidFill>
                  <a:srgbClr val="FF0000"/>
                </a:solidFill>
              </a:rPr>
              <a:t>How to run </a:t>
            </a:r>
            <a:r>
              <a:rPr lang="en-US" dirty="0"/>
              <a:t>(although </a:t>
            </a:r>
            <a:r>
              <a:rPr lang="en-US" dirty="0">
                <a:solidFill>
                  <a:srgbClr val="FF0000"/>
                </a:solidFill>
              </a:rPr>
              <a:t>not for the exam</a:t>
            </a:r>
            <a:r>
              <a:rPr lang="en-US" dirty="0"/>
              <a:t>) the following features of Word as well as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how they work </a:t>
            </a:r>
            <a:r>
              <a:rPr lang="en-US" dirty="0"/>
              <a:t>(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know for the exam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Tracking changes: </a:t>
            </a:r>
          </a:p>
          <a:p>
            <a:pPr lvl="2"/>
            <a:r>
              <a:rPr lang="en-US" dirty="0"/>
              <a:t>Setting different levels of viewing detail (markup)</a:t>
            </a:r>
          </a:p>
          <a:p>
            <a:pPr lvl="1"/>
            <a:r>
              <a:rPr lang="en-US" dirty="0"/>
              <a:t>Commenting on documents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8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Prior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Starting Word</a:t>
            </a:r>
          </a:p>
          <a:p>
            <a:pPr lvl="0"/>
            <a:r>
              <a:rPr lang="en-US" dirty="0"/>
              <a:t>Using pre-created Word templates</a:t>
            </a:r>
          </a:p>
          <a:p>
            <a:pPr lvl="0"/>
            <a:r>
              <a:rPr lang="en-US" dirty="0"/>
              <a:t>Creating blank documents</a:t>
            </a:r>
          </a:p>
          <a:p>
            <a:pPr lvl="0"/>
            <a:r>
              <a:rPr lang="en-US" dirty="0"/>
              <a:t>Entering text into Word</a:t>
            </a:r>
          </a:p>
          <a:p>
            <a:pPr lvl="0"/>
            <a:r>
              <a:rPr lang="en-US" dirty="0"/>
              <a:t>Navigating a Word document</a:t>
            </a:r>
          </a:p>
          <a:p>
            <a:pPr lvl="0"/>
            <a:r>
              <a:rPr lang="en-US" dirty="0"/>
              <a:t>Various ways of copy pasting</a:t>
            </a:r>
          </a:p>
          <a:p>
            <a:pPr lvl="0"/>
            <a:r>
              <a:rPr lang="en-US" dirty="0"/>
              <a:t>Accessing features of Word via the ribbon and through right clicking</a:t>
            </a:r>
          </a:p>
          <a:p>
            <a:pPr lvl="0"/>
            <a:r>
              <a:rPr lang="en-US" dirty="0"/>
              <a:t>Formatting text</a:t>
            </a:r>
          </a:p>
          <a:p>
            <a:pPr lvl="0"/>
            <a:r>
              <a:rPr lang="en-US" dirty="0"/>
              <a:t>Paragraph effects: alignment, lists</a:t>
            </a:r>
          </a:p>
          <a:p>
            <a:pPr lvl="0"/>
            <a:r>
              <a:rPr lang="en-US" dirty="0"/>
              <a:t>Spell checking a document</a:t>
            </a:r>
          </a:p>
          <a:p>
            <a:pPr lvl="0"/>
            <a:r>
              <a:rPr lang="en-US" dirty="0"/>
              <a:t>Save vs Save </a:t>
            </a:r>
            <a:r>
              <a:rPr lang="en-US" dirty="0" smtClean="0"/>
              <a:t>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4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Prior </a:t>
            </a:r>
            <a:r>
              <a:rPr lang="en-US" dirty="0" smtClean="0"/>
              <a:t>Skills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Tagging </a:t>
            </a:r>
            <a:r>
              <a:rPr lang="en-US" dirty="0"/>
              <a:t>documents</a:t>
            </a:r>
          </a:p>
          <a:p>
            <a:pPr lvl="0"/>
            <a:r>
              <a:rPr lang="en-US" dirty="0"/>
              <a:t>Creating PDF documents</a:t>
            </a:r>
          </a:p>
          <a:p>
            <a:pPr lvl="0"/>
            <a:r>
              <a:rPr lang="en-US" dirty="0"/>
              <a:t>Printing a document</a:t>
            </a:r>
          </a:p>
          <a:p>
            <a:pPr lvl="0"/>
            <a:r>
              <a:rPr lang="en-US" dirty="0"/>
              <a:t>Quitting Word</a:t>
            </a:r>
          </a:p>
          <a:p>
            <a:pPr lvl="0"/>
            <a:r>
              <a:rPr lang="en-US" dirty="0"/>
              <a:t>Converting between versions of Word</a:t>
            </a:r>
          </a:p>
          <a:p>
            <a:pPr lvl="0"/>
            <a:r>
              <a:rPr lang="en-US" dirty="0"/>
              <a:t>Changing margins</a:t>
            </a:r>
          </a:p>
          <a:p>
            <a:pPr lvl="0"/>
            <a:r>
              <a:rPr lang="en-US" dirty="0"/>
              <a:t>Using/setting tabs</a:t>
            </a:r>
          </a:p>
          <a:p>
            <a:pPr lvl="0"/>
            <a:r>
              <a:rPr lang="en-US" dirty="0"/>
              <a:t>Paragraph formatting effects</a:t>
            </a:r>
          </a:p>
          <a:p>
            <a:pPr lvl="0"/>
            <a:r>
              <a:rPr lang="en-US" dirty="0"/>
              <a:t>Moving text to the next line: word wrap, hard return, soft 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3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Skills Covered In The Word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dirty="0" smtClean="0"/>
              <a:t>Inserting </a:t>
            </a:r>
            <a:r>
              <a:rPr lang="en-CA" dirty="0"/>
              <a:t>page </a:t>
            </a:r>
            <a:r>
              <a:rPr lang="en-CA" dirty="0" smtClean="0"/>
              <a:t>&amp; section breaks as well as symbols and equations</a:t>
            </a:r>
          </a:p>
          <a:p>
            <a:r>
              <a:rPr lang="en-CA" dirty="0" smtClean="0"/>
              <a:t>Showing/hiding </a:t>
            </a:r>
            <a:r>
              <a:rPr lang="en-CA" dirty="0"/>
              <a:t>formatting symbols and the benefit of seeing formatting symbols</a:t>
            </a:r>
            <a:endParaRPr lang="en-US" dirty="0"/>
          </a:p>
          <a:p>
            <a:r>
              <a:rPr lang="en-CA" dirty="0" smtClean="0"/>
              <a:t>How </a:t>
            </a:r>
            <a:r>
              <a:rPr lang="en-CA" dirty="0"/>
              <a:t>to use, create and apply text </a:t>
            </a:r>
            <a:r>
              <a:rPr lang="en-CA" dirty="0" smtClean="0"/>
              <a:t>styles</a:t>
            </a:r>
          </a:p>
          <a:p>
            <a:r>
              <a:rPr lang="en-CA" dirty="0" smtClean="0"/>
              <a:t>Using the format painter to copy-paste formatting effects</a:t>
            </a:r>
            <a:endParaRPr lang="en-US" dirty="0"/>
          </a:p>
          <a:p>
            <a:r>
              <a:rPr lang="en-CA" dirty="0"/>
              <a:t>Finding/replacing text (and styles) in a </a:t>
            </a:r>
            <a:r>
              <a:rPr lang="en-CA" dirty="0" smtClean="0"/>
              <a:t>document</a:t>
            </a:r>
          </a:p>
          <a:p>
            <a:r>
              <a:rPr lang="en-CA" dirty="0" smtClean="0"/>
              <a:t>4 common table formulas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6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Skills Covered In The Word Section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Inserting a table of contents</a:t>
            </a:r>
          </a:p>
          <a:p>
            <a:r>
              <a:rPr lang="en-US" dirty="0"/>
              <a:t>Creating new citations, inserting citations</a:t>
            </a:r>
          </a:p>
          <a:p>
            <a:r>
              <a:rPr lang="en-US" dirty="0"/>
              <a:t>Creating a bibliography from existing citations</a:t>
            </a:r>
          </a:p>
          <a:p>
            <a:r>
              <a:rPr lang="en-US" dirty="0" smtClean="0"/>
              <a:t>How </a:t>
            </a:r>
            <a:r>
              <a:rPr lang="en-US" dirty="0"/>
              <a:t>to use mail merge to create a customized form letter.</a:t>
            </a:r>
          </a:p>
          <a:p>
            <a:r>
              <a:rPr lang="en-US" dirty="0"/>
              <a:t>Why you should use mail merge</a:t>
            </a:r>
          </a:p>
          <a:p>
            <a:r>
              <a:rPr lang="en-US" dirty="0"/>
              <a:t>Filtering merge results using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-rules (writing and tracing rules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8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Skills Covered In The Word Section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Inserting </a:t>
            </a:r>
            <a:r>
              <a:rPr lang="en-US" dirty="0"/>
              <a:t>image captions, creating cross references</a:t>
            </a:r>
          </a:p>
          <a:p>
            <a:r>
              <a:rPr lang="en-US" dirty="0"/>
              <a:t>Inserting footnotes and endnotes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difference between PDF and XPS documents and benefit of these types of documents</a:t>
            </a:r>
          </a:p>
          <a:p>
            <a:r>
              <a:rPr lang="en-US" dirty="0"/>
              <a:t>Tracking changes: </a:t>
            </a:r>
          </a:p>
          <a:p>
            <a:pPr lvl="1"/>
            <a:r>
              <a:rPr lang="en-US" dirty="0"/>
              <a:t>Setting different levels of viewing detail (markup)</a:t>
            </a:r>
          </a:p>
          <a:p>
            <a:r>
              <a:rPr lang="en-US" dirty="0"/>
              <a:t>Commenting on documents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5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“Unless otherwise indicated, all images in this presentation were created by James Tam.”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67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676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22905</TotalTime>
  <Words>3528</Words>
  <Application>Microsoft Office PowerPoint</Application>
  <PresentationFormat>On-screen Show (4:3)</PresentationFormat>
  <Paragraphs>542</Paragraphs>
  <Slides>67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3" baseType="lpstr">
      <vt:lpstr>ＭＳ Ｐゴシック</vt:lpstr>
      <vt:lpstr>Arial</vt:lpstr>
      <vt:lpstr>Calibri</vt:lpstr>
      <vt:lpstr>Consolas</vt:lpstr>
      <vt:lpstr>Garamond</vt:lpstr>
      <vt:lpstr>Office Theme</vt:lpstr>
      <vt:lpstr>Word Processing Using Word</vt:lpstr>
      <vt:lpstr>What You Already Know (Some Features Of Word)</vt:lpstr>
      <vt:lpstr>Additional Resources For MS-Word</vt:lpstr>
      <vt:lpstr>MS-Office</vt:lpstr>
      <vt:lpstr>Exam Questions</vt:lpstr>
      <vt:lpstr>Inserting Page Breaks</vt:lpstr>
      <vt:lpstr>Inserting A Section Break</vt:lpstr>
      <vt:lpstr>Insertions: Symbols &amp; Equations</vt:lpstr>
      <vt:lpstr>Show/Hide Formatting Symbols</vt:lpstr>
      <vt:lpstr>Sometimes Seeing Formatting Symbols Can Be Useful</vt:lpstr>
      <vt:lpstr>Text Styles</vt:lpstr>
      <vt:lpstr>The Format Painter</vt:lpstr>
      <vt:lpstr>Finding Text In A Document</vt:lpstr>
      <vt:lpstr>Working With Tables (Basics Are Assumed Knowledge)</vt:lpstr>
      <vt:lpstr>Table Formulas To Know For The Exam</vt:lpstr>
      <vt:lpstr>Note: Inserting Formulas Via Running a Feature In The Ribbon Vs. Typing</vt:lpstr>
      <vt:lpstr>Sub-Section: References</vt:lpstr>
      <vt:lpstr>Table Of Contents (What You Need Before Inserting One)</vt:lpstr>
      <vt:lpstr>Table Of Contents</vt:lpstr>
      <vt:lpstr>Citation</vt:lpstr>
      <vt:lpstr>Step 1: Create the citation (2)</vt:lpstr>
      <vt:lpstr>Citation (2)</vt:lpstr>
      <vt:lpstr>Bibliography</vt:lpstr>
      <vt:lpstr>(Image) Captions</vt:lpstr>
      <vt:lpstr>(Image) Captions (2)</vt:lpstr>
      <vt:lpstr>Cross References</vt:lpstr>
      <vt:lpstr>Footnotes And Endnotes</vt:lpstr>
      <vt:lpstr>Automatically Generating References &amp; Captions (Word)</vt:lpstr>
      <vt:lpstr>Recap Of This Section: Things You Should Now Know</vt:lpstr>
      <vt:lpstr>Sub-Section: Mail Merge</vt:lpstr>
      <vt:lpstr>Mail Merge: How It Works</vt:lpstr>
      <vt:lpstr>Mail Merge</vt:lpstr>
      <vt:lpstr>Mail Merge:</vt:lpstr>
      <vt:lpstr>Example Mail Merge Process</vt:lpstr>
      <vt:lpstr>Mail Merge: Step 1 (Document Type)</vt:lpstr>
      <vt:lpstr>Mail Merge: Step 2 (Creating Document)</vt:lpstr>
      <vt:lpstr>Mail Merge: Step 3 (Recipients)</vt:lpstr>
      <vt:lpstr>Step 3A</vt:lpstr>
      <vt:lpstr>Step 3B</vt:lpstr>
      <vt:lpstr>Step 3C</vt:lpstr>
      <vt:lpstr>Mail Merge: Step 4 (Write)</vt:lpstr>
      <vt:lpstr>Mail Merge: Step 4 (Alternate Write)</vt:lpstr>
      <vt:lpstr>Mail Merge: Step 5 (Preview)</vt:lpstr>
      <vt:lpstr>Previewing Results: “Click Through” The Letters</vt:lpstr>
      <vt:lpstr>Mail Merge: Step 6 (Don’t Submit The Product Of This Step For The Assignment)</vt:lpstr>
      <vt:lpstr>Step 6: End Product Of Completing The Merge</vt:lpstr>
      <vt:lpstr>Sample Exam Question: Mail Merge</vt:lpstr>
      <vt:lpstr>Mail Merge: Rules For Filtering The Merge</vt:lpstr>
      <vt:lpstr>Mail Merge: Rules For Filtering The Merge (2)</vt:lpstr>
      <vt:lpstr>Mail Merge: Rules For Filtering The Merge (3)</vt:lpstr>
      <vt:lpstr>Mail Merge: Rules For Filtering The Merge (4)</vt:lpstr>
      <vt:lpstr>Sample Exam Question: Mail Merge Rules</vt:lpstr>
      <vt:lpstr>Scary Message</vt:lpstr>
      <vt:lpstr>Recap Of This Section: Things You Should Now Know</vt:lpstr>
      <vt:lpstr>Subsection: Collaboration Tools</vt:lpstr>
      <vt:lpstr>Sharing Documents</vt:lpstr>
      <vt:lpstr>Tracking Work</vt:lpstr>
      <vt:lpstr>Turn On Tracking</vt:lpstr>
      <vt:lpstr>Levels Of Annotations</vt:lpstr>
      <vt:lpstr>Commenting On Documents</vt:lpstr>
      <vt:lpstr>Recap Of This Section: Things You Should Now Know</vt:lpstr>
      <vt:lpstr>Summary: Prior Skills</vt:lpstr>
      <vt:lpstr>Summary: Prior Skills (2)</vt:lpstr>
      <vt:lpstr>Summary: Skills Covered In The Word Section</vt:lpstr>
      <vt:lpstr>Summary: Skills Covered In The Word Section (2)</vt:lpstr>
      <vt:lpstr>Summary: Skills Covered In The Word Section (3)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CPSC 203: Word processing and MS-Word</dc:title>
  <dc:creator>James Tam</dc:creator>
  <cp:keywords>Word;MS-Word;Word processing</cp:keywords>
  <cp:lastModifiedBy>James Tam</cp:lastModifiedBy>
  <cp:revision>829</cp:revision>
  <dcterms:created xsi:type="dcterms:W3CDTF">2014-05-13T22:22:53Z</dcterms:created>
  <dcterms:modified xsi:type="dcterms:W3CDTF">2023-01-10T04:32:21Z</dcterms:modified>
</cp:coreProperties>
</file>