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65" r:id="rId2"/>
    <p:sldId id="362" r:id="rId3"/>
    <p:sldId id="363" r:id="rId4"/>
    <p:sldId id="364" r:id="rId5"/>
    <p:sldId id="365" r:id="rId6"/>
    <p:sldId id="366" r:id="rId7"/>
    <p:sldId id="466" r:id="rId8"/>
    <p:sldId id="467" r:id="rId9"/>
    <p:sldId id="471" r:id="rId10"/>
    <p:sldId id="446" r:id="rId11"/>
    <p:sldId id="448" r:id="rId12"/>
    <p:sldId id="367" r:id="rId13"/>
    <p:sldId id="368" r:id="rId14"/>
    <p:sldId id="369" r:id="rId15"/>
    <p:sldId id="468" r:id="rId16"/>
    <p:sldId id="476" r:id="rId17"/>
    <p:sldId id="478" r:id="rId18"/>
    <p:sldId id="477" r:id="rId19"/>
    <p:sldId id="370" r:id="rId20"/>
    <p:sldId id="371" r:id="rId21"/>
    <p:sldId id="428" r:id="rId22"/>
    <p:sldId id="378" r:id="rId23"/>
    <p:sldId id="379" r:id="rId24"/>
    <p:sldId id="433" r:id="rId25"/>
    <p:sldId id="434" r:id="rId26"/>
    <p:sldId id="435" r:id="rId27"/>
    <p:sldId id="380" r:id="rId28"/>
    <p:sldId id="381" r:id="rId29"/>
    <p:sldId id="449" r:id="rId30"/>
    <p:sldId id="382" r:id="rId31"/>
    <p:sldId id="383" r:id="rId32"/>
    <p:sldId id="384" r:id="rId33"/>
    <p:sldId id="385" r:id="rId34"/>
    <p:sldId id="482" r:id="rId35"/>
    <p:sldId id="483" r:id="rId36"/>
    <p:sldId id="484" r:id="rId37"/>
    <p:sldId id="485" r:id="rId38"/>
    <p:sldId id="486" r:id="rId39"/>
    <p:sldId id="479" r:id="rId40"/>
    <p:sldId id="480" r:id="rId41"/>
    <p:sldId id="481" r:id="rId42"/>
    <p:sldId id="474" r:id="rId43"/>
    <p:sldId id="457" r:id="rId44"/>
    <p:sldId id="488" r:id="rId45"/>
    <p:sldId id="472" r:id="rId46"/>
    <p:sldId id="451" r:id="rId4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CD5B5"/>
    <a:srgbClr val="00E66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4186" autoAdjust="0"/>
  </p:normalViewPr>
  <p:slideViewPr>
    <p:cSldViewPr>
      <p:cViewPr varScale="1">
        <p:scale>
          <a:sx n="103" d="100"/>
          <a:sy n="103" d="100"/>
        </p:scale>
        <p:origin x="126" y="29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5/22/2023</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5/22/2023</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dirty="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3272843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107798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14</a:t>
            </a:fld>
            <a:endParaRPr lang="en-US" altLang="en-US" smtClean="0"/>
          </a:p>
        </p:txBody>
      </p:sp>
    </p:spTree>
    <p:extLst>
      <p:ext uri="{BB962C8B-B14F-4D97-AF65-F5344CB8AC3E}">
        <p14:creationId xmlns:p14="http://schemas.microsoft.com/office/powerpoint/2010/main" val="292290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16</a:t>
            </a:fld>
            <a:endParaRPr lang="en-US" altLang="en-US" sz="1000" smtClean="0">
              <a:latin typeface="Times New Roman" pitchFamily="18" charset="0"/>
            </a:endParaRPr>
          </a:p>
        </p:txBody>
      </p:sp>
    </p:spTree>
    <p:extLst>
      <p:ext uri="{BB962C8B-B14F-4D97-AF65-F5344CB8AC3E}">
        <p14:creationId xmlns:p14="http://schemas.microsoft.com/office/powerpoint/2010/main" val="143733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Tx/>
              <a:buNone/>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21</a:t>
            </a:fld>
            <a:endParaRPr lang="en-US" altLang="en-US" smtClean="0"/>
          </a:p>
        </p:txBody>
      </p:sp>
    </p:spTree>
    <p:extLst>
      <p:ext uri="{BB962C8B-B14F-4D97-AF65-F5344CB8AC3E}">
        <p14:creationId xmlns:p14="http://schemas.microsoft.com/office/powerpoint/2010/main" val="3190958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Square brackets not needed with single value.</a:t>
            </a:r>
          </a:p>
          <a:p>
            <a:pPr>
              <a:buFontTx/>
              <a:buChar char="•"/>
            </a:pPr>
            <a:r>
              <a:rPr lang="en-US" altLang="en-US" smtClean="0"/>
              <a:t>Note calculate interest has three values passed in but only one value returned (only one value to the left of the assignment statement).</a:t>
            </a:r>
          </a:p>
        </p:txBody>
      </p:sp>
    </p:spTree>
    <p:extLst>
      <p:ext uri="{BB962C8B-B14F-4D97-AF65-F5344CB8AC3E}">
        <p14:creationId xmlns:p14="http://schemas.microsoft.com/office/powerpoint/2010/main" val="55252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58545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AE5DDD8C-F390-4C1E-8889-7F014B60A19F}" type="slidenum">
              <a:rPr lang="en-US" altLang="en-US" smtClean="0"/>
              <a:pPr>
                <a:defRPr/>
              </a:pPr>
              <a:t>41</a:t>
            </a:fld>
            <a:endParaRPr lang="en-US" altLang="en-US"/>
          </a:p>
        </p:txBody>
      </p:sp>
    </p:spTree>
    <p:extLst>
      <p:ext uri="{BB962C8B-B14F-4D97-AF65-F5344CB8AC3E}">
        <p14:creationId xmlns:p14="http://schemas.microsoft.com/office/powerpoint/2010/main" val="179820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5/22/2023</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5/22/2023</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5/22/2023</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5/22/2023</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5/22/2023</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5/22/2023</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5/22/2023</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Code Reuse, Part 2</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dirty="0">
              <a:latin typeface="Arial" charset="0"/>
            </a:endParaRPr>
          </a:p>
        </p:txBody>
      </p:sp>
      <p:sp>
        <p:nvSpPr>
          <p:cNvPr id="13316" name="Text Box 9"/>
          <p:cNvSpPr txBox="1">
            <a:spLocks noChangeArrowheads="1"/>
          </p:cNvSpPr>
          <p:nvPr/>
        </p:nvSpPr>
        <p:spPr bwMode="auto">
          <a:xfrm>
            <a:off x="1239838" y="3617913"/>
            <a:ext cx="6769100" cy="224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mn-lt"/>
                <a:cs typeface="Arial" charset="0"/>
              </a:rPr>
              <a:t>Parameter passing</a:t>
            </a:r>
          </a:p>
          <a:p>
            <a:pPr marL="457200" indent="-457200" eaLnBrk="1" hangingPunct="1">
              <a:buFont typeface="Arial" panose="020B0604020202020204" pitchFamily="34" charset="0"/>
              <a:buChar char="•"/>
            </a:pPr>
            <a:r>
              <a:rPr lang="en-US" altLang="en-US" sz="2800" dirty="0" smtClean="0">
                <a:latin typeface="+mn-lt"/>
                <a:cs typeface="Arial" charset="0"/>
              </a:rPr>
              <a:t>Function return values</a:t>
            </a:r>
          </a:p>
          <a:p>
            <a:pPr marL="457200" indent="-457200" eaLnBrk="1" hangingPunct="1">
              <a:buFont typeface="Arial" panose="020B0604020202020204" pitchFamily="34" charset="0"/>
              <a:buChar char="•"/>
            </a:pPr>
            <a:r>
              <a:rPr lang="en-US" altLang="en-US" sz="2800" dirty="0" smtClean="0">
                <a:latin typeface="+mn-lt"/>
                <a:cs typeface="Arial" charset="0"/>
              </a:rPr>
              <a:t>Function specific style requirements (rules of thumb for good style) </a:t>
            </a:r>
          </a:p>
          <a:p>
            <a:pPr marL="457200" indent="-457200" eaLnBrk="1" hangingPunct="1">
              <a:buFont typeface="Arial" panose="020B0604020202020204" pitchFamily="34" charset="0"/>
              <a:buChar char="•"/>
            </a:pPr>
            <a:r>
              <a:rPr lang="en-US" altLang="en-US" sz="2800" dirty="0" smtClean="0">
                <a:latin typeface="+mn-lt"/>
                <a:cs typeface="Arial" charset="0"/>
              </a:rPr>
              <a:t>Documenting functions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dirty="0" smtClean="0">
                <a:latin typeface="Consolas" pitchFamily="49" charset="0"/>
              </a:rPr>
              <a:t>def display():</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print("Celsius value: ", celsius)</a:t>
            </a:r>
          </a:p>
          <a:p>
            <a:pPr>
              <a:buFontTx/>
              <a:buNone/>
            </a:pPr>
            <a:r>
              <a:rPr lang="en-US" altLang="en-US" sz="1600" dirty="0" smtClean="0">
                <a:latin typeface="Consolas" pitchFamily="49" charset="0"/>
              </a:rPr>
              <a:t>    print("Fahrenheit value :", fahrenheit)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convert():</a:t>
            </a:r>
          </a:p>
          <a:p>
            <a:pPr>
              <a:buFontTx/>
              <a:buNone/>
            </a:pPr>
            <a:r>
              <a:rPr lang="en-US" altLang="en-US" sz="1600" dirty="0" smtClean="0">
                <a:latin typeface="Consolas" pitchFamily="49" charset="0"/>
              </a:rPr>
              <a:t>    celsius = float(input("Type in the celsius temperature: "))</a:t>
            </a:r>
          </a:p>
          <a:p>
            <a:pPr>
              <a:buFontTx/>
              <a:buNone/>
            </a:pPr>
            <a:r>
              <a:rPr lang="en-US" altLang="en-US" sz="1600" dirty="0" smtClean="0">
                <a:latin typeface="Consolas" pitchFamily="49" charset="0"/>
              </a:rPr>
              <a:t>    fahrenheit = celsius * 9 / 5 + 32</a:t>
            </a:r>
          </a:p>
          <a:p>
            <a:pPr>
              <a:buFontTx/>
              <a:buNone/>
            </a:pPr>
            <a:r>
              <a:rPr lang="en-US" altLang="en-US" sz="1600" dirty="0" smtClean="0">
                <a:latin typeface="Consolas" pitchFamily="49" charset="0"/>
              </a:rPr>
              <a:t>    display()</a:t>
            </a:r>
          </a:p>
          <a:p>
            <a:endParaRPr lang="en-US" altLang="en-US" sz="1600" dirty="0" smtClean="0">
              <a:latin typeface="Consolas" pitchFamily="49" charset="0"/>
            </a:endParaRPr>
          </a:p>
        </p:txBody>
      </p:sp>
      <p:grpSp>
        <p:nvGrpSpPr>
          <p:cNvPr id="5" name="Group 4"/>
          <p:cNvGrpSpPr>
            <a:grpSpLocks/>
          </p:cNvGrpSpPr>
          <p:nvPr/>
        </p:nvGrpSpPr>
        <p:grpSpPr bwMode="auto">
          <a:xfrm>
            <a:off x="5476875" y="1667606"/>
            <a:ext cx="3222625" cy="686984"/>
            <a:chOff x="4724400" y="3038968"/>
            <a:chExt cx="3222625" cy="687987"/>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dirty="0">
                <a:latin typeface="Arial" charset="0"/>
              </a:endParaRPr>
            </a:p>
          </p:txBody>
        </p:sp>
        <p:sp>
          <p:nvSpPr>
            <p:cNvPr id="44043" name="Text Box 9"/>
            <p:cNvSpPr txBox="1">
              <a:spLocks noChangeArrowheads="1"/>
            </p:cNvSpPr>
            <p:nvPr/>
          </p:nvSpPr>
          <p:spPr bwMode="auto">
            <a:xfrm>
              <a:off x="4991100" y="3038968"/>
              <a:ext cx="2955925" cy="6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285750" indent="-285750">
                <a:spcBef>
                  <a:spcPts val="300"/>
                </a:spcBef>
                <a:buFont typeface="Arial" panose="020B0604020202020204" pitchFamily="34" charset="0"/>
                <a:buChar char="•"/>
              </a:pPr>
              <a:r>
                <a:rPr lang="en-US" altLang="en-US" sz="1600" b="1" dirty="0">
                  <a:solidFill>
                    <a:srgbClr val="FF0000"/>
                  </a:solidFill>
                  <a:latin typeface="Arial" charset="0"/>
                </a:rPr>
                <a:t>What is </a:t>
              </a:r>
              <a:r>
                <a:rPr lang="en-US" altLang="ja-JP" sz="1800" b="1" dirty="0" smtClean="0">
                  <a:solidFill>
                    <a:srgbClr val="FF0000"/>
                  </a:solidFill>
                  <a:latin typeface="Consolas" pitchFamily="49" charset="0"/>
                </a:rPr>
                <a:t>celsius</a:t>
              </a:r>
              <a:r>
                <a:rPr lang="en-US" altLang="ja-JP" sz="1600" b="1" dirty="0" smtClean="0">
                  <a:solidFill>
                    <a:srgbClr val="FF0000"/>
                  </a:solidFill>
                  <a:latin typeface="Arial" charset="0"/>
                </a:rPr>
                <a:t>???</a:t>
              </a:r>
            </a:p>
            <a:p>
              <a:pPr marL="285750" indent="-285750">
                <a:spcBef>
                  <a:spcPts val="300"/>
                </a:spcBef>
                <a:buFont typeface="Arial" panose="020B0604020202020204" pitchFamily="34" charset="0"/>
                <a:buChar char="•"/>
              </a:pPr>
              <a:r>
                <a:rPr lang="en-US" altLang="ja-JP" sz="1600" b="1" dirty="0" smtClean="0">
                  <a:solidFill>
                    <a:srgbClr val="FF0000"/>
                  </a:solidFill>
                  <a:latin typeface="Arial" charset="0"/>
                </a:rPr>
                <a:t>What </a:t>
              </a:r>
              <a:r>
                <a:rPr lang="en-US" altLang="ja-JP" sz="1600" b="1" dirty="0">
                  <a:solidFill>
                    <a:srgbClr val="FF0000"/>
                  </a:solidFill>
                  <a:latin typeface="Arial" charset="0"/>
                </a:rPr>
                <a:t>is </a:t>
              </a:r>
              <a:r>
                <a:rPr lang="en-US" altLang="ja-JP" sz="1800" b="1" dirty="0" smtClean="0">
                  <a:solidFill>
                    <a:srgbClr val="FF0000"/>
                  </a:solidFill>
                  <a:latin typeface="Consolas" pitchFamily="49" charset="0"/>
                </a:rPr>
                <a:t>fahrenheit</a:t>
              </a:r>
              <a:r>
                <a:rPr lang="en-US" altLang="ja-JP" sz="1600" b="1" dirty="0" smtClean="0">
                  <a:solidFill>
                    <a:srgbClr val="FF0000"/>
                  </a:solidFill>
                  <a:latin typeface="Arial" charset="0"/>
                </a:rPr>
                <a:t>??? </a:t>
              </a:r>
              <a:endParaRPr lang="en-US" altLang="en-US" sz="1600" b="1" dirty="0">
                <a:solidFill>
                  <a:srgbClr val="FF00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dirty="0">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887538" y="3023018"/>
            <a:ext cx="7178674" cy="1798880"/>
            <a:chOff x="1905002" y="3048003"/>
            <a:chExt cx="7178673" cy="1799208"/>
          </a:xfrm>
        </p:grpSpPr>
        <p:sp>
          <p:nvSpPr>
            <p:cNvPr id="44039" name="Text Box 6"/>
            <p:cNvSpPr txBox="1">
              <a:spLocks noChangeArrowheads="1"/>
            </p:cNvSpPr>
            <p:nvPr/>
          </p:nvSpPr>
          <p:spPr bwMode="auto">
            <a:xfrm>
              <a:off x="7077075" y="3429000"/>
              <a:ext cx="2006600" cy="14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Variables </a:t>
              </a:r>
              <a:r>
                <a:rPr lang="en-US" altLang="en-US" sz="1800" b="1" dirty="0">
                  <a:solidFill>
                    <a:srgbClr val="FF0000"/>
                  </a:solidFill>
                  <a:latin typeface="Consolas" pitchFamily="49" charset="0"/>
                </a:rPr>
                <a:t>celsius</a:t>
              </a:r>
              <a:r>
                <a:rPr lang="en-US" altLang="en-US" sz="1600" b="1" dirty="0">
                  <a:solidFill>
                    <a:srgbClr val="FF0000"/>
                  </a:solidFill>
                  <a:latin typeface="Arial" charset="0"/>
                </a:rPr>
                <a:t> and </a:t>
              </a:r>
              <a:r>
                <a:rPr lang="en-US" altLang="en-US" sz="1800" b="1" dirty="0">
                  <a:solidFill>
                    <a:srgbClr val="FF0000"/>
                  </a:solidFill>
                  <a:latin typeface="Consolas" pitchFamily="49" charset="0"/>
                </a:rPr>
                <a:t>fahrenheit</a:t>
              </a:r>
              <a:r>
                <a:rPr lang="en-US" altLang="en-US" sz="1600" b="1" dirty="0">
                  <a:solidFill>
                    <a:srgbClr val="FF0000"/>
                  </a:solidFill>
                  <a:latin typeface="Arial" charset="0"/>
                </a:rPr>
                <a:t> are local to function </a:t>
              </a:r>
              <a:r>
                <a:rPr lang="en-US" altLang="ja-JP" sz="1800" b="1" dirty="0" smtClean="0">
                  <a:solidFill>
                    <a:srgbClr val="FF0000"/>
                  </a:solidFill>
                  <a:latin typeface="Consolas" pitchFamily="49" charset="0"/>
                </a:rPr>
                <a:t>convert()</a:t>
              </a:r>
              <a:endParaRPr lang="en-US" altLang="en-US" sz="1800" b="1" dirty="0">
                <a:solidFill>
                  <a:srgbClr val="FF0000"/>
                </a:solidFill>
                <a:latin typeface="Arial" charset="0"/>
              </a:endParaRPr>
            </a:p>
          </p:txBody>
        </p:sp>
        <p:cxnSp>
          <p:nvCxnSpPr>
            <p:cNvPr id="6" name="Straight Arrow Connector 5"/>
            <p:cNvCxnSpPr>
              <a:stCxn id="44039" idx="1"/>
            </p:cNvCxnSpPr>
            <p:nvPr/>
          </p:nvCxnSpPr>
          <p:spPr>
            <a:xfrm flipH="1" flipV="1">
              <a:off x="1905002" y="3048003"/>
              <a:ext cx="5172073" cy="10901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22"/>
              <a:ext cx="5156199" cy="71538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t>One Solution: Parameter Passing</a:t>
            </a:r>
          </a:p>
        </p:txBody>
      </p:sp>
      <p:sp>
        <p:nvSpPr>
          <p:cNvPr id="152579" name="Rectangle 3"/>
          <p:cNvSpPr>
            <a:spLocks noGrp="1" noChangeArrowheads="1"/>
          </p:cNvSpPr>
          <p:nvPr>
            <p:ph type="body" idx="1"/>
          </p:nvPr>
        </p:nvSpPr>
        <p:spPr/>
        <p:txBody>
          <a:bodyPr/>
          <a:lstStyle/>
          <a:p>
            <a:r>
              <a:rPr lang="en-US" altLang="en-US" dirty="0" smtClean="0"/>
              <a:t>Passes a </a:t>
            </a:r>
            <a:r>
              <a:rPr lang="en-US" altLang="en-US" b="1" dirty="0" smtClean="0"/>
              <a:t>copy of the contents of a variable </a:t>
            </a:r>
            <a:r>
              <a:rPr lang="en-US" altLang="en-US" dirty="0" smtClean="0"/>
              <a:t>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Arial" charset="0"/>
                </a:rPr>
                <a:t>celsius</a:t>
              </a:r>
            </a:p>
            <a:p>
              <a:pPr>
                <a:spcBef>
                  <a:spcPct val="50000"/>
                </a:spcBef>
              </a:pPr>
              <a:r>
                <a:rPr lang="en-US" altLang="en-US" sz="1600" dirty="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7" name="Text Box 10"/>
            <p:cNvSpPr txBox="1">
              <a:spLocks noChangeArrowheads="1"/>
            </p:cNvSpPr>
            <p:nvPr/>
          </p:nvSpPr>
          <p:spPr bwMode="auto">
            <a:xfrm>
              <a:off x="1232" y="2152"/>
              <a:ext cx="2000"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Arial" charset="0"/>
                </a:rPr>
                <a:t>Parameter passing:</a:t>
              </a:r>
              <a:r>
                <a:rPr lang="en-US" altLang="en-US" sz="1600" dirty="0">
                  <a:latin typeface="Arial" charset="0"/>
                </a:rPr>
                <a:t> communicating information about local variables (via </a:t>
              </a:r>
              <a:r>
                <a:rPr lang="en-US" altLang="en-US" sz="1600" dirty="0" smtClean="0">
                  <a:latin typeface="Arial" charset="0"/>
                </a:rPr>
                <a:t>parameters/inputs) </a:t>
              </a:r>
              <a:r>
                <a:rPr lang="en-US" altLang="en-US" sz="1600" dirty="0">
                  <a:latin typeface="Arial" charset="0"/>
                </a:rPr>
                <a:t>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dirty="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Celsius</a:t>
              </a:r>
              <a:r>
                <a:rPr lang="en-US" altLang="en-US" sz="1600" dirty="0">
                  <a:latin typeface="Arial" charset="0"/>
                </a:rPr>
                <a:t>? I know that value!</a:t>
              </a:r>
            </a:p>
            <a:p>
              <a:pPr>
                <a:spcBef>
                  <a:spcPct val="50000"/>
                </a:spcBef>
              </a:pPr>
              <a:r>
                <a:rPr lang="en-US" altLang="en-US" sz="1600" dirty="0">
                  <a:latin typeface="Consolas" pitchFamily="49" charset="0"/>
                </a:rPr>
                <a:t>Fahrenheit</a:t>
              </a:r>
              <a:r>
                <a:rPr lang="en-US" altLang="en-US" sz="1600" dirty="0">
                  <a:latin typeface="Arial" charset="0"/>
                </a:rPr>
                <a:t>? I know that value!</a:t>
              </a:r>
            </a:p>
          </p:txBody>
        </p:sp>
      </p:grpSp>
      <p:sp>
        <p:nvSpPr>
          <p:cNvPr id="5" name="Rectangle 4"/>
          <p:cNvSpPr/>
          <p:nvPr/>
        </p:nvSpPr>
        <p:spPr>
          <a:xfrm>
            <a:off x="6188808" y="2057400"/>
            <a:ext cx="2057400" cy="1905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Synonyms for parameters</a:t>
            </a:r>
          </a:p>
          <a:p>
            <a:pPr marL="285750" indent="-285750">
              <a:buFont typeface="Arial" panose="020B0604020202020204" pitchFamily="34" charset="0"/>
              <a:buChar char="•"/>
            </a:pPr>
            <a:r>
              <a:rPr lang="en-US" dirty="0" smtClean="0">
                <a:solidFill>
                  <a:schemeClr val="tx1"/>
                </a:solidFill>
              </a:rPr>
              <a:t>Arguments</a:t>
            </a:r>
          </a:p>
          <a:p>
            <a:pPr marL="285750" indent="-285750">
              <a:buFont typeface="Arial" panose="020B0604020202020204" pitchFamily="34" charset="0"/>
              <a:buChar char="•"/>
            </a:pPr>
            <a:r>
              <a:rPr lang="en-US" dirty="0" smtClean="0">
                <a:solidFill>
                  <a:schemeClr val="tx1"/>
                </a:solidFill>
              </a:rPr>
              <a:t>Inputs</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Parameter Passing (Function Definition)</a:t>
            </a:r>
          </a:p>
        </p:txBody>
      </p:sp>
      <p:sp>
        <p:nvSpPr>
          <p:cNvPr id="47107" name="Rectangle 3"/>
          <p:cNvSpPr>
            <a:spLocks noGrp="1" noChangeArrowheads="1"/>
          </p:cNvSpPr>
          <p:nvPr>
            <p:ph type="body" idx="1"/>
          </p:nvPr>
        </p:nvSpPr>
        <p:spPr/>
        <p:txBody>
          <a:bodyPr/>
          <a:lstStyle/>
          <a:p>
            <a:r>
              <a:rPr lang="en-US" altLang="en-US" dirty="0" smtClean="0"/>
              <a:t>List the names of the variables in the round brackets that will store the name of the information passed in.</a:t>
            </a:r>
          </a:p>
          <a:p>
            <a:r>
              <a:rPr lang="en-US" altLang="en-US" b="1" dirty="0" smtClean="0"/>
              <a:t>Format:</a:t>
            </a:r>
          </a:p>
          <a:p>
            <a:pPr lvl="1">
              <a:buFont typeface="Times New Roman" pitchFamily="18" charset="0"/>
              <a:buNone/>
            </a:pPr>
            <a:r>
              <a:rPr lang="en-US" altLang="en-US" sz="1800" dirty="0" smtClean="0">
                <a:latin typeface="Consolas" pitchFamily="49" charset="0"/>
              </a:rPr>
              <a:t>  def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&lt;parameter n-1&gt;, &lt;parameter n&gt;):</a:t>
            </a:r>
          </a:p>
          <a:p>
            <a:r>
              <a:rPr lang="en-US" altLang="en-US" b="1" dirty="0" smtClean="0"/>
              <a:t>Example:</a:t>
            </a:r>
          </a:p>
          <a:p>
            <a:pPr lvl="1">
              <a:buFont typeface="Times New Roman" pitchFamily="18" charset="0"/>
              <a:buNone/>
            </a:pPr>
            <a:r>
              <a:rPr lang="en-US" altLang="en-US" sz="1800" dirty="0" smtClean="0">
                <a:latin typeface="Consolas" pitchFamily="49" charset="0"/>
              </a:rPr>
              <a:t>  def display(celsius, fahrenheit): </a:t>
            </a:r>
          </a:p>
          <a:p>
            <a:pPr>
              <a:buFont typeface="Times New Roman" pitchFamily="18" charset="0"/>
              <a:buNone/>
            </a:pPr>
            <a:endParaRPr lang="en-US" altLang="en-US" sz="2200" dirty="0">
              <a:latin typeface="Consolas" pitchFamily="49" charset="0"/>
            </a:endParaRPr>
          </a:p>
          <a:p>
            <a:endParaRPr lang="en-US" altLang="en-US" sz="1800" dirty="0" smtClean="0">
              <a:latin typeface="Arial" charset="0"/>
            </a:endParaRPr>
          </a:p>
        </p:txBody>
      </p:sp>
      <p:sp>
        <p:nvSpPr>
          <p:cNvPr id="2" name="Rectangle 1"/>
          <p:cNvSpPr/>
          <p:nvPr/>
        </p:nvSpPr>
        <p:spPr>
          <a:xfrm>
            <a:off x="457200" y="6183868"/>
            <a:ext cx="7162800" cy="369332"/>
          </a:xfrm>
          <a:prstGeom prst="rect">
            <a:avLst/>
          </a:prstGeom>
        </p:spPr>
        <p:txBody>
          <a:bodyPr wrap="square">
            <a:spAutoFit/>
          </a:bodyPr>
          <a:lstStyle/>
          <a:p>
            <a:r>
              <a:rPr lang="en-US" altLang="en-US" dirty="0">
                <a:cs typeface="Calibri" panose="020F0502020204030204" pitchFamily="34" charset="0"/>
              </a:rPr>
              <a:t>n is a non-negative </a:t>
            </a:r>
            <a:r>
              <a:rPr lang="en-US" altLang="en-US" dirty="0" smtClean="0">
                <a:cs typeface="Calibri" panose="020F0502020204030204" pitchFamily="34" charset="0"/>
              </a:rPr>
              <a:t>integer (you pass in 0 or more parameters)</a:t>
            </a:r>
            <a:endParaRPr lang="en-US" altLang="en-US" dirty="0">
              <a:cs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Parameter Passing (Function Call)</a:t>
            </a:r>
          </a:p>
        </p:txBody>
      </p:sp>
      <p:sp>
        <p:nvSpPr>
          <p:cNvPr id="48131" name="Rectangle 3"/>
          <p:cNvSpPr>
            <a:spLocks noGrp="1" noChangeArrowheads="1"/>
          </p:cNvSpPr>
          <p:nvPr>
            <p:ph type="body" idx="1"/>
          </p:nvPr>
        </p:nvSpPr>
        <p:spPr/>
        <p:txBody>
          <a:bodyPr/>
          <a:lstStyle/>
          <a:p>
            <a:r>
              <a:rPr lang="en-US" altLang="en-US" dirty="0" smtClean="0"/>
              <a:t>Just list the information to be passed as parameters to the function in the round brackets.</a:t>
            </a:r>
          </a:p>
          <a:p>
            <a:pPr lvl="1"/>
            <a:r>
              <a:rPr lang="en-US" altLang="en-US" dirty="0" smtClean="0"/>
              <a:t>Passing variables or named constant: just specify the name of the identifier e.g. </a:t>
            </a:r>
            <a:r>
              <a:rPr lang="en-US" altLang="en-US" dirty="0" smtClean="0">
                <a:latin typeface="Consolas" panose="020B0609020204030204" pitchFamily="49" charset="0"/>
              </a:rPr>
              <a:t>print(num)</a:t>
            </a:r>
            <a:r>
              <a:rPr lang="en-US" altLang="en-US" dirty="0" smtClean="0"/>
              <a:t>, </a:t>
            </a:r>
            <a:r>
              <a:rPr lang="en-US" altLang="en-US" dirty="0" err="1" smtClean="0">
                <a:latin typeface="Consolas" panose="020B0609020204030204" pitchFamily="49" charset="0"/>
              </a:rPr>
              <a:t>random.ranrange</a:t>
            </a:r>
            <a:r>
              <a:rPr lang="en-US" altLang="en-US" dirty="0" smtClean="0">
                <a:latin typeface="Consolas" panose="020B0609020204030204" pitchFamily="49" charset="0"/>
              </a:rPr>
              <a:t>(MIN,MAX)</a:t>
            </a:r>
          </a:p>
          <a:p>
            <a:pPr lvl="1"/>
            <a:r>
              <a:rPr lang="en-US" altLang="en-US" dirty="0" smtClean="0"/>
              <a:t>Passing unnamed constants: just specify the value of the parameter e.g. </a:t>
            </a:r>
            <a:r>
              <a:rPr lang="en-US" altLang="en-US" dirty="0"/>
              <a:t>input(</a:t>
            </a:r>
            <a:r>
              <a:rPr lang="en-US" altLang="en-US" dirty="0">
                <a:latin typeface="Consolas" panose="020B0609020204030204" pitchFamily="49" charset="0"/>
              </a:rPr>
              <a:t>"Enter </a:t>
            </a:r>
            <a:r>
              <a:rPr lang="en-US" altLang="en-US" dirty="0" smtClean="0">
                <a:latin typeface="Consolas" panose="020B0609020204030204" pitchFamily="49" charset="0"/>
              </a:rPr>
              <a:t>your name</a:t>
            </a:r>
            <a:r>
              <a:rPr lang="en-US" altLang="en-US" dirty="0">
                <a:latin typeface="Consolas" panose="020B0609020204030204" pitchFamily="49" charset="0"/>
              </a:rPr>
              <a:t>: ")</a:t>
            </a:r>
            <a:r>
              <a:rPr lang="en-US" altLang="en-US" dirty="0"/>
              <a:t>, </a:t>
            </a:r>
            <a:r>
              <a:rPr lang="en-US" altLang="en-US" dirty="0">
                <a:latin typeface="Consolas" panose="020B0609020204030204" pitchFamily="49" charset="0"/>
              </a:rPr>
              <a:t>print</a:t>
            </a:r>
            <a:r>
              <a:rPr lang="en-US" altLang="en-US" dirty="0" smtClean="0">
                <a:latin typeface="Consolas" panose="020B0609020204030204" pitchFamily="49" charset="0"/>
              </a:rPr>
              <a:t>(</a:t>
            </a:r>
            <a:r>
              <a:rPr lang="en-US" altLang="en-US" dirty="0">
                <a:latin typeface="Consolas" panose="020B0609020204030204" pitchFamily="49" charset="0"/>
              </a:rPr>
              <a:t>"</a:t>
            </a:r>
            <a:r>
              <a:rPr lang="en-US" altLang="en-US" dirty="0" smtClean="0">
                <a:latin typeface="Consolas" panose="020B0609020204030204" pitchFamily="49" charset="0"/>
              </a:rPr>
              <a:t>Hello</a:t>
            </a:r>
            <a:r>
              <a:rPr lang="en-US" altLang="en-US" dirty="0">
                <a:latin typeface="Consolas" panose="020B0609020204030204" pitchFamily="49" charset="0"/>
              </a:rPr>
              <a:t>"</a:t>
            </a:r>
            <a:r>
              <a:rPr lang="en-US" altLang="en-US" dirty="0" smtClean="0">
                <a:latin typeface="Consolas" panose="020B0609020204030204" pitchFamily="49" charset="0"/>
              </a:rPr>
              <a:t>)</a:t>
            </a:r>
          </a:p>
          <a:p>
            <a:r>
              <a:rPr lang="en-US" altLang="en-US" b="1" dirty="0" smtClean="0"/>
              <a:t>Format: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parameter n-1</a:t>
            </a:r>
            <a:r>
              <a:rPr lang="en-US" altLang="en-US" sz="1800" dirty="0" smtClean="0">
                <a:latin typeface="Consolas" pitchFamily="49" charset="0"/>
              </a:rPr>
              <a:t>&gt;, &lt;</a:t>
            </a:r>
            <a:r>
              <a:rPr lang="en-US" altLang="en-US" sz="1800" i="1" dirty="0" smtClean="0">
                <a:latin typeface="Consolas" pitchFamily="49" charset="0"/>
              </a:rPr>
              <a:t>parameter n</a:t>
            </a:r>
            <a:r>
              <a:rPr lang="en-US" altLang="en-US" sz="1800" dirty="0" smtClean="0">
                <a:latin typeface="Consolas" pitchFamily="49" charset="0"/>
              </a:rPr>
              <a:t>&gt;)</a:t>
            </a:r>
          </a:p>
          <a:p>
            <a:pPr lvl="1">
              <a:buFont typeface="Times New Roman" pitchFamily="18" charset="0"/>
              <a:buNone/>
            </a:pPr>
            <a:endParaRPr lang="en-US" altLang="en-US" sz="1800" dirty="0" smtClean="0">
              <a:latin typeface="Consolas" pitchFamily="49" charset="0"/>
            </a:endParaRPr>
          </a:p>
          <a:p>
            <a:r>
              <a:rPr lang="en-US" altLang="en-US" b="1" dirty="0" smtClean="0"/>
              <a:t>Example:</a:t>
            </a:r>
          </a:p>
          <a:p>
            <a:pPr lvl="1">
              <a:buFont typeface="Times New Roman" pitchFamily="18" charset="0"/>
              <a:buNone/>
            </a:pPr>
            <a:r>
              <a:rPr lang="en-US" altLang="en-US" sz="1800" dirty="0" smtClean="0">
                <a:latin typeface="Consolas" pitchFamily="49" charset="0"/>
              </a:rPr>
              <a:t>  display(celsius, fahrenheit)</a:t>
            </a:r>
          </a:p>
          <a:p>
            <a:endParaRPr lang="en-US" altLang="en-US" sz="1800" dirty="0"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Memory And Parameter Passing</a:t>
            </a:r>
          </a:p>
        </p:txBody>
      </p:sp>
      <p:sp>
        <p:nvSpPr>
          <p:cNvPr id="49155" name="Rectangle 3"/>
          <p:cNvSpPr>
            <a:spLocks noGrp="1" noChangeArrowheads="1"/>
          </p:cNvSpPr>
          <p:nvPr>
            <p:ph type="body" idx="1"/>
          </p:nvPr>
        </p:nvSpPr>
        <p:spPr/>
        <p:txBody>
          <a:bodyPr/>
          <a:lstStyle/>
          <a:p>
            <a:r>
              <a:rPr lang="en-US" altLang="en-US" dirty="0" smtClean="0"/>
              <a:t>Parameters passed as parameters/inputs into functions become variables in the local memory of that function.</a:t>
            </a:r>
          </a:p>
          <a:p>
            <a:endParaRPr lang="en-US" altLang="en-US" dirty="0" smtClean="0"/>
          </a:p>
          <a:p>
            <a:pPr lvl="1">
              <a:buFont typeface="Times New Roman" pitchFamily="18" charset="0"/>
              <a:buNone/>
            </a:pPr>
            <a:r>
              <a:rPr lang="en-US" altLang="en-US" sz="1800" dirty="0" smtClean="0">
                <a:latin typeface="Consolas" pitchFamily="49" charset="0"/>
              </a:rPr>
              <a:t>def fun(num1):</a:t>
            </a:r>
            <a:br>
              <a:rPr lang="en-US" altLang="en-US" sz="1800" dirty="0" smtClean="0">
                <a:latin typeface="Consolas" pitchFamily="49" charset="0"/>
              </a:rPr>
            </a:br>
            <a:r>
              <a:rPr lang="en-US" altLang="en-US" sz="1800" dirty="0" smtClean="0">
                <a:latin typeface="Consolas" pitchFamily="49" charset="0"/>
              </a:rPr>
              <a:t>   print(num1)</a:t>
            </a:r>
          </a:p>
          <a:p>
            <a:pPr lvl="1">
              <a:buFont typeface="Times New Roman" pitchFamily="18" charset="0"/>
              <a:buNone/>
            </a:pPr>
            <a:r>
              <a:rPr lang="en-US" altLang="en-US" sz="1800" dirty="0" smtClean="0">
                <a:latin typeface="Consolas" pitchFamily="49" charset="0"/>
              </a:rPr>
              <a:t>     num2 = 20</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num1 = 1</a:t>
            </a:r>
          </a:p>
          <a:p>
            <a:pPr lvl="1">
              <a:buFont typeface="Times New Roman" pitchFamily="18" charset="0"/>
              <a:buNone/>
            </a:pPr>
            <a:r>
              <a:rPr lang="en-US" altLang="en-US" sz="1800" dirty="0" smtClean="0">
                <a:latin typeface="Consolas" pitchFamily="49" charset="0"/>
              </a:rPr>
              <a:t>     fun(num1)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p:txBody>
      </p:sp>
      <p:grpSp>
        <p:nvGrpSpPr>
          <p:cNvPr id="2" name="Group 4"/>
          <p:cNvGrpSpPr>
            <a:grpSpLocks/>
          </p:cNvGrpSpPr>
          <p:nvPr/>
        </p:nvGrpSpPr>
        <p:grpSpPr bwMode="auto">
          <a:xfrm>
            <a:off x="2552700" y="4457701"/>
            <a:ext cx="4394200" cy="1733551"/>
            <a:chOff x="1304" y="2704"/>
            <a:chExt cx="2768" cy="1092"/>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4" name="Text Box 6"/>
            <p:cNvSpPr txBox="1">
              <a:spLocks noChangeArrowheads="1"/>
            </p:cNvSpPr>
            <p:nvPr/>
          </p:nvSpPr>
          <p:spPr bwMode="auto">
            <a:xfrm>
              <a:off x="2392" y="3544"/>
              <a:ext cx="168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solidFill>
                    <a:srgbClr val="FF0000"/>
                  </a:solidFill>
                  <a:latin typeface="Consolas" pitchFamily="49" charset="0"/>
                </a:rPr>
                <a:t>num1</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2" name="Text Box 9"/>
            <p:cNvSpPr txBox="1">
              <a:spLocks noChangeArrowheads="1"/>
            </p:cNvSpPr>
            <p:nvPr/>
          </p:nvSpPr>
          <p:spPr bwMode="auto">
            <a:xfrm>
              <a:off x="2192" y="1232"/>
              <a:ext cx="250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Arial" charset="0"/>
                </a:rPr>
                <a:t>Parameter </a:t>
              </a:r>
              <a:r>
                <a:rPr lang="en-US" altLang="en-US" sz="2000" b="1" dirty="0">
                  <a:solidFill>
                    <a:srgbClr val="FF0000"/>
                  </a:solidFill>
                  <a:latin typeface="Consolas" pitchFamily="49" charset="0"/>
                </a:rPr>
                <a:t>num1</a:t>
              </a:r>
              <a:r>
                <a:rPr lang="en-US" altLang="en-US" sz="2000" b="1" dirty="0">
                  <a:solidFill>
                    <a:srgbClr val="FF0000"/>
                  </a:solidFill>
                  <a:latin typeface="Arial" charset="0"/>
                </a:rPr>
                <a:t>:</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0" name="Text Box 12"/>
            <p:cNvSpPr txBox="1">
              <a:spLocks noChangeArrowheads="1"/>
            </p:cNvSpPr>
            <p:nvPr/>
          </p:nvSpPr>
          <p:spPr bwMode="auto">
            <a:xfrm>
              <a:off x="2176" y="1592"/>
              <a:ext cx="250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solidFill>
                    <a:srgbClr val="FF0000"/>
                  </a:solidFill>
                  <a:latin typeface="Consolas" pitchFamily="49" charset="0"/>
                </a:rPr>
                <a:t>num2</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fun</a:t>
              </a:r>
            </a:p>
          </p:txBody>
        </p:sp>
      </p:grpSp>
      <p:grpSp>
        <p:nvGrpSpPr>
          <p:cNvPr id="7" name="Group 6"/>
          <p:cNvGrpSpPr/>
          <p:nvPr/>
        </p:nvGrpSpPr>
        <p:grpSpPr>
          <a:xfrm>
            <a:off x="190500" y="2112963"/>
            <a:ext cx="1985141" cy="3121189"/>
            <a:chOff x="190500" y="2112963"/>
            <a:chExt cx="1985141" cy="3121189"/>
          </a:xfrm>
        </p:grpSpPr>
        <p:sp>
          <p:nvSpPr>
            <p:cNvPr id="5" name="Freeform 4"/>
            <p:cNvSpPr/>
            <p:nvPr/>
          </p:nvSpPr>
          <p:spPr>
            <a:xfrm>
              <a:off x="551793" y="2189456"/>
              <a:ext cx="1623848" cy="3044696"/>
            </a:xfrm>
            <a:custGeom>
              <a:avLst/>
              <a:gdLst>
                <a:gd name="connsiteX0" fmla="*/ 1623848 w 1623848"/>
                <a:gd name="connsiteY0" fmla="*/ 2729385 h 3044696"/>
                <a:gd name="connsiteX1" fmla="*/ 1560786 w 1623848"/>
                <a:gd name="connsiteY1" fmla="*/ 2887041 h 3044696"/>
                <a:gd name="connsiteX2" fmla="*/ 1481959 w 1623848"/>
                <a:gd name="connsiteY2" fmla="*/ 2934337 h 3044696"/>
                <a:gd name="connsiteX3" fmla="*/ 1324304 w 1623848"/>
                <a:gd name="connsiteY3" fmla="*/ 2981634 h 3044696"/>
                <a:gd name="connsiteX4" fmla="*/ 1119352 w 1623848"/>
                <a:gd name="connsiteY4" fmla="*/ 3028930 h 3044696"/>
                <a:gd name="connsiteX5" fmla="*/ 1024759 w 1623848"/>
                <a:gd name="connsiteY5" fmla="*/ 3044696 h 3044696"/>
                <a:gd name="connsiteX6" fmla="*/ 378373 w 1623848"/>
                <a:gd name="connsiteY6" fmla="*/ 2997399 h 3044696"/>
                <a:gd name="connsiteX7" fmla="*/ 315310 w 1623848"/>
                <a:gd name="connsiteY7" fmla="*/ 2981634 h 3044696"/>
                <a:gd name="connsiteX8" fmla="*/ 189186 w 1623848"/>
                <a:gd name="connsiteY8" fmla="*/ 2950103 h 3044696"/>
                <a:gd name="connsiteX9" fmla="*/ 141890 w 1623848"/>
                <a:gd name="connsiteY9" fmla="*/ 2918572 h 3044696"/>
                <a:gd name="connsiteX10" fmla="*/ 110359 w 1623848"/>
                <a:gd name="connsiteY10" fmla="*/ 2871275 h 3044696"/>
                <a:gd name="connsiteX11" fmla="*/ 63062 w 1623848"/>
                <a:gd name="connsiteY11" fmla="*/ 2823978 h 3044696"/>
                <a:gd name="connsiteX12" fmla="*/ 0 w 1623848"/>
                <a:gd name="connsiteY12" fmla="*/ 2666323 h 3044696"/>
                <a:gd name="connsiteX13" fmla="*/ 31531 w 1623848"/>
                <a:gd name="connsiteY13" fmla="*/ 2114530 h 3044696"/>
                <a:gd name="connsiteX14" fmla="*/ 47297 w 1623848"/>
                <a:gd name="connsiteY14" fmla="*/ 2067234 h 3044696"/>
                <a:gd name="connsiteX15" fmla="*/ 78828 w 1623848"/>
                <a:gd name="connsiteY15" fmla="*/ 1893813 h 3044696"/>
                <a:gd name="connsiteX16" fmla="*/ 110359 w 1623848"/>
                <a:gd name="connsiteY16" fmla="*/ 1799220 h 3044696"/>
                <a:gd name="connsiteX17" fmla="*/ 110359 w 1623848"/>
                <a:gd name="connsiteY17" fmla="*/ 1010944 h 3044696"/>
                <a:gd name="connsiteX18" fmla="*/ 173421 w 1623848"/>
                <a:gd name="connsiteY18" fmla="*/ 506447 h 3044696"/>
                <a:gd name="connsiteX19" fmla="*/ 204952 w 1623848"/>
                <a:gd name="connsiteY19" fmla="*/ 411854 h 3044696"/>
                <a:gd name="connsiteX20" fmla="*/ 220717 w 1623848"/>
                <a:gd name="connsiteY20" fmla="*/ 364558 h 3044696"/>
                <a:gd name="connsiteX21" fmla="*/ 252248 w 1623848"/>
                <a:gd name="connsiteY21" fmla="*/ 301496 h 3044696"/>
                <a:gd name="connsiteX22" fmla="*/ 299545 w 1623848"/>
                <a:gd name="connsiteY22" fmla="*/ 128075 h 3044696"/>
                <a:gd name="connsiteX23" fmla="*/ 441435 w 1623848"/>
                <a:gd name="connsiteY23" fmla="*/ 80778 h 3044696"/>
                <a:gd name="connsiteX24" fmla="*/ 488731 w 1623848"/>
                <a:gd name="connsiteY24" fmla="*/ 65013 h 3044696"/>
                <a:gd name="connsiteX25" fmla="*/ 1087821 w 1623848"/>
                <a:gd name="connsiteY25" fmla="*/ 33482 h 3044696"/>
                <a:gd name="connsiteX26" fmla="*/ 1529255 w 1623848"/>
                <a:gd name="connsiteY26" fmla="*/ 112310 h 3044696"/>
                <a:gd name="connsiteX27" fmla="*/ 1529255 w 1623848"/>
                <a:gd name="connsiteY27" fmla="*/ 254199 h 30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23848" h="3044696">
                  <a:moveTo>
                    <a:pt x="1623848" y="2729385"/>
                  </a:moveTo>
                  <a:cubicBezTo>
                    <a:pt x="1602827" y="2781937"/>
                    <a:pt x="1593003" y="2840505"/>
                    <a:pt x="1560786" y="2887041"/>
                  </a:cubicBezTo>
                  <a:cubicBezTo>
                    <a:pt x="1543344" y="2912235"/>
                    <a:pt x="1507944" y="2918097"/>
                    <a:pt x="1481959" y="2934337"/>
                  </a:cubicBezTo>
                  <a:cubicBezTo>
                    <a:pt x="1393214" y="2989802"/>
                    <a:pt x="1474069" y="2956673"/>
                    <a:pt x="1324304" y="2981634"/>
                  </a:cubicBezTo>
                  <a:cubicBezTo>
                    <a:pt x="1217344" y="2999461"/>
                    <a:pt x="1248246" y="3001310"/>
                    <a:pt x="1119352" y="3028930"/>
                  </a:cubicBezTo>
                  <a:cubicBezTo>
                    <a:pt x="1088096" y="3035628"/>
                    <a:pt x="1056290" y="3039441"/>
                    <a:pt x="1024759" y="3044696"/>
                  </a:cubicBezTo>
                  <a:cubicBezTo>
                    <a:pt x="731875" y="3030749"/>
                    <a:pt x="666235" y="3033381"/>
                    <a:pt x="378373" y="2997399"/>
                  </a:cubicBezTo>
                  <a:cubicBezTo>
                    <a:pt x="356872" y="2994711"/>
                    <a:pt x="336462" y="2986334"/>
                    <a:pt x="315310" y="2981634"/>
                  </a:cubicBezTo>
                  <a:cubicBezTo>
                    <a:pt x="201168" y="2956269"/>
                    <a:pt x="273700" y="2978273"/>
                    <a:pt x="189186" y="2950103"/>
                  </a:cubicBezTo>
                  <a:cubicBezTo>
                    <a:pt x="173421" y="2939593"/>
                    <a:pt x="155288" y="2931970"/>
                    <a:pt x="141890" y="2918572"/>
                  </a:cubicBezTo>
                  <a:cubicBezTo>
                    <a:pt x="128492" y="2905174"/>
                    <a:pt x="122489" y="2885831"/>
                    <a:pt x="110359" y="2871275"/>
                  </a:cubicBezTo>
                  <a:cubicBezTo>
                    <a:pt x="96085" y="2854147"/>
                    <a:pt x="78828" y="2839744"/>
                    <a:pt x="63062" y="2823978"/>
                  </a:cubicBezTo>
                  <a:cubicBezTo>
                    <a:pt x="24099" y="2707089"/>
                    <a:pt x="46395" y="2759113"/>
                    <a:pt x="0" y="2666323"/>
                  </a:cubicBezTo>
                  <a:cubicBezTo>
                    <a:pt x="4484" y="2540767"/>
                    <a:pt x="-1874" y="2281555"/>
                    <a:pt x="31531" y="2114530"/>
                  </a:cubicBezTo>
                  <a:cubicBezTo>
                    <a:pt x="34790" y="2098235"/>
                    <a:pt x="43815" y="2083483"/>
                    <a:pt x="47297" y="2067234"/>
                  </a:cubicBezTo>
                  <a:cubicBezTo>
                    <a:pt x="59608" y="2009784"/>
                    <a:pt x="65371" y="1951006"/>
                    <a:pt x="78828" y="1893813"/>
                  </a:cubicBezTo>
                  <a:cubicBezTo>
                    <a:pt x="86440" y="1861460"/>
                    <a:pt x="110359" y="1799220"/>
                    <a:pt x="110359" y="1799220"/>
                  </a:cubicBezTo>
                  <a:cubicBezTo>
                    <a:pt x="146550" y="1292530"/>
                    <a:pt x="110359" y="1901625"/>
                    <a:pt x="110359" y="1010944"/>
                  </a:cubicBezTo>
                  <a:cubicBezTo>
                    <a:pt x="110359" y="547995"/>
                    <a:pt x="20714" y="659154"/>
                    <a:pt x="173421" y="506447"/>
                  </a:cubicBezTo>
                  <a:lnTo>
                    <a:pt x="204952" y="411854"/>
                  </a:lnTo>
                  <a:cubicBezTo>
                    <a:pt x="210207" y="396089"/>
                    <a:pt x="213285" y="379422"/>
                    <a:pt x="220717" y="364558"/>
                  </a:cubicBezTo>
                  <a:lnTo>
                    <a:pt x="252248" y="301496"/>
                  </a:lnTo>
                  <a:cubicBezTo>
                    <a:pt x="257093" y="262739"/>
                    <a:pt x="250448" y="163145"/>
                    <a:pt x="299545" y="128075"/>
                  </a:cubicBezTo>
                  <a:cubicBezTo>
                    <a:pt x="335780" y="102193"/>
                    <a:pt x="398932" y="92922"/>
                    <a:pt x="441435" y="80778"/>
                  </a:cubicBezTo>
                  <a:cubicBezTo>
                    <a:pt x="457414" y="76213"/>
                    <a:pt x="472157" y="66226"/>
                    <a:pt x="488731" y="65013"/>
                  </a:cubicBezTo>
                  <a:cubicBezTo>
                    <a:pt x="688171" y="50420"/>
                    <a:pt x="888124" y="43992"/>
                    <a:pt x="1087821" y="33482"/>
                  </a:cubicBezTo>
                  <a:cubicBezTo>
                    <a:pt x="1306755" y="41590"/>
                    <a:pt x="1513908" y="-87210"/>
                    <a:pt x="1529255" y="112310"/>
                  </a:cubicBezTo>
                  <a:cubicBezTo>
                    <a:pt x="1532882" y="159467"/>
                    <a:pt x="1529255" y="206903"/>
                    <a:pt x="1529255" y="25419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TextBox 5"/>
            <p:cNvSpPr txBox="1"/>
            <p:nvPr/>
          </p:nvSpPr>
          <p:spPr>
            <a:xfrm>
              <a:off x="190500" y="2112963"/>
              <a:ext cx="1270000" cy="419100"/>
            </a:xfrm>
            <a:prstGeom prst="rect">
              <a:avLst/>
            </a:prstGeom>
            <a:noFill/>
          </p:spPr>
          <p:txBody>
            <a:bodyPr wrap="square" rtlCol="0">
              <a:noAutofit/>
            </a:bodyPr>
            <a:lstStyle/>
            <a:p>
              <a:r>
                <a:rPr lang="en-US" b="1" dirty="0" smtClean="0">
                  <a:solidFill>
                    <a:srgbClr val="FF0000"/>
                  </a:solidFill>
                </a:rPr>
                <a:t>Copy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Terminology</a:t>
            </a:r>
            <a:endParaRPr lang="en-US" dirty="0"/>
          </a:p>
        </p:txBody>
      </p:sp>
      <p:sp>
        <p:nvSpPr>
          <p:cNvPr id="3" name="Content Placeholder 2"/>
          <p:cNvSpPr>
            <a:spLocks noGrp="1"/>
          </p:cNvSpPr>
          <p:nvPr>
            <p:ph idx="1"/>
          </p:nvPr>
        </p:nvSpPr>
        <p:spPr/>
        <p:txBody>
          <a:bodyPr/>
          <a:lstStyle/>
          <a:p>
            <a:r>
              <a:rPr lang="en-US" dirty="0" smtClean="0"/>
              <a:t>Getting </a:t>
            </a:r>
            <a:r>
              <a:rPr lang="en-US" b="1" dirty="0" smtClean="0">
                <a:solidFill>
                  <a:srgbClr val="FF0000"/>
                </a:solidFill>
              </a:rPr>
              <a:t>user input</a:t>
            </a:r>
            <a:r>
              <a:rPr lang="en-US" dirty="0" smtClean="0"/>
              <a:t>:</a:t>
            </a:r>
          </a:p>
          <a:p>
            <a:pPr lvl="1"/>
            <a:r>
              <a:rPr lang="en-US" dirty="0" smtClean="0"/>
              <a:t>The user “types in” the information</a:t>
            </a:r>
          </a:p>
          <a:p>
            <a:pPr lvl="1"/>
            <a:r>
              <a:rPr lang="en-US" dirty="0" smtClean="0"/>
              <a:t>In Python the </a:t>
            </a:r>
            <a:r>
              <a:rPr lang="en-US" b="1" dirty="0" smtClean="0">
                <a:solidFill>
                  <a:srgbClr val="FF0000"/>
                </a:solidFill>
                <a:latin typeface="Consolas" panose="020B0609020204030204" pitchFamily="49" charset="0"/>
              </a:rPr>
              <a:t>input()</a:t>
            </a:r>
            <a:r>
              <a:rPr lang="en-US" dirty="0" smtClean="0">
                <a:solidFill>
                  <a:srgbClr val="FF0000"/>
                </a:solidFill>
              </a:rPr>
              <a:t> </a:t>
            </a:r>
            <a:r>
              <a:rPr lang="en-US" dirty="0" smtClean="0"/>
              <a:t>function is employed</a:t>
            </a:r>
          </a:p>
          <a:p>
            <a:pPr lvl="1"/>
            <a:endParaRPr lang="en-US" dirty="0" smtClean="0"/>
          </a:p>
          <a:p>
            <a:r>
              <a:rPr lang="en-US" dirty="0" smtClean="0"/>
              <a:t>Passing </a:t>
            </a:r>
            <a:r>
              <a:rPr lang="en-US" b="1" dirty="0" smtClean="0">
                <a:solidFill>
                  <a:srgbClr val="00E664"/>
                </a:solidFill>
              </a:rPr>
              <a:t>inputs/parameters</a:t>
            </a:r>
            <a:r>
              <a:rPr lang="en-US" dirty="0" smtClean="0"/>
              <a:t> into a function</a:t>
            </a:r>
          </a:p>
          <a:p>
            <a:pPr lvl="1"/>
            <a:r>
              <a:rPr lang="en-US" dirty="0" smtClean="0"/>
              <a:t>Information passed into a function as the function runs</a:t>
            </a:r>
          </a:p>
          <a:p>
            <a:pPr marL="342900" lvl="1" indent="0">
              <a:buNone/>
            </a:pPr>
            <a:r>
              <a:rPr lang="en-US" b="1" dirty="0" smtClean="0"/>
              <a:t>Format</a:t>
            </a:r>
            <a:r>
              <a:rPr lang="en-US" dirty="0" smtClean="0"/>
              <a:t>:</a:t>
            </a:r>
          </a:p>
          <a:p>
            <a:pPr marL="342900" lvl="1" indent="0">
              <a:buNone/>
            </a:pPr>
            <a:r>
              <a:rPr lang="en-US" dirty="0"/>
              <a:t> </a:t>
            </a:r>
            <a:r>
              <a:rPr lang="en-US" dirty="0" smtClean="0"/>
              <a:t>                                           </a:t>
            </a:r>
          </a:p>
          <a:p>
            <a:pPr marL="514350" lvl="2" indent="0">
              <a:buNone/>
            </a:pPr>
            <a:r>
              <a:rPr lang="en-US" dirty="0" smtClean="0">
                <a:latin typeface="Consolas" panose="020B0609020204030204" pitchFamily="49" charset="0"/>
              </a:rPr>
              <a:t>&lt;</a:t>
            </a:r>
            <a:r>
              <a:rPr lang="en-US" i="1" dirty="0" smtClean="0">
                <a:latin typeface="Consolas" panose="020B0609020204030204" pitchFamily="49" charset="0"/>
              </a:rPr>
              <a:t>Function name</a:t>
            </a:r>
            <a:r>
              <a:rPr lang="en-US" dirty="0" smtClean="0">
                <a:latin typeface="Consolas" panose="020B0609020204030204" pitchFamily="49" charset="0"/>
              </a:rPr>
              <a:t>&gt;(    )</a:t>
            </a:r>
          </a:p>
          <a:p>
            <a:pPr marL="342900" lvl="1" indent="0">
              <a:buNone/>
            </a:pPr>
            <a:endParaRPr lang="en-US" dirty="0"/>
          </a:p>
          <a:p>
            <a:pPr marL="342900" lvl="1" indent="0">
              <a:buNone/>
            </a:pPr>
            <a:r>
              <a:rPr lang="en-US" b="1" dirty="0" smtClean="0"/>
              <a:t>Examples</a:t>
            </a:r>
            <a:r>
              <a:rPr lang="en-US" dirty="0" smtClean="0"/>
              <a:t>:</a:t>
            </a:r>
            <a:endParaRPr lang="en-US" dirty="0"/>
          </a:p>
          <a:p>
            <a:pPr marL="514350" lvl="2" indent="0">
              <a:buNone/>
            </a:pPr>
            <a:r>
              <a:rPr lang="en-US" dirty="0">
                <a:latin typeface="Consolas" panose="020B0609020204030204" pitchFamily="49" charset="0"/>
              </a:rPr>
              <a:t>print(</a:t>
            </a:r>
            <a:r>
              <a:rPr lang="en-US" b="1" dirty="0">
                <a:solidFill>
                  <a:srgbClr val="00E664"/>
                </a:solidFill>
                <a:latin typeface="Consolas" panose="020B0609020204030204" pitchFamily="49" charset="0"/>
              </a:rPr>
              <a:t>"hello</a:t>
            </a:r>
            <a:r>
              <a:rPr lang="en-US" b="1" dirty="0" smtClean="0">
                <a:solidFill>
                  <a:srgbClr val="00E664"/>
                </a:solidFill>
                <a:latin typeface="Consolas" panose="020B0609020204030204" pitchFamily="49" charset="0"/>
              </a:rPr>
              <a:t>"</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#function input = </a:t>
            </a:r>
            <a:r>
              <a:rPr lang="en-US" b="1" dirty="0">
                <a:solidFill>
                  <a:srgbClr val="3366FF"/>
                </a:solidFill>
                <a:latin typeface="Consolas" panose="020B0609020204030204" pitchFamily="49" charset="0"/>
              </a:rPr>
              <a:t>"hello"</a:t>
            </a:r>
            <a:endParaRPr lang="en-US" b="1" dirty="0" smtClean="0">
              <a:solidFill>
                <a:srgbClr val="3366FF"/>
              </a:solidFill>
              <a:latin typeface="Consolas" panose="020B0609020204030204" pitchFamily="49" charset="0"/>
            </a:endParaRPr>
          </a:p>
          <a:p>
            <a:pPr marL="514350" lvl="2" indent="0">
              <a:buNone/>
            </a:pPr>
            <a:r>
              <a:rPr lang="en-US" dirty="0">
                <a:latin typeface="Consolas" panose="020B0609020204030204" pitchFamily="49" charset="0"/>
              </a:rPr>
              <a:t>r</a:t>
            </a:r>
            <a:r>
              <a:rPr lang="en-US" dirty="0" smtClean="0">
                <a:latin typeface="Consolas" panose="020B0609020204030204" pitchFamily="49" charset="0"/>
              </a:rPr>
              <a:t>andom.randrange(</a:t>
            </a:r>
            <a:r>
              <a:rPr lang="en-US" b="1" dirty="0" smtClean="0">
                <a:solidFill>
                  <a:srgbClr val="00E664"/>
                </a:solidFill>
                <a:latin typeface="Consolas" panose="020B0609020204030204" pitchFamily="49" charset="0"/>
              </a:rPr>
              <a:t>6</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function input = 6</a:t>
            </a:r>
          </a:p>
          <a:p>
            <a:pPr marL="514350" lvl="2" indent="0">
              <a:buNone/>
            </a:pPr>
            <a:r>
              <a:rPr lang="en-US" dirty="0">
                <a:latin typeface="Consolas" panose="020B0609020204030204" pitchFamily="49" charset="0"/>
              </a:rPr>
              <a:t>p</a:t>
            </a:r>
            <a:r>
              <a:rPr lang="en-US" dirty="0" smtClean="0">
                <a:latin typeface="Consolas" panose="020B0609020204030204" pitchFamily="49" charset="0"/>
              </a:rPr>
              <a:t>rint()   </a:t>
            </a:r>
            <a:r>
              <a:rPr lang="en-US" b="1" dirty="0" smtClean="0">
                <a:solidFill>
                  <a:srgbClr val="3366FF"/>
                </a:solidFill>
                <a:latin typeface="Consolas" panose="020B0609020204030204" pitchFamily="49" charset="0"/>
              </a:rPr>
              <a:t>#No input</a:t>
            </a:r>
          </a:p>
          <a:p>
            <a:pPr marL="514350" lvl="2" indent="0">
              <a:buNone/>
            </a:pPr>
            <a:r>
              <a:rPr lang="en-US" dirty="0" smtClean="0">
                <a:latin typeface="Consolas" panose="020B0609020204030204" pitchFamily="49" charset="0"/>
              </a:rPr>
              <a:t>round(3.14,1)  </a:t>
            </a:r>
            <a:r>
              <a:rPr lang="en-US" b="1" dirty="0" smtClean="0">
                <a:solidFill>
                  <a:srgbClr val="3366FF"/>
                </a:solidFill>
                <a:latin typeface="Consolas" panose="020B0609020204030204" pitchFamily="49" charset="0"/>
              </a:rPr>
              <a:t>#2 inputs: 3.14(data), 1(# fractional digits)</a:t>
            </a:r>
            <a:endParaRPr lang="en-US" b="1" dirty="0">
              <a:solidFill>
                <a:srgbClr val="3366FF"/>
              </a:solidFill>
              <a:latin typeface="Consolas" panose="020B0609020204030204" pitchFamily="49" charset="0"/>
            </a:endParaRPr>
          </a:p>
          <a:p>
            <a:pPr marL="342900" lvl="1" indent="0">
              <a:buNone/>
            </a:pPr>
            <a:endParaRPr lang="en-US" dirty="0" smtClean="0"/>
          </a:p>
        </p:txBody>
      </p:sp>
      <p:grpSp>
        <p:nvGrpSpPr>
          <p:cNvPr id="7" name="Group 6"/>
          <p:cNvGrpSpPr/>
          <p:nvPr/>
        </p:nvGrpSpPr>
        <p:grpSpPr>
          <a:xfrm>
            <a:off x="2545914" y="3657600"/>
            <a:ext cx="2407085" cy="685800"/>
            <a:chOff x="2545914" y="3657600"/>
            <a:chExt cx="2407085" cy="685800"/>
          </a:xfrm>
        </p:grpSpPr>
        <p:sp>
          <p:nvSpPr>
            <p:cNvPr id="4" name="TextBox 3"/>
            <p:cNvSpPr txBox="1"/>
            <p:nvPr/>
          </p:nvSpPr>
          <p:spPr>
            <a:xfrm>
              <a:off x="2545914" y="3657600"/>
              <a:ext cx="2407085" cy="381000"/>
            </a:xfrm>
            <a:prstGeom prst="rect">
              <a:avLst/>
            </a:prstGeom>
            <a:noFill/>
          </p:spPr>
          <p:txBody>
            <a:bodyPr wrap="square" rtlCol="0">
              <a:noAutofit/>
            </a:bodyPr>
            <a:lstStyle/>
            <a:p>
              <a:r>
                <a:rPr lang="en-US" b="1" dirty="0" smtClean="0">
                  <a:solidFill>
                    <a:srgbClr val="00E664"/>
                  </a:solidFill>
                  <a:latin typeface="Consolas" panose="020B0609020204030204" pitchFamily="49" charset="0"/>
                </a:rPr>
                <a:t>Inputs/parameters</a:t>
              </a:r>
            </a:p>
          </p:txBody>
        </p:sp>
        <p:cxnSp>
          <p:nvCxnSpPr>
            <p:cNvPr id="6" name="Straight Arrow Connector 5"/>
            <p:cNvCxnSpPr/>
            <p:nvPr/>
          </p:nvCxnSpPr>
          <p:spPr>
            <a:xfrm>
              <a:off x="3352800" y="3962400"/>
              <a:ext cx="0" cy="38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7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(Simple) Example Question: Terminology</a:t>
            </a:r>
            <a:endParaRPr lang="en-US" dirty="0"/>
          </a:p>
        </p:txBody>
      </p:sp>
      <p:sp>
        <p:nvSpPr>
          <p:cNvPr id="3" name="Content Placeholder 2"/>
          <p:cNvSpPr>
            <a:spLocks noGrp="1"/>
          </p:cNvSpPr>
          <p:nvPr>
            <p:ph idx="1"/>
          </p:nvPr>
        </p:nvSpPr>
        <p:spPr/>
        <p:txBody>
          <a:bodyPr/>
          <a:lstStyle/>
          <a:p>
            <a:r>
              <a:rPr lang="en-US" dirty="0" smtClean="0"/>
              <a:t>Write a function that takes </a:t>
            </a:r>
            <a:r>
              <a:rPr lang="en-US" b="1" dirty="0" smtClean="0">
                <a:solidFill>
                  <a:srgbClr val="FF0000"/>
                </a:solidFill>
              </a:rPr>
              <a:t>two inputs</a:t>
            </a:r>
            <a:r>
              <a:rPr lang="en-US" dirty="0" smtClean="0"/>
              <a:t>: a numerator and denominator </a:t>
            </a:r>
          </a:p>
          <a:p>
            <a:r>
              <a:rPr lang="en-US" dirty="0" smtClean="0"/>
              <a:t>The function will calculate and display onscreen the floating point quotient </a:t>
            </a:r>
          </a:p>
          <a:p>
            <a:r>
              <a:rPr lang="en-US" dirty="0" smtClean="0"/>
              <a:t>Solution:</a:t>
            </a:r>
          </a:p>
          <a:p>
            <a:pPr lvl="1"/>
            <a:r>
              <a:rPr lang="en-US" dirty="0" smtClean="0"/>
              <a:t>There is no mention of </a:t>
            </a:r>
            <a:r>
              <a:rPr lang="en-US" i="1" dirty="0" smtClean="0"/>
              <a:t>user</a:t>
            </a:r>
            <a:r>
              <a:rPr lang="en-US" dirty="0" smtClean="0"/>
              <a:t> input</a:t>
            </a:r>
          </a:p>
          <a:p>
            <a:pPr lvl="2"/>
            <a:r>
              <a:rPr lang="en-US" dirty="0"/>
              <a:t>D</a:t>
            </a:r>
            <a:r>
              <a:rPr lang="en-US" dirty="0" smtClean="0"/>
              <a:t>on’t call the </a:t>
            </a:r>
            <a:r>
              <a:rPr lang="en-US" dirty="0" smtClean="0">
                <a:latin typeface="Consolas" panose="020B0609020204030204" pitchFamily="49" charset="0"/>
              </a:rPr>
              <a:t>input()</a:t>
            </a:r>
            <a:r>
              <a:rPr lang="en-US" dirty="0" smtClean="0"/>
              <a:t> function!</a:t>
            </a:r>
          </a:p>
          <a:p>
            <a:pPr lvl="1"/>
            <a:r>
              <a:rPr lang="en-US" dirty="0" smtClean="0"/>
              <a:t>Consequently the input in the program description refers to information passed into the function as it runs</a:t>
            </a:r>
          </a:p>
          <a:p>
            <a:pPr marL="514350" lvl="2" indent="0">
              <a:buNone/>
            </a:pPr>
            <a:r>
              <a:rPr lang="en-US" dirty="0" smtClean="0">
                <a:latin typeface="Consolas" panose="020B0609020204030204" pitchFamily="49" charset="0"/>
              </a:rPr>
              <a:t>def </a:t>
            </a:r>
            <a:r>
              <a:rPr lang="en-US" dirty="0" err="1" smtClean="0">
                <a:latin typeface="Consolas" panose="020B0609020204030204" pitchFamily="49" charset="0"/>
              </a:rPr>
              <a:t>aFunction</a:t>
            </a:r>
            <a:r>
              <a:rPr lang="en-US" dirty="0" smtClean="0">
                <a:latin typeface="Consolas" panose="020B0609020204030204" pitchFamily="49" charset="0"/>
              </a:rPr>
              <a:t>(</a:t>
            </a:r>
            <a:r>
              <a:rPr lang="en-US" b="1" dirty="0" err="1" smtClean="0">
                <a:solidFill>
                  <a:srgbClr val="FF0000"/>
                </a:solidFill>
                <a:latin typeface="Consolas" panose="020B0609020204030204" pitchFamily="49" charset="0"/>
              </a:rPr>
              <a:t>numerator</a:t>
            </a:r>
            <a:r>
              <a:rPr lang="en-US" dirty="0" err="1" smtClean="0">
                <a:latin typeface="Consolas" panose="020B0609020204030204" pitchFamily="49" charset="0"/>
              </a:rPr>
              <a:t>,</a:t>
            </a:r>
            <a:r>
              <a:rPr lang="en-US" b="1" dirty="0" err="1" smtClean="0">
                <a:solidFill>
                  <a:srgbClr val="FF0000"/>
                </a:solidFill>
                <a:latin typeface="Consolas" panose="020B0609020204030204" pitchFamily="49" charset="0"/>
              </a:rPr>
              <a:t>denominator</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#Correct</a:t>
            </a:r>
            <a:endParaRPr lang="en-US" dirty="0" smtClean="0">
              <a:latin typeface="Consolas" panose="020B0609020204030204" pitchFamily="49" charset="0"/>
            </a:endParaRPr>
          </a:p>
          <a:p>
            <a:pPr marL="514350" lvl="2" indent="0">
              <a:buNone/>
            </a:pPr>
            <a:r>
              <a:rPr lang="en-US" dirty="0">
                <a:latin typeface="Consolas" panose="020B0609020204030204" pitchFamily="49" charset="0"/>
              </a:rPr>
              <a:t> </a:t>
            </a:r>
            <a:r>
              <a:rPr lang="en-US" dirty="0" smtClean="0">
                <a:latin typeface="Consolas" panose="020B0609020204030204" pitchFamily="49" charset="0"/>
              </a:rPr>
              <a:t>   quotient = numerator/denominator</a:t>
            </a:r>
          </a:p>
          <a:p>
            <a:pPr marL="514350" lvl="2" indent="0">
              <a:buNone/>
            </a:pPr>
            <a:r>
              <a:rPr lang="en-US" dirty="0">
                <a:latin typeface="Consolas" panose="020B0609020204030204" pitchFamily="49" charset="0"/>
              </a:rPr>
              <a:t> </a:t>
            </a:r>
            <a:r>
              <a:rPr lang="en-US" dirty="0" smtClean="0">
                <a:latin typeface="Consolas" panose="020B0609020204030204" pitchFamily="49" charset="0"/>
              </a:rPr>
              <a:t>   print(quotient)</a:t>
            </a:r>
          </a:p>
          <a:p>
            <a:pPr marL="514350" lvl="2" indent="0">
              <a:buNone/>
            </a:pPr>
            <a:endParaRPr lang="en-US" dirty="0" smtClean="0">
              <a:latin typeface="Consolas" panose="020B0609020204030204" pitchFamily="49" charset="0"/>
            </a:endParaRPr>
          </a:p>
          <a:p>
            <a:pPr marL="514350" lvl="2" indent="0">
              <a:buNone/>
            </a:pPr>
            <a:r>
              <a:rPr lang="en-US" dirty="0">
                <a:latin typeface="Consolas" panose="020B0609020204030204" pitchFamily="49" charset="0"/>
              </a:rPr>
              <a:t>def </a:t>
            </a:r>
            <a:r>
              <a:rPr lang="en-US" dirty="0" err="1" smtClean="0">
                <a:latin typeface="Consolas" panose="020B0609020204030204" pitchFamily="49" charset="0"/>
              </a:rPr>
              <a:t>aFunction</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#Incorrect</a:t>
            </a:r>
            <a:endParaRPr lang="en-US" dirty="0">
              <a:latin typeface="Consolas" panose="020B0609020204030204" pitchFamily="49" charset="0"/>
            </a:endParaRPr>
          </a:p>
          <a:p>
            <a:pPr marL="514350" lvl="2" indent="0">
              <a:buNone/>
            </a:pPr>
            <a:r>
              <a:rPr lang="en-US" dirty="0">
                <a:latin typeface="Consolas" panose="020B0609020204030204" pitchFamily="49" charset="0"/>
              </a:rPr>
              <a:t>    </a:t>
            </a:r>
            <a:r>
              <a:rPr lang="en-US" dirty="0" smtClean="0">
                <a:latin typeface="Consolas" panose="020B0609020204030204" pitchFamily="49" charset="0"/>
              </a:rPr>
              <a:t>numerator = float(input())</a:t>
            </a:r>
          </a:p>
          <a:p>
            <a:pPr marL="514350" lvl="2" indent="0">
              <a:buNone/>
            </a:pPr>
            <a:r>
              <a:rPr lang="en-US" dirty="0">
                <a:latin typeface="Consolas" panose="020B0609020204030204" pitchFamily="49" charset="0"/>
              </a:rPr>
              <a:t> </a:t>
            </a:r>
            <a:r>
              <a:rPr lang="en-US" dirty="0" smtClean="0">
                <a:latin typeface="Consolas" panose="020B0609020204030204" pitchFamily="49" charset="0"/>
              </a:rPr>
              <a:t>   ...</a:t>
            </a:r>
            <a:endParaRPr lang="en-US" dirty="0">
              <a:latin typeface="Consolas" panose="020B0609020204030204" pitchFamily="49" charset="0"/>
            </a:endParaRPr>
          </a:p>
          <a:p>
            <a:pPr marL="514350" lvl="2" indent="0">
              <a:buNone/>
            </a:pPr>
            <a:endParaRPr lang="en-US" dirty="0" smtClean="0">
              <a:latin typeface="Consolas" panose="020B0609020204030204" pitchFamily="49" charset="0"/>
            </a:endParaRPr>
          </a:p>
          <a:p>
            <a:pPr marL="342900" lvl="1" indent="0">
              <a:buNone/>
            </a:pPr>
            <a:endParaRPr lang="en-US" dirty="0" smtClean="0"/>
          </a:p>
          <a:p>
            <a:endParaRPr lang="en-US" dirty="0"/>
          </a:p>
        </p:txBody>
      </p:sp>
    </p:spTree>
    <p:extLst>
      <p:ext uri="{BB962C8B-B14F-4D97-AF65-F5344CB8AC3E}">
        <p14:creationId xmlns:p14="http://schemas.microsoft.com/office/powerpoint/2010/main" val="185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p:txBody>
          <a:bodyPr/>
          <a:lstStyle/>
          <a:p>
            <a:r>
              <a:rPr lang="en-US" dirty="0" smtClean="0"/>
              <a:t>Write a function that takes as input two parameters.</a:t>
            </a:r>
          </a:p>
          <a:p>
            <a:r>
              <a:rPr lang="en-US" dirty="0" smtClean="0"/>
              <a:t>The function will display the two parameters using the </a:t>
            </a:r>
            <a:r>
              <a:rPr lang="en-US" dirty="0" smtClean="0">
                <a:latin typeface="Consolas" panose="020B0609020204030204" pitchFamily="49" charset="0"/>
              </a:rPr>
              <a:t>print()</a:t>
            </a:r>
            <a:r>
              <a:rPr lang="en-US" dirty="0" smtClean="0"/>
              <a:t> function and display them both on one line separated by a space.</a:t>
            </a:r>
            <a:endParaRPr lang="en-US" dirty="0"/>
          </a:p>
        </p:txBody>
      </p:sp>
    </p:spTree>
    <p:extLst>
      <p:ext uri="{BB962C8B-B14F-4D97-AF65-F5344CB8AC3E}">
        <p14:creationId xmlns:p14="http://schemas.microsoft.com/office/powerpoint/2010/main" val="35627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Useful for visualizing the layout of function calls in a large and complex program.</a:t>
            </a:r>
          </a:p>
          <a:p>
            <a:r>
              <a:rPr lang="en-US" altLang="en-US" b="1" dirty="0" smtClean="0"/>
              <a:t>Format</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b="1" dirty="0" smtClean="0"/>
              <a:t>Example</a:t>
            </a:r>
            <a:r>
              <a:rPr lang="en-US" altLang="en-US" dirty="0" smtClean="0"/>
              <a:t>:</a:t>
            </a:r>
          </a:p>
          <a:p>
            <a:pPr marL="342900" lvl="1" indent="0">
              <a:buFont typeface="Arial" charset="0"/>
              <a:buNone/>
            </a:pPr>
            <a:r>
              <a:rPr lang="en-US" altLang="en-US" sz="1800" dirty="0" smtClean="0">
                <a:latin typeface="Consolas" pitchFamily="49" charset="0"/>
              </a:rPr>
              <a:t>def start():</a:t>
            </a:r>
          </a:p>
          <a:p>
            <a:pPr marL="342900" lvl="1" indent="0">
              <a:buFont typeface="Arial" charset="0"/>
              <a:buNone/>
            </a:pPr>
            <a:r>
              <a:rPr lang="en-US" altLang="en-US" sz="1800" dirty="0" smtClean="0">
                <a:latin typeface="Consolas" pitchFamily="49" charset="0"/>
              </a:rPr>
              <a:t>    age = float(input())</a:t>
            </a:r>
          </a:p>
          <a:p>
            <a:pPr marL="342900" lvl="1" indent="0">
              <a:buFont typeface="Arial" charset="0"/>
              <a:buNone/>
            </a:pPr>
            <a:r>
              <a:rPr lang="en-US" altLang="en-US" sz="1800" dirty="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dirty="0" smtClean="0"/>
              <a:t>To reduce clutter most structure charts only show functions that were directly implemented by the programmer</a:t>
            </a:r>
            <a:r>
              <a:rPr lang="en-US" altLang="en-US" dirty="0"/>
              <a:t> </a:t>
            </a:r>
            <a:r>
              <a:rPr lang="en-US" altLang="en-US" dirty="0" smtClean="0"/>
              <a:t>(or the programming team).</a:t>
            </a:r>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343400" y="525621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smtClean="0">
                <a:latin typeface="Consolas" pitchFamily="49" charset="0"/>
              </a:rPr>
              <a:t>Inputs(</a:t>
            </a:r>
            <a:r>
              <a:rPr lang="en-US" altLang="en-US" sz="1400" dirty="0" err="1" smtClean="0">
                <a:latin typeface="Consolas" pitchFamily="49" charset="0"/>
              </a:rPr>
              <a:t>celsius,fahrenheit</a:t>
            </a:r>
            <a:r>
              <a:rPr lang="en-US" altLang="en-US" sz="1400" dirty="0">
                <a:latin typeface="Consolas" pitchFamily="49" charset="0"/>
              </a:rPr>
              <a:t>)</a:t>
            </a:r>
            <a:endParaRPr lang="en-US" alt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a:t>
            </a:r>
            <a:r>
              <a:rPr lang="en-US" altLang="en-US" sz="2000" dirty="0" smtClean="0"/>
              <a:t>4</a:t>
            </a:r>
            <a:r>
              <a:rPr lang="en-US" altLang="en-US" sz="2000" dirty="0" smtClean="0">
                <a:latin typeface="Consolas" pitchFamily="49" charset="0"/>
              </a:rPr>
              <a:t>temperature_parameters_arguments_inputs.py</a:t>
            </a:r>
            <a:endParaRPr lang="en-US" altLang="en-US" sz="2000" dirty="0" smtClean="0">
              <a:latin typeface="Consolas" pitchFamily="49" charset="0"/>
            </a:endParaRPr>
          </a:p>
          <a:p>
            <a:pPr lvl="1">
              <a:spcBef>
                <a:spcPct val="10000"/>
              </a:spcBef>
            </a:pPr>
            <a:r>
              <a:rPr lang="en-US" altLang="en-US" sz="1600" dirty="0" smtClean="0">
                <a:latin typeface="Arial" charset="0"/>
              </a:rPr>
              <a:t>Learning objective: defining functions that take arguments/parameters/inputs when they are called.</a:t>
            </a:r>
          </a:p>
          <a:p>
            <a:pPr lvl="1">
              <a:spcBef>
                <a:spcPct val="10000"/>
              </a:spcBef>
            </a:pPr>
            <a:r>
              <a:rPr lang="en-US" altLang="en-US" sz="1600" dirty="0" smtClean="0">
                <a:latin typeface="Arial" charset="0"/>
              </a:rPr>
              <a:t>Reminder: Function inputs does not refer to user input </a:t>
            </a:r>
          </a:p>
          <a:p>
            <a:pPr lvl="2">
              <a:spcBef>
                <a:spcPct val="10000"/>
              </a:spcBef>
            </a:pPr>
            <a:r>
              <a:rPr lang="en-US" altLang="en-US" sz="1400" dirty="0" smtClean="0">
                <a:latin typeface="Arial" charset="0"/>
              </a:rPr>
              <a:t>e.g. </a:t>
            </a:r>
            <a:r>
              <a:rPr lang="en-US" altLang="en-US" sz="1400" dirty="0">
                <a:latin typeface="Consolas" panose="020B0609020204030204" pitchFamily="49" charset="0"/>
              </a:rPr>
              <a:t>print("hello")   </a:t>
            </a:r>
            <a:r>
              <a:rPr lang="en-US" altLang="en-US" sz="1400" b="1" dirty="0" smtClean="0">
                <a:solidFill>
                  <a:srgbClr val="3366FF"/>
                </a:solidFill>
                <a:latin typeface="Consolas" panose="020B0609020204030204" pitchFamily="49" charset="0"/>
              </a:rPr>
              <a:t>#Input is the string hello</a:t>
            </a:r>
          </a:p>
          <a:p>
            <a:pPr marL="342900" lvl="1" indent="0">
              <a:spcBef>
                <a:spcPct val="10000"/>
              </a:spcBef>
              <a:buNone/>
            </a:pPr>
            <a:endParaRPr lang="en-US" altLang="en-US" sz="1600" dirty="0" smtClean="0">
              <a:latin typeface="Arial"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Celsius to Fahrenheit converter</a:t>
            </a:r>
          </a:p>
          <a:p>
            <a:pPr lvl="1">
              <a:buFont typeface="Times New Roman" pitchFamily="18" charset="0"/>
              <a:buNone/>
            </a:pP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This program will convert a given Celsius temperature to an equivalent</a:t>
            </a:r>
          </a:p>
          <a:p>
            <a:pPr lvl="1">
              <a:buFont typeface="Times New Roman" pitchFamily="18" charset="0"/>
              <a:buNone/>
            </a:pPr>
            <a:r>
              <a:rPr lang="en-US" altLang="en-US" sz="1600" dirty="0" smtClean="0">
                <a:latin typeface="Consolas" pitchFamily="49" charset="0"/>
              </a:rPr>
              <a:t>Fahrenheit value.</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4864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    print("Celsius value: ", </a:t>
            </a:r>
            <a:r>
              <a:rPr lang="en-US" altLang="en-US" sz="1600" dirty="0" err="1" smtClean="0">
                <a:latin typeface="Consolas" pitchFamily="49" charset="0"/>
              </a:rPr>
              <a:t>celsius</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print("Fahrenheit value:",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convert():</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lvl="1">
              <a:buFont typeface="Times New Roman" pitchFamily="18" charset="0"/>
              <a:buNone/>
            </a:pP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solidFill>
                  <a:srgbClr val="3366FF"/>
                </a:solidFill>
                <a:latin typeface="Consolas" pitchFamily="49" charset="0"/>
              </a:rPr>
              <a:t># Starting execution point</a:t>
            </a: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start():</a:t>
            </a:r>
          </a:p>
          <a:p>
            <a:pPr lvl="1">
              <a:buFont typeface="Times New Roman" pitchFamily="18" charset="0"/>
              <a:buNone/>
            </a:pP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convert()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start()</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dirty="0" smtClean="0"/>
              <a:t>A parameter is copied into a local memory space.</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dirty="0">
                <a:latin typeface="Consolas" pitchFamily="49" charset="0"/>
              </a:rPr>
              <a:t># Inside function convert()</a:t>
            </a:r>
          </a:p>
          <a:p>
            <a:pPr eaLnBrk="1" hangingPunct="1"/>
            <a:r>
              <a:rPr lang="en-US" altLang="en-US" sz="1600" dirty="0">
                <a:latin typeface="Consolas" pitchFamily="49" charset="0"/>
              </a:rPr>
              <a:t>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dirty="0">
                <a:solidFill>
                  <a:srgbClr val="FF0000"/>
                </a:solidFill>
                <a:latin typeface="Consolas" pitchFamily="49" charset="0"/>
              </a:rPr>
              <a:t> </a:t>
            </a:r>
            <a:r>
              <a:rPr lang="en-US" altLang="en-US" sz="1600" b="1" dirty="0">
                <a:solidFill>
                  <a:srgbClr val="3366FF"/>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dirty="0">
                <a:latin typeface="Consolas" pitchFamily="49" charset="0"/>
              </a:rPr>
              <a:t># Inside function display</a:t>
            </a:r>
          </a:p>
          <a:p>
            <a:pPr lvl="1" eaLnBrk="1" hangingPunct="1"/>
            <a:r>
              <a:rPr lang="en-US" altLang="en-US" sz="1600" dirty="0">
                <a:latin typeface="Consolas" pitchFamily="49" charset="0"/>
              </a:rPr>
              <a:t>def 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b="1" dirty="0">
                <a:solidFill>
                  <a:srgbClr val="3366FF"/>
                </a:solidFill>
                <a:latin typeface="Consolas" pitchFamily="49" charset="0"/>
              </a:rPr>
              <a:t># Function </a:t>
            </a:r>
          </a:p>
          <a:p>
            <a:pPr lvl="1" eaLnBrk="1" hangingPunct="1"/>
            <a:r>
              <a:rPr lang="en-US" altLang="en-US" sz="1600" b="1" dirty="0">
                <a:solidFill>
                  <a:srgbClr val="3366FF"/>
                </a:solidFill>
                <a:latin typeface="Consolas" pitchFamily="49" charset="0"/>
              </a:rPr>
              <a:t>				       # definition</a:t>
            </a:r>
          </a:p>
          <a:p>
            <a:pPr lvl="1" eaLnBrk="1" hangingPunct="1">
              <a:buFont typeface="Times New Roman" pitchFamily="18" charset="0"/>
              <a:buNone/>
            </a:pPr>
            <a:endParaRPr lang="en-US" altLang="en-US" sz="1600" dirty="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t>Parameter Passing: Another Example</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a:t>
            </a:r>
            <a:r>
              <a:rPr lang="en-US" altLang="en-US" dirty="0" smtClean="0">
                <a:latin typeface="Consolas" panose="020B0609020204030204" pitchFamily="49" charset="0"/>
              </a:rPr>
              <a:t>5parameter_copy.py</a:t>
            </a:r>
            <a:endParaRPr lang="en-US" altLang="en-US" sz="2000" dirty="0" smtClean="0">
              <a:latin typeface="Consolas" panose="020B0609020204030204" pitchFamily="49" charset="0"/>
            </a:endParaRPr>
          </a:p>
          <a:p>
            <a:pPr lvl="1"/>
            <a:r>
              <a:rPr lang="en-US" altLang="en-US" dirty="0" smtClean="0"/>
              <a:t>Learning objective: </a:t>
            </a:r>
            <a:r>
              <a:rPr lang="en-US" altLang="en-US" dirty="0"/>
              <a:t>H</a:t>
            </a:r>
            <a:r>
              <a:rPr lang="en-US" altLang="en-US" dirty="0" smtClean="0"/>
              <a:t>ow function parameters/arguments/inputs are local copies of what’s passed in.</a:t>
            </a:r>
          </a:p>
          <a:p>
            <a:endParaRPr lang="en-US" altLang="en-US" dirty="0"/>
          </a:p>
          <a:p>
            <a:pPr marL="342900" lvl="1" indent="0">
              <a:spcBef>
                <a:spcPts val="0"/>
              </a:spcBef>
              <a:buNone/>
            </a:pPr>
            <a:r>
              <a:rPr lang="en-US" sz="1800" dirty="0">
                <a:latin typeface="Consolas" panose="020B0609020204030204" pitchFamily="49" charset="0"/>
              </a:rPr>
              <a:t>def fun(num1,num2):</a:t>
            </a:r>
          </a:p>
          <a:p>
            <a:pPr marL="342900" lvl="1" indent="0">
              <a:spcBef>
                <a:spcPts val="0"/>
              </a:spcBef>
              <a:buNone/>
            </a:pPr>
            <a:r>
              <a:rPr lang="en-US" sz="1800" dirty="0">
                <a:latin typeface="Consolas" panose="020B0609020204030204" pitchFamily="49" charset="0"/>
              </a:rPr>
              <a:t>    num1 = 10</a:t>
            </a:r>
          </a:p>
          <a:p>
            <a:pPr marL="342900" lvl="1" indent="0">
              <a:spcBef>
                <a:spcPts val="0"/>
              </a:spcBef>
              <a:buNone/>
            </a:pPr>
            <a:r>
              <a:rPr lang="en-US" sz="1800" dirty="0">
                <a:latin typeface="Consolas" panose="020B0609020204030204" pitchFamily="49" charset="0"/>
              </a:rPr>
              <a:t>    num2 =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def start():</a:t>
            </a:r>
          </a:p>
          <a:p>
            <a:pPr marL="342900" lvl="1" indent="0">
              <a:spcBef>
                <a:spcPts val="0"/>
              </a:spcBef>
              <a:buNone/>
            </a:pPr>
            <a:r>
              <a:rPr lang="en-US" sz="1800" dirty="0">
                <a:latin typeface="Consolas" panose="020B0609020204030204" pitchFamily="49" charset="0"/>
              </a:rPr>
              <a:t>    num1 = 1</a:t>
            </a:r>
          </a:p>
          <a:p>
            <a:pPr marL="342900" lvl="1" indent="0">
              <a:spcBef>
                <a:spcPts val="0"/>
              </a:spcBef>
              <a:buNone/>
            </a:pPr>
            <a:r>
              <a:rPr lang="en-US" sz="1800" dirty="0">
                <a:latin typeface="Consolas" panose="020B0609020204030204" pitchFamily="49" charset="0"/>
              </a:rPr>
              <a:t>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r>
              <a:rPr lang="en-US" sz="1800" dirty="0">
                <a:latin typeface="Consolas" panose="020B0609020204030204" pitchFamily="49" charset="0"/>
              </a:rPr>
              <a:t>    fun(num1,num2)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start()</a:t>
            </a:r>
          </a:p>
          <a:p>
            <a:endParaRPr lang="en-US" altLang="en-US" dirty="0" smtClean="0"/>
          </a:p>
        </p:txBody>
      </p:sp>
    </p:spTree>
    <p:extLst>
      <p:ext uri="{BB962C8B-B14F-4D97-AF65-F5344CB8AC3E}">
        <p14:creationId xmlns:p14="http://schemas.microsoft.com/office/powerpoint/2010/main" val="21429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22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2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27">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227">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27">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altLang="en-US" dirty="0" smtClean="0">
                <a:ea typeface="+mj-ea"/>
              </a:rPr>
              <a:t>A Common Mistake: Not Declaring Parameters</a:t>
            </a:r>
          </a:p>
        </p:txBody>
      </p:sp>
      <p:sp>
        <p:nvSpPr>
          <p:cNvPr id="3" name="Content Placeholder 2"/>
          <p:cNvSpPr>
            <a:spLocks noGrp="1"/>
          </p:cNvSpPr>
          <p:nvPr>
            <p:ph idx="1"/>
          </p:nvPr>
        </p:nvSpPr>
        <p:spPr/>
        <p:txBody>
          <a:bodyPr/>
          <a:lstStyle/>
          <a:p>
            <a:pPr>
              <a:buFontTx/>
              <a:buNone/>
            </a:pPr>
            <a:r>
              <a:rPr lang="en-US" altLang="en-US" b="1" dirty="0" smtClean="0"/>
              <a:t>You wouldn’t do it this way with pre-created functions:</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print(num)</a:t>
            </a:r>
          </a:p>
          <a:p>
            <a:pPr>
              <a:buFontTx/>
              <a:buNone/>
            </a:pPr>
            <a:endParaRPr lang="en-US" altLang="en-US" b="1" dirty="0" smtClean="0"/>
          </a:p>
          <a:p>
            <a:pPr>
              <a:buFontTx/>
              <a:buNone/>
            </a:pPr>
            <a:r>
              <a:rPr lang="en-US" altLang="en-US" b="1" dirty="0" smtClean="0"/>
              <a:t>So why do it this way with functions that you define yourself:</a:t>
            </a:r>
            <a:endParaRPr lang="pt-BR" altLang="en-US" dirty="0" smtClean="0">
              <a:latin typeface="Arial" charset="0"/>
            </a:endParaRPr>
          </a:p>
          <a:p>
            <a:pPr lvl="1">
              <a:buFontTx/>
              <a:buNone/>
            </a:pPr>
            <a:r>
              <a:rPr lang="pt-BR" altLang="en-US" sz="1600" dirty="0" smtClean="0">
                <a:latin typeface="Arial" charset="0"/>
              </a:rPr>
              <a:t>Etc. (Assume </a:t>
            </a:r>
            <a:r>
              <a:rPr lang="pt-BR" altLang="en-US" sz="1800" dirty="0" smtClean="0">
                <a:latin typeface="Consolas" pitchFamily="49" charset="0"/>
              </a:rPr>
              <a:t>fun()</a:t>
            </a:r>
            <a:r>
              <a:rPr lang="pt-BR" altLang="en-US" sz="1600" dirty="0" smtClean="0">
                <a:latin typeface="Arial" charset="0"/>
              </a:rPr>
              <a:t> has been defined elsewhere in the program)</a:t>
            </a:r>
          </a:p>
          <a:p>
            <a:pPr lvl="1">
              <a:buFontTx/>
              <a:buNone/>
            </a:pPr>
            <a:endParaRPr lang="pt-BR" altLang="en-US" dirty="0" smtClean="0">
              <a:latin typeface="Arial" charset="0"/>
            </a:endParaRPr>
          </a:p>
          <a:p>
            <a:pPr lvl="1">
              <a:buFontTx/>
              <a:buNone/>
            </a:pPr>
            <a:r>
              <a:rPr lang="pt-BR" altLang="en-US" sz="1800" b="1" dirty="0" smtClean="0">
                <a:solidFill>
                  <a:srgbClr val="3366FF"/>
                </a:solidFill>
                <a:latin typeface="Consolas" pitchFamily="49" charset="0"/>
              </a:rPr>
              <a:t># start (incorrect)</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fun(num)</a:t>
            </a:r>
          </a:p>
          <a:p>
            <a:pPr lvl="1">
              <a:buFontTx/>
              <a:buNone/>
            </a:pPr>
            <a:endParaRPr lang="pt-BR" altLang="en-US" sz="1800" dirty="0" smtClean="0">
              <a:latin typeface="Consolas" pitchFamily="49" charset="0"/>
            </a:endParaRPr>
          </a:p>
          <a:p>
            <a:pPr lvl="1">
              <a:buFontTx/>
              <a:buNone/>
            </a:pPr>
            <a:r>
              <a:rPr lang="pt-BR" altLang="en-US" sz="1800" dirty="0" smtClean="0">
                <a:latin typeface="Consolas" pitchFamily="49" charset="0"/>
              </a:rPr>
              <a:t>start()</a:t>
            </a:r>
            <a:endParaRPr lang="en-US" altLang="en-US" sz="1800" dirty="0" smtClean="0">
              <a:latin typeface="Consolas" pitchFamily="49" charset="0"/>
            </a:endParaRPr>
          </a:p>
          <a:p>
            <a:endParaRPr lang="en-US" altLang="en-US" sz="2000" dirty="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declared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created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sp>
        <p:nvSpPr>
          <p:cNvPr id="2" name="TextBox 1"/>
          <p:cNvSpPr txBox="1">
            <a:spLocks noChangeArrowheads="1"/>
          </p:cNvSpPr>
          <p:nvPr/>
        </p:nvSpPr>
        <p:spPr bwMode="auto">
          <a:xfrm>
            <a:off x="4953000" y="3824917"/>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dirty="0">
                <a:solidFill>
                  <a:srgbClr val="3366FF"/>
                </a:solidFill>
                <a:latin typeface="Consolas" pitchFamily="49" charset="0"/>
              </a:rPr>
              <a:t># start (corrected)</a:t>
            </a:r>
          </a:p>
          <a:p>
            <a:pPr lvl="1" eaLnBrk="1" hangingPunct="1"/>
            <a:r>
              <a:rPr lang="pt-BR" altLang="en-US" sz="1800" dirty="0">
                <a:latin typeface="Consolas" pitchFamily="49" charset="0"/>
              </a:rPr>
              <a:t>def start():</a:t>
            </a:r>
          </a:p>
          <a:p>
            <a:pPr lvl="1" eaLnBrk="1" hangingPunct="1"/>
            <a:r>
              <a:rPr lang="pt-BR" altLang="en-US" sz="1800" dirty="0">
                <a:latin typeface="Consolas" pitchFamily="49" charset="0"/>
              </a:rPr>
              <a:t>    num = &lt;Create first&gt;</a:t>
            </a:r>
          </a:p>
          <a:p>
            <a:pPr lvl="1" eaLnBrk="1" hangingPunct="1"/>
            <a:r>
              <a:rPr lang="pt-BR" altLang="en-US" sz="1800" dirty="0">
                <a:latin typeface="Consolas" pitchFamily="49" charset="0"/>
              </a:rPr>
              <a:t>    fun(num)</a:t>
            </a:r>
          </a:p>
          <a:p>
            <a:pPr lvl="1" eaLnBrk="1" hangingPunct="1"/>
            <a:endParaRPr lang="pt-BR" altLang="en-US" sz="1800" dirty="0">
              <a:latin typeface="Consolas" pitchFamily="49" charset="0"/>
            </a:endParaRPr>
          </a:p>
          <a:p>
            <a:pPr lvl="1" eaLnBrk="1" hangingPunct="1"/>
            <a:r>
              <a:rPr lang="pt-BR" altLang="en-US" sz="1800" dirty="0">
                <a:latin typeface="Consolas" pitchFamily="49" charset="0"/>
              </a:rPr>
              <a:t>start()</a:t>
            </a:r>
            <a:endParaRPr lang="en-US" altLang="en-US" sz="1800" dirty="0">
              <a:latin typeface="Consolas" pitchFamily="49" charset="0"/>
            </a:endParaRPr>
          </a:p>
          <a:p>
            <a:pPr eaLnBrk="1" hangingPunct="1"/>
            <a:endParaRPr lang="en-US" altLang="en-US" sz="1800" dirty="0"/>
          </a:p>
        </p:txBody>
      </p:sp>
    </p:spTree>
    <p:extLst>
      <p:ext uri="{BB962C8B-B14F-4D97-AF65-F5344CB8AC3E}">
        <p14:creationId xmlns:p14="http://schemas.microsoft.com/office/powerpoint/2010/main" val="738134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b="1" dirty="0" smtClean="0">
                <a:solidFill>
                  <a:srgbClr val="00B050"/>
                </a:solidFill>
              </a:rPr>
              <a:t>Parameter Passing</a:t>
            </a:r>
            <a:r>
              <a:rPr lang="en-US" altLang="en-US" sz="3200" dirty="0" smtClean="0"/>
              <a:t>: Why It’s Needed</a:t>
            </a:r>
          </a:p>
        </p:txBody>
      </p:sp>
      <p:sp>
        <p:nvSpPr>
          <p:cNvPr id="3" name="Content Placeholder 2"/>
          <p:cNvSpPr>
            <a:spLocks noGrp="1"/>
          </p:cNvSpPr>
          <p:nvPr>
            <p:ph sz="half" idx="1"/>
          </p:nvPr>
        </p:nvSpPr>
        <p:spPr>
          <a:xfrm>
            <a:off x="457200" y="1295400"/>
            <a:ext cx="4038600" cy="4830763"/>
          </a:xfrm>
        </p:spPr>
        <p:txBody>
          <a:bodyPr/>
          <a:lstStyle/>
          <a:p>
            <a:r>
              <a:rPr lang="en-US" altLang="en-US" dirty="0" smtClean="0"/>
              <a:t>You did it this way so the function ‘knew’ what to display: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Pass copy of 27 to </a:t>
            </a:r>
          </a:p>
          <a:p>
            <a:pPr marL="342900" lvl="1" indent="0">
              <a:buFont typeface="Arial" charset="0"/>
              <a:buNone/>
            </a:pPr>
            <a:r>
              <a:rPr lang="en-US" altLang="en-US" sz="2000" b="1" dirty="0" smtClean="0">
                <a:solidFill>
                  <a:srgbClr val="3366FF"/>
                </a:solidFill>
                <a:latin typeface="Consolas" pitchFamily="49" charset="0"/>
              </a:rPr>
              <a:t># print() function</a:t>
            </a:r>
          </a:p>
          <a:p>
            <a:pPr marL="342900" lvl="1" indent="0">
              <a:buFont typeface="Arial" charset="0"/>
              <a:buNone/>
            </a:pPr>
            <a:r>
              <a:rPr lang="en-US" altLang="en-US" sz="2000" dirty="0" smtClean="0">
                <a:latin typeface="Consolas" pitchFamily="49" charset="0"/>
              </a:rPr>
              <a:t>print(</a:t>
            </a:r>
            <a:r>
              <a:rPr lang="en-US" altLang="en-US" sz="2000" b="1" dirty="0" smtClean="0">
                <a:solidFill>
                  <a:srgbClr val="00B050"/>
                </a:solidFill>
                <a:latin typeface="Consolas" pitchFamily="49" charset="0"/>
              </a:rPr>
              <a:t>age</a:t>
            </a:r>
            <a:r>
              <a:rPr lang="en-US" altLang="en-US" sz="2000" dirty="0" smtClean="0">
                <a:latin typeface="Consolas" pitchFamily="49" charset="0"/>
              </a:rPr>
              <a:t>)</a:t>
            </a:r>
          </a:p>
          <a:p>
            <a:pPr marL="342900" lvl="1" indent="0">
              <a:buFont typeface="Arial" charset="0"/>
              <a:buNone/>
            </a:pPr>
            <a:endParaRPr lang="en-US" altLang="en-US" sz="2000" dirty="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dirty="0" smtClean="0"/>
              <a:t>You wouldn’t do it this way: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Nothing passed to print</a:t>
            </a:r>
          </a:p>
          <a:p>
            <a:pPr marL="342900" lvl="1" indent="0">
              <a:buFont typeface="Arial" charset="0"/>
              <a:buNone/>
            </a:pPr>
            <a:r>
              <a:rPr lang="en-US" altLang="en-US" sz="2000" b="1" dirty="0" smtClean="0">
                <a:solidFill>
                  <a:srgbClr val="3366FF"/>
                </a:solidFill>
                <a:latin typeface="Consolas" pitchFamily="49" charset="0"/>
              </a:rPr>
              <a:t># Function print() has </a:t>
            </a:r>
          </a:p>
          <a:p>
            <a:pPr marL="342900" lvl="1" indent="0">
              <a:buFont typeface="Arial" charset="0"/>
              <a:buNone/>
            </a:pPr>
            <a:r>
              <a:rPr lang="en-US" altLang="en-US" sz="2000" b="1" dirty="0" smtClean="0">
                <a:solidFill>
                  <a:srgbClr val="3366FF"/>
                </a:solidFill>
                <a:latin typeface="Consolas" pitchFamily="49" charset="0"/>
              </a:rPr>
              <a:t># no access to contents</a:t>
            </a:r>
          </a:p>
          <a:p>
            <a:pPr marL="342900" lvl="1" indent="0">
              <a:buFont typeface="Arial" charset="0"/>
              <a:buNone/>
            </a:pPr>
            <a:r>
              <a:rPr lang="en-US" altLang="en-US" sz="2000" b="1" dirty="0" smtClean="0">
                <a:solidFill>
                  <a:srgbClr val="3366FF"/>
                </a:solidFill>
                <a:latin typeface="Consolas" pitchFamily="49" charset="0"/>
              </a:rPr>
              <a:t># of ‘age’</a:t>
            </a:r>
          </a:p>
          <a:p>
            <a:pPr marL="342900" lvl="1" indent="0">
              <a:buFont typeface="Arial" charset="0"/>
              <a:buNone/>
            </a:pPr>
            <a:r>
              <a:rPr lang="en-US" altLang="en-US" sz="2000" dirty="0" smtClean="0">
                <a:latin typeface="Consolas" pitchFamily="49" charset="0"/>
              </a:rPr>
              <a:t>print()</a:t>
            </a:r>
          </a:p>
          <a:p>
            <a:pPr marL="342900" lvl="1" indent="0">
              <a:buFont typeface="Arial" charset="0"/>
              <a:buNone/>
            </a:pPr>
            <a:r>
              <a:rPr lang="en-US" altLang="en-US" sz="2000" b="1" dirty="0" smtClean="0">
                <a:solidFill>
                  <a:srgbClr val="3366FF"/>
                </a:solidFill>
                <a:latin typeface="Consolas" pitchFamily="49" charset="0"/>
              </a:rPr>
              <a:t># Q: Why doesn’t it </a:t>
            </a:r>
          </a:p>
          <a:p>
            <a:pPr marL="342900" lvl="1" indent="0">
              <a:buFont typeface="Arial" charset="0"/>
              <a:buNone/>
            </a:pPr>
            <a:r>
              <a:rPr lang="en-US" altLang="en-US" sz="2000" b="1" dirty="0" smtClean="0">
                <a:solidFill>
                  <a:srgbClr val="3366FF"/>
                </a:solidFill>
                <a:latin typeface="Consolas" pitchFamily="49" charset="0"/>
              </a:rPr>
              <a:t># print my age?!</a:t>
            </a:r>
          </a:p>
          <a:p>
            <a:pPr marL="342900" lvl="1" indent="0">
              <a:buFont typeface="Arial" charset="0"/>
              <a:buNone/>
            </a:pPr>
            <a:r>
              <a:rPr lang="en-US" altLang="en-US" sz="2000" b="1" dirty="0" smtClean="0">
                <a:solidFill>
                  <a:srgbClr val="3366FF"/>
                </a:solidFill>
                <a:latin typeface="Consolas" pitchFamily="49" charset="0"/>
              </a:rPr>
              <a:t># A: Because you didn’t </a:t>
            </a:r>
          </a:p>
          <a:p>
            <a:pPr marL="342900" lvl="1" indent="0">
              <a:buFont typeface="Arial" charset="0"/>
              <a:buNone/>
            </a:pPr>
            <a:r>
              <a:rPr lang="en-US" altLang="en-US" sz="2000" b="1" dirty="0" smtClean="0">
                <a:solidFill>
                  <a:srgbClr val="3366FF"/>
                </a:solidFill>
                <a:latin typeface="Consolas" pitchFamily="49" charset="0"/>
              </a:rPr>
              <a:t># tell it to!</a:t>
            </a:r>
          </a:p>
          <a:p>
            <a:endParaRPr lang="en-US" altLang="en-US" dirty="0" smtClean="0"/>
          </a:p>
        </p:txBody>
      </p:sp>
    </p:spTree>
    <p:extLst>
      <p:ext uri="{BB962C8B-B14F-4D97-AF65-F5344CB8AC3E}">
        <p14:creationId xmlns:p14="http://schemas.microsoft.com/office/powerpoint/2010/main" val="344744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Common Mistake: Forgetting To Pass Parameters</a:t>
            </a:r>
            <a:endParaRPr lang="en-CA" dirty="0"/>
          </a:p>
        </p:txBody>
      </p:sp>
      <p:sp>
        <p:nvSpPr>
          <p:cNvPr id="3" name="Content Placeholder 2"/>
          <p:cNvSpPr>
            <a:spLocks noGrp="1"/>
          </p:cNvSpPr>
          <p:nvPr>
            <p:ph idx="1"/>
          </p:nvPr>
        </p:nvSpPr>
        <p:spPr/>
        <p:txBody>
          <a:bodyPr/>
          <a:lstStyle/>
          <a:p>
            <a:r>
              <a:rPr lang="en-US" dirty="0" smtClean="0"/>
              <a:t>Example:</a:t>
            </a: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a:t>
            </a:r>
            <a:r>
              <a:rPr lang="en-US" sz="1800" dirty="0" err="1" smtClean="0">
                <a:latin typeface="Consolas" panose="020B0609020204030204" pitchFamily="49" charset="0"/>
              </a:rPr>
              <a:t>displayAge</a:t>
            </a:r>
            <a:r>
              <a:rPr lang="en-US" sz="1800" dirty="0" smtClean="0">
                <a:latin typeface="Consolas" panose="020B0609020204030204" pitchFamily="49" charset="0"/>
              </a:rPr>
              <a: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print(age)</a:t>
            </a:r>
          </a:p>
          <a:p>
            <a:pPr marL="342900" lvl="1" indent="0">
              <a:buNone/>
            </a:pPr>
            <a:endParaRPr lang="en-US" sz="1800" dirty="0">
              <a:latin typeface="Consolas" panose="020B0609020204030204" pitchFamily="49" charset="0"/>
            </a:endParaRPr>
          </a:p>
          <a:p>
            <a:pPr marL="342900" lvl="1" indent="0">
              <a:buNone/>
            </a:pP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start():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age </a:t>
            </a:r>
            <a:r>
              <a:rPr lang="en-US" sz="1800" dirty="0">
                <a:latin typeface="Consolas" panose="020B0609020204030204" pitchFamily="49" charset="0"/>
              </a:rPr>
              <a:t>= int(input("Age </a:t>
            </a:r>
            <a:r>
              <a:rPr lang="en-US" sz="1800" dirty="0" smtClean="0">
                <a:latin typeface="Consolas" panose="020B0609020204030204" pitchFamily="49" charset="0"/>
              </a:rPr>
              <a:t>in years</a:t>
            </a:r>
            <a:r>
              <a:rPr lang="en-US" sz="1800" dirty="0">
                <a:latin typeface="Consolas" panose="020B0609020204030204" pitchFamily="49" charset="0"/>
              </a:rPr>
              <a:t>: "))</a:t>
            </a: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t>
            </a:r>
            <a:r>
              <a:rPr lang="en-US" sz="1800" dirty="0" err="1" smtClean="0">
                <a:latin typeface="Consolas" panose="020B0609020204030204" pitchFamily="49" charset="0"/>
              </a:rPr>
              <a:t>displayAge</a:t>
            </a:r>
            <a:r>
              <a:rPr lang="en-US" sz="1800" dirty="0" smtClean="0">
                <a:latin typeface="Consolas" panose="020B0609020204030204" pitchFamily="49" charset="0"/>
              </a:rPr>
              <a:t>()</a:t>
            </a:r>
            <a:endParaRPr lang="en-CA" sz="1800" dirty="0">
              <a:latin typeface="Consolas" panose="020B0609020204030204" pitchFamily="49" charset="0"/>
            </a:endParaRPr>
          </a:p>
        </p:txBody>
      </p:sp>
    </p:spTree>
    <p:extLst>
      <p:ext uri="{BB962C8B-B14F-4D97-AF65-F5344CB8AC3E}">
        <p14:creationId xmlns:p14="http://schemas.microsoft.com/office/powerpoint/2010/main" val="2691607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dirty="0" smtClean="0"/>
              <a:t>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 num2):</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str1):</a:t>
            </a:r>
          </a:p>
          <a:p>
            <a:pPr>
              <a:buFontTx/>
              <a:buNone/>
            </a:pPr>
            <a:r>
              <a:rPr lang="pt-BR" altLang="en-US" sz="1600" dirty="0" smtClean="0">
                <a:latin typeface="Consolas" pitchFamily="49" charset="0"/>
              </a:rPr>
              <a:t>    print(num1, str1)</a:t>
            </a:r>
          </a:p>
          <a:p>
            <a:pPr>
              <a:buFontTx/>
              <a:buNone/>
            </a:pPr>
            <a:endParaRPr lang="pt-BR" altLang="en-US" sz="1600" dirty="0" smtClean="0">
              <a:latin typeface="Consolas" pitchFamily="49" charset="0"/>
            </a:endParaRPr>
          </a:p>
          <a:p>
            <a:pPr>
              <a:buFontTx/>
              <a:buNone/>
            </a:pPr>
            <a:r>
              <a:rPr lang="pt-BR" altLang="en-US" sz="1600" b="1" dirty="0" smtClean="0">
                <a:solidFill>
                  <a:srgbClr val="3366FF"/>
                </a:solidFill>
                <a:latin typeface="Consolas" pitchFamily="49" charset="0"/>
              </a:rPr>
              <a:t># Starting execution point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p>
          <a:p>
            <a:endParaRPr lang="en-US" altLang="en-US" sz="1800" dirty="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charset="0"/>
                </a:rPr>
                <a:t>DO THIS: </a:t>
              </a:r>
            </a:p>
            <a:p>
              <a:pPr>
                <a:spcBef>
                  <a:spcPct val="50000"/>
                </a:spcBef>
              </a:pPr>
              <a:r>
                <a:rPr lang="en-US" altLang="en-US" sz="1600" b="1" dirty="0" smtClean="0">
                  <a:solidFill>
                    <a:srgbClr val="00B050"/>
                  </a:solidFill>
                  <a:latin typeface="Arial" charset="0"/>
                </a:rPr>
                <a:t>Two </a:t>
              </a:r>
              <a:r>
                <a:rPr lang="en-US" altLang="en-US" sz="1600" b="1" dirty="0">
                  <a:solidFill>
                    <a:srgbClr val="00B050"/>
                  </a:solidFill>
                  <a:latin typeface="Arial" charset="0"/>
                </a:rPr>
                <a:t>numeric parameters are passed into the call for ‘</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r>
                <a:rPr lang="en-US" altLang="ja-JP" sz="1600" b="1" dirty="0">
                  <a:solidFill>
                    <a:srgbClr val="00B050"/>
                  </a:solidFill>
                  <a:latin typeface="Arial" charset="0"/>
                </a:rPr>
                <a:t> which matches the two parameters listed in the definition for function </a:t>
              </a:r>
              <a:r>
                <a:rPr lang="en-US" altLang="en-US" sz="1600" b="1" dirty="0">
                  <a:solidFill>
                    <a:srgbClr val="00B050"/>
                  </a:solidFill>
                  <a:latin typeface="Arial" charset="0"/>
                </a:rPr>
                <a:t>‘</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p>
          </p:txBody>
        </p:sp>
      </p:grpSp>
      <p:grpSp>
        <p:nvGrpSpPr>
          <p:cNvPr id="5" name="Group 4"/>
          <p:cNvGrpSpPr>
            <a:grpSpLocks/>
          </p:cNvGrpSpPr>
          <p:nvPr/>
        </p:nvGrpSpPr>
        <p:grpSpPr bwMode="auto">
          <a:xfrm>
            <a:off x="2743199" y="2360634"/>
            <a:ext cx="3435777" cy="2897166"/>
            <a:chOff x="2857194" y="2360634"/>
            <a:chExt cx="3436120" cy="2897166"/>
          </a:xfrm>
        </p:grpSpPr>
        <p:sp>
          <p:nvSpPr>
            <p:cNvPr id="55302" name="Line 10"/>
            <p:cNvSpPr>
              <a:spLocks noChangeShapeType="1"/>
            </p:cNvSpPr>
            <p:nvPr/>
          </p:nvSpPr>
          <p:spPr bwMode="auto">
            <a:xfrm flipH="1">
              <a:off x="2995306" y="2593975"/>
              <a:ext cx="775462"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55303" name="Line 11"/>
            <p:cNvSpPr>
              <a:spLocks noChangeShapeType="1"/>
            </p:cNvSpPr>
            <p:nvPr/>
          </p:nvSpPr>
          <p:spPr bwMode="auto">
            <a:xfrm flipH="1">
              <a:off x="3770769" y="2593975"/>
              <a:ext cx="4764" cy="2663825"/>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4" y="5257800"/>
              <a:ext cx="899285"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55305" name="Text Box 13"/>
            <p:cNvSpPr txBox="1">
              <a:spLocks noChangeArrowheads="1"/>
            </p:cNvSpPr>
            <p:nvPr/>
          </p:nvSpPr>
          <p:spPr bwMode="auto">
            <a:xfrm>
              <a:off x="3816814" y="2360634"/>
              <a:ext cx="24765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DO THIS:</a:t>
              </a:r>
            </a:p>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Two </a:t>
              </a:r>
              <a:r>
                <a:rPr lang="en-US" altLang="en-US" sz="1600" b="1" dirty="0">
                  <a:solidFill>
                    <a:srgbClr val="00B050"/>
                  </a:solidFill>
                  <a:latin typeface="Arial" panose="020B0604020202020204" pitchFamily="34" charset="0"/>
                  <a:cs typeface="Arial" panose="020B0604020202020204" pitchFamily="34" charset="0"/>
                </a:rPr>
                <a:t>parameters (a number and a string) are passed into the call for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 which matches the type for the two parameters listed in the definition for function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a:defRPr/>
            </a:pPr>
            <a:r>
              <a:rPr lang="en-US" altLang="en-US" sz="2800" dirty="0" smtClean="0">
                <a:ea typeface="MS PGothic" pitchFamily="34" charset="-128"/>
              </a:rPr>
              <a:t>A Common Mistake: The Parameters</a:t>
            </a:r>
            <a:br>
              <a:rPr lang="en-US" altLang="en-US" sz="2800" dirty="0" smtClean="0">
                <a:ea typeface="MS PGothic" pitchFamily="34" charset="-128"/>
              </a:rPr>
            </a:br>
            <a:r>
              <a:rPr lang="en-US" altLang="en-US" sz="2800" dirty="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dirty="0" smtClean="0"/>
              <a:t>Incorrect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num2):</a:t>
            </a:r>
          </a:p>
          <a:p>
            <a:pPr>
              <a:buFontTx/>
              <a:buNone/>
            </a:pPr>
            <a:r>
              <a:rPr lang="pt-BR" altLang="en-US" sz="1600" dirty="0" smtClean="0">
                <a:latin typeface="Consolas" pitchFamily="49" charset="0"/>
              </a:rPr>
              <a:t>    num1 = num2 + 1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b="1" dirty="0" smtClean="0">
                <a:solidFill>
                  <a:srgbClr val="3366FF"/>
                </a:solidFill>
                <a:latin typeface="Consolas" pitchFamily="49" charset="0"/>
              </a:rPr>
              <a:t># starting exeuction point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endParaRPr lang="en-US" altLang="en-US" sz="1600" dirty="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numeric parameters are passed into the call for ‘</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r>
                <a:rPr lang="en-US" altLang="ja-JP" sz="1600" b="1" dirty="0">
                  <a:solidFill>
                    <a:srgbClr val="FF0000"/>
                  </a:solidFill>
                  <a:latin typeface="Arial" charset="0"/>
                </a:rPr>
                <a:t> but only one parameter is listed in the definition for function </a:t>
              </a:r>
              <a:r>
                <a:rPr lang="en-US" altLang="en-US" sz="1600" b="1" dirty="0">
                  <a:solidFill>
                    <a:srgbClr val="FF0000"/>
                  </a:solidFill>
                  <a:latin typeface="Arial" charset="0"/>
                </a:rPr>
                <a:t>‘</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67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parameters (a number and a string) are passed into the call for ‘</a:t>
              </a:r>
              <a:r>
                <a:rPr lang="en-US" altLang="ja-JP" sz="1600" b="1" dirty="0">
                  <a:solidFill>
                    <a:srgbClr val="FF0000"/>
                  </a:solidFill>
                  <a:latin typeface="Consolas" pitchFamily="49" charset="0"/>
                </a:rPr>
                <a:t>fun2()</a:t>
              </a:r>
              <a:r>
                <a:rPr lang="en-US" altLang="en-US" sz="1600" b="1" dirty="0">
                  <a:solidFill>
                    <a:srgbClr val="FF0000"/>
                  </a:solidFill>
                  <a:latin typeface="Arial" charset="0"/>
                </a:rPr>
                <a:t>’</a:t>
              </a:r>
              <a:r>
                <a:rPr lang="en-US" altLang="ja-JP" sz="1600" b="1" dirty="0">
                  <a:solidFill>
                    <a:srgbClr val="FF0000"/>
                  </a:solidFill>
                  <a:latin typeface="Arial" charset="0"/>
                </a:rPr>
                <a:t> but in the definition of the function it</a:t>
              </a:r>
              <a:r>
                <a:rPr lang="en-US" altLang="en-US" sz="1600" b="1" dirty="0">
                  <a:solidFill>
                    <a:srgbClr val="FF0000"/>
                  </a:solidFill>
                  <a:latin typeface="Arial" charset="0"/>
                </a:rPr>
                <a:t>’</a:t>
              </a:r>
              <a:r>
                <a:rPr lang="en-US" altLang="ja-JP" sz="1600" b="1" dirty="0">
                  <a:solidFill>
                    <a:srgbClr val="FF0000"/>
                  </a:solidFill>
                  <a:latin typeface="Arial" charset="0"/>
                </a:rPr>
                <a:t>s expected that both parameters are numeric.</a:t>
              </a:r>
              <a:endParaRPr lang="en-US" altLang="en-US" sz="1600" b="1" dirty="0">
                <a:solidFill>
                  <a:srgbClr val="FF0000"/>
                </a:solidFill>
                <a:latin typeface="Arial" charset="0"/>
              </a:endParaRPr>
            </a:p>
          </p:txBody>
        </p:sp>
      </p:grpSp>
      <p:sp>
        <p:nvSpPr>
          <p:cNvPr id="2" name="Rectangle 1"/>
          <p:cNvSpPr/>
          <p:nvPr/>
        </p:nvSpPr>
        <p:spPr>
          <a:xfrm>
            <a:off x="6248410" y="5552349"/>
            <a:ext cx="2733656" cy="10287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Good naming conventions can reduce incidents of this second type of mistake.</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dirty="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a:t>
            </a:r>
          </a:p>
          <a:p>
            <a:pPr lvl="1">
              <a:buFont typeface="Times New Roman" pitchFamily="18" charset="0"/>
              <a:buNone/>
            </a:pPr>
            <a:r>
              <a:rPr lang="en-US" altLang="en-US" sz="1600" dirty="0" smtClean="0">
                <a:latin typeface="Consolas" pitchFamily="49" charset="0"/>
              </a:rPr>
              <a:t>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20</a:t>
            </a:r>
          </a:p>
          <a:p>
            <a:pPr lvl="1">
              <a:buFont typeface="Times New Roman" pitchFamily="18" charset="0"/>
              <a:buNone/>
            </a:pPr>
            <a:r>
              <a:rPr lang="en-US" altLang="en-US" sz="1600" dirty="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p:txBody>
      </p:sp>
      <p:sp>
        <p:nvSpPr>
          <p:cNvPr id="626692" name="Text Box 4"/>
          <p:cNvSpPr txBox="1">
            <a:spLocks noChangeArrowheads="1"/>
          </p:cNvSpPr>
          <p:nvPr/>
        </p:nvSpPr>
        <p:spPr bwMode="auto">
          <a:xfrm>
            <a:off x="444500" y="3987800"/>
            <a:ext cx="5346700" cy="2556727"/>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anose="020B0609020204030204" pitchFamily="49" charset="0"/>
              </a:rPr>
              <a:t>d</a:t>
            </a:r>
            <a:r>
              <a:rPr lang="en-US" altLang="en-US" sz="1600" b="1" dirty="0" err="1" smtClean="0">
                <a:latin typeface="Consolas" panose="020B0609020204030204" pitchFamily="49" charset="0"/>
              </a:rPr>
              <a:t>ef</a:t>
            </a:r>
            <a:r>
              <a:rPr lang="en-US" altLang="en-US" sz="1600" b="1" dirty="0" smtClean="0">
                <a:latin typeface="Consolas" panose="020B0609020204030204" pitchFamily="49" charset="0"/>
              </a:rPr>
              <a:t> start():</a:t>
            </a:r>
            <a:endParaRPr lang="en-US" altLang="en-US" sz="1600" b="1" dirty="0">
              <a:latin typeface="Consolas" panose="020B0609020204030204" pitchFamily="49" charset="0"/>
            </a:endParaRPr>
          </a:p>
          <a:p>
            <a:pPr>
              <a:spcBef>
                <a:spcPct val="50000"/>
              </a:spcBef>
            </a:pPr>
            <a:r>
              <a:rPr lang="en-US" altLang="en-US" sz="1600" dirty="0" smtClean="0">
                <a:latin typeface="Consolas" panose="020B0609020204030204" pitchFamily="49" charset="0"/>
              </a:rPr>
              <a:t>     principle </a:t>
            </a:r>
            <a:r>
              <a:rPr lang="en-US" altLang="en-US" sz="1600" dirty="0">
                <a:latin typeface="Consolas" panose="020B0609020204030204" pitchFamily="49" charset="0"/>
              </a:rPr>
              <a:t>= 100</a:t>
            </a:r>
          </a:p>
          <a:p>
            <a:pPr>
              <a:spcBef>
                <a:spcPct val="50000"/>
              </a:spcBef>
            </a:pPr>
            <a:r>
              <a:rPr lang="en-US" altLang="en-US" sz="1600" dirty="0">
                <a:latin typeface="Consolas" panose="020B0609020204030204" pitchFamily="49" charset="0"/>
              </a:rPr>
              <a:t>     rate = 0.1</a:t>
            </a:r>
          </a:p>
          <a:p>
            <a:pPr>
              <a:spcBef>
                <a:spcPct val="50000"/>
              </a:spcBef>
            </a:pPr>
            <a:r>
              <a:rPr lang="en-US" altLang="en-US" sz="1600" dirty="0">
                <a:latin typeface="Consolas" panose="020B0609020204030204" pitchFamily="49" charset="0"/>
              </a:rPr>
              <a:t>     time = 5</a:t>
            </a:r>
          </a:p>
          <a:p>
            <a:pPr>
              <a:spcBef>
                <a:spcPct val="50000"/>
              </a:spcBef>
            </a:pPr>
            <a:r>
              <a:rPr lang="en-US" altLang="en-US" sz="1600" dirty="0">
                <a:latin typeface="Consolas" panose="020B0609020204030204" pitchFamily="49" charset="0"/>
              </a:rPr>
              <a:t>     </a:t>
            </a:r>
            <a:r>
              <a:rPr lang="en-US" altLang="en-US" sz="1600" dirty="0" err="1">
                <a:latin typeface="Consolas" panose="020B0609020204030204" pitchFamily="49" charset="0"/>
              </a:rPr>
              <a:t>calculateInterest</a:t>
            </a:r>
            <a:r>
              <a:rPr lang="en-US" altLang="en-US" sz="1600" dirty="0">
                <a:latin typeface="Consolas" panose="020B0609020204030204" pitchFamily="49" charset="0"/>
              </a:rPr>
              <a:t> (principle, rate, time)</a:t>
            </a:r>
          </a:p>
          <a:p>
            <a:pPr>
              <a:spcBef>
                <a:spcPct val="50000"/>
              </a:spcBef>
            </a:pPr>
            <a:endParaRPr lang="en-US" altLang="en-US" sz="1600" dirty="0">
              <a:latin typeface="Consolas" panose="020B0609020204030204" pitchFamily="49" charset="0"/>
            </a:endParaRPr>
          </a:p>
          <a:p>
            <a:pPr>
              <a:spcBef>
                <a:spcPct val="50000"/>
              </a:spcBef>
            </a:pPr>
            <a:endParaRPr lang="en-US" altLang="en-US" sz="1600" dirty="0">
              <a:latin typeface="Arial" charset="0"/>
            </a:endParaRPr>
          </a:p>
        </p:txBody>
      </p:sp>
      <p:sp>
        <p:nvSpPr>
          <p:cNvPr id="626693" name="Text Box 5"/>
          <p:cNvSpPr txBox="1">
            <a:spLocks noChangeArrowheads="1"/>
          </p:cNvSpPr>
          <p:nvPr/>
        </p:nvSpPr>
        <p:spPr bwMode="auto">
          <a:xfrm>
            <a:off x="914400" y="5802549"/>
            <a:ext cx="4152900"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anose="020B0609020204030204" pitchFamily="49" charset="0"/>
              </a:rPr>
              <a:t>print("Interest earned $", interest)</a:t>
            </a:r>
          </a:p>
        </p:txBody>
      </p:sp>
      <p:grpSp>
        <p:nvGrpSpPr>
          <p:cNvPr id="5" name="Group 4"/>
          <p:cNvGrpSpPr>
            <a:grpSpLocks/>
          </p:cNvGrpSpPr>
          <p:nvPr/>
        </p:nvGrpSpPr>
        <p:grpSpPr bwMode="auto">
          <a:xfrm>
            <a:off x="4978966" y="2639957"/>
            <a:ext cx="1345634" cy="2946637"/>
            <a:chOff x="3499416" y="2692399"/>
            <a:chExt cx="1345634" cy="2946401"/>
          </a:xfrm>
        </p:grpSpPr>
        <p:sp>
          <p:nvSpPr>
            <p:cNvPr id="62479" name="Line 7"/>
            <p:cNvSpPr>
              <a:spLocks noChangeShapeType="1"/>
            </p:cNvSpPr>
            <p:nvPr/>
          </p:nvSpPr>
          <p:spPr bwMode="auto">
            <a:xfrm>
              <a:off x="4159250" y="5638800"/>
              <a:ext cx="6858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62480" name="Line 8"/>
            <p:cNvSpPr>
              <a:spLocks noChangeShapeType="1"/>
            </p:cNvSpPr>
            <p:nvPr/>
          </p:nvSpPr>
          <p:spPr bwMode="auto">
            <a:xfrm flipV="1">
              <a:off x="48450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3499416" y="2692399"/>
              <a:ext cx="1345634" cy="1310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1130300" cy="34163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495300"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Problem: </a:t>
              </a:r>
            </a:p>
            <a:p>
              <a:pPr>
                <a:spcBef>
                  <a:spcPct val="50000"/>
                </a:spcBef>
              </a:pPr>
              <a:r>
                <a:rPr lang="en-US" altLang="en-US" sz="1600" dirty="0">
                  <a:solidFill>
                    <a:srgbClr val="FF00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a:p>
            <a:pPr>
              <a:spcBef>
                <a:spcPct val="50000"/>
              </a:spcBef>
            </a:pPr>
            <a:r>
              <a:rPr lang="en-US" altLang="en-US" sz="1600" dirty="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itchFamily="49" charset="0"/>
              </a:rPr>
              <a:t>d</a:t>
            </a:r>
            <a:r>
              <a:rPr lang="en-US" altLang="en-US" sz="1600" b="1" dirty="0" err="1" smtClean="0">
                <a:latin typeface="Consolas" pitchFamily="49" charset="0"/>
              </a:rPr>
              <a:t>ef</a:t>
            </a:r>
            <a:r>
              <a:rPr lang="en-US" altLang="en-US" sz="1600" b="1" dirty="0" smtClean="0">
                <a:latin typeface="Consolas" pitchFamily="49" charset="0"/>
              </a:rPr>
              <a:t> start():</a:t>
            </a:r>
            <a:endParaRPr lang="en-US" altLang="en-US" sz="1600" b="1" dirty="0">
              <a:latin typeface="Consolas" pitchFamily="49" charset="0"/>
            </a:endParaRPr>
          </a:p>
          <a:p>
            <a:pPr>
              <a:spcBef>
                <a:spcPct val="50000"/>
              </a:spcBef>
            </a:pPr>
            <a:r>
              <a:rPr lang="en-US" altLang="en-US" sz="1600" dirty="0">
                <a:latin typeface="Consolas" pitchFamily="49" charset="0"/>
              </a:rPr>
              <a:t>     principle = 100</a:t>
            </a:r>
          </a:p>
          <a:p>
            <a:pPr>
              <a:spcBef>
                <a:spcPct val="50000"/>
              </a:spcBef>
            </a:pPr>
            <a:r>
              <a:rPr lang="en-US" altLang="en-US" sz="1600" dirty="0">
                <a:latin typeface="Consolas" pitchFamily="49" charset="0"/>
              </a:rPr>
              <a:t>     rate = 0.1</a:t>
            </a:r>
          </a:p>
          <a:p>
            <a:pPr>
              <a:spcBef>
                <a:spcPct val="50000"/>
              </a:spcBef>
            </a:pPr>
            <a:r>
              <a:rPr lang="en-US" altLang="en-US" sz="1600" dirty="0">
                <a:latin typeface="Consolas" pitchFamily="49" charset="0"/>
              </a:rPr>
              <a:t>     time = 5</a:t>
            </a:r>
          </a:p>
          <a:p>
            <a:pPr>
              <a:spcBef>
                <a:spcPct val="50000"/>
              </a:spcBef>
            </a:pPr>
            <a:r>
              <a:rPr lang="en-US" altLang="en-US" sz="1600" dirty="0">
                <a:latin typeface="Consolas" pitchFamily="49" charset="0"/>
              </a:rPr>
              <a:t>     interest = </a:t>
            </a:r>
            <a:r>
              <a:rPr lang="en-US" altLang="en-US" sz="1600" dirty="0" err="1">
                <a:latin typeface="Consolas" pitchFamily="49" charset="0"/>
              </a:rPr>
              <a:t>calculateInterest</a:t>
            </a:r>
            <a:r>
              <a:rPr lang="en-US" altLang="en-US" sz="1600" dirty="0">
                <a:latin typeface="Consolas" pitchFamily="49" charset="0"/>
              </a:rPr>
              <a:t>(principle, </a:t>
            </a:r>
          </a:p>
          <a:p>
            <a:pPr>
              <a:spcBef>
                <a:spcPct val="50000"/>
              </a:spcBef>
            </a:pPr>
            <a:r>
              <a:rPr lang="en-US" altLang="en-US" sz="1600" dirty="0">
                <a:latin typeface="Consolas" pitchFamily="49" charset="0"/>
              </a:rPr>
              <a:t>        rate, time)</a:t>
            </a:r>
          </a:p>
          <a:p>
            <a:pPr>
              <a:spcBef>
                <a:spcPct val="50000"/>
              </a:spcBef>
            </a:pPr>
            <a:endParaRPr lang="en-US" altLang="en-US" sz="1600" dirty="0">
              <a:latin typeface="Consolas" pitchFamily="49" charset="0"/>
            </a:endParaRPr>
          </a:p>
          <a:p>
            <a:pPr>
              <a:spcBef>
                <a:spcPct val="50000"/>
              </a:spcBef>
            </a:pPr>
            <a:endParaRPr lang="en-US" altLang="en-US" sz="1600" dirty="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print ("Interest earned $", 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110177"/>
            <a:chOff x="4997450" y="1638300"/>
            <a:chExt cx="3257550" cy="1110073"/>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11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 </a:t>
              </a:r>
              <a:r>
                <a:rPr lang="en-US" altLang="ja-JP" sz="1800" b="1" dirty="0" smtClean="0">
                  <a:solidFill>
                    <a:srgbClr val="FF0000"/>
                  </a:solidFill>
                  <a:latin typeface="Consolas" pitchFamily="49" charset="0"/>
                </a:rPr>
                <a:t>interest</a:t>
              </a:r>
              <a:r>
                <a:rPr lang="en-US" altLang="ja-JP" sz="1600" b="1" dirty="0" smtClean="0">
                  <a:solidFill>
                    <a:srgbClr val="FF0000"/>
                  </a:solidFill>
                  <a:latin typeface="Arial" charset="0"/>
                </a:rPr>
                <a:t> </a:t>
              </a:r>
              <a:r>
                <a:rPr lang="en-US" altLang="ja-JP" sz="1600" b="1" dirty="0">
                  <a:solidFill>
                    <a:srgbClr val="FF0000"/>
                  </a:solidFill>
                  <a:latin typeface="Arial" charset="0"/>
                </a:rPr>
                <a:t>is still local to the function</a:t>
              </a:r>
              <a:r>
                <a:rPr lang="en-US" altLang="ja-JP" sz="1600" b="1" dirty="0">
                  <a:solidFill>
                    <a:srgbClr val="CC3300"/>
                  </a:solidFill>
                  <a:latin typeface="Arial" charset="0"/>
                </a:rPr>
                <a:t>.</a:t>
              </a:r>
              <a:endParaRPr lang="en-US" altLang="en-US" sz="1600" b="1" dirty="0">
                <a:solidFill>
                  <a:srgbClr val="CC3300"/>
                </a:solidFill>
                <a:latin typeface="Arial" charset="0"/>
              </a:endParaRPr>
            </a:p>
          </p:txBody>
        </p:sp>
      </p:grpSp>
      <p:grpSp>
        <p:nvGrpSpPr>
          <p:cNvPr id="4" name="Group 3"/>
          <p:cNvGrpSpPr>
            <a:grpSpLocks/>
          </p:cNvGrpSpPr>
          <p:nvPr/>
        </p:nvGrpSpPr>
        <p:grpSpPr bwMode="auto">
          <a:xfrm>
            <a:off x="4749800" y="3436938"/>
            <a:ext cx="4256088" cy="2125839"/>
            <a:chOff x="4749800" y="3436938"/>
            <a:chExt cx="4256088" cy="2125839"/>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212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The value stored in the variable </a:t>
              </a:r>
              <a:r>
                <a:rPr lang="en-US" altLang="ja-JP" sz="1800" b="1" dirty="0" smtClean="0">
                  <a:solidFill>
                    <a:srgbClr val="FF0000"/>
                  </a:solidFill>
                  <a:latin typeface="Consolas" pitchFamily="49" charset="0"/>
                </a:rPr>
                <a:t>interest</a:t>
              </a:r>
              <a:r>
                <a:rPr lang="en-US" altLang="ja-JP" sz="1600" b="1" dirty="0" smtClean="0">
                  <a:solidFill>
                    <a:srgbClr val="FF0000"/>
                  </a:solidFill>
                  <a:latin typeface="Arial" charset="0"/>
                </a:rPr>
                <a:t> </a:t>
              </a:r>
              <a:r>
                <a:rPr lang="en-US" altLang="ja-JP" sz="1600" b="1" dirty="0">
                  <a:solidFill>
                    <a:srgbClr val="FF0000"/>
                  </a:solidFill>
                  <a:latin typeface="Arial" charset="0"/>
                </a:rPr>
                <a:t>local to </a:t>
              </a:r>
              <a:r>
                <a:rPr lang="en-US" altLang="ja-JP" sz="1800" b="1" dirty="0" err="1" smtClean="0">
                  <a:solidFill>
                    <a:srgbClr val="FF0000"/>
                  </a:solidFill>
                  <a:latin typeface="Consolas" pitchFamily="49" charset="0"/>
                </a:rPr>
                <a:t>calculateInterest</a:t>
              </a:r>
              <a:r>
                <a:rPr lang="en-US" altLang="ja-JP" sz="1800" b="1" dirty="0" smtClean="0">
                  <a:solidFill>
                    <a:srgbClr val="FF0000"/>
                  </a:solidFill>
                  <a:latin typeface="Consolas" pitchFamily="49" charset="0"/>
                </a:rPr>
                <a:t>()</a:t>
              </a:r>
              <a:r>
                <a:rPr lang="en-US" altLang="ja-JP" sz="1800" b="1" dirty="0" smtClean="0">
                  <a:solidFill>
                    <a:srgbClr val="FF0000"/>
                  </a:solidFill>
                  <a:latin typeface="Arial" charset="0"/>
                </a:rPr>
                <a:t> </a:t>
              </a:r>
              <a:r>
                <a:rPr lang="en-US" altLang="ja-JP" sz="1600" b="1" dirty="0">
                  <a:solidFill>
                    <a:srgbClr val="FF0000"/>
                  </a:solidFill>
                  <a:latin typeface="Arial" charset="0"/>
                </a:rPr>
                <a:t>is passed back and stored in a variable that is local to the </a:t>
              </a:r>
              <a:r>
                <a:rPr lang="en-US" altLang="en-US" sz="1600" b="1" dirty="0">
                  <a:solidFill>
                    <a:srgbClr val="FF0000"/>
                  </a:solidFill>
                  <a:latin typeface="Arial" charset="0"/>
                </a:rPr>
                <a:t>“</a:t>
              </a:r>
              <a:r>
                <a:rPr lang="en-US" altLang="ja-JP" sz="1600" b="1" dirty="0">
                  <a:solidFill>
                    <a:srgbClr val="FF0000"/>
                  </a:solidFill>
                  <a:latin typeface="Arial" charset="0"/>
                </a:rPr>
                <a:t>start function</a:t>
              </a:r>
              <a:r>
                <a:rPr lang="en-US" altLang="en-US" sz="1600" b="1" dirty="0">
                  <a:solidFill>
                    <a:srgbClr val="FF0000"/>
                  </a:solidFill>
                  <a:latin typeface="Arial" charset="0"/>
                </a:rPr>
                <a:t>”</a:t>
              </a:r>
              <a:r>
                <a:rPr lang="en-US" altLang="ja-JP" sz="1600" b="1" dirty="0">
                  <a:solidFill>
                    <a:srgbClr val="FF0000"/>
                  </a:solidFill>
                  <a:latin typeface="Arial" charset="0"/>
                </a:rPr>
                <a:t>.</a:t>
              </a:r>
              <a:endParaRPr lang="en-US" altLang="en-US" sz="1600" b="1" dirty="0">
                <a:solidFill>
                  <a:srgbClr val="FF00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solidFill>
                    <a:srgbClr val="A6A6A6"/>
                  </a:solidFill>
                  <a:latin typeface="Consolas" pitchFamily="49" charset="0"/>
                </a:rPr>
                <a:t>a</a:t>
              </a:r>
              <a:r>
                <a:rPr lang="en-US" altLang="en-US" sz="1600" smtClean="0">
                  <a:solidFill>
                    <a:srgbClr val="A6A6A6"/>
                  </a:solidFill>
                  <a:latin typeface="Consolas" pitchFamily="49" charset="0"/>
                </a:rPr>
                <a:t>rea</a:t>
              </a:r>
              <a:r>
                <a:rPr lang="en-US" altLang="en-US" sz="1600" dirty="0">
                  <a:solidFill>
                    <a:srgbClr val="A6A6A6"/>
                  </a:solidFill>
                  <a:latin typeface="Consolas" pitchFamily="49" charset="0"/>
                </a:rPr>
                <a:t>? </a:t>
              </a:r>
              <a:r>
                <a:rPr lang="en-US" altLang="en-US" sz="1600" dirty="0" smtClean="0">
                  <a:solidFill>
                    <a:srgbClr val="A6A6A6"/>
                  </a:solidFill>
                  <a:latin typeface="Consolas" pitchFamily="49" charset="0"/>
                </a:rPr>
                <a:t>(</a:t>
              </a:r>
              <a:r>
                <a:rPr lang="en-US" altLang="ja-JP" sz="1600" dirty="0" smtClean="0">
                  <a:solidFill>
                    <a:srgbClr val="A6A6A6"/>
                  </a:solidFill>
                  <a:latin typeface="Consolas" pitchFamily="49" charset="0"/>
                </a:rPr>
                <a:t>no </a:t>
              </a:r>
              <a:r>
                <a:rPr lang="en-US" altLang="ja-JP" sz="1600" dirty="0">
                  <a:solidFill>
                    <a:srgbClr val="A6A6A6"/>
                  </a:solidFill>
                  <a:latin typeface="Consolas" pitchFamily="49" charset="0"/>
                </a:rPr>
                <a:t>longer exists)</a:t>
              </a:r>
              <a:endParaRPr lang="en-US" altLang="en-US" sz="1600" dirty="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area =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dirty="0" smtClean="0">
                <a:solidFill>
                  <a:srgbClr val="FF0000"/>
                </a:solidFill>
              </a:rPr>
              <a:t>Using Return Values</a:t>
            </a:r>
          </a:p>
        </p:txBody>
      </p:sp>
      <p:sp>
        <p:nvSpPr>
          <p:cNvPr id="67587" name="Rectangle 3"/>
          <p:cNvSpPr>
            <a:spLocks noGrp="1" noChangeArrowheads="1"/>
          </p:cNvSpPr>
          <p:nvPr>
            <p:ph type="body" idx="4294967295"/>
          </p:nvPr>
        </p:nvSpPr>
        <p:spPr/>
        <p:txBody>
          <a:bodyPr/>
          <a:lstStyle/>
          <a:p>
            <a:r>
              <a:rPr lang="en-US" altLang="en-US" sz="2400" dirty="0"/>
              <a:t>Using means “to store” the values returned by a function.</a:t>
            </a:r>
          </a:p>
          <a:p>
            <a:r>
              <a:rPr lang="en-US" altLang="en-US" sz="2400" b="1" dirty="0" smtClean="0"/>
              <a:t>Format (Single value returned)</a:t>
            </a:r>
            <a:r>
              <a:rPr lang="en-US" altLang="en-US" sz="2400" b="1" baseline="30000" dirty="0" smtClean="0"/>
              <a:t>1</a:t>
            </a:r>
            <a:r>
              <a:rPr lang="en-US" altLang="en-US" sz="2400" b="1" dirty="0" smtClean="0"/>
              <a:t>:</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 returned</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definition</a:t>
            </a:r>
          </a:p>
          <a:p>
            <a:pPr lvl="1">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&lt;</a:t>
            </a:r>
            <a:r>
              <a:rPr lang="en-US" altLang="en-US" sz="1600" b="1" i="1" dirty="0" smtClean="0">
                <a:solidFill>
                  <a:srgbClr val="FF0000"/>
                </a:solidFill>
                <a:latin typeface="Consolas" pitchFamily="49" charset="0"/>
              </a:rPr>
              <a:t>variable name</a:t>
            </a:r>
            <a:r>
              <a:rPr lang="en-US" altLang="en-US" sz="1600" b="1" dirty="0" smtClean="0">
                <a:solidFill>
                  <a:srgbClr val="FF0000"/>
                </a:solidFill>
                <a:latin typeface="Consolas" pitchFamily="49" charset="0"/>
              </a:rPr>
              <a:t>&gt; = </a:t>
            </a:r>
            <a:r>
              <a:rPr lang="en-US" altLang="en-US" sz="1600" dirty="0" smtClean="0">
                <a:latin typeface="Consolas" pitchFamily="49" charset="0"/>
              </a:rPr>
              <a:t>&lt;</a:t>
            </a:r>
            <a:r>
              <a:rPr lang="en-US" altLang="en-US" sz="1600" i="1" dirty="0" smtClean="0">
                <a:latin typeface="Consolas" pitchFamily="49" charset="0"/>
              </a:rPr>
              <a:t>function name</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call</a:t>
            </a:r>
          </a:p>
          <a:p>
            <a:endParaRPr lang="en-US" altLang="en-US" sz="1800" dirty="0" smtClean="0">
              <a:latin typeface="Arial" charset="0"/>
            </a:endParaRPr>
          </a:p>
          <a:p>
            <a:r>
              <a:rPr lang="en-US" altLang="en-US" sz="2400" b="1" dirty="0" smtClean="0"/>
              <a:t>Example (Single value returned)</a:t>
            </a:r>
            <a:r>
              <a:rPr lang="en-US" altLang="en-US" sz="2400" b="1" baseline="30000" dirty="0" smtClean="0"/>
              <a:t> 1</a:t>
            </a:r>
            <a:r>
              <a:rPr lang="en-US" altLang="en-US" sz="2400" b="1" dirty="0" smtClean="0"/>
              <a:t>:</a:t>
            </a:r>
          </a:p>
          <a:p>
            <a:pPr lvl="1">
              <a:spcBef>
                <a:spcPts val="300"/>
              </a:spcBef>
              <a:buFont typeface="Times New Roman" pitchFamily="18" charset="0"/>
              <a:buNone/>
            </a:pPr>
            <a:r>
              <a:rPr lang="en-US" altLang="en-US" sz="1600" dirty="0" smtClean="0">
                <a:latin typeface="Consolas" pitchFamily="49" charset="0"/>
              </a:rPr>
              <a:t>  return(interest)			</a:t>
            </a:r>
            <a:r>
              <a:rPr lang="en-US" altLang="en-US" sz="1600" dirty="0" smtClean="0">
                <a:solidFill>
                  <a:srgbClr val="3366FF"/>
                </a:solidFill>
                <a:latin typeface="Consolas" pitchFamily="49" charset="0"/>
              </a:rPr>
              <a:t># Inside </a:t>
            </a:r>
            <a:r>
              <a:rPr lang="en-US" altLang="en-US" sz="1600" dirty="0" err="1">
                <a:solidFill>
                  <a:srgbClr val="3366FF"/>
                </a:solidFill>
                <a:latin typeface="Consolas" pitchFamily="49" charset="0"/>
              </a:rPr>
              <a:t>calculateInterest</a:t>
            </a:r>
            <a:r>
              <a:rPr lang="en-US" altLang="en-US" sz="1600" dirty="0" smtClean="0">
                <a:solidFill>
                  <a:srgbClr val="3366FF"/>
                </a:solidFill>
                <a:latin typeface="Consolas" pitchFamily="49" charset="0"/>
              </a:rPr>
              <a:t>    </a:t>
            </a:r>
            <a:r>
              <a:rPr lang="en-US" altLang="en-US" sz="1600" b="1" dirty="0" smtClean="0">
                <a:solidFill>
                  <a:srgbClr val="FF0000"/>
                </a:solidFill>
                <a:latin typeface="Consolas" pitchFamily="49" charset="0"/>
              </a:rPr>
              <a:t>interest = </a:t>
            </a:r>
            <a:r>
              <a:rPr lang="en-US" altLang="en-US" sz="1600" dirty="0" err="1" smtClean="0">
                <a:latin typeface="Consolas" pitchFamily="49" charset="0"/>
              </a:rPr>
              <a:t>calculateInterest</a:t>
            </a:r>
            <a:r>
              <a:rPr lang="en-US" altLang="en-US" sz="1600" dirty="0">
                <a:latin typeface="Consolas" pitchFamily="49" charset="0"/>
              </a:rPr>
              <a:t>	</a:t>
            </a:r>
            <a:r>
              <a:rPr lang="en-US" altLang="en-US" sz="1600" dirty="0" smtClean="0">
                <a:solidFill>
                  <a:srgbClr val="3366FF"/>
                </a:solidFill>
                <a:latin typeface="Consolas" pitchFamily="49" charset="0"/>
              </a:rPr>
              <a:t># Calling </a:t>
            </a:r>
            <a:r>
              <a:rPr lang="en-US" altLang="en-US" sz="1600" dirty="0" err="1" smtClean="0">
                <a:solidFill>
                  <a:srgbClr val="3366FF"/>
                </a:solidFill>
                <a:latin typeface="Consolas" pitchFamily="49" charset="0"/>
              </a:rPr>
              <a:t>calculateInterest</a:t>
            </a:r>
            <a:endParaRPr lang="en-US" altLang="en-US" sz="1600" dirty="0">
              <a:solidFill>
                <a:srgbClr val="3366FF"/>
              </a:solidFill>
              <a:latin typeface="Consolas" pitchFamily="49" charset="0"/>
            </a:endParaRPr>
          </a:p>
          <a:p>
            <a:pPr lvl="1">
              <a:spcBef>
                <a:spcPts val="300"/>
              </a:spcBef>
              <a:buFont typeface="Times New Roman" pitchFamily="18" charset="0"/>
              <a:buNone/>
            </a:pPr>
            <a:r>
              <a:rPr lang="en-US" altLang="en-US" sz="1600" dirty="0">
                <a:solidFill>
                  <a:srgbClr val="3366FF"/>
                </a:solidFill>
                <a:latin typeface="Consolas" pitchFamily="49" charset="0"/>
              </a:rPr>
              <a:t> </a:t>
            </a:r>
            <a:r>
              <a:rPr lang="en-US" altLang="en-US" sz="1600" dirty="0" smtClean="0">
                <a:solidFill>
                  <a:srgbClr val="3366FF"/>
                </a:solidFill>
                <a:latin typeface="Consolas" pitchFamily="49" charset="0"/>
              </a:rPr>
              <a:t>   </a:t>
            </a:r>
            <a:r>
              <a:rPr lang="en-US" altLang="en-US" sz="1600" dirty="0" smtClean="0">
                <a:latin typeface="Consolas" pitchFamily="49" charset="0"/>
              </a:rPr>
              <a:t>(principle, rate, time) 	</a:t>
            </a:r>
            <a:endParaRPr lang="en-US" altLang="en-US" sz="1800" b="1" dirty="0"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dirty="0" smtClean="0"/>
              <a:t>Format (Multiple values returned):</a:t>
            </a:r>
          </a:p>
          <a:p>
            <a:pPr lvl="1">
              <a:buFont typeface="Arial" charset="0"/>
              <a:buNone/>
            </a:pPr>
            <a:r>
              <a:rPr lang="en-US" altLang="en-US" sz="16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definition </a:t>
            </a:r>
            <a:r>
              <a:rPr lang="en-US" altLang="en-US" sz="1600" b="1" dirty="0" smtClean="0">
                <a:solidFill>
                  <a:srgbClr val="00B0F0"/>
                </a:solidFill>
                <a:latin typeface="Consolas" pitchFamily="49" charset="0"/>
              </a:rPr>
              <a:t> </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value1</a:t>
            </a:r>
            <a:r>
              <a:rPr lang="en-US" altLang="en-US" sz="1600" dirty="0" smtClean="0">
                <a:latin typeface="Consolas" pitchFamily="49" charset="0"/>
              </a:rPr>
              <a:t>&gt;, &lt;</a:t>
            </a:r>
            <a:r>
              <a:rPr lang="en-US" altLang="en-US" sz="1600" i="1" dirty="0" smtClean="0">
                <a:latin typeface="Consolas" pitchFamily="49" charset="0"/>
              </a:rPr>
              <a:t>value 2</a:t>
            </a:r>
            <a:r>
              <a:rPr lang="en-US" altLang="en-US" sz="1600" dirty="0" smtClean="0">
                <a:latin typeface="Consolas" pitchFamily="49" charset="0"/>
              </a:rPr>
              <a:t>&gt;...)	 </a:t>
            </a:r>
          </a:p>
          <a:p>
            <a:pPr lvl="1">
              <a:buFont typeface="Times New Roman" pitchFamily="18" charset="0"/>
              <a:buNone/>
            </a:pPr>
            <a:endParaRPr lang="en-US" altLang="en-US" sz="1600" dirty="0" smtClean="0">
              <a:latin typeface="Consolas" pitchFamily="49" charset="0"/>
            </a:endParaRPr>
          </a:p>
          <a:p>
            <a:pPr lvl="1">
              <a:buFont typeface="Arial" charset="0"/>
              <a:buNone/>
            </a:pPr>
            <a:r>
              <a:rPr lang="en-US" altLang="en-US" sz="16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call</a:t>
            </a:r>
          </a:p>
          <a:p>
            <a:pPr lvl="1">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&lt;</a:t>
            </a:r>
            <a:r>
              <a:rPr lang="en-US" altLang="en-US" sz="1600" b="1" i="1" dirty="0" smtClean="0">
                <a:solidFill>
                  <a:srgbClr val="FF0000"/>
                </a:solidFill>
                <a:latin typeface="Consolas" pitchFamily="49" charset="0"/>
              </a:rPr>
              <a:t>variable 1</a:t>
            </a:r>
            <a:r>
              <a:rPr lang="en-US" altLang="en-US" sz="1600" b="1" dirty="0" smtClean="0">
                <a:solidFill>
                  <a:srgbClr val="FF0000"/>
                </a:solidFill>
                <a:latin typeface="Consolas" pitchFamily="49" charset="0"/>
              </a:rPr>
              <a:t>&gt;, &lt;variable 2&gt;... = </a:t>
            </a:r>
            <a:r>
              <a:rPr lang="en-US" altLang="en-US" sz="1600" dirty="0" smtClean="0">
                <a:latin typeface="Consolas" pitchFamily="49" charset="0"/>
              </a:rPr>
              <a:t>&lt;</a:t>
            </a:r>
            <a:r>
              <a:rPr lang="en-US" altLang="en-US" sz="1600" i="1" dirty="0" smtClean="0">
                <a:latin typeface="Consolas" pitchFamily="49" charset="0"/>
              </a:rPr>
              <a:t>function name</a:t>
            </a:r>
            <a:r>
              <a:rPr lang="en-US" altLang="en-US" sz="1600" dirty="0" smtClean="0">
                <a:latin typeface="Consolas" pitchFamily="49" charset="0"/>
              </a:rPr>
              <a:t>&gt;()</a:t>
            </a:r>
          </a:p>
          <a:p>
            <a:pPr lvl="1">
              <a:buFont typeface="Times New Roman" pitchFamily="18" charset="0"/>
              <a:buNone/>
            </a:pPr>
            <a:endParaRPr lang="en-US" altLang="en-US" sz="1800" dirty="0" smtClean="0">
              <a:latin typeface="Arial" charset="0"/>
            </a:endParaRPr>
          </a:p>
          <a:p>
            <a:r>
              <a:rPr lang="en-US" altLang="en-US" sz="2400" b="1" dirty="0" smtClean="0"/>
              <a:t>Example (Multiple values returned):</a:t>
            </a:r>
          </a:p>
          <a:p>
            <a:pPr lvl="1">
              <a:spcBef>
                <a:spcPct val="50000"/>
              </a:spcBef>
              <a:buFont typeface="Arial" charset="0"/>
              <a:buNone/>
            </a:pPr>
            <a:r>
              <a:rPr lang="en-US" altLang="en-US" sz="18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definition</a:t>
            </a:r>
          </a:p>
          <a:p>
            <a:pPr lvl="1">
              <a:spcBef>
                <a:spcPct val="50000"/>
              </a:spcBef>
              <a:buFont typeface="Times New Roman" pitchFamily="18" charset="0"/>
              <a:buNone/>
            </a:pPr>
            <a:r>
              <a:rPr lang="en-US" altLang="en-US" sz="1600" dirty="0" smtClean="0">
                <a:latin typeface="Consolas" pitchFamily="49" charset="0"/>
              </a:rPr>
              <a:t>  return(principle, rate, time)</a:t>
            </a:r>
          </a:p>
          <a:p>
            <a:pPr lvl="1">
              <a:spcBef>
                <a:spcPct val="50000"/>
              </a:spcBef>
              <a:buFont typeface="Times New Roman" pitchFamily="18" charset="0"/>
              <a:buNone/>
            </a:pPr>
            <a:r>
              <a:rPr lang="en-US" altLang="en-US" sz="1600" dirty="0" smtClean="0">
                <a:latin typeface="Consolas" pitchFamily="49" charset="0"/>
              </a:rPr>
              <a:t>	</a:t>
            </a:r>
          </a:p>
          <a:p>
            <a:pPr lvl="1">
              <a:spcBef>
                <a:spcPct val="50000"/>
              </a:spcBef>
              <a:buFont typeface="Arial" charset="0"/>
              <a:buNone/>
            </a:pPr>
            <a:r>
              <a:rPr lang="en-US" altLang="en-US" sz="1600" b="1" dirty="0" smtClean="0">
                <a:solidFill>
                  <a:srgbClr val="3366FF"/>
                </a:solidFill>
                <a:latin typeface="Consolas" pitchFamily="49" charset="0"/>
              </a:rPr>
              <a:t>  # Function call </a:t>
            </a:r>
          </a:p>
          <a:p>
            <a:pPr lvl="1">
              <a:spcBef>
                <a:spcPct val="50000"/>
              </a:spcBef>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principle, rate, time = </a:t>
            </a:r>
            <a:r>
              <a:rPr lang="en-US" altLang="en-US" sz="1600" dirty="0" err="1" smtClean="0">
                <a:latin typeface="Consolas" pitchFamily="49" charset="0"/>
              </a:rPr>
              <a:t>getInputs</a:t>
            </a:r>
            <a:r>
              <a:rPr lang="en-US" altLang="en-US" sz="1600" dirty="0" smtClean="0">
                <a:latin typeface="Consolas" pitchFamily="49" charset="0"/>
              </a:rPr>
              <a:t>()</a:t>
            </a:r>
          </a:p>
          <a:p>
            <a:endParaRPr lang="en-US" altLang="en-US" sz="1600" dirty="0" smtClean="0">
              <a:latin typeface="Consolas"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b="1" dirty="0" smtClean="0"/>
              <a:t>Name of the example program</a:t>
            </a:r>
            <a:r>
              <a:rPr lang="en-US" altLang="en-US" sz="2400" dirty="0" smtClean="0"/>
              <a:t>: </a:t>
            </a:r>
            <a:r>
              <a:rPr lang="en-US" altLang="en-US" sz="2000" dirty="0" smtClean="0">
                <a:latin typeface="Consolas" pitchFamily="49" charset="0"/>
              </a:rPr>
              <a:t>6interest_return_values.py</a:t>
            </a:r>
            <a:endParaRPr lang="en-US" altLang="en-US" sz="2000" dirty="0" smtClean="0">
              <a:latin typeface="Consolas" pitchFamily="49" charset="0"/>
            </a:endParaRPr>
          </a:p>
          <a:p>
            <a:pPr lvl="1">
              <a:spcBef>
                <a:spcPct val="10000"/>
              </a:spcBef>
            </a:pPr>
            <a:r>
              <a:rPr lang="en-US" altLang="en-US" sz="1600" dirty="0" smtClean="0">
                <a:latin typeface="Arial" charset="0"/>
              </a:rPr>
              <a:t>Learning objective: parameter passing, defining functions with parameters passed in when they are called and return outputs when they end. </a:t>
            </a:r>
          </a:p>
          <a:p>
            <a:pPr lvl="1">
              <a:spcBef>
                <a:spcPct val="10000"/>
              </a:spcBef>
            </a:pPr>
            <a:endParaRPr lang="en-US" altLang="en-US" sz="1600" dirty="0" smtClean="0">
              <a:latin typeface="Arial" charset="0"/>
            </a:endParaRPr>
          </a:p>
          <a:p>
            <a:pPr marL="742950" lvl="1" indent="-285750">
              <a:buFont typeface="Times New Roman" pitchFamily="18" charset="0"/>
              <a:buNone/>
            </a:pPr>
            <a:r>
              <a:rPr lang="en-US" altLang="en-US" sz="1600" b="1" dirty="0" smtClean="0">
                <a:latin typeface="Consolas" pitchFamily="49" charset="0"/>
              </a:rPr>
              <a:t>def introduction():</a:t>
            </a:r>
          </a:p>
          <a:p>
            <a:pPr marL="742950" lvl="1" indent="-285750">
              <a:buFont typeface="Times New Roman" pitchFamily="18" charset="0"/>
              <a:buNone/>
            </a:pPr>
            <a:r>
              <a:rPr lang="en-US" altLang="en-US" sz="1600" dirty="0" smtClean="0">
                <a:latin typeface="Consolas" pitchFamily="49" charset="0"/>
              </a:rPr>
              <a:t>    print("""</a:t>
            </a:r>
          </a:p>
          <a:p>
            <a:pPr marL="742950" lvl="1" indent="-285750">
              <a:buFont typeface="Times New Roman" pitchFamily="18" charset="0"/>
              <a:buNone/>
            </a:pPr>
            <a:r>
              <a:rPr lang="en-US" altLang="en-US" sz="1600" dirty="0" smtClean="0">
                <a:latin typeface="Consolas" pitchFamily="49" charset="0"/>
              </a:rPr>
              <a:t>Simple interest calculator</a:t>
            </a:r>
          </a:p>
          <a:p>
            <a:pPr marL="742950" lvl="1" indent="-285750">
              <a:buFont typeface="Times New Roman" pitchFamily="18" charset="0"/>
              <a:buNone/>
            </a:pPr>
            <a:r>
              <a:rPr lang="en-US" altLang="en-US" sz="1600" dirty="0" smtClean="0">
                <a:latin typeface="Consolas" pitchFamily="49" charset="0"/>
              </a:rPr>
              <a:t>-------------------------------</a:t>
            </a:r>
          </a:p>
          <a:p>
            <a:pPr marL="742950" lvl="1" indent="-285750">
              <a:buFont typeface="Times New Roman" pitchFamily="18" charset="0"/>
              <a:buNone/>
            </a:pPr>
            <a:r>
              <a:rPr lang="en-US" altLang="en-US" sz="1600" dirty="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dirty="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dirty="0" smtClean="0">
                <a:latin typeface="Consolas" pitchFamily="49" charset="0"/>
              </a:rPr>
              <a:t>plus interest).</a:t>
            </a:r>
          </a:p>
          <a:p>
            <a:pPr marL="742950" lvl="1" indent="-285750">
              <a:buFont typeface="Times New Roman" pitchFamily="18" charset="0"/>
              <a:buNone/>
            </a:pPr>
            <a:r>
              <a:rPr lang="en-US" altLang="en-US" sz="1600" dirty="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5628456"/>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a:t>
            </a:r>
            <a:r>
              <a:rPr lang="en-US" altLang="en-US" sz="1600" b="1" dirty="0" err="1" smtClean="0">
                <a:latin typeface="Consolas" pitchFamily="49" charset="0"/>
              </a:rPr>
              <a:t>getInputs</a:t>
            </a:r>
            <a:r>
              <a:rPr lang="en-US" altLang="en-US" sz="1600" b="1" dirty="0" smtClean="0">
                <a:latin typeface="Consolas" pitchFamily="49" charset="0"/>
              </a:rPr>
              <a:t>():</a:t>
            </a:r>
          </a:p>
          <a:p>
            <a:pPr>
              <a:buFontTx/>
              <a:buNone/>
            </a:pPr>
            <a:r>
              <a:rPr lang="en-US" altLang="en-US" sz="1600" dirty="0" smtClean="0">
                <a:latin typeface="Consolas" pitchFamily="49" charset="0"/>
              </a:rPr>
              <a:t>    </a:t>
            </a:r>
            <a:r>
              <a:rPr lang="en-US" altLang="en-US" sz="1600" b="1" dirty="0" smtClean="0">
                <a:solidFill>
                  <a:srgbClr val="FF0000"/>
                </a:solidFill>
                <a:latin typeface="Consolas" pitchFamily="49" charset="0"/>
              </a:rPr>
              <a:t>principle = </a:t>
            </a:r>
            <a:r>
              <a:rPr lang="en-US" altLang="en-US" sz="1600" dirty="0" smtClean="0">
                <a:latin typeface="Consolas" pitchFamily="49" charset="0"/>
              </a:rPr>
              <a:t>float(input("Enter the original principle: "))</a:t>
            </a:r>
          </a:p>
          <a:p>
            <a:pPr>
              <a:buFontTx/>
              <a:buNone/>
            </a:pPr>
            <a:r>
              <a:rPr lang="en-US" altLang="en-US" sz="1600" b="1" dirty="0" smtClean="0">
                <a:solidFill>
                  <a:srgbClr val="FF0000"/>
                </a:solidFill>
                <a:latin typeface="Consolas" pitchFamily="49" charset="0"/>
              </a:rPr>
              <a:t>    rate = </a:t>
            </a:r>
            <a:r>
              <a:rPr lang="en-US" altLang="en-US" sz="1600" dirty="0" smtClean="0">
                <a:latin typeface="Consolas" pitchFamily="49" charset="0"/>
              </a:rPr>
              <a:t>float(input("Enter the yearly interest rate %"))</a:t>
            </a:r>
          </a:p>
          <a:p>
            <a:pPr>
              <a:buFontTx/>
              <a:buNone/>
            </a:pPr>
            <a:r>
              <a:rPr lang="en-US" altLang="en-US" sz="1600" dirty="0" smtClean="0">
                <a:latin typeface="Consolas" pitchFamily="49" charset="0"/>
              </a:rPr>
              <a:t>    rate = rate / 100</a:t>
            </a:r>
          </a:p>
          <a:p>
            <a:pPr>
              <a:buFontTx/>
              <a:buNone/>
            </a:pPr>
            <a:r>
              <a:rPr lang="en-US" altLang="en-US" sz="1600" i="1" dirty="0" smtClean="0">
                <a:solidFill>
                  <a:srgbClr val="FF0000"/>
                </a:solidFill>
                <a:latin typeface="Consolas" pitchFamily="49" charset="0"/>
              </a:rPr>
              <a:t>    time = </a:t>
            </a:r>
            <a:r>
              <a:rPr lang="en-US" altLang="en-US" sz="1600" dirty="0" smtClean="0">
                <a:latin typeface="Consolas" pitchFamily="49" charset="0"/>
              </a:rPr>
              <a:t>input("Enter the number of years that money will be invested:                </a:t>
            </a:r>
          </a:p>
          <a:p>
            <a:pPr>
              <a:buFontTx/>
              <a:buNone/>
            </a:pPr>
            <a:r>
              <a:rPr lang="en-US" altLang="en-US" sz="1600" dirty="0" smtClean="0">
                <a:latin typeface="Consolas" pitchFamily="49" charset="0"/>
              </a:rPr>
              <a:t>                       ")</a:t>
            </a:r>
          </a:p>
          <a:p>
            <a:pPr>
              <a:buFontTx/>
              <a:buNone/>
            </a:pPr>
            <a:r>
              <a:rPr lang="en-US" altLang="en-US" sz="1600" b="1" dirty="0" smtClean="0">
                <a:solidFill>
                  <a:srgbClr val="FF0000"/>
                </a:solidFill>
                <a:latin typeface="Consolas" pitchFamily="49" charset="0"/>
              </a:rPr>
              <a:t>    time = </a:t>
            </a:r>
            <a:r>
              <a:rPr lang="en-US" altLang="en-US" sz="1600" dirty="0" smtClean="0">
                <a:latin typeface="Consolas" pitchFamily="49" charset="0"/>
              </a:rPr>
              <a:t>float(time)</a:t>
            </a:r>
          </a:p>
          <a:p>
            <a:pPr>
              <a:buFontTx/>
              <a:buNone/>
            </a:pPr>
            <a:r>
              <a:rPr lang="en-US" altLang="en-US" sz="1600" dirty="0" smtClean="0">
                <a:latin typeface="Consolas" pitchFamily="49" charset="0"/>
              </a:rPr>
              <a:t>    return(principle, rate, time)</a:t>
            </a:r>
          </a:p>
          <a:p>
            <a:pPr>
              <a:buFontTx/>
              <a:buNone/>
            </a:pPr>
            <a:endParaRPr lang="en-US" altLang="en-US" sz="1600" dirty="0" smtClean="0">
              <a:latin typeface="Consolas" pitchFamily="49" charset="0"/>
            </a:endParaRPr>
          </a:p>
          <a:p>
            <a:pPr>
              <a:buFontTx/>
              <a:buNone/>
            </a:pPr>
            <a:r>
              <a:rPr lang="en-US" altLang="en-US" sz="1600" b="1" dirty="0" smtClean="0">
                <a:latin typeface="Consolas" pitchFamily="49" charset="0"/>
              </a:rPr>
              <a:t>def calculate(principle, rate, time):</a:t>
            </a:r>
          </a:p>
          <a:p>
            <a:pPr>
              <a:buFontTx/>
              <a:buNone/>
            </a:pPr>
            <a:r>
              <a:rPr lang="en-US" altLang="en-US" sz="1600" dirty="0" smtClean="0">
                <a:latin typeface="Consolas" pitchFamily="49" charset="0"/>
              </a:rPr>
              <a:t>    interest = principle * rate * time</a:t>
            </a:r>
          </a:p>
          <a:p>
            <a:pPr>
              <a:buFontTx/>
              <a:buNone/>
            </a:pPr>
            <a:r>
              <a:rPr lang="en-US" altLang="en-US" sz="1600" dirty="0" smtClean="0">
                <a:latin typeface="Consolas" pitchFamily="49" charset="0"/>
              </a:rPr>
              <a:t>    amount = principle + interest</a:t>
            </a:r>
          </a:p>
          <a:p>
            <a:pPr>
              <a:buFontTx/>
              <a:buNone/>
            </a:pPr>
            <a:r>
              <a:rPr lang="en-US" altLang="en-US" sz="1600" dirty="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display(principle, rate, time, interest, amount):</a:t>
            </a:r>
          </a:p>
          <a:p>
            <a:pPr>
              <a:buFontTx/>
              <a:buNone/>
            </a:pPr>
            <a:r>
              <a:rPr lang="en-US" altLang="en-US" sz="1600" dirty="0" smtClean="0">
                <a:latin typeface="Consolas" pitchFamily="49" charset="0"/>
              </a:rPr>
              <a:t>    temp = rate * 100</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print("Investing $%.2f" %principle, "at a rate of %.2f" %temp, "%")</a:t>
            </a:r>
          </a:p>
          <a:p>
            <a:pPr>
              <a:buFontTx/>
              <a:buNone/>
            </a:pPr>
            <a:r>
              <a:rPr lang="en-US" altLang="en-US" sz="1600" dirty="0" smtClean="0">
                <a:latin typeface="Consolas" pitchFamily="49" charset="0"/>
              </a:rPr>
              <a:t>    print("Over a period of %.0f" %time, "years...")</a:t>
            </a:r>
          </a:p>
          <a:p>
            <a:pPr>
              <a:buFontTx/>
              <a:buNone/>
            </a:pPr>
            <a:r>
              <a:rPr lang="en-US" altLang="en-US" sz="1600" dirty="0" smtClean="0">
                <a:latin typeface="Consolas" pitchFamily="49" charset="0"/>
              </a:rPr>
              <a:t>    print("Interest accrued $", interest)</a:t>
            </a:r>
          </a:p>
          <a:p>
            <a:pPr>
              <a:buFontTx/>
              <a:buNone/>
            </a:pPr>
            <a:r>
              <a:rPr lang="en-US" altLang="en-US" sz="1600" dirty="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dirty="0" smtClean="0">
                <a:solidFill>
                  <a:srgbClr val="3366FF"/>
                </a:solidFill>
                <a:latin typeface="Consolas" pitchFamily="49" charset="0"/>
              </a:rPr>
              <a:t># </a:t>
            </a:r>
            <a:r>
              <a:rPr lang="en-US" altLang="en-US" sz="1600" b="1" dirty="0">
                <a:solidFill>
                  <a:srgbClr val="3366FF"/>
                </a:solidFill>
                <a:latin typeface="Consolas" pitchFamily="49" charset="0"/>
              </a:rPr>
              <a:t>S</a:t>
            </a:r>
            <a:r>
              <a:rPr lang="en-US" altLang="en-US" sz="1600" b="1" dirty="0" smtClean="0">
                <a:solidFill>
                  <a:srgbClr val="3366FF"/>
                </a:solidFill>
                <a:latin typeface="Consolas" pitchFamily="49" charset="0"/>
              </a:rPr>
              <a:t>tarting execution point</a:t>
            </a:r>
          </a:p>
          <a:p>
            <a:pPr>
              <a:buFontTx/>
              <a:buNone/>
            </a:pPr>
            <a:r>
              <a:rPr lang="en-US" altLang="en-US" sz="1600" b="1" dirty="0" smtClean="0">
                <a:latin typeface="Consolas" pitchFamily="49" charset="0"/>
              </a:rPr>
              <a:t>def start():</a:t>
            </a:r>
          </a:p>
          <a:p>
            <a:pPr>
              <a:buFontTx/>
              <a:buNone/>
            </a:pPr>
            <a:r>
              <a:rPr lang="en-US" altLang="en-US" sz="1600" dirty="0" smtClean="0">
                <a:latin typeface="Consolas" pitchFamily="49" charset="0"/>
              </a:rPr>
              <a:t>    principle = 0</a:t>
            </a:r>
          </a:p>
          <a:p>
            <a:pPr>
              <a:buFontTx/>
              <a:buNone/>
            </a:pPr>
            <a:r>
              <a:rPr lang="en-US" altLang="en-US" sz="1600" dirty="0" smtClean="0">
                <a:latin typeface="Consolas" pitchFamily="49" charset="0"/>
              </a:rPr>
              <a:t>    rate = 0</a:t>
            </a:r>
          </a:p>
          <a:p>
            <a:pPr>
              <a:buFontTx/>
              <a:buNone/>
            </a:pPr>
            <a:r>
              <a:rPr lang="en-US" altLang="en-US" sz="1600" dirty="0" smtClean="0">
                <a:latin typeface="Consolas" pitchFamily="49" charset="0"/>
              </a:rPr>
              <a:t>    time = 0</a:t>
            </a:r>
          </a:p>
          <a:p>
            <a:pPr>
              <a:buFontTx/>
              <a:buNone/>
            </a:pPr>
            <a:r>
              <a:rPr lang="en-US" altLang="en-US" sz="1600" dirty="0" smtClean="0">
                <a:latin typeface="Consolas" pitchFamily="49" charset="0"/>
              </a:rPr>
              <a:t>    interest = 0</a:t>
            </a:r>
          </a:p>
          <a:p>
            <a:pPr>
              <a:buFontTx/>
              <a:buNone/>
            </a:pPr>
            <a:r>
              <a:rPr lang="en-US" altLang="en-US" sz="1600" dirty="0" smtClean="0">
                <a:latin typeface="Consolas" pitchFamily="49" charset="0"/>
              </a:rPr>
              <a:t>    amount = 0</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    introduction()</a:t>
            </a:r>
          </a:p>
          <a:p>
            <a:pPr>
              <a:buFontTx/>
              <a:buNone/>
            </a:pPr>
            <a:r>
              <a:rPr lang="en-US" altLang="en-US" sz="1600" b="1" dirty="0" smtClean="0">
                <a:solidFill>
                  <a:srgbClr val="FF0000"/>
                </a:solidFill>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b="1" dirty="0" smtClean="0">
                <a:solidFill>
                  <a:srgbClr val="FF0000"/>
                </a:solidFill>
                <a:latin typeface="Consolas" pitchFamily="49" charset="0"/>
              </a:rPr>
              <a:t>    interest, amount = </a:t>
            </a:r>
            <a:r>
              <a:rPr lang="en-US" altLang="en-US" sz="1600" dirty="0" smtClean="0">
                <a:latin typeface="Consolas" pitchFamily="49" charset="0"/>
              </a:rPr>
              <a:t>calculate(principle, rate, time)</a:t>
            </a:r>
          </a:p>
          <a:p>
            <a:pPr>
              <a:buFontTx/>
              <a:buNone/>
            </a:pPr>
            <a:r>
              <a:rPr lang="en-US" altLang="en-US" sz="1600" dirty="0" smtClean="0">
                <a:latin typeface="Consolas" pitchFamily="49" charset="0"/>
              </a:rPr>
              <a:t>    display(principle, rate, time, interest, amount)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start()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t>Signifying The 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dirty="0" smtClean="0"/>
              <a:t>A function will immediately end and return back to the caller if:</a:t>
            </a:r>
          </a:p>
          <a:p>
            <a:pPr marL="631825" lvl="1" indent="-288925">
              <a:buFont typeface="Calibri" pitchFamily="34" charset="0"/>
              <a:buAutoNum type="arabicPeriod"/>
            </a:pPr>
            <a:r>
              <a:rPr lang="en-US" altLang="en-US" dirty="0" smtClean="0"/>
              <a:t>A return instruction is encountered (return can be empty </a:t>
            </a:r>
            <a:r>
              <a:rPr lang="ja-JP" altLang="en-US" dirty="0" smtClean="0"/>
              <a:t>“</a:t>
            </a:r>
            <a:r>
              <a:rPr lang="en-US" altLang="ja-JP" dirty="0" smtClean="0">
                <a:latin typeface="Consolas" pitchFamily="49" charset="0"/>
              </a:rPr>
              <a:t>None</a:t>
            </a:r>
            <a:r>
              <a:rPr lang="ja-JP" altLang="en-US" dirty="0" smtClean="0"/>
              <a:t>”</a:t>
            </a:r>
            <a:r>
              <a:rPr lang="en-US" altLang="ja-JP" dirty="0" smtClean="0"/>
              <a:t>)</a:t>
            </a:r>
          </a:p>
          <a:p>
            <a:pPr marL="631825" lvl="1" indent="-288925">
              <a:buFont typeface="Arial" charset="0"/>
              <a:buNone/>
            </a:pPr>
            <a:r>
              <a:rPr lang="en-US" altLang="en-US" sz="1800" dirty="0" smtClean="0">
                <a:latin typeface="Consolas" pitchFamily="49" charset="0"/>
              </a:rPr>
              <a:t>def convert(</a:t>
            </a:r>
            <a:r>
              <a:rPr lang="en-US" altLang="en-US" sz="1800" dirty="0" err="1" smtClean="0">
                <a:latin typeface="Consolas" pitchFamily="49" charset="0"/>
              </a:rPr>
              <a:t>catAge</a:t>
            </a:r>
            <a:r>
              <a:rPr lang="en-US" altLang="en-US" sz="1800" dirty="0" smtClean="0">
                <a:latin typeface="Consolas" pitchFamily="49" charset="0"/>
              </a:rPr>
              <a:t>):</a:t>
            </a:r>
          </a:p>
          <a:p>
            <a:pPr marL="631825" lvl="1" indent="-288925">
              <a:buFont typeface="Arial" charset="0"/>
              <a:buNone/>
            </a:pPr>
            <a:r>
              <a:rPr lang="en-US" altLang="en-US" sz="1800" dirty="0" smtClean="0">
                <a:latin typeface="Consolas" pitchFamily="49" charset="0"/>
              </a:rPr>
              <a:t>     if (</a:t>
            </a:r>
            <a:r>
              <a:rPr lang="en-US" altLang="en-US" sz="1800" dirty="0" err="1" smtClean="0">
                <a:latin typeface="Consolas" pitchFamily="49" charset="0"/>
              </a:rPr>
              <a:t>catAge</a:t>
            </a:r>
            <a:r>
              <a:rPr lang="en-US" altLang="en-US" sz="1800" dirty="0" smtClean="0">
                <a:latin typeface="Consolas" pitchFamily="49" charset="0"/>
              </a:rPr>
              <a:t> &lt; 0):</a:t>
            </a:r>
          </a:p>
          <a:p>
            <a:pPr marL="631825" lvl="1" indent="-288925">
              <a:buNone/>
            </a:pPr>
            <a:r>
              <a:rPr lang="en-US" altLang="en-US" sz="1800" dirty="0" smtClean="0">
                <a:latin typeface="Consolas" pitchFamily="49" charset="0"/>
              </a:rPr>
              <a:t>         </a:t>
            </a:r>
            <a:r>
              <a:rPr lang="en-US" altLang="en-US" sz="1800" dirty="0">
                <a:latin typeface="Consolas" pitchFamily="49" charset="0"/>
              </a:rPr>
              <a:t>print("</a:t>
            </a:r>
            <a:r>
              <a:rPr lang="en-US" altLang="ja-JP" sz="1800" dirty="0" smtClean="0">
                <a:latin typeface="Consolas" pitchFamily="49" charset="0"/>
              </a:rPr>
              <a:t>Can</a:t>
            </a:r>
            <a:r>
              <a:rPr lang="ja-JP" altLang="en-US" sz="1800" dirty="0" smtClean="0">
                <a:latin typeface="Consolas" pitchFamily="49" charset="0"/>
              </a:rPr>
              <a:t>’</a:t>
            </a:r>
            <a:r>
              <a:rPr lang="en-US" altLang="ja-JP" sz="1800" dirty="0" smtClean="0">
                <a:latin typeface="Consolas" pitchFamily="49" charset="0"/>
              </a:rPr>
              <a:t>t convert negative age to </a:t>
            </a:r>
            <a:r>
              <a:rPr lang="en-US" altLang="ja-JP" sz="1800" dirty="0">
                <a:latin typeface="Consolas" pitchFamily="49" charset="0"/>
              </a:rPr>
              <a:t>human years")</a:t>
            </a:r>
            <a:endParaRPr lang="en-US" altLang="ja-JP" sz="1800" dirty="0" smtClean="0">
              <a:latin typeface="Consolas" pitchFamily="49" charset="0"/>
            </a:endParaRPr>
          </a:p>
          <a:p>
            <a:pPr marL="631825" lvl="1" indent="-288925">
              <a:buFont typeface="Arial" charset="0"/>
              <a:buNone/>
            </a:pPr>
            <a:r>
              <a:rPr lang="en-US" altLang="en-US" sz="1800" dirty="0" smtClean="0">
                <a:latin typeface="Consolas" pitchFamily="49" charset="0"/>
              </a:rPr>
              <a:t>         return()    </a:t>
            </a:r>
            <a:r>
              <a:rPr lang="en-US" altLang="en-US" sz="1800" b="1" dirty="0" smtClean="0">
                <a:solidFill>
                  <a:srgbClr val="3366FF"/>
                </a:solidFill>
                <a:latin typeface="Consolas" pitchFamily="49" charset="0"/>
              </a:rPr>
              <a:t># Explicit return to caller (return </a:t>
            </a:r>
          </a:p>
          <a:p>
            <a:pPr marL="631825" lvl="1" indent="-288925">
              <a:buFont typeface="Arial" charset="0"/>
              <a:buNone/>
            </a:pPr>
            <a:r>
              <a:rPr lang="en-US" altLang="en-US" sz="1800" b="1" dirty="0" smtClean="0">
                <a:solidFill>
                  <a:srgbClr val="3366FF"/>
                </a:solidFill>
                <a:latin typeface="Consolas" pitchFamily="49" charset="0"/>
              </a:rPr>
              <a:t>                     # instruction)</a:t>
            </a:r>
          </a:p>
          <a:p>
            <a:pPr marL="631825" lvl="1" indent="-288925">
              <a:buFont typeface="Arial" charset="0"/>
              <a:buNone/>
            </a:pPr>
            <a:r>
              <a:rPr lang="en-US" altLang="en-US" sz="1800" dirty="0" smtClean="0">
                <a:latin typeface="Consolas" pitchFamily="49" charset="0"/>
              </a:rPr>
              <a:t>     else:</a:t>
            </a:r>
          </a:p>
          <a:p>
            <a:pPr marL="631825" lvl="1" indent="-288925">
              <a:buFont typeface="Arial" charset="0"/>
              <a:buNone/>
            </a:pPr>
            <a:r>
              <a:rPr lang="en-US" altLang="en-US" sz="1800" dirty="0" smtClean="0">
                <a:latin typeface="Consolas" pitchFamily="49" charset="0"/>
              </a:rPr>
              <a:t>         :	:</a:t>
            </a:r>
          </a:p>
          <a:p>
            <a:pPr marL="631825" lvl="1" indent="-288925">
              <a:buFont typeface="Arial" charset="0"/>
              <a:buNone/>
            </a:pPr>
            <a:endParaRPr lang="en-US" altLang="en-US" dirty="0" smtClean="0"/>
          </a:p>
          <a:p>
            <a:pPr marL="631825" lvl="1" indent="-288925">
              <a:buFont typeface="Calibri" pitchFamily="34" charset="0"/>
              <a:buAutoNum type="arabicPeriod" startAt="2"/>
            </a:pPr>
            <a:r>
              <a:rPr lang="en-US" altLang="en-US" dirty="0" smtClean="0"/>
              <a:t>There are no more instructions in the function.</a:t>
            </a:r>
          </a:p>
          <a:p>
            <a:pPr marL="631825" lvl="1" indent="-288925">
              <a:buFont typeface="Arial" charset="0"/>
              <a:buNone/>
            </a:pPr>
            <a:r>
              <a:rPr lang="en-US" altLang="en-US" sz="1800" dirty="0" smtClean="0">
                <a:latin typeface="Consolas" pitchFamily="49" charset="0"/>
              </a:rPr>
              <a:t>def introduction():</a:t>
            </a:r>
          </a:p>
          <a:p>
            <a:pPr marL="631825" lvl="1" indent="-288925">
              <a:buFont typeface="Arial" charset="0"/>
              <a:buNone/>
            </a:pPr>
            <a:r>
              <a:rPr lang="en-US" altLang="en-US" sz="1800" dirty="0" smtClean="0">
                <a:latin typeface="Consolas" pitchFamily="49" charset="0"/>
              </a:rPr>
              <a:t>     print()</a:t>
            </a:r>
          </a:p>
          <a:p>
            <a:pPr marL="631825" lvl="1" indent="-288925">
              <a:buFont typeface="Arial" charset="0"/>
              <a:buNone/>
            </a:pPr>
            <a:r>
              <a:rPr lang="en-US" altLang="en-US" sz="1800" dirty="0" smtClean="0">
                <a:latin typeface="Consolas" pitchFamily="49" charset="0"/>
              </a:rPr>
              <a:t>     print("TAMCO INC. Investment simulation program")</a:t>
            </a:r>
          </a:p>
          <a:p>
            <a:pPr marL="631825" lvl="1" indent="-288925">
              <a:buFont typeface="Arial" charset="0"/>
              <a:buNone/>
            </a:pPr>
            <a:r>
              <a:rPr lang="en-US" altLang="en-US" sz="1800" dirty="0" smtClean="0">
                <a:latin typeface="Consolas" pitchFamily="49" charset="0"/>
              </a:rPr>
              <a:t>     print("All rights reserved")</a:t>
            </a:r>
          </a:p>
          <a:p>
            <a:pPr marL="631825" lvl="1" indent="-288925">
              <a:buFont typeface="Arial" charset="0"/>
              <a:buNone/>
            </a:pPr>
            <a:r>
              <a:rPr lang="en-US" altLang="en-US" sz="1800" dirty="0" smtClean="0">
                <a:latin typeface="Consolas" pitchFamily="49" charset="0"/>
              </a:rPr>
              <a:t>     print() </a:t>
            </a:r>
            <a:r>
              <a:rPr lang="en-US" altLang="en-US" sz="1800" b="1" dirty="0" smtClean="0">
                <a:solidFill>
                  <a:srgbClr val="3366FF"/>
                </a:solidFill>
                <a:latin typeface="Consolas" pitchFamily="49" charset="0"/>
              </a:rPr>
              <a:t># Implicit return to caller (last instruction)</a:t>
            </a:r>
            <a:endParaRPr lang="en-US" altLang="en-US" sz="1800" dirty="0" smtClean="0">
              <a:solidFill>
                <a:srgbClr val="3366FF"/>
              </a:solidFill>
              <a:latin typeface="Consolas" pitchFamily="49" charset="0"/>
            </a:endParaRPr>
          </a:p>
          <a:p>
            <a:pPr marL="631825" lvl="1" indent="-288925">
              <a:buFont typeface="Arial" charset="0"/>
              <a:buNone/>
            </a:pPr>
            <a:endParaRPr lang="en-US" altLang="en-US" dirty="0" smtClean="0"/>
          </a:p>
          <a:p>
            <a:pPr marL="631825" lvl="1" indent="-288925">
              <a:buFont typeface="Arial" charset="0"/>
              <a:buNone/>
            </a:pPr>
            <a:r>
              <a:rPr lang="en-US" altLang="en-US" dirty="0" smtClean="0"/>
              <a:t>      </a:t>
            </a:r>
          </a:p>
        </p:txBody>
      </p:sp>
    </p:spTree>
    <p:extLst>
      <p:ext uri="{BB962C8B-B14F-4D97-AF65-F5344CB8AC3E}">
        <p14:creationId xmlns:p14="http://schemas.microsoft.com/office/powerpoint/2010/main" val="4076889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dirty="0" smtClean="0"/>
              <a:t>You would typically never use the </a:t>
            </a:r>
            <a:r>
              <a:rPr lang="en-US" altLang="en-US" dirty="0" smtClean="0">
                <a:latin typeface="Consolas" pitchFamily="49" charset="0"/>
              </a:rPr>
              <a:t>input()</a:t>
            </a:r>
            <a:r>
              <a:rPr lang="en-US" altLang="en-US" dirty="0" smtClean="0"/>
              <a:t> function this way</a:t>
            </a:r>
          </a:p>
          <a:p>
            <a:r>
              <a:rPr lang="en-US" altLang="en-US" dirty="0" smtClean="0"/>
              <a:t>(Function return value not stored)</a:t>
            </a:r>
          </a:p>
          <a:p>
            <a:pPr marL="342900" lvl="1" indent="0">
              <a:buNone/>
            </a:pP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a:p>
            <a:endParaRPr lang="en-US" altLang="en-US" dirty="0" smtClean="0"/>
          </a:p>
          <a:p>
            <a:r>
              <a:rPr lang="en-US" altLang="en-US" dirty="0" smtClean="0"/>
              <a:t>(Function </a:t>
            </a:r>
            <a:r>
              <a:rPr lang="en-US" altLang="en-US" b="1" dirty="0" smtClean="0">
                <a:solidFill>
                  <a:srgbClr val="FF0000"/>
                </a:solidFill>
              </a:rPr>
              <a:t>return value should be stored </a:t>
            </a:r>
            <a:r>
              <a:rPr lang="en-US" altLang="en-US" dirty="0" smtClean="0"/>
              <a:t>so they can be used)</a:t>
            </a:r>
          </a:p>
          <a:p>
            <a:pPr marL="342900" lvl="1" indent="0">
              <a:buNone/>
            </a:pPr>
            <a:r>
              <a:rPr lang="en-US" altLang="en-US" b="1" dirty="0" smtClean="0">
                <a:solidFill>
                  <a:srgbClr val="FF0000"/>
                </a:solidFill>
                <a:latin typeface="Consolas" pitchFamily="49" charset="0"/>
              </a:rPr>
              <a:t>name = </a:t>
            </a: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p:txBody>
      </p:sp>
    </p:spTree>
    <p:extLst>
      <p:ext uri="{BB962C8B-B14F-4D97-AF65-F5344CB8AC3E}">
        <p14:creationId xmlns:p14="http://schemas.microsoft.com/office/powerpoint/2010/main" val="2330484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dirty="0" smtClean="0"/>
              <a:t>Just because a function returns a value, does not automatically mean the return value will be usable by the caller of that function.</a:t>
            </a:r>
          </a:p>
          <a:p>
            <a:r>
              <a:rPr lang="en-US" altLang="en-US" sz="2000" dirty="0"/>
              <a:t>Function return values must be explicitly saved by the caller of the function.</a:t>
            </a:r>
          </a:p>
          <a:p>
            <a:endParaRPr lang="en-US" altLang="en-US" sz="2000" dirty="0" smtClean="0"/>
          </a:p>
        </p:txBody>
      </p:sp>
      <p:sp>
        <p:nvSpPr>
          <p:cNvPr id="670724" name="Rectangle 4"/>
          <p:cNvSpPr>
            <a:spLocks noChangeArrowheads="1"/>
          </p:cNvSpPr>
          <p:nvPr/>
        </p:nvSpPr>
        <p:spPr bwMode="auto">
          <a:xfrm>
            <a:off x="778516" y="28194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dirty="0">
                <a:latin typeface="Consolas" pitchFamily="49" charset="0"/>
              </a:rPr>
              <a:t>def </a:t>
            </a:r>
            <a:r>
              <a:rPr lang="en-US" altLang="en-US" dirty="0" err="1">
                <a:latin typeface="Consolas" pitchFamily="49" charset="0"/>
              </a:rPr>
              <a:t>calculateArea</a:t>
            </a:r>
            <a:r>
              <a:rPr lang="en-US" altLang="en-US" dirty="0">
                <a:latin typeface="Consolas" pitchFamily="49" charset="0"/>
              </a:rPr>
              <a:t>(</a:t>
            </a:r>
            <a:r>
              <a:rPr lang="en-US" altLang="en-US" dirty="0" err="1">
                <a:latin typeface="Consolas" pitchFamily="49" charset="0"/>
              </a:rPr>
              <a:t>length,width</a:t>
            </a:r>
            <a:r>
              <a:rPr lang="en-US" altLang="en-US" dirty="0">
                <a:latin typeface="Consolas" pitchFamily="49" charset="0"/>
              </a:rPr>
              <a:t>):</a:t>
            </a:r>
          </a:p>
          <a:p>
            <a:pPr eaLnBrk="1" hangingPunct="1"/>
            <a:r>
              <a:rPr lang="en-US" altLang="en-US" dirty="0">
                <a:latin typeface="Consolas" pitchFamily="49" charset="0"/>
              </a:rPr>
              <a:t>    area = length * width</a:t>
            </a:r>
          </a:p>
          <a:p>
            <a:pPr eaLnBrk="1" hangingPunct="1"/>
            <a:r>
              <a:rPr lang="en-US" altLang="en-US" dirty="0">
                <a:latin typeface="Consolas" pitchFamily="49" charset="0"/>
              </a:rPr>
              <a:t>    return(area)</a:t>
            </a:r>
          </a:p>
          <a:p>
            <a:pPr eaLnBrk="1" hangingPunct="1"/>
            <a:endParaRPr lang="en-US" altLang="en-US" dirty="0">
              <a:latin typeface="Consolas" pitchFamily="49" charset="0"/>
            </a:endParaRPr>
          </a:p>
          <a:p>
            <a:pPr eaLnBrk="1" hangingPunct="1"/>
            <a:r>
              <a:rPr lang="en-US" altLang="en-US" b="1" dirty="0">
                <a:solidFill>
                  <a:srgbClr val="3366FF"/>
                </a:solidFill>
                <a:latin typeface="Consolas" pitchFamily="49" charset="0"/>
              </a:rPr>
              <a:t># Start: error</a:t>
            </a:r>
          </a:p>
          <a:p>
            <a:pPr eaLnBrk="1" hangingPunct="1"/>
            <a:r>
              <a:rPr lang="en-US" altLang="en-US" dirty="0">
                <a:latin typeface="Consolas" pitchFamily="49" charset="0"/>
              </a:rPr>
              <a:t>area = 0</a:t>
            </a:r>
          </a:p>
          <a:p>
            <a:pPr eaLnBrk="1" hangingPunct="1"/>
            <a:r>
              <a:rPr lang="en-US" altLang="en-US" dirty="0" err="1">
                <a:latin typeface="Consolas" pitchFamily="49" charset="0"/>
              </a:rPr>
              <a:t>calculateArea</a:t>
            </a:r>
            <a:r>
              <a:rPr lang="en-US" altLang="en-US" dirty="0">
                <a:latin typeface="Consolas" pitchFamily="49" charset="0"/>
              </a:rPr>
              <a:t>(4,3)</a:t>
            </a:r>
          </a:p>
          <a:p>
            <a:pPr eaLnBrk="1" hangingPunct="1"/>
            <a:r>
              <a:rPr lang="en-US" altLang="en-US" dirty="0">
                <a:latin typeface="Consolas" pitchFamily="49" charset="0"/>
              </a:rPr>
              <a:t>print(area)</a:t>
            </a:r>
          </a:p>
        </p:txBody>
      </p:sp>
      <p:grpSp>
        <p:nvGrpSpPr>
          <p:cNvPr id="2" name="Group 5"/>
          <p:cNvGrpSpPr>
            <a:grpSpLocks/>
          </p:cNvGrpSpPr>
          <p:nvPr/>
        </p:nvGrpSpPr>
        <p:grpSpPr bwMode="auto">
          <a:xfrm>
            <a:off x="2895600" y="3027363"/>
            <a:ext cx="6248401" cy="581025"/>
            <a:chOff x="156" y="1500"/>
            <a:chExt cx="3936" cy="366"/>
          </a:xfrm>
        </p:grpSpPr>
        <p:sp>
          <p:nvSpPr>
            <p:cNvPr id="78855" name="Line 6"/>
            <p:cNvSpPr>
              <a:spLocks noChangeShapeType="1"/>
            </p:cNvSpPr>
            <p:nvPr/>
          </p:nvSpPr>
          <p:spPr bwMode="auto">
            <a:xfrm flipH="1">
              <a:off x="156" y="1631"/>
              <a:ext cx="1548" cy="17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39216" y="39274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latin typeface="Consolas" pitchFamily="49" charset="0"/>
              </a:rPr>
              <a:t># Start: fixed</a:t>
            </a:r>
          </a:p>
          <a:p>
            <a:pPr eaLnBrk="1" hangingPunct="1"/>
            <a:r>
              <a:rPr lang="en-US" altLang="en-US" sz="1800" dirty="0">
                <a:latin typeface="Consolas" pitchFamily="49" charset="0"/>
              </a:rPr>
              <a:t>area = 0</a:t>
            </a:r>
          </a:p>
          <a:p>
            <a:pPr eaLnBrk="1" hangingPunct="1"/>
            <a:r>
              <a:rPr lang="en-US" altLang="en-US" sz="1800" dirty="0">
                <a:latin typeface="Consolas" pitchFamily="49" charset="0"/>
              </a:rPr>
              <a:t>area = </a:t>
            </a:r>
            <a:r>
              <a:rPr lang="en-US" altLang="en-US" sz="1800" dirty="0" err="1" smtClean="0">
                <a:latin typeface="Consolas" pitchFamily="49" charset="0"/>
              </a:rPr>
              <a:t>calculateArea</a:t>
            </a:r>
            <a:r>
              <a:rPr lang="en-US" altLang="en-US" sz="1800" dirty="0" smtClean="0">
                <a:latin typeface="Consolas" pitchFamily="49" charset="0"/>
              </a:rPr>
              <a:t>(4,3</a:t>
            </a:r>
            <a:r>
              <a:rPr lang="en-US" altLang="en-US" sz="1800" dirty="0">
                <a:latin typeface="Consolas" pitchFamily="49" charset="0"/>
              </a:rPr>
              <a:t>)</a:t>
            </a:r>
          </a:p>
          <a:p>
            <a:pPr eaLnBrk="1" hangingPunct="1"/>
            <a:r>
              <a:rPr lang="en-US" altLang="en-US" sz="1800" dirty="0">
                <a:latin typeface="Consolas" pitchFamily="49" charset="0"/>
              </a:rPr>
              <a:t>print(area)</a:t>
            </a:r>
          </a:p>
        </p:txBody>
      </p:sp>
    </p:spTree>
    <p:extLst>
      <p:ext uri="{BB962C8B-B14F-4D97-AF65-F5344CB8AC3E}">
        <p14:creationId xmlns:p14="http://schemas.microsoft.com/office/powerpoint/2010/main" val="2356968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0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07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70728"/>
                                        </p:tgtEl>
                                        <p:attrNameLst>
                                          <p:attrName>style.visibility</p:attrName>
                                        </p:attrNameLst>
                                      </p:cBhvr>
                                      <p:to>
                                        <p:strVal val="visible"/>
                                      </p:to>
                                    </p:set>
                                    <p:animEffect transition="in" filter="blinds(horizontal)">
                                      <p:cBhvr>
                                        <p:cTn id="23"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b="1" dirty="0" smtClean="0">
                <a:solidFill>
                  <a:srgbClr val="FF0000"/>
                </a:solidFill>
              </a:rPr>
              <a:t>Parameter Passing </a:t>
            </a:r>
            <a:r>
              <a:rPr lang="en-US" altLang="en-US" dirty="0" smtClean="0"/>
              <a:t>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a:t>
            </a:r>
            <a:r>
              <a:rPr lang="en-US" b="1" dirty="0" smtClean="0">
                <a:solidFill>
                  <a:srgbClr val="FF0000"/>
                </a:solidFill>
                <a:ea typeface="+mn-ea"/>
              </a:rPr>
              <a:t>pass information INTO a function</a:t>
            </a:r>
            <a:r>
              <a:rPr lang="en-US" dirty="0">
                <a:ea typeface="+mn-ea"/>
              </a:rPr>
              <a:t> </a:t>
            </a:r>
            <a:r>
              <a:rPr lang="en-US" dirty="0" smtClean="0">
                <a:ea typeface="+mn-ea"/>
              </a:rPr>
              <a:t>before the function executes (during the function call).</a:t>
            </a: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aStr</a:t>
            </a:r>
            <a:r>
              <a:rPr lang="en-US" sz="1800" dirty="0" smtClean="0">
                <a:latin typeface="Consolas" panose="020B0609020204030204" pitchFamily="49" charset="0"/>
                <a:ea typeface="+mn-ea"/>
                <a:cs typeface="Consolas" panose="020B0609020204030204" pitchFamily="49" charset="0"/>
              </a:rPr>
              <a:t> </a:t>
            </a: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input</a:t>
            </a:r>
            <a:r>
              <a:rPr lang="en-US" sz="1800" dirty="0">
                <a:latin typeface="Consolas" panose="020B0609020204030204" pitchFamily="49" charset="0"/>
                <a:ea typeface="+mn-ea"/>
                <a:cs typeface="Consolas" panose="020B0609020204030204" pitchFamily="49" charset="0"/>
              </a:rPr>
              <a:t>(</a:t>
            </a:r>
            <a:r>
              <a:rPr lang="en-US" sz="1800" b="1" dirty="0">
                <a:solidFill>
                  <a:srgbClr val="FF0000"/>
                </a:solidFill>
                <a:latin typeface="Consolas" panose="020B0609020204030204" pitchFamily="49" charset="0"/>
                <a:ea typeface="+mn-ea"/>
                <a:cs typeface="Consolas" panose="020B0609020204030204" pitchFamily="49" charset="0"/>
              </a:rPr>
              <a:t>"Enter </a:t>
            </a:r>
            <a:r>
              <a:rPr lang="en-US" sz="1800" b="1" dirty="0" smtClean="0">
                <a:solidFill>
                  <a:srgbClr val="FF0000"/>
                </a:solidFill>
                <a:latin typeface="Consolas" panose="020B0609020204030204" pitchFamily="49" charset="0"/>
                <a:ea typeface="+mn-ea"/>
                <a:cs typeface="Consolas" panose="020B0609020204030204" pitchFamily="49" charset="0"/>
              </a:rPr>
              <a:t>number</a:t>
            </a:r>
            <a:r>
              <a:rPr lang="en-US" sz="1800" b="1" dirty="0">
                <a:solidFill>
                  <a:srgbClr val="FF0000"/>
                </a:solidFill>
                <a:latin typeface="Consolas" panose="020B0609020204030204" pitchFamily="49" charset="0"/>
                <a:ea typeface="+mn-ea"/>
                <a:cs typeface="Consolas" panose="020B0609020204030204" pitchFamily="49" charset="0"/>
              </a:rPr>
              <a:t>: </a:t>
            </a:r>
            <a:r>
              <a:rPr lang="en-US" sz="1800" b="1" dirty="0" smtClean="0">
                <a:solidFill>
                  <a:srgbClr val="FF0000"/>
                </a:solidFill>
                <a:latin typeface="Consolas" panose="020B0609020204030204" pitchFamily="49" charset="0"/>
                <a:ea typeface="+mn-ea"/>
                <a:cs typeface="Consolas" panose="020B0609020204030204" pitchFamily="49" charset="0"/>
              </a:rPr>
              <a:t>"</a:t>
            </a:r>
            <a:r>
              <a:rPr lang="en-US" sz="1800" b="1" dirty="0" smtClean="0">
                <a:latin typeface="Consolas" panose="020B0609020204030204" pitchFamily="49" charset="0"/>
                <a:ea typeface="+mn-ea"/>
                <a:cs typeface="Consolas" panose="020B0609020204030204" pitchFamily="49" charset="0"/>
              </a:rPr>
              <a:t>)</a:t>
            </a:r>
          </a:p>
          <a:p>
            <a:pPr marL="342900" lvl="1" indent="0">
              <a:buFont typeface="Arial" charset="0"/>
              <a:buNone/>
              <a:defRPr/>
            </a:pPr>
            <a:r>
              <a:rPr lang="en-US" sz="1800" b="1" dirty="0">
                <a:latin typeface="Consolas" panose="020B0609020204030204" pitchFamily="49" charset="0"/>
                <a:ea typeface="+mn-ea"/>
                <a:cs typeface="Consolas" panose="020B0609020204030204" pitchFamily="49" charset="0"/>
              </a:rPr>
              <a:t> </a:t>
            </a:r>
            <a:r>
              <a:rPr lang="en-US" sz="1800" b="1" dirty="0" smtClean="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num = int(</a:t>
            </a:r>
            <a:r>
              <a:rPr lang="en-US" sz="1800" b="1" dirty="0" err="1" smtClean="0">
                <a:solidFill>
                  <a:srgbClr val="FF0000"/>
                </a:solidFill>
                <a:latin typeface="Consolas" panose="020B0609020204030204" pitchFamily="49" charset="0"/>
                <a:ea typeface="+mn-ea"/>
                <a:cs typeface="Consolas" panose="020B0609020204030204" pitchFamily="49" charset="0"/>
              </a:rPr>
              <a:t>aStr</a:t>
            </a:r>
            <a:r>
              <a:rPr lang="en-US" sz="1800" dirty="0" smtClean="0">
                <a:latin typeface="Consolas" panose="020B0609020204030204" pitchFamily="49" charset="0"/>
                <a:ea typeface="+mn-ea"/>
                <a:cs typeface="Consolas" panose="020B0609020204030204" pitchFamily="49" charset="0"/>
              </a:rPr>
              <a:t>)</a:t>
            </a: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 = (absolute(</a:t>
            </a:r>
            <a:r>
              <a:rPr lang="en-US" sz="1800" b="1" dirty="0" err="1" smtClean="0">
                <a:solidFill>
                  <a:srgbClr val="FF0000"/>
                </a:solidFill>
                <a:latin typeface="Consolas" panose="020B0609020204030204" pitchFamily="49" charset="0"/>
                <a:ea typeface="+mn-ea"/>
                <a:cs typeface="Consolas" panose="020B0609020204030204" pitchFamily="49" charset="0"/>
              </a:rPr>
              <a:t>num</a:t>
            </a:r>
            <a:r>
              <a:rPr lang="en-US" sz="1800" dirty="0" smtClean="0">
                <a:latin typeface="Consolas" panose="020B0609020204030204" pitchFamily="49" charset="0"/>
                <a:ea typeface="+mn-ea"/>
                <a:cs typeface="Consolas" panose="020B0609020204030204" pitchFamily="49" charset="0"/>
              </a:rPr>
              <a:t>))</a:t>
            </a:r>
            <a:endParaRPr lang="en-US" dirty="0">
              <a:ea typeface="+mn-ea"/>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   print(</a:t>
            </a:r>
            <a:r>
              <a:rPr lang="en-US" sz="1800" b="1" dirty="0" err="1" smtClean="0">
                <a:solidFill>
                  <a:srgbClr val="FF0000"/>
                </a:solidFill>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a:t>
            </a:r>
          </a:p>
        </p:txBody>
      </p:sp>
      <p:grpSp>
        <p:nvGrpSpPr>
          <p:cNvPr id="14" name="Group 13"/>
          <p:cNvGrpSpPr>
            <a:grpSpLocks/>
          </p:cNvGrpSpPr>
          <p:nvPr/>
        </p:nvGrpSpPr>
        <p:grpSpPr bwMode="auto">
          <a:xfrm>
            <a:off x="6019800" y="3659187"/>
            <a:ext cx="1981200" cy="954086"/>
            <a:chOff x="6057900" y="3432109"/>
            <a:chExt cx="1981200" cy="954086"/>
          </a:xfrm>
        </p:grpSpPr>
        <p:sp>
          <p:nvSpPr>
            <p:cNvPr id="4" name="Rectangle 3"/>
            <p:cNvSpPr/>
            <p:nvPr/>
          </p:nvSpPr>
          <p:spPr>
            <a:xfrm>
              <a:off x="6057900" y="3432109"/>
              <a:ext cx="1981200" cy="9540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err="1" smtClean="0">
                  <a:latin typeface="Consolas" pitchFamily="49" charset="0"/>
                </a:rPr>
                <a:t>absNum</a:t>
              </a:r>
              <a:endParaRPr lang="en-US" altLang="en-US" sz="1400" dirty="0">
                <a:latin typeface="Consolas" pitchFamily="49" charset="0"/>
              </a:endParaRPr>
            </a:p>
          </p:txBody>
        </p:sp>
        <p:sp>
          <p:nvSpPr>
            <p:cNvPr id="6" name="Rectangle 5"/>
            <p:cNvSpPr/>
            <p:nvPr/>
          </p:nvSpPr>
          <p:spPr>
            <a:xfrm>
              <a:off x="6667500" y="391835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19800" y="2438400"/>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096000" y="2857499"/>
            <a:ext cx="1028700" cy="1287929"/>
            <a:chOff x="6134100" y="2630521"/>
            <a:chExt cx="1028700" cy="1287825"/>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H="1" flipV="1">
              <a:off x="6896100" y="2938471"/>
              <a:ext cx="38100" cy="979875"/>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absolute(</a:t>
            </a:r>
            <a:r>
              <a:rPr lang="en-US" altLang="en-US" sz="1800" b="1" dirty="0" err="1">
                <a:solidFill>
                  <a:srgbClr val="FF0000"/>
                </a:solidFill>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etc.</a:t>
            </a:r>
          </a:p>
          <a:p>
            <a:pPr eaLnBrk="1" hangingPunct="1"/>
            <a:endParaRPr lang="en-US" altLang="en-US" sz="1800" dirty="0"/>
          </a:p>
        </p:txBody>
      </p:sp>
    </p:spTree>
    <p:extLst>
      <p:ext uri="{BB962C8B-B14F-4D97-AF65-F5344CB8AC3E}">
        <p14:creationId xmlns:p14="http://schemas.microsoft.com/office/powerpoint/2010/main" val="3691120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Parameter Passing Vs. </a:t>
            </a:r>
            <a:r>
              <a:rPr lang="en-US" altLang="en-US" b="1" dirty="0" smtClean="0">
                <a:solidFill>
                  <a:srgbClr val="3366FF"/>
                </a:solidFill>
              </a:rPr>
              <a:t>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a:t>
            </a:r>
            <a:r>
              <a:rPr lang="en-US" b="1" dirty="0" smtClean="0">
                <a:solidFill>
                  <a:srgbClr val="3366FF"/>
                </a:solidFill>
                <a:ea typeface="+mn-ea"/>
              </a:rPr>
              <a:t>communicate information OUT OF a function</a:t>
            </a:r>
            <a:r>
              <a:rPr lang="en-US" dirty="0">
                <a:ea typeface="+mn-ea"/>
              </a:rPr>
              <a:t> </a:t>
            </a:r>
            <a:r>
              <a:rPr lang="en-US" dirty="0" smtClean="0">
                <a:ea typeface="+mn-ea"/>
              </a:rPr>
              <a:t>as a function ends (going back/returning to a caller).</a:t>
            </a: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rgbClr val="FF0000"/>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rgbClr val="3366FF"/>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square(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result =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num</a:t>
            </a:r>
            <a:endParaRPr lang="en-US" altLang="en-US" sz="1800" dirty="0">
              <a:latin typeface="Consolas" pitchFamily="49" charset="0"/>
            </a:endParaRPr>
          </a:p>
          <a:p>
            <a:pPr marL="0" lvl="1" eaLnBrk="1" hangingPunct="1"/>
            <a:r>
              <a:rPr lang="en-US" altLang="en-US" sz="1800" dirty="0">
                <a:latin typeface="Consolas" pitchFamily="49" charset="0"/>
              </a:rPr>
              <a:t>    return(</a:t>
            </a:r>
            <a:r>
              <a:rPr lang="en-US" altLang="en-US" sz="1800" b="1" dirty="0">
                <a:solidFill>
                  <a:srgbClr val="3366FF"/>
                </a:solidFill>
                <a:latin typeface="Consolas" pitchFamily="49" charset="0"/>
              </a:rPr>
              <a:t>result</a:t>
            </a:r>
            <a:r>
              <a:rPr lang="en-US" altLang="en-US" sz="1800" dirty="0">
                <a:latin typeface="Consolas" pitchFamily="49" charset="0"/>
              </a:rPr>
              <a:t>)</a:t>
            </a:r>
          </a:p>
          <a:p>
            <a:pPr eaLnBrk="1" hangingPunct="1"/>
            <a:endParaRPr lang="en-US" altLang="en-US" sz="1800" dirty="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3366FF"/>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rPr>
                <a:t>Return value</a:t>
              </a:r>
            </a:p>
          </p:txBody>
        </p:sp>
      </p:grpSp>
      <p:sp>
        <p:nvSpPr>
          <p:cNvPr id="36" name="TextBox 35"/>
          <p:cNvSpPr txBox="1">
            <a:spLocks noChangeArrowheads="1"/>
          </p:cNvSpPr>
          <p:nvPr/>
        </p:nvSpPr>
        <p:spPr bwMode="auto">
          <a:xfrm>
            <a:off x="152400" y="4622800"/>
            <a:ext cx="55626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dirty="0">
                <a:latin typeface="Consolas" pitchFamily="49" charset="0"/>
              </a:rPr>
              <a:t>def start():</a:t>
            </a:r>
          </a:p>
          <a:p>
            <a:pPr lvl="1" eaLnBrk="1" hangingPunct="1"/>
            <a:r>
              <a:rPr lang="en-US" altLang="en-US" sz="1800" dirty="0">
                <a:latin typeface="Consolas" pitchFamily="49" charset="0"/>
              </a:rPr>
              <a:t>    </a:t>
            </a:r>
            <a:r>
              <a:rPr lang="en-US" altLang="en-US" sz="1800" dirty="0" err="1" smtClean="0">
                <a:latin typeface="Consolas" pitchFamily="49" charset="0"/>
              </a:rPr>
              <a:t>aStr</a:t>
            </a:r>
            <a:r>
              <a:rPr lang="en-US" altLang="en-US" sz="1800" dirty="0" smtClean="0">
                <a:latin typeface="Consolas" pitchFamily="49" charset="0"/>
              </a:rPr>
              <a:t> </a:t>
            </a:r>
            <a:r>
              <a:rPr lang="en-US" altLang="en-US" sz="1800" dirty="0">
                <a:latin typeface="Consolas" pitchFamily="49" charset="0"/>
              </a:rPr>
              <a:t>= </a:t>
            </a:r>
            <a:r>
              <a:rPr lang="en-US" altLang="en-US" sz="1800" dirty="0" smtClean="0">
                <a:latin typeface="Consolas" pitchFamily="49" charset="0"/>
              </a:rPr>
              <a:t>input</a:t>
            </a:r>
            <a:r>
              <a:rPr lang="en-US" altLang="en-US" sz="1800" dirty="0">
                <a:latin typeface="Consolas" pitchFamily="49" charset="0"/>
              </a:rPr>
              <a:t>("Enter number: </a:t>
            </a:r>
            <a:r>
              <a:rPr lang="en-US" altLang="en-US" sz="1800" dirty="0" smtClean="0">
                <a:latin typeface="Consolas" pitchFamily="49" charset="0"/>
              </a:rPr>
              <a:t>")</a:t>
            </a:r>
          </a:p>
          <a:p>
            <a:pPr lvl="1" eaLnBrk="1" hangingPunct="1"/>
            <a:r>
              <a:rPr lang="en-US" altLang="en-US" sz="1800" dirty="0">
                <a:latin typeface="Consolas" pitchFamily="49" charset="0"/>
              </a:rPr>
              <a:t> </a:t>
            </a:r>
            <a:r>
              <a:rPr lang="en-US" altLang="en-US" sz="1800" dirty="0" smtClean="0">
                <a:latin typeface="Consolas" pitchFamily="49" charset="0"/>
              </a:rPr>
              <a:t>   num = int(</a:t>
            </a:r>
            <a:r>
              <a:rPr lang="en-US" altLang="en-US" sz="1800" dirty="0" err="1" smtClean="0">
                <a:latin typeface="Consolas" pitchFamily="49" charset="0"/>
              </a:rPr>
              <a:t>aStr</a:t>
            </a:r>
            <a:r>
              <a:rPr lang="en-US" altLang="en-US" sz="1800" dirty="0" smtClean="0">
                <a:latin typeface="Consolas" pitchFamily="49" charset="0"/>
              </a:rPr>
              <a:t>)</a:t>
            </a:r>
            <a:endParaRPr lang="en-US" altLang="en-US" sz="1800" dirty="0">
              <a:latin typeface="Consolas" pitchFamily="49" charset="0"/>
            </a:endParaRPr>
          </a:p>
          <a:p>
            <a:pPr lvl="1" eaLnBrk="1" hangingPunct="1"/>
            <a:r>
              <a:rPr lang="en-US" altLang="en-US" sz="1800" dirty="0">
                <a:latin typeface="Consolas" pitchFamily="49" charset="0"/>
              </a:rPr>
              <a:t>    result = square(</a:t>
            </a:r>
            <a:r>
              <a:rPr lang="en-US" altLang="en-US" sz="1800" dirty="0" err="1">
                <a:latin typeface="Consolas" pitchFamily="49" charset="0"/>
              </a:rPr>
              <a:t>num</a:t>
            </a:r>
            <a:r>
              <a:rPr lang="en-US" altLang="en-US" sz="1800" dirty="0">
                <a:latin typeface="Consolas" pitchFamily="49" charset="0"/>
              </a:rPr>
              <a:t>)</a:t>
            </a:r>
          </a:p>
          <a:p>
            <a:pPr lvl="1" eaLnBrk="1" hangingPunct="1"/>
            <a:r>
              <a:rPr lang="en-US" altLang="en-US" sz="1800" dirty="0">
                <a:latin typeface="Consolas" pitchFamily="49" charset="0"/>
              </a:rPr>
              <a:t>    print(result)</a:t>
            </a:r>
          </a:p>
          <a:p>
            <a:pPr eaLnBrk="1" hangingPunct="1"/>
            <a:endParaRPr lang="en-US" altLang="en-US" sz="1800" dirty="0"/>
          </a:p>
        </p:txBody>
      </p:sp>
    </p:spTree>
    <p:extLst>
      <p:ext uri="{BB962C8B-B14F-4D97-AF65-F5344CB8AC3E}">
        <p14:creationId xmlns:p14="http://schemas.microsoft.com/office/powerpoint/2010/main" val="4113939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up)">
                                      <p:cBhvr>
                                        <p:cTn id="52" dur="500"/>
                                        <p:tgtEl>
                                          <p:spTgt spid="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dirty="0"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dirty="0" smtClean="0"/>
              <a:t>Clear function: A function that squares a number.</a:t>
            </a:r>
          </a:p>
          <a:p>
            <a:pPr marL="803275" lvl="2" indent="-342900">
              <a:buFontTx/>
              <a:buAutoNum type="alphaLcParenR"/>
            </a:pPr>
            <a:r>
              <a:rPr lang="en-US" altLang="en-US" sz="2000" dirty="0" smtClean="0"/>
              <a:t>Ambiguous function: A function that calculates the square and the cube of a number.</a:t>
            </a:r>
          </a:p>
          <a:p>
            <a:pPr marL="796925" lvl="3" indent="-107950"/>
            <a:r>
              <a:rPr lang="en-US" altLang="en-US" sz="1800" dirty="0" smtClean="0"/>
              <a:t>Writing a function that is too specific makes it less useful (in this case what if we wanted to perform one operation but not the other).</a:t>
            </a:r>
          </a:p>
          <a:p>
            <a:pPr marL="803275" lvl="2" indent="-342900"/>
            <a:r>
              <a:rPr lang="en-US" altLang="en-US" sz="2000" dirty="0" smtClean="0"/>
              <a:t>Also functions that perform multiple tasks can be harder to test.</a:t>
            </a:r>
          </a:p>
        </p:txBody>
      </p:sp>
    </p:spTree>
    <p:extLst>
      <p:ext uri="{BB962C8B-B14F-4D97-AF65-F5344CB8AC3E}">
        <p14:creationId xmlns:p14="http://schemas.microsoft.com/office/powerpoint/2010/main" val="3427251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dirty="0" smtClean="0"/>
              <a:t>(Related to the previous point). Functions should have a self-descriptive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dirty="0" smtClean="0"/>
              <a:t>Good: </a:t>
            </a:r>
            <a:r>
              <a:rPr lang="en-US" altLang="en-US" sz="1800" dirty="0" err="1" smtClean="0">
                <a:latin typeface="Consolas" pitchFamily="49" charset="0"/>
              </a:rPr>
              <a:t>drawShape</a:t>
            </a:r>
            <a:r>
              <a:rPr lang="en-US" altLang="en-US" sz="1800" dirty="0" smtClean="0">
                <a:latin typeface="Consolas" pitchFamily="49" charset="0"/>
              </a:rPr>
              <a:t>()</a:t>
            </a:r>
            <a:r>
              <a:rPr lang="en-US" altLang="en-US" sz="1800" dirty="0" smtClean="0"/>
              <a:t>, </a:t>
            </a:r>
            <a:r>
              <a:rPr lang="en-US" altLang="en-US" sz="1800" dirty="0" err="1" smtClean="0">
                <a:latin typeface="Consolas" pitchFamily="49" charset="0"/>
              </a:rPr>
              <a:t>toUpper</a:t>
            </a:r>
            <a:r>
              <a:rPr lang="en-US" altLang="en-US" sz="1800" dirty="0" smtClean="0">
                <a:latin typeface="Consolas" pitchFamily="49" charset="0"/>
              </a:rPr>
              <a:t>()</a:t>
            </a:r>
          </a:p>
          <a:p>
            <a:pPr marL="631825" lvl="1" indent="-342900">
              <a:buFont typeface="Arial" charset="0"/>
              <a:buNone/>
            </a:pPr>
            <a:r>
              <a:rPr lang="en-US" altLang="en-US" sz="1800" dirty="0" smtClean="0">
                <a:latin typeface="Consolas" pitchFamily="49" charset="0"/>
              </a:rPr>
              <a:t>        </a:t>
            </a:r>
            <a:r>
              <a:rPr lang="en-US" altLang="en-US" sz="1800" dirty="0" err="1" smtClean="0">
                <a:latin typeface="Consolas" pitchFamily="49" charset="0"/>
              </a:rPr>
              <a:t>isNum</a:t>
            </a:r>
            <a:r>
              <a:rPr lang="en-US" altLang="en-US" sz="1800" dirty="0" smtClean="0">
                <a:latin typeface="Consolas" pitchFamily="49" charset="0"/>
              </a:rPr>
              <a:t>()</a:t>
            </a:r>
            <a:r>
              <a:rPr lang="en-US" altLang="en-US" sz="1800" dirty="0" smtClean="0">
                <a:latin typeface="Arial" charset="0"/>
              </a:rPr>
              <a:t>, </a:t>
            </a:r>
            <a:r>
              <a:rPr lang="en-US" altLang="en-US" sz="1800" dirty="0" err="1" smtClean="0">
                <a:latin typeface="Consolas" pitchFamily="49" charset="0"/>
              </a:rPr>
              <a:t>isUpper</a:t>
            </a:r>
            <a:r>
              <a:rPr lang="en-US" altLang="en-US" sz="1800" dirty="0" smtClean="0">
                <a:latin typeface="Consolas" pitchFamily="49" charset="0"/>
              </a:rPr>
              <a:t>()</a:t>
            </a:r>
            <a:r>
              <a:rPr lang="en-US" altLang="en-US" sz="1800" dirty="0" smtClean="0">
                <a:latin typeface="Arial" charset="0"/>
              </a:rPr>
              <a:t>   </a:t>
            </a:r>
            <a:r>
              <a:rPr lang="en-US" altLang="en-US" sz="1800" b="1" dirty="0" smtClean="0">
                <a:solidFill>
                  <a:srgbClr val="3366FF"/>
                </a:solidFill>
                <a:latin typeface="Arial" charset="0"/>
              </a:rPr>
              <a:t># Boolean functions: Asks a question </a:t>
            </a:r>
            <a:endParaRPr lang="en-US" altLang="en-US" sz="1800" b="1" dirty="0" smtClean="0">
              <a:solidFill>
                <a:srgbClr val="3366FF"/>
              </a:solidFill>
              <a:latin typeface="Consolas" pitchFamily="49" charset="0"/>
            </a:endParaRPr>
          </a:p>
          <a:p>
            <a:pPr marL="631825" lvl="1" indent="-342900">
              <a:buFontTx/>
              <a:buAutoNum type="alphaLcParenR"/>
            </a:pPr>
            <a:r>
              <a:rPr lang="en-US" altLang="en-US" sz="1800" dirty="0" smtClean="0"/>
              <a:t>Bad: </a:t>
            </a:r>
            <a:r>
              <a:rPr lang="en-US" altLang="en-US" sz="1800" dirty="0" err="1" smtClean="0">
                <a:latin typeface="Consolas" pitchFamily="49" charset="0"/>
              </a:rPr>
              <a:t>doIt</a:t>
            </a:r>
            <a:r>
              <a:rPr lang="en-US" altLang="en-US" sz="1800" dirty="0" smtClean="0">
                <a:latin typeface="Consolas" pitchFamily="49" charset="0"/>
              </a:rPr>
              <a:t>()</a:t>
            </a:r>
            <a:r>
              <a:rPr lang="en-US" altLang="en-US" sz="1800" dirty="0" smtClean="0">
                <a:latin typeface="Arial" charset="0"/>
              </a:rPr>
              <a:t>, </a:t>
            </a:r>
            <a:r>
              <a:rPr lang="en-US" altLang="en-US" sz="1800" dirty="0" smtClean="0">
                <a:latin typeface="Consolas" pitchFamily="49" charset="0"/>
              </a:rPr>
              <a:t>go(), a()</a:t>
            </a:r>
          </a:p>
          <a:p>
            <a:pPr marL="457200" indent="-457200"/>
            <a:endParaRPr lang="en-US" altLang="en-US" dirty="0" smtClean="0"/>
          </a:p>
        </p:txBody>
      </p:sp>
    </p:spTree>
    <p:extLst>
      <p:ext uri="{BB962C8B-B14F-4D97-AF65-F5344CB8AC3E}">
        <p14:creationId xmlns:p14="http://schemas.microsoft.com/office/powerpoint/2010/main" val="145400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dirty="0" smtClean="0"/>
              <a:t>Try to avoid writing functions that are longer than one screen in length.</a:t>
            </a:r>
          </a:p>
          <a:p>
            <a:pPr marL="803275" lvl="2" indent="-342900">
              <a:buFontTx/>
              <a:buAutoNum type="alphaLcParenR"/>
            </a:pPr>
            <a:r>
              <a:rPr lang="en-US" altLang="en-US" sz="2000" dirty="0" smtClean="0"/>
              <a:t>Tracing functions that span multiple screens is more difficult.</a:t>
            </a:r>
          </a:p>
          <a:p>
            <a:pPr marL="803275" lvl="2" indent="-342900">
              <a:buFontTx/>
              <a:buAutoNum type="alphaLcParenR"/>
            </a:pPr>
            <a:r>
              <a:rPr lang="en-US" altLang="en-US" sz="2000" dirty="0" smtClean="0"/>
              <a:t>See each assignment description for what constitutes “one screen”.</a:t>
            </a:r>
          </a:p>
          <a:p>
            <a:pPr marL="457200" indent="-457200">
              <a:buFontTx/>
              <a:buAutoNum type="arabicPeriod" startAt="4"/>
            </a:pPr>
            <a:r>
              <a:rPr lang="en-US" altLang="en-US" dirty="0" smtClean="0"/>
              <a:t>The conventions for naming variables should also be applied in the naming of functions.</a:t>
            </a:r>
          </a:p>
          <a:p>
            <a:pPr marL="838200" lvl="1" indent="-381000">
              <a:buFontTx/>
              <a:buAutoNum type="alphaLcParenR"/>
            </a:pPr>
            <a:r>
              <a:rPr lang="en-US" altLang="en-US" dirty="0" smtClean="0"/>
              <a:t>Lower case characters only.</a:t>
            </a:r>
          </a:p>
          <a:p>
            <a:pPr marL="838200" lvl="1" indent="-381000">
              <a:buFontTx/>
              <a:buAutoNum type="alphaLcParenR"/>
            </a:pPr>
            <a:r>
              <a:rPr lang="en-US" altLang="en-US" dirty="0" smtClean="0"/>
              <a:t>With functions that are named using multiple words capitalize the first letter of each word except the first (so-called </a:t>
            </a:r>
            <a:r>
              <a:rPr lang="ja-JP" altLang="en-US" dirty="0" smtClean="0"/>
              <a:t>“</a:t>
            </a:r>
            <a:r>
              <a:rPr lang="en-US" altLang="ja-JP" dirty="0" smtClean="0"/>
              <a:t>camel case</a:t>
            </a:r>
            <a:r>
              <a:rPr lang="ja-JP" altLang="en-US" dirty="0" smtClean="0"/>
              <a:t>”</a:t>
            </a:r>
            <a:r>
              <a:rPr lang="en-US" altLang="ja-JP" dirty="0" smtClean="0"/>
              <a:t>) - most common approach or use the underscore (less common). Example: </a:t>
            </a:r>
            <a:r>
              <a:rPr lang="en-US" altLang="ja-JP" sz="1800" dirty="0" err="1" smtClean="0">
                <a:latin typeface="Consolas" pitchFamily="49" charset="0"/>
              </a:rPr>
              <a:t>toUpper</a:t>
            </a:r>
            <a:r>
              <a:rPr lang="en-US" altLang="ja-JP" sz="1800" dirty="0" smtClean="0">
                <a:latin typeface="Consolas" pitchFamily="49" charset="0"/>
              </a:rPr>
              <a:t>()</a:t>
            </a:r>
          </a:p>
          <a:p>
            <a:pPr marL="457200" lvl="1" indent="0">
              <a:buNone/>
            </a:pPr>
            <a:r>
              <a:rPr lang="en-US" altLang="ja-JP" sz="1800" dirty="0" smtClean="0">
                <a:latin typeface="Calibri" panose="020F0502020204030204" pitchFamily="34" charset="0"/>
                <a:cs typeface="Calibri" panose="020F0502020204030204" pitchFamily="34" charset="0"/>
              </a:rPr>
              <a:t>(Python doesn’t follow this convention but it’s an exception).</a:t>
            </a:r>
          </a:p>
          <a:p>
            <a:pPr marL="838200" lvl="1" indent="-381000">
              <a:buFont typeface="Times New Roman" pitchFamily="18" charset="0"/>
              <a:buNone/>
            </a:pPr>
            <a:endParaRPr lang="en-US" altLang="en-US" dirty="0" smtClean="0"/>
          </a:p>
          <a:p>
            <a:pPr marL="838200" lvl="1" indent="-381000">
              <a:buFontTx/>
              <a:buAutoNum type="alphaLcParenR"/>
            </a:pPr>
            <a:endParaRPr lang="en-US" altLang="en-US" dirty="0" smtClean="0"/>
          </a:p>
          <a:p>
            <a:pPr marL="457200" indent="-457200"/>
            <a:endParaRPr lang="en-US" altLang="en-US" dirty="0" smtClean="0"/>
          </a:p>
        </p:txBody>
      </p:sp>
    </p:spTree>
    <p:extLst>
      <p:ext uri="{BB962C8B-B14F-4D97-AF65-F5344CB8AC3E}">
        <p14:creationId xmlns:p14="http://schemas.microsoft.com/office/powerpoint/2010/main" val="1664511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2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Documenting Functions (Parameters)</a:t>
            </a:r>
          </a:p>
        </p:txBody>
      </p:sp>
      <p:sp>
        <p:nvSpPr>
          <p:cNvPr id="57347" name="Content Placeholder 2"/>
          <p:cNvSpPr>
            <a:spLocks noGrp="1"/>
          </p:cNvSpPr>
          <p:nvPr>
            <p:ph idx="1"/>
          </p:nvPr>
        </p:nvSpPr>
        <p:spPr/>
        <p:txBody>
          <a:bodyPr/>
          <a:lstStyle/>
          <a:p>
            <a:r>
              <a:rPr lang="en-US" altLang="en-US" dirty="0" smtClean="0"/>
              <a:t>Python doesn’t require the type to be specified in the parameter list.</a:t>
            </a:r>
          </a:p>
          <a:p>
            <a:r>
              <a:rPr lang="en-US" altLang="en-US" dirty="0" smtClean="0"/>
              <a:t>Therefore the number and type of parameters/inputs should be specified in the documentation for the function.</a:t>
            </a:r>
          </a:p>
          <a:p>
            <a:pPr lvl="1" eaLnBrk="1" hangingPunct="1">
              <a:spcBef>
                <a:spcPct val="0"/>
              </a:spcBef>
              <a:buFontTx/>
              <a:buNone/>
            </a:pPr>
            <a:r>
              <a:rPr lang="en-US" altLang="en-US" sz="1600" b="1" dirty="0" smtClean="0">
                <a:solidFill>
                  <a:srgbClr val="3366FF"/>
                </a:solidFill>
                <a:latin typeface="Consolas" pitchFamily="49" charset="0"/>
              </a:rPr>
              <a:t># display(</a:t>
            </a:r>
            <a:r>
              <a:rPr lang="en-US" altLang="en-US" sz="1600" b="1" dirty="0" err="1" smtClean="0">
                <a:solidFill>
                  <a:srgbClr val="3366FF"/>
                </a:solidFill>
                <a:latin typeface="Consolas" pitchFamily="49" charset="0"/>
              </a:rPr>
              <a:t>float,float</a:t>
            </a:r>
            <a:r>
              <a:rPr lang="en-US" altLang="en-US" sz="1600" b="1" dirty="0" smtClean="0">
                <a:solidFill>
                  <a:srgbClr val="3366FF"/>
                </a:solidFill>
                <a:latin typeface="Consolas" pitchFamily="49" charset="0"/>
              </a:rPr>
              <a:t>)</a:t>
            </a:r>
          </a:p>
          <a:p>
            <a:pPr lvl="1" eaLnBrk="1" hangingPunct="1">
              <a:spcBef>
                <a:spcPct val="0"/>
              </a:spcBef>
              <a:buFontTx/>
              <a:buNone/>
            </a:pPr>
            <a:r>
              <a:rPr lang="en-US" altLang="en-US" sz="1600" dirty="0" smtClean="0">
                <a:latin typeface="Consolas" pitchFamily="49" charset="0"/>
              </a:rPr>
              <a:t>def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544607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t>Documenting Functions (</a:t>
            </a:r>
            <a:r>
              <a:rPr lang="en-US" altLang="en-US" smtClean="0"/>
              <a:t>Return Values)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parameters/inputs, the return type should also be documented.</a:t>
            </a:r>
          </a:p>
          <a:p>
            <a:pPr>
              <a:defRPr/>
            </a:pPr>
            <a:r>
              <a:rPr lang="en-US" dirty="0" smtClean="0">
                <a:ea typeface="+mn-ea"/>
              </a:rPr>
              <a:t>Example: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calculate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dirty="0" smtClean="0"/>
              <a:t>(As previously mentioned the documentation should include)</a:t>
            </a:r>
          </a:p>
          <a:p>
            <a:pPr lvl="1"/>
            <a:r>
              <a:rPr lang="en-US" altLang="en-US" dirty="0" smtClean="0"/>
              <a:t>The type and number of parameters/inputs e.g., </a:t>
            </a:r>
            <a:r>
              <a:rPr lang="en-US" altLang="en-US" b="1" dirty="0" smtClean="0">
                <a:solidFill>
                  <a:srgbClr val="3366FF"/>
                </a:solidFill>
              </a:rPr>
              <a:t># fun(</a:t>
            </a:r>
            <a:r>
              <a:rPr lang="en-US" altLang="en-US" b="1" dirty="0" err="1" smtClean="0">
                <a:solidFill>
                  <a:srgbClr val="3366FF"/>
                </a:solidFill>
              </a:rPr>
              <a:t>int,string</a:t>
            </a:r>
            <a:r>
              <a:rPr lang="en-US" altLang="en-US" b="1" dirty="0" smtClean="0">
                <a:solidFill>
                  <a:srgbClr val="3366FF"/>
                </a:solidFill>
              </a:rPr>
              <a:t>)</a:t>
            </a:r>
          </a:p>
          <a:p>
            <a:pPr lvl="1"/>
            <a:r>
              <a:rPr lang="en-US" altLang="en-US" dirty="0" smtClean="0"/>
              <a:t>The type and number of return values e.g., </a:t>
            </a:r>
            <a:r>
              <a:rPr lang="en-US" altLang="en-US" b="1" dirty="0" smtClean="0">
                <a:solidFill>
                  <a:srgbClr val="3366FF"/>
                </a:solidFill>
              </a:rPr>
              <a:t># returns(</a:t>
            </a:r>
            <a:r>
              <a:rPr lang="en-US" altLang="en-US" b="1" dirty="0" err="1" smtClean="0">
                <a:solidFill>
                  <a:srgbClr val="3366FF"/>
                </a:solidFill>
              </a:rPr>
              <a:t>float,float,int</a:t>
            </a:r>
            <a:r>
              <a:rPr lang="en-US" altLang="en-US" b="1" dirty="0" smtClean="0">
                <a:solidFill>
                  <a:srgbClr val="3366FF"/>
                </a:solidFill>
              </a:rPr>
              <a:t>)</a:t>
            </a:r>
          </a:p>
          <a:p>
            <a:r>
              <a:rPr lang="en-US" altLang="en-US" dirty="0" smtClean="0"/>
              <a:t>Additional documentation</a:t>
            </a:r>
          </a:p>
          <a:p>
            <a:pPr lvl="1"/>
            <a:r>
              <a:rPr lang="en-US" altLang="en-US" dirty="0" smtClean="0"/>
              <a:t>Functions are a ‘mini’ program.</a:t>
            </a:r>
          </a:p>
          <a:p>
            <a:pPr lvl="1"/>
            <a:r>
              <a:rPr lang="en-US" altLang="en-US" dirty="0" smtClean="0"/>
              <a:t>Consequently the manner in which an entire program is documented should also repeated in a similar process for each function:</a:t>
            </a:r>
          </a:p>
          <a:p>
            <a:pPr lvl="2"/>
            <a:r>
              <a:rPr lang="en-US" altLang="en-US" dirty="0" smtClean="0"/>
              <a:t>List of program features implemented in a function should be specified in the documentation for that function.</a:t>
            </a:r>
          </a:p>
          <a:p>
            <a:pPr lvl="2"/>
            <a:r>
              <a:rPr lang="en-US" altLang="en-US" dirty="0" smtClean="0"/>
              <a:t>Limitations, assumptions e.g., if a function will divide two parameters then the documentation should indicate that the function requires that the denominator is not zero.</a:t>
            </a:r>
          </a:p>
          <a:p>
            <a:pPr lvl="2"/>
            <a:r>
              <a:rPr lang="en-US" altLang="en-US" dirty="0" smtClean="0"/>
              <a:t>(Authorship and version number may or may not be necessary for the purposes of this class although they are often included in actual practice).</a:t>
            </a:r>
          </a:p>
          <a:p>
            <a:endParaRPr lang="en-US" altLang="en-US" dirty="0" smtClean="0"/>
          </a:p>
        </p:txBody>
      </p:sp>
    </p:spTree>
    <p:extLst>
      <p:ext uri="{BB962C8B-B14F-4D97-AF65-F5344CB8AC3E}">
        <p14:creationId xmlns:p14="http://schemas.microsoft.com/office/powerpoint/2010/main" val="1440440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smtClean="0"/>
              <a:t>How </a:t>
            </a:r>
            <a:r>
              <a:rPr lang="en-US" altLang="en-US" dirty="0"/>
              <a:t>to pass information to functions via </a:t>
            </a:r>
            <a:r>
              <a:rPr lang="en-US" altLang="en-US" dirty="0" smtClean="0"/>
              <a:t>parameters</a:t>
            </a:r>
            <a:endParaRPr lang="en-US" altLang="en-US" dirty="0"/>
          </a:p>
          <a:p>
            <a:pPr>
              <a:lnSpc>
                <a:spcPct val="90000"/>
              </a:lnSpc>
            </a:pPr>
            <a:r>
              <a:rPr lang="en-US" altLang="en-US" dirty="0"/>
              <a:t>How and why to return values from a function</a:t>
            </a:r>
          </a:p>
          <a:p>
            <a:pPr>
              <a:lnSpc>
                <a:spcPct val="90000"/>
              </a:lnSpc>
            </a:pPr>
            <a:r>
              <a:rPr lang="en-CA" altLang="en-US" dirty="0" smtClean="0"/>
              <a:t>How </a:t>
            </a:r>
            <a:r>
              <a:rPr lang="en-CA" altLang="en-US" dirty="0"/>
              <a:t>to document a </a:t>
            </a:r>
            <a:r>
              <a:rPr lang="en-CA" altLang="en-US" dirty="0" smtClean="0"/>
              <a:t>function</a:t>
            </a:r>
          </a:p>
          <a:p>
            <a:pPr>
              <a:lnSpc>
                <a:spcPct val="90000"/>
              </a:lnSpc>
            </a:pPr>
            <a:r>
              <a:rPr lang="en-CA" dirty="0"/>
              <a:t>F</a:t>
            </a:r>
            <a:r>
              <a:rPr lang="en-CA" dirty="0" smtClean="0"/>
              <a:t>unction </a:t>
            </a:r>
            <a:r>
              <a:rPr lang="en-CA" dirty="0"/>
              <a:t>specific style requirements</a:t>
            </a:r>
            <a:endParaRPr lang="en-US" altLang="en-US" dirty="0"/>
          </a:p>
          <a:p>
            <a:endParaRPr lang="en-US" dirty="0"/>
          </a:p>
        </p:txBody>
      </p:sp>
    </p:spTree>
    <p:extLst>
      <p:ext uri="{BB962C8B-B14F-4D97-AF65-F5344CB8AC3E}">
        <p14:creationId xmlns:p14="http://schemas.microsoft.com/office/powerpoint/2010/main" val="36026631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t" anchorCtr="0"/>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30475</TotalTime>
  <Words>3421</Words>
  <Application>Microsoft Office PowerPoint</Application>
  <PresentationFormat>On-screen Show (4:3)</PresentationFormat>
  <Paragraphs>643</Paragraphs>
  <Slides>46</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MS PGothic</vt:lpstr>
      <vt:lpstr>MS PGothic</vt:lpstr>
      <vt:lpstr>Arial</vt:lpstr>
      <vt:lpstr>Calibri</vt:lpstr>
      <vt:lpstr>Consolas</vt:lpstr>
      <vt:lpstr>Times New Roman</vt:lpstr>
      <vt:lpstr>Wingdings</vt:lpstr>
      <vt:lpstr>Office Theme</vt:lpstr>
      <vt:lpstr>Functions: Decomposition And Code Reuse, Part 2</vt:lpstr>
      <vt:lpstr>New Problem: Local Variables Only Exist Inside A Function</vt:lpstr>
      <vt:lpstr>One Solution: Parameter Passing</vt:lpstr>
      <vt:lpstr>Parameter Passing (Function Definition)</vt:lpstr>
      <vt:lpstr>Parameter Passing (Function Call)</vt:lpstr>
      <vt:lpstr>Memory And Parameter Passing</vt:lpstr>
      <vt:lpstr>Important Terminology</vt:lpstr>
      <vt:lpstr>Sample (Simple) Example Question: Terminology</vt:lpstr>
      <vt:lpstr>In Class Exercise:</vt:lpstr>
      <vt:lpstr>Structure Charts</vt:lpstr>
      <vt:lpstr>Structure Chart: temperature.py </vt:lpstr>
      <vt:lpstr>Parameter Passing: Putting It All Together</vt:lpstr>
      <vt:lpstr>Parameter Passing: Putting It All Together (2)</vt:lpstr>
      <vt:lpstr>Parameter Passing: Important Recap!</vt:lpstr>
      <vt:lpstr>Parameter Passing: Another Example</vt:lpstr>
      <vt:lpstr>A Common Mistake: Not Declaring Parameters</vt:lpstr>
      <vt:lpstr>Parameter Passing: Why It’s Needed</vt:lpstr>
      <vt:lpstr>A Common Mistake: Forgetting To Pass Parameters</vt:lpstr>
      <vt:lpstr>The Type And Number Of Parameters Must Match!</vt:lpstr>
      <vt:lpstr>A Common Mistake: The Parameters Don’t Match</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Signifying The End Of A Function</vt:lpstr>
      <vt:lpstr>Another Common Mistake:  Not Saving Return Values (Pre-Created Functions)</vt:lpstr>
      <vt:lpstr>Yet Another Common Mistake:  Not Saving Return Values (Your Functions)</vt:lpstr>
      <vt:lpstr>Parameter Passing Vs. Return Values</vt:lpstr>
      <vt:lpstr>Parameter Passing Vs. Return Values</vt:lpstr>
      <vt:lpstr>Good Style: Functions</vt:lpstr>
      <vt:lpstr>Good Style: Functions (2)</vt:lpstr>
      <vt:lpstr>Good Style: Functions (2)</vt:lpstr>
      <vt:lpstr>Documenting Functions (Parameters)</vt:lpstr>
      <vt:lpstr>Documenting Functions (Return Values)</vt:lpstr>
      <vt:lpstr>Documenting Functions</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functions;function arguments;function parameters, passing parameters;inputs to functions;function return values;returning values from fuctions;documenting functions;function specific style requirement;designing good functions</cp:keywords>
  <cp:lastModifiedBy>James Tam</cp:lastModifiedBy>
  <cp:revision>806</cp:revision>
  <dcterms:created xsi:type="dcterms:W3CDTF">2013-08-26T22:54:00Z</dcterms:created>
  <dcterms:modified xsi:type="dcterms:W3CDTF">2023-05-23T04:21:14Z</dcterms:modified>
</cp:coreProperties>
</file>