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404" r:id="rId3"/>
    <p:sldId id="405" r:id="rId4"/>
    <p:sldId id="406" r:id="rId5"/>
    <p:sldId id="407" r:id="rId6"/>
    <p:sldId id="408" r:id="rId7"/>
    <p:sldId id="409" r:id="rId8"/>
    <p:sldId id="410" r:id="rId9"/>
    <p:sldId id="411" r:id="rId10"/>
    <p:sldId id="419" r:id="rId11"/>
    <p:sldId id="420" r:id="rId12"/>
    <p:sldId id="412" r:id="rId13"/>
    <p:sldId id="413" r:id="rId14"/>
    <p:sldId id="414" r:id="rId15"/>
    <p:sldId id="415" r:id="rId16"/>
    <p:sldId id="416" r:id="rId17"/>
    <p:sldId id="368" r:id="rId18"/>
    <p:sldId id="369" r:id="rId19"/>
    <p:sldId id="380" r:id="rId20"/>
    <p:sldId id="370" r:id="rId21"/>
    <p:sldId id="417" r:id="rId22"/>
    <p:sldId id="371" r:id="rId23"/>
    <p:sldId id="418" r:id="rId24"/>
    <p:sldId id="372" r:id="rId25"/>
    <p:sldId id="373" r:id="rId26"/>
    <p:sldId id="375" r:id="rId27"/>
    <p:sldId id="376" r:id="rId28"/>
    <p:sldId id="377" r:id="rId29"/>
    <p:sldId id="378" r:id="rId30"/>
    <p:sldId id="379" r:id="rId31"/>
    <p:sldId id="338" r:id="rId32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0" clrIdx="0"/>
  <p:cmAuthor id="2" name="Microsoft account" initials="Ma" lastIdx="2" clrIdx="1">
    <p:extLst>
      <p:ext uri="{19B8F6BF-5375-455C-9EA6-DF929625EA0E}">
        <p15:presenceInfo xmlns:p15="http://schemas.microsoft.com/office/powerpoint/2012/main" userId="b79815ee8932e9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B0000"/>
    <a:srgbClr val="FBFBFB"/>
    <a:srgbClr val="FF6161"/>
    <a:srgbClr val="B2B2B2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66" autoAdjust="0"/>
    <p:restoredTop sz="91972" autoAdjust="0"/>
  </p:normalViewPr>
  <p:slideViewPr>
    <p:cSldViewPr>
      <p:cViewPr varScale="1">
        <p:scale>
          <a:sx n="66" d="100"/>
          <a:sy n="66" d="100"/>
        </p:scale>
        <p:origin x="108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962"/>
    </p:cViewPr>
  </p:sorterViewPr>
  <p:notesViewPr>
    <p:cSldViewPr>
      <p:cViewPr varScale="1">
        <p:scale>
          <a:sx n="76" d="100"/>
          <a:sy n="76" d="100"/>
        </p:scale>
        <p:origin x="-1746" y="-96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758107F-1308-47B0-ACE4-9306F0594ED7}" type="datetimeFigureOut">
              <a:rPr lang="en-US"/>
              <a:pPr>
                <a:defRPr/>
              </a:pPr>
              <a:t>5/3/2023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Programming introduction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BA4337-0008-475B-B466-ABE39987F1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3081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10284C0-2BF6-4F3D-8D1D-3C02ED330262}" type="datetimeFigureOut">
              <a:rPr lang="en-US"/>
              <a:pPr>
                <a:defRPr/>
              </a:pPr>
              <a:t>5/3/2023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66D561-56C6-4079-BC7B-205797F6BF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84744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1494" indent="-289036"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6145" indent="-231229"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8602" indent="-231229"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81060" indent="-231229"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43518" indent="-231229" defTabSz="9441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5976" indent="-231229" defTabSz="9441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8434" indent="-231229" defTabSz="9441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30891" indent="-231229" defTabSz="9441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9B63E2-B383-4C3B-970E-029E8FB4CA89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719031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6913"/>
            <a:ext cx="4600575" cy="34512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0220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51494" indent="-289036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56145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18602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81060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43518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05976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68434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30891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AFFDB8AA-C37E-4C2F-97D7-91F7A58C877C}" type="slidenum">
              <a:rPr lang="en-US" altLang="en-US" sz="1000"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3</a:t>
            </a:fld>
            <a:endParaRPr lang="en-US" altLang="en-US" sz="1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915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51494" indent="-289036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56145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18602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81060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43518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05976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68434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30891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785AAFF3-15DD-4C13-BEEC-023FE7A19A88}" type="slidenum">
              <a:rPr lang="en-US" altLang="en-US" sz="1000"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4</a:t>
            </a:fld>
            <a:endParaRPr lang="en-US" altLang="en-US" sz="1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018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51494" indent="-289036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56145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18602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81060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43518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05976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68434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30891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F73F3827-8E50-4701-80DD-467F832E3FA0}" type="slidenum">
              <a:rPr lang="en-US" altLang="en-US" sz="1000"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5</a:t>
            </a:fld>
            <a:endParaRPr lang="en-US" altLang="en-US" sz="1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269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D441B18-3642-4DD5-ABB1-56A0BC7EAFE4}" type="slidenum">
              <a:rPr lang="en-US" altLang="en-US"/>
              <a:pPr eaLnBrk="1" hangingPunct="1"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2977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18BCF86-0CDA-4679-924B-B28CEFB4D84C}" type="slidenum">
              <a:rPr lang="en-US" altLang="en-US"/>
              <a:pPr eaLnBrk="1" hangingPunct="1"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3021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0693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1512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3771642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802F80A-0721-4F89-A1DE-3D13063F3BAF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3289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24916" eaLnBrk="1" hangingPunct="1">
              <a:spcBef>
                <a:spcPct val="0"/>
              </a:spcBef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509668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12709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31137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7656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963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65916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B9AC49E-A112-4865-806D-E6260C4B9959}" type="slidenum">
              <a:rPr lang="en-US" altLang="en-US"/>
              <a:pPr eaLnBrk="1" hangingPunct="1"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27564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553493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3422" indent="-173422">
              <a:buFontTx/>
              <a:buChar char="•"/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B158615-B8C7-4F71-BE1E-F9AA5D36E51D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1120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83F137D-4B73-4397-AB4E-E25821E27B1B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08539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64007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1494" indent="-28903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6145" indent="-23122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8602" indent="-23122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81060" indent="-23122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43518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5976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8434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30891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4186810-946F-4E36-A827-81458E002AE1}" type="slidenum">
              <a:rPr lang="en-US" altLang="en-US"/>
              <a:pPr eaLnBrk="1" hangingPunct="1">
                <a:spcBef>
                  <a:spcPct val="0"/>
                </a:spcBef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72192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6913"/>
            <a:ext cx="4600575" cy="34512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84076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68D4F1C-9833-48CF-8C62-97943BAD766A}" type="slidenum">
              <a:rPr lang="en-US" altLang="en-US"/>
              <a:pPr eaLnBrk="1" hangingPunct="1"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63408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792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/>
              <a:t>How to make the field width variable – determined at run time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Print(“%*&lt;data type&gt;” %(&lt;width of field – can be variable&gt;,&lt;data to display&gt;))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  <a:p>
            <a:r>
              <a:rPr lang="en-US" altLang="en-US" dirty="0"/>
              <a:t>width = int(input())</a:t>
            </a:r>
          </a:p>
          <a:p>
            <a:r>
              <a:rPr lang="en-US" altLang="en-US" dirty="0"/>
              <a:t>print("%*d" %(</a:t>
            </a:r>
            <a:r>
              <a:rPr lang="en-US" altLang="en-US" dirty="0" err="1"/>
              <a:t>width,width</a:t>
            </a:r>
            <a:r>
              <a:rPr lang="en-US" altLang="en-US" dirty="0"/>
              <a:t>))</a:t>
            </a:r>
          </a:p>
          <a:p>
            <a:endParaRPr lang="en-US" altLang="en-US" dirty="0"/>
          </a:p>
          <a:p>
            <a:r>
              <a:rPr lang="en-US" altLang="en-US" dirty="0"/>
              <a:t>Source:</a:t>
            </a:r>
          </a:p>
          <a:p>
            <a:r>
              <a:rPr lang="en-US" altLang="en-US" dirty="0"/>
              <a:t>http://stackoverflow.com/questions/1448820/variable-length-of-s-with-the-operator-in-python</a:t>
            </a:r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1F8142E-8A03-426C-9560-280895FD2316}" type="slidenum">
              <a:rPr lang="en-US" altLang="en-US"/>
              <a:pPr eaLnBrk="1" hangingPunct="1"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5524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6913"/>
            <a:ext cx="4600575" cy="34512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345346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0B958A-3D93-4BEA-A16E-7B82DE81753A}" type="datetimeFigureOut">
              <a:rPr lang="en-US"/>
              <a:pPr>
                <a:defRPr/>
              </a:pPr>
              <a:t>5/3/2023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F6DEFFE-994E-41B2-9567-41904A0836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9424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en-US" sz="1200" dirty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1800" baseline="0">
                <a:solidFill>
                  <a:schemeClr val="tx1"/>
                </a:solidFill>
              </a:defRPr>
            </a:lvl3pPr>
            <a:lvl4pPr>
              <a:defRPr sz="1400"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01109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85908C1-8023-4570-A27C-C54C46E654EC}" type="datetimeFigureOut">
              <a:rPr lang="en-US"/>
              <a:pPr>
                <a:defRPr/>
              </a:pPr>
              <a:t>5/3/2023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1CDB07EF-AB20-467B-AF79-F997E47B09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355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3A4E43-D063-42BC-9F86-71A922CCA73D}" type="datetimeFigureOut">
              <a:rPr lang="en-US"/>
              <a:pPr>
                <a:defRPr/>
              </a:pPr>
              <a:t>5/3/2023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1C4766F-983A-4F8E-B829-CCCD841F23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3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F88B139-9059-44A9-8A73-C231568B8A59}" type="datetimeFigureOut">
              <a:rPr lang="en-US"/>
              <a:pPr>
                <a:defRPr/>
              </a:pPr>
              <a:t>5/3/2023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636036B-EB51-49D3-BA90-A66F643C00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7765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CFEEF65-2576-4792-BDD6-17619D71BC50}" type="datetimeFigureOut">
              <a:rPr lang="en-US"/>
              <a:pPr>
                <a:defRPr/>
              </a:pPr>
              <a:t>5/3/2023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A3E542D9-81B9-48DC-9E0B-42FE4E8265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8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1F3173D-7FA8-4E6A-8575-104EE8D403B9}" type="datetimeFigureOut">
              <a:rPr lang="en-US"/>
              <a:pPr>
                <a:defRPr/>
              </a:pPr>
              <a:t>5/3/2023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A009EC2-7371-4C2E-8805-7448189F6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3561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C963BED-4A82-4B8F-AF06-884F98DBD363}" type="datetimeFigureOut">
              <a:rPr lang="en-US"/>
              <a:pPr>
                <a:defRPr/>
              </a:pPr>
              <a:t>5/3/2023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4C022DC-45AE-4D6B-A76E-069DE9313C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634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D9A461-E306-4258-A721-B3FE76539DB4}" type="datetimeFigureOut">
              <a:rPr lang="en-US"/>
              <a:pPr>
                <a:defRPr/>
              </a:pPr>
              <a:t>5/3/2023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2A4CDC0-7670-4434-9ADE-02B0BF6718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56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105EBE-EA5C-40AB-8071-63E7BAB56C9B}" type="datetimeFigureOut">
              <a:rPr lang="en-US"/>
              <a:pPr>
                <a:defRPr/>
              </a:pPr>
              <a:t>5/3/2023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8B7EB93-2A27-418F-A795-CC52027EB8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7455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7ACEC9-D331-482C-841D-F37DAEC30D26}" type="datetimeFigureOut">
              <a:rPr lang="en-US"/>
              <a:pPr>
                <a:defRPr/>
              </a:pPr>
              <a:t>5/3/2023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D2178A8A-72F2-49B9-93E9-5777275DB8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1836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3810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4800" dirty="0"/>
              <a:t>Getting Started With Python Programming: Part 2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 dirty="0">
              <a:latin typeface="Arial" panose="020B0604020202020204" pitchFamily="34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19200" y="2362200"/>
            <a:ext cx="6769100" cy="198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4300" indent="-1143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800" dirty="0"/>
              <a:t>Getting information from the user (input)</a:t>
            </a:r>
          </a:p>
          <a:p>
            <a:pPr eaLnBrk="1" hangingPunct="1">
              <a:buFontTx/>
              <a:buChar char="•"/>
            </a:pPr>
            <a:r>
              <a:rPr lang="en-US" altLang="en-US" sz="2800" dirty="0"/>
              <a:t>How information is stored, converting between different types</a:t>
            </a:r>
          </a:p>
          <a:p>
            <a:pPr eaLnBrk="1" hangingPunct="1">
              <a:buFontTx/>
              <a:buChar char="•"/>
            </a:pPr>
            <a:r>
              <a:rPr lang="en-US" altLang="en-US" sz="2800" dirty="0"/>
              <a:t>Formatting text 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CA" altLang="en-US" b="1" dirty="0">
                <a:solidFill>
                  <a:srgbClr val="FF0000"/>
                </a:solidFill>
              </a:rPr>
              <a:t>Input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14300" indent="-114300" eaLnBrk="1" hangingPunct="1">
              <a:lnSpc>
                <a:spcPct val="70000"/>
              </a:lnSpc>
              <a:tabLst>
                <a:tab pos="1254125" algn="l"/>
              </a:tabLst>
            </a:pPr>
            <a:r>
              <a:rPr lang="en-CA" altLang="en-US" dirty="0"/>
              <a:t>The computer program getting </a:t>
            </a:r>
            <a:r>
              <a:rPr lang="en-CA" altLang="en-US" i="1" dirty="0"/>
              <a:t>string information</a:t>
            </a:r>
            <a:r>
              <a:rPr lang="en-CA" altLang="en-US" dirty="0"/>
              <a:t> from the user.</a:t>
            </a:r>
          </a:p>
          <a:p>
            <a:pPr marL="114300" indent="-114300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Strings cannot be used for calculations (information for getting numeric input will provided shortly).</a:t>
            </a:r>
            <a:endParaRPr lang="en-CA" altLang="en-US" dirty="0"/>
          </a:p>
          <a:p>
            <a:pPr marL="114300" indent="-114300" eaLnBrk="1" hangingPunct="1">
              <a:lnSpc>
                <a:spcPct val="70000"/>
              </a:lnSpc>
              <a:tabLst>
                <a:tab pos="1254125" algn="l"/>
              </a:tabLst>
            </a:pPr>
            <a:endParaRPr lang="en-CA" altLang="en-US" dirty="0"/>
          </a:p>
          <a:p>
            <a:pPr marL="114300" indent="-114300" eaLnBrk="1" hangingPunct="1">
              <a:lnSpc>
                <a:spcPct val="70000"/>
              </a:lnSpc>
              <a:tabLst>
                <a:tab pos="1254125" algn="l"/>
              </a:tabLst>
            </a:pPr>
            <a:r>
              <a:rPr lang="en-CA" altLang="en-US" b="1" dirty="0"/>
              <a:t>Format: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variable name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 = 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C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		OR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variable name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 = 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input(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Prompting message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20700" lvl="1" eaLnBrk="1" hangingPunct="1">
              <a:lnSpc>
                <a:spcPct val="4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CA" altLang="en-US" sz="1800" dirty="0"/>
          </a:p>
          <a:p>
            <a:pPr marL="114300" indent="-114300" eaLnBrk="1" hangingPunct="1">
              <a:lnSpc>
                <a:spcPct val="40000"/>
              </a:lnSpc>
              <a:spcBef>
                <a:spcPct val="40000"/>
              </a:spcBef>
              <a:tabLst>
                <a:tab pos="1254125" algn="l"/>
              </a:tabLst>
            </a:pPr>
            <a:endParaRPr lang="en-CA" altLang="en-US" dirty="0"/>
          </a:p>
          <a:p>
            <a:pPr marL="114300" indent="-114300" eaLnBrk="1" hangingPunct="1">
              <a:lnSpc>
                <a:spcPct val="40000"/>
              </a:lnSpc>
              <a:spcBef>
                <a:spcPct val="40000"/>
              </a:spcBef>
              <a:tabLst>
                <a:tab pos="1254125" algn="l"/>
              </a:tabLst>
            </a:pPr>
            <a:r>
              <a:rPr lang="en-CA" altLang="en-US" b="1" dirty="0"/>
              <a:t>Name of the full example: </a:t>
            </a:r>
            <a:r>
              <a:rPr lang="en-CA" altLang="en-US" dirty="0">
                <a:latin typeface="Consolas" panose="020B0609020204030204" pitchFamily="49" charset="0"/>
              </a:rPr>
              <a:t>8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input.py</a:t>
            </a:r>
            <a:endParaRPr lang="en-CA" altLang="en-US" dirty="0">
              <a:latin typeface="Consolas" panose="020B0609020204030204" pitchFamily="49" charset="0"/>
            </a:endParaRP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CA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What is your name: 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alt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CA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name = </a:t>
            </a:r>
            <a:r>
              <a:rPr lang="en-CA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</a:p>
          <a:p>
            <a:pPr marL="114300" indent="-114300" eaLnBrk="1" hangingPunct="1">
              <a:lnSpc>
                <a:spcPct val="60000"/>
              </a:lnSpc>
              <a:spcBef>
                <a:spcPct val="40000"/>
              </a:spcBef>
              <a:buFontTx/>
              <a:buNone/>
              <a:tabLst>
                <a:tab pos="1254125" algn="l"/>
              </a:tabLst>
            </a:pPr>
            <a:r>
              <a:rPr lang="en-CA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	                 </a:t>
            </a:r>
            <a:r>
              <a:rPr lang="en-C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CA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name = </a:t>
            </a:r>
            <a:r>
              <a:rPr lang="en-CA" alt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input(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CA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What is your name: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CA" alt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C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           OR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print("What is your name: ", end="")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name = 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endParaRPr lang="en-CA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CA" altLang="en-US" sz="18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495800"/>
            <a:ext cx="295433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334000" y="3321050"/>
            <a:ext cx="3633788" cy="1860550"/>
            <a:chOff x="5334000" y="3321050"/>
            <a:chExt cx="3633788" cy="1860550"/>
          </a:xfrm>
        </p:grpSpPr>
        <p:sp>
          <p:nvSpPr>
            <p:cNvPr id="2" name="Oval 1"/>
            <p:cNvSpPr/>
            <p:nvPr/>
          </p:nvSpPr>
          <p:spPr bwMode="auto">
            <a:xfrm>
              <a:off x="5334000" y="4343400"/>
              <a:ext cx="2590800" cy="8382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" name="Straight Arrow Connector 3"/>
            <p:cNvCxnSpPr/>
            <p:nvPr/>
          </p:nvCxnSpPr>
          <p:spPr bwMode="auto">
            <a:xfrm flipH="1">
              <a:off x="6858000" y="3886200"/>
              <a:ext cx="838200" cy="4572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616" name="TextBox 4"/>
            <p:cNvSpPr txBox="1">
              <a:spLocks noChangeArrowheads="1"/>
            </p:cNvSpPr>
            <p:nvPr/>
          </p:nvSpPr>
          <p:spPr bwMode="auto">
            <a:xfrm>
              <a:off x="6835729" y="3321050"/>
              <a:ext cx="2132059" cy="646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</a:rPr>
                <a:t>Avoid alignment issues such as  this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509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5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Variables: Storing Information </a:t>
            </a:r>
            <a:r>
              <a:rPr lang="en-US" altLang="en-US" dirty="0"/>
              <a:t>(If There Is Time)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465138" y="1100138"/>
            <a:ext cx="8178800" cy="2528887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On the computer all information is stored in binary (2 states)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Example: RAM/memory stores information in a series of on-off combinations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A single off/off combination is referred to as a ‘bit’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endParaRPr lang="en-US" altLang="en-US" dirty="0">
              <a:ea typeface="ＭＳ Ｐゴシック" panose="020B0600070205080204" pitchFamily="34" charset="-128"/>
            </a:endParaRPr>
          </a:p>
          <a:p>
            <a:pPr lvl="1" eaLnBrk="1" hangingPunct="1">
              <a:tabLst>
                <a:tab pos="1254125" algn="l"/>
              </a:tabLst>
            </a:pPr>
            <a:endParaRPr lang="en-US" altLang="en-US" sz="2400" dirty="0">
              <a:ea typeface="ＭＳ Ｐゴシック" panose="020B0600070205080204" pitchFamily="34" charset="-128"/>
            </a:endParaRPr>
          </a:p>
        </p:txBody>
      </p:sp>
      <p:sp>
        <p:nvSpPr>
          <p:cNvPr id="59396" name="Text Box 15"/>
          <p:cNvSpPr txBox="1">
            <a:spLocks noChangeArrowheads="1"/>
          </p:cNvSpPr>
          <p:nvPr/>
        </p:nvSpPr>
        <p:spPr bwMode="auto">
          <a:xfrm>
            <a:off x="889000" y="2660650"/>
            <a:ext cx="1016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Bit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778000" y="2667407"/>
            <a:ext cx="1092200" cy="641160"/>
            <a:chOff x="1778000" y="2667407"/>
            <a:chExt cx="1092200" cy="641160"/>
          </a:xfrm>
        </p:grpSpPr>
        <p:sp>
          <p:nvSpPr>
            <p:cNvPr id="59413" name="Text Box 6"/>
            <p:cNvSpPr txBox="1">
              <a:spLocks noChangeArrowheads="1"/>
            </p:cNvSpPr>
            <p:nvPr/>
          </p:nvSpPr>
          <p:spPr bwMode="auto">
            <a:xfrm>
              <a:off x="2324100" y="2838181"/>
              <a:ext cx="546100" cy="372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on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8000" y="2667407"/>
              <a:ext cx="631814" cy="641160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3175000" y="2724741"/>
            <a:ext cx="2464063" cy="624769"/>
            <a:chOff x="3175000" y="2724741"/>
            <a:chExt cx="2464063" cy="624769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3175000" y="2851153"/>
              <a:ext cx="2006600" cy="410095"/>
              <a:chOff x="3175000" y="2851150"/>
              <a:chExt cx="2006600" cy="409575"/>
            </a:xfrm>
          </p:grpSpPr>
          <p:sp>
            <p:nvSpPr>
              <p:cNvPr id="59410" name="Text Box 10"/>
              <p:cNvSpPr txBox="1">
                <a:spLocks noChangeArrowheads="1"/>
              </p:cNvSpPr>
              <p:nvPr/>
            </p:nvSpPr>
            <p:spPr bwMode="auto">
              <a:xfrm>
                <a:off x="4635500" y="2851150"/>
                <a:ext cx="546100" cy="371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800" dirty="0">
                    <a:latin typeface="Arial" panose="020B0604020202020204" pitchFamily="34" charset="0"/>
                  </a:rPr>
                  <a:t>off</a:t>
                </a:r>
              </a:p>
            </p:txBody>
          </p:sp>
          <p:sp>
            <p:nvSpPr>
              <p:cNvPr id="59411" name="Text Box 11"/>
              <p:cNvSpPr txBox="1">
                <a:spLocks noChangeArrowheads="1"/>
              </p:cNvSpPr>
              <p:nvPr/>
            </p:nvSpPr>
            <p:spPr bwMode="auto">
              <a:xfrm>
                <a:off x="3175000" y="2863850"/>
                <a:ext cx="914400" cy="39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Arial" panose="020B0604020202020204" pitchFamily="34" charset="0"/>
                  </a:rPr>
                  <a:t>OR</a:t>
                </a:r>
              </a:p>
            </p:txBody>
          </p:sp>
        </p:grp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5030688" y="2724741"/>
              <a:ext cx="608375" cy="62476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871538" y="3746793"/>
            <a:ext cx="4649999" cy="868069"/>
            <a:chOff x="871538" y="3746793"/>
            <a:chExt cx="4649999" cy="868069"/>
          </a:xfrm>
        </p:grpSpPr>
        <p:sp>
          <p:nvSpPr>
            <p:cNvPr id="59401" name="Text Box 13"/>
            <p:cNvSpPr txBox="1">
              <a:spLocks noChangeArrowheads="1"/>
            </p:cNvSpPr>
            <p:nvPr/>
          </p:nvSpPr>
          <p:spPr bwMode="auto">
            <a:xfrm>
              <a:off x="871538" y="3746793"/>
              <a:ext cx="957140" cy="868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9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Byte</a:t>
              </a:r>
            </a:p>
            <a:p>
              <a:pPr>
                <a:lnSpc>
                  <a:spcPct val="90000"/>
                </a:lnSpc>
                <a:spcBef>
                  <a:spcPct val="90000"/>
                </a:spcBef>
              </a:pPr>
              <a:r>
                <a:rPr lang="en-US" altLang="en-US" sz="1800" dirty="0">
                  <a:latin typeface="Arial" panose="020B0604020202020204" pitchFamily="34" charset="0"/>
                </a:rPr>
                <a:t>8 bits</a:t>
              </a: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1044" y="4099489"/>
              <a:ext cx="463528" cy="470385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1835236" y="4080395"/>
              <a:ext cx="458080" cy="47042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2374476" y="4085122"/>
              <a:ext cx="458080" cy="470424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2897949" y="4093349"/>
              <a:ext cx="458080" cy="470424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2280" y="4099489"/>
              <a:ext cx="463528" cy="470385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4519786" y="4092384"/>
              <a:ext cx="458080" cy="470424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8009" y="4098524"/>
              <a:ext cx="463528" cy="4703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270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4" name="Text Box 6"/>
          <p:cNvSpPr txBox="1">
            <a:spLocks noChangeArrowheads="1"/>
          </p:cNvSpPr>
          <p:nvPr/>
        </p:nvSpPr>
        <p:spPr bwMode="auto">
          <a:xfrm>
            <a:off x="4667250" y="2051051"/>
            <a:ext cx="2787815" cy="461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latin typeface="Arial" panose="020B0604020202020204" pitchFamily="34" charset="0"/>
              </a:rPr>
              <a:t>Can be stored as</a:t>
            </a:r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Variables: Storing Information </a:t>
            </a:r>
            <a:r>
              <a:rPr lang="en-US" altLang="en-US" dirty="0"/>
              <a:t>(If There Is Time)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465138" y="1100138"/>
            <a:ext cx="8178800" cy="812800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Information must be converted into binary to be stored on a computer.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850900" y="2051050"/>
            <a:ext cx="1978025" cy="801688"/>
            <a:chOff x="850900" y="2051437"/>
            <a:chExt cx="1978572" cy="802058"/>
          </a:xfrm>
        </p:grpSpPr>
        <p:sp>
          <p:nvSpPr>
            <p:cNvPr id="60434" name="Text Box 4"/>
            <p:cNvSpPr txBox="1">
              <a:spLocks noChangeArrowheads="1"/>
            </p:cNvSpPr>
            <p:nvPr/>
          </p:nvSpPr>
          <p:spPr bwMode="auto">
            <a:xfrm>
              <a:off x="850900" y="2051437"/>
              <a:ext cx="19785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Arial" panose="020B0604020202020204" pitchFamily="34" charset="0"/>
                </a:rPr>
                <a:t>User enters</a:t>
              </a:r>
            </a:p>
          </p:txBody>
        </p:sp>
        <p:sp>
          <p:nvSpPr>
            <p:cNvPr id="60435" name="Text Box 11"/>
            <p:cNvSpPr txBox="1">
              <a:spLocks noChangeArrowheads="1"/>
            </p:cNvSpPr>
            <p:nvPr/>
          </p:nvSpPr>
          <p:spPr bwMode="auto">
            <a:xfrm>
              <a:off x="850900" y="2456620"/>
              <a:ext cx="1498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13</a:t>
              </a:r>
            </a:p>
          </p:txBody>
        </p:sp>
      </p:grpSp>
      <p:sp>
        <p:nvSpPr>
          <p:cNvPr id="60422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D5422312-3F12-4777-9643-82203EDB8251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597150" y="2282825"/>
            <a:ext cx="5889751" cy="716468"/>
            <a:chOff x="2597150" y="2282825"/>
            <a:chExt cx="5889751" cy="716468"/>
          </a:xfrm>
        </p:grpSpPr>
        <p:sp>
          <p:nvSpPr>
            <p:cNvPr id="105477" name="Line 5"/>
            <p:cNvSpPr>
              <a:spLocks noChangeShapeType="1"/>
            </p:cNvSpPr>
            <p:nvPr/>
          </p:nvSpPr>
          <p:spPr bwMode="auto">
            <a:xfrm>
              <a:off x="2597150" y="2282825"/>
              <a:ext cx="2070100" cy="4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4800600" y="2509814"/>
              <a:ext cx="3686301" cy="489479"/>
              <a:chOff x="4484374" y="3514799"/>
              <a:chExt cx="3686301" cy="489479"/>
            </a:xfrm>
          </p:grpSpPr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00182" y="3533893"/>
                <a:ext cx="463528" cy="470385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2882">
                <a:off x="4484374" y="3514799"/>
                <a:ext cx="458080" cy="470424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2882">
                <a:off x="5023614" y="3519526"/>
                <a:ext cx="458080" cy="470424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2882">
                <a:off x="5547087" y="3527753"/>
                <a:ext cx="458080" cy="470424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1418" y="3533893"/>
                <a:ext cx="463528" cy="470385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2882">
                <a:off x="7168924" y="3526788"/>
                <a:ext cx="458080" cy="470424"/>
              </a:xfrm>
              <a:prstGeom prst="rect">
                <a:avLst/>
              </a:prstGeom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07147" y="3532928"/>
                <a:ext cx="463528" cy="4703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82867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7" name="Rectangle 3"/>
          <p:cNvSpPr>
            <a:spLocks noGrp="1" noChangeArrowheads="1"/>
          </p:cNvSpPr>
          <p:nvPr>
            <p:ph idx="1"/>
          </p:nvPr>
        </p:nvSpPr>
        <p:spPr>
          <a:xfrm>
            <a:off x="469900" y="1081088"/>
            <a:ext cx="8178800" cy="4024312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1 bit is used to represent the sign, the rest is used to store the size of the number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Sign bit: 1/on = negative, 0/off = positive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>
                <a:ea typeface="ＭＳ Ｐゴシック" panose="020B0600070205080204" pitchFamily="34" charset="-128"/>
              </a:rPr>
              <a:t>Previous example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sz="1800" dirty="0">
              <a:ea typeface="ＭＳ Ｐゴシック" panose="020B0600070205080204" pitchFamily="34" charset="-128"/>
            </a:endParaRPr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Storing Integer Information </a:t>
            </a:r>
            <a:r>
              <a:rPr lang="en-US" altLang="en-US" dirty="0"/>
              <a:t>(If There Is Time)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1444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320390F6-36D6-488C-A98B-589089C2CA12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69900" y="2806700"/>
            <a:ext cx="6716713" cy="1698625"/>
            <a:chOff x="469900" y="2806700"/>
            <a:chExt cx="6716713" cy="169862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7390" y="2918685"/>
              <a:ext cx="463528" cy="470385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1810505" y="3661009"/>
              <a:ext cx="458080" cy="470424"/>
            </a:xfrm>
            <a:prstGeom prst="rect">
              <a:avLst/>
            </a:prstGeom>
          </p:spPr>
        </p:pic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469900" y="2806700"/>
              <a:ext cx="6716713" cy="1698625"/>
              <a:chOff x="469900" y="2806700"/>
              <a:chExt cx="6716713" cy="1698625"/>
            </a:xfrm>
          </p:grpSpPr>
          <p:sp>
            <p:nvSpPr>
              <p:cNvPr id="61447" name="Line 6"/>
              <p:cNvSpPr>
                <a:spLocks noChangeShapeType="1"/>
              </p:cNvSpPr>
              <p:nvPr/>
            </p:nvSpPr>
            <p:spPr bwMode="auto">
              <a:xfrm>
                <a:off x="1193886" y="3009900"/>
                <a:ext cx="698583" cy="1651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61448" name="Text Box 7"/>
              <p:cNvSpPr txBox="1">
                <a:spLocks noChangeArrowheads="1"/>
              </p:cNvSpPr>
              <p:nvPr/>
            </p:nvSpPr>
            <p:spPr bwMode="auto">
              <a:xfrm>
                <a:off x="3414267" y="3124200"/>
                <a:ext cx="3772346" cy="641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dirty="0">
                    <a:latin typeface="Arial" panose="020B0604020202020204" pitchFamily="34" charset="0"/>
                  </a:rPr>
                  <a:t>Digits representing the size of the number (all the remaining bits)</a:t>
                </a:r>
              </a:p>
            </p:txBody>
          </p:sp>
          <p:sp>
            <p:nvSpPr>
              <p:cNvPr id="61449" name="Line 9"/>
              <p:cNvSpPr>
                <a:spLocks noChangeShapeType="1"/>
              </p:cNvSpPr>
              <p:nvPr/>
            </p:nvSpPr>
            <p:spPr bwMode="auto">
              <a:xfrm flipV="1">
                <a:off x="1270095" y="3924300"/>
                <a:ext cx="660478" cy="3429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61450" name="Text Box 10"/>
              <p:cNvSpPr txBox="1">
                <a:spLocks noChangeArrowheads="1"/>
              </p:cNvSpPr>
              <p:nvPr/>
            </p:nvSpPr>
            <p:spPr bwMode="auto">
              <a:xfrm>
                <a:off x="508005" y="3987800"/>
                <a:ext cx="965314" cy="517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Negative number</a:t>
                </a:r>
              </a:p>
            </p:txBody>
          </p:sp>
          <p:sp>
            <p:nvSpPr>
              <p:cNvPr id="61451" name="Text Box 18"/>
              <p:cNvSpPr txBox="1">
                <a:spLocks noChangeArrowheads="1"/>
              </p:cNvSpPr>
              <p:nvPr/>
            </p:nvSpPr>
            <p:spPr bwMode="auto">
              <a:xfrm>
                <a:off x="469900" y="2806700"/>
                <a:ext cx="965314" cy="517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Positive number</a:t>
                </a:r>
              </a:p>
            </p:txBody>
          </p:sp>
          <p:sp>
            <p:nvSpPr>
              <p:cNvPr id="61452" name="TextBox 3"/>
              <p:cNvSpPr txBox="1">
                <a:spLocks noChangeArrowheads="1"/>
              </p:cNvSpPr>
              <p:nvPr/>
            </p:nvSpPr>
            <p:spPr bwMode="auto">
              <a:xfrm>
                <a:off x="2210918" y="3260209"/>
                <a:ext cx="72398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Arial" panose="020B0604020202020204" pitchFamily="34" charset="0"/>
                  </a:rPr>
                  <a:t>1 bit</a:t>
                </a: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762000" y="5118101"/>
            <a:ext cx="5876696" cy="1310163"/>
            <a:chOff x="762000" y="5118101"/>
            <a:chExt cx="5876696" cy="1310163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762000" y="5118101"/>
              <a:ext cx="5876696" cy="812742"/>
              <a:chOff x="762000" y="5118100"/>
              <a:chExt cx="5347979" cy="812800"/>
            </a:xfrm>
          </p:grpSpPr>
          <p:sp>
            <p:nvSpPr>
              <p:cNvPr id="61455" name="Text Box 8"/>
              <p:cNvSpPr txBox="1">
                <a:spLocks noChangeArrowheads="1"/>
              </p:cNvSpPr>
              <p:nvPr/>
            </p:nvSpPr>
            <p:spPr bwMode="auto">
              <a:xfrm>
                <a:off x="762000" y="5270500"/>
                <a:ext cx="965200" cy="517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Positive number</a:t>
                </a:r>
              </a:p>
            </p:txBody>
          </p:sp>
          <p:sp>
            <p:nvSpPr>
              <p:cNvPr id="61456" name="Line 19"/>
              <p:cNvSpPr>
                <a:spLocks noChangeShapeType="1"/>
              </p:cNvSpPr>
              <p:nvPr/>
            </p:nvSpPr>
            <p:spPr bwMode="auto">
              <a:xfrm>
                <a:off x="1473200" y="5537200"/>
                <a:ext cx="850900" cy="3937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61457" name="Text Box 20"/>
              <p:cNvSpPr txBox="1">
                <a:spLocks noChangeArrowheads="1"/>
              </p:cNvSpPr>
              <p:nvPr/>
            </p:nvSpPr>
            <p:spPr bwMode="auto">
              <a:xfrm>
                <a:off x="3315979" y="5118100"/>
                <a:ext cx="27940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Size of number, in this case = 13</a:t>
                </a:r>
              </a:p>
            </p:txBody>
          </p:sp>
          <p:sp>
            <p:nvSpPr>
              <p:cNvPr id="61458" name="AutoShape 21"/>
              <p:cNvSpPr>
                <a:spLocks/>
              </p:cNvSpPr>
              <p:nvPr/>
            </p:nvSpPr>
            <p:spPr bwMode="auto">
              <a:xfrm rot="16200000">
                <a:off x="4332523" y="4191543"/>
                <a:ext cx="368300" cy="2932614"/>
              </a:xfrm>
              <a:prstGeom prst="rightBrace">
                <a:avLst>
                  <a:gd name="adj1" fmla="val 6408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eaVert" wrap="none" anchor="ctr"/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</p:grp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8203" y="5957879"/>
              <a:ext cx="463528" cy="470385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2094967" y="5950773"/>
              <a:ext cx="458080" cy="470424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2952395" y="5938785"/>
              <a:ext cx="458080" cy="470424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3491635" y="5943512"/>
              <a:ext cx="458080" cy="470424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4015108" y="5951739"/>
              <a:ext cx="458080" cy="470424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9439" y="5957879"/>
              <a:ext cx="463528" cy="470385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5636945" y="5950774"/>
              <a:ext cx="458080" cy="470424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5168" y="5956914"/>
              <a:ext cx="463528" cy="4703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403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Storing Real Numbers In The Form Of Floating Point </a:t>
            </a:r>
            <a:r>
              <a:rPr lang="en-US" altLang="en-US" dirty="0"/>
              <a:t> (If There Is Time)</a:t>
            </a:r>
            <a:endParaRPr lang="en-US" dirty="0"/>
          </a:p>
        </p:txBody>
      </p:sp>
      <p:sp>
        <p:nvSpPr>
          <p:cNvPr id="3655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endParaRPr lang="en-US" altLang="en-US" sz="1400" dirty="0"/>
          </a:p>
          <a:p>
            <a:pPr eaLnBrk="1" hangingPunct="1">
              <a:lnSpc>
                <a:spcPct val="90000"/>
              </a:lnSpc>
              <a:buFontTx/>
              <a:buNone/>
              <a:tabLst>
                <a:tab pos="1254125" algn="l"/>
              </a:tabLst>
            </a:pPr>
            <a:endParaRPr lang="en-US" altLang="en-US" sz="1400" dirty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CA" altLang="en-US" sz="1800" dirty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CA" altLang="en-US" sz="1800" dirty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CA" altLang="en-US" sz="1800" dirty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CA" altLang="en-US" sz="1800" dirty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800" dirty="0"/>
              <a:t>Mantissa: digits of the number being stored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800" dirty="0"/>
              <a:t>Exponent: the direction (negative = left, positive=right) and the number of places the decimal point must move (‘float’) when storing the real number as a floating point value.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800" dirty="0"/>
              <a:t>Examples with 5 digits used to represent the mantissa: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600" dirty="0"/>
              <a:t>e.g. One: 123.45 is represented as 12345 * 10</a:t>
            </a:r>
            <a:r>
              <a:rPr lang="en-CA" altLang="en-US" sz="1600" baseline="30000" dirty="0"/>
              <a:t>-2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600" dirty="0"/>
              <a:t>e.g. Two: 0.12 is represented as 12000 * 10</a:t>
            </a:r>
            <a:r>
              <a:rPr lang="en-CA" altLang="en-US" sz="1600" baseline="30000" dirty="0"/>
              <a:t>-5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600" dirty="0"/>
              <a:t>e.g. Three: 123456 is represented as 12345 * 10</a:t>
            </a:r>
            <a:r>
              <a:rPr lang="en-CA" altLang="en-US" sz="1600" baseline="30000" dirty="0"/>
              <a:t>1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tabLst>
                <a:tab pos="1254125" algn="l"/>
              </a:tabLst>
            </a:pPr>
            <a:r>
              <a:rPr lang="en-CA" altLang="en-US" sz="1800" dirty="0"/>
              <a:t>Remember: Using floating point numbers may result in a loss of accuracy (the float is an approximation of the real value to be stored).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US" altLang="en-US" sz="1800" dirty="0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800100" y="1358900"/>
            <a:ext cx="4891088" cy="1403350"/>
            <a:chOff x="136" y="684"/>
            <a:chExt cx="3081" cy="884"/>
          </a:xfrm>
        </p:grpSpPr>
        <p:sp>
          <p:nvSpPr>
            <p:cNvPr id="72709" name="Rectangle 4"/>
            <p:cNvSpPr>
              <a:spLocks noChangeArrowheads="1"/>
            </p:cNvSpPr>
            <p:nvPr/>
          </p:nvSpPr>
          <p:spPr bwMode="auto">
            <a:xfrm>
              <a:off x="286" y="686"/>
              <a:ext cx="475" cy="23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90000"/>
                </a:spcBef>
                <a:buFontTx/>
                <a:buNone/>
              </a:pPr>
              <a:r>
                <a:rPr lang="en-CA" altLang="en-US" sz="2000" dirty="0">
                  <a:latin typeface="Arial" panose="020B0604020202020204" pitchFamily="34" charset="0"/>
                </a:rPr>
                <a:t>Sign</a:t>
              </a:r>
            </a:p>
          </p:txBody>
        </p:sp>
        <p:sp>
          <p:nvSpPr>
            <p:cNvPr id="72710" name="Rectangle 5"/>
            <p:cNvSpPr>
              <a:spLocks noChangeArrowheads="1"/>
            </p:cNvSpPr>
            <p:nvPr/>
          </p:nvSpPr>
          <p:spPr bwMode="auto">
            <a:xfrm>
              <a:off x="923" y="684"/>
              <a:ext cx="1288" cy="23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90000"/>
                </a:spcBef>
                <a:buFontTx/>
                <a:buNone/>
              </a:pPr>
              <a:r>
                <a:rPr lang="en-CA" altLang="en-US" sz="2000" dirty="0">
                  <a:latin typeface="Arial" panose="020B0604020202020204" pitchFamily="34" charset="0"/>
                </a:rPr>
                <a:t>Mantissa</a:t>
              </a:r>
            </a:p>
          </p:txBody>
        </p:sp>
        <p:sp>
          <p:nvSpPr>
            <p:cNvPr id="72711" name="Rectangle 6"/>
            <p:cNvSpPr>
              <a:spLocks noChangeArrowheads="1"/>
            </p:cNvSpPr>
            <p:nvPr/>
          </p:nvSpPr>
          <p:spPr bwMode="auto">
            <a:xfrm>
              <a:off x="2358" y="685"/>
              <a:ext cx="859" cy="23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90000"/>
                </a:spcBef>
                <a:buFontTx/>
                <a:buNone/>
              </a:pPr>
              <a:r>
                <a:rPr lang="en-CA" altLang="en-US" sz="2000" dirty="0">
                  <a:latin typeface="Arial" panose="020B0604020202020204" pitchFamily="34" charset="0"/>
                </a:rPr>
                <a:t>Exponent</a:t>
              </a:r>
            </a:p>
          </p:txBody>
        </p:sp>
        <p:sp>
          <p:nvSpPr>
            <p:cNvPr id="72712" name="Line 7"/>
            <p:cNvSpPr>
              <a:spLocks noChangeShapeType="1"/>
            </p:cNvSpPr>
            <p:nvPr/>
          </p:nvSpPr>
          <p:spPr bwMode="auto">
            <a:xfrm flipV="1">
              <a:off x="256" y="952"/>
              <a:ext cx="272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2713" name="Text Box 8"/>
            <p:cNvSpPr txBox="1">
              <a:spLocks noChangeArrowheads="1"/>
            </p:cNvSpPr>
            <p:nvPr/>
          </p:nvSpPr>
          <p:spPr bwMode="auto">
            <a:xfrm>
              <a:off x="136" y="1376"/>
              <a:ext cx="4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1 bit</a:t>
              </a:r>
            </a:p>
          </p:txBody>
        </p:sp>
        <p:sp>
          <p:nvSpPr>
            <p:cNvPr id="72714" name="Line 9"/>
            <p:cNvSpPr>
              <a:spLocks noChangeShapeType="1"/>
            </p:cNvSpPr>
            <p:nvPr/>
          </p:nvSpPr>
          <p:spPr bwMode="auto">
            <a:xfrm flipV="1">
              <a:off x="1344" y="920"/>
              <a:ext cx="272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2715" name="Text Box 10"/>
            <p:cNvSpPr txBox="1">
              <a:spLocks noChangeArrowheads="1"/>
            </p:cNvSpPr>
            <p:nvPr/>
          </p:nvSpPr>
          <p:spPr bwMode="auto">
            <a:xfrm>
              <a:off x="1072" y="1344"/>
              <a:ext cx="70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Several bits</a:t>
              </a:r>
            </a:p>
          </p:txBody>
        </p:sp>
        <p:sp>
          <p:nvSpPr>
            <p:cNvPr id="72716" name="Line 11"/>
            <p:cNvSpPr>
              <a:spLocks noChangeShapeType="1"/>
            </p:cNvSpPr>
            <p:nvPr/>
          </p:nvSpPr>
          <p:spPr bwMode="auto">
            <a:xfrm flipV="1">
              <a:off x="2560" y="936"/>
              <a:ext cx="272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2717" name="Text Box 12"/>
            <p:cNvSpPr txBox="1">
              <a:spLocks noChangeArrowheads="1"/>
            </p:cNvSpPr>
            <p:nvPr/>
          </p:nvSpPr>
          <p:spPr bwMode="auto">
            <a:xfrm>
              <a:off x="2288" y="1360"/>
              <a:ext cx="70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Several bits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05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990600"/>
            <a:ext cx="8089900" cy="5432425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sz="2400" dirty="0"/>
              <a:t>Typically characters are encoded using ASCII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sz="2400" dirty="0"/>
              <a:t>Each character is mapped to a numeric value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dirty="0">
                <a:cs typeface="Arial" panose="020B0604020202020204" pitchFamily="34" charset="0"/>
              </a:rPr>
              <a:t>E.g., ‘A’ = 65, ‘B’ = 66, ‘a’ = 97, ‘2’ = 50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sz="2400" dirty="0"/>
              <a:t>These numeric values are stored in the computer using binary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Storing Character Information (If There Is Time)</a:t>
            </a:r>
          </a:p>
        </p:txBody>
      </p:sp>
      <p:graphicFrame>
        <p:nvGraphicFramePr>
          <p:cNvPr id="42015" name="Group 31"/>
          <p:cNvGraphicFramePr>
            <a:graphicFrameLocks noGrp="1"/>
          </p:cNvGraphicFramePr>
          <p:nvPr>
            <p:ph idx="1"/>
          </p:nvPr>
        </p:nvGraphicFramePr>
        <p:xfrm>
          <a:off x="838200" y="2743200"/>
          <a:ext cx="5791200" cy="3286125"/>
        </p:xfrm>
        <a:graphic>
          <a:graphicData uri="http://schemas.openxmlformats.org/drawingml/2006/table">
            <a:tbl>
              <a:tblPr/>
              <a:tblGrid>
                <a:gridCol w="18240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669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01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Character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ASCII numeric code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Binary code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62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‘A’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01000001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464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‘B’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66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01000010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78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‘a’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97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01100001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62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‘2’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00110010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401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Storing Information: </a:t>
            </a:r>
            <a:r>
              <a:rPr lang="en-US" altLang="en-US" b="1" dirty="0">
                <a:solidFill>
                  <a:srgbClr val="FF0000"/>
                </a:solidFill>
              </a:rPr>
              <a:t>Bottom Line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Why it important to know that different types of information is stored differently?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One motivation: sometimes students don’t why it’s significant that “123” is not the same as the number 123.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Certain operations only apply to certain types of information and can produce errors or unexpected results when applied to other types of information.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Example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num = </a:t>
            </a:r>
            <a:r>
              <a:rPr lang="en-US" alt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("Enter a number")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numHalved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/ 2</a:t>
            </a:r>
          </a:p>
        </p:txBody>
      </p:sp>
    </p:spTree>
    <p:extLst>
      <p:ext uri="{BB962C8B-B14F-4D97-AF65-F5344CB8AC3E}">
        <p14:creationId xmlns:p14="http://schemas.microsoft.com/office/powerpoint/2010/main" val="104690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</a:rPr>
              <a:t>Converting</a:t>
            </a:r>
            <a:r>
              <a:rPr lang="en-US" b="1" dirty="0"/>
              <a:t> </a:t>
            </a:r>
            <a:r>
              <a:rPr lang="en-US" dirty="0"/>
              <a:t>Between Different Types Of Information</a:t>
            </a:r>
          </a:p>
        </p:txBody>
      </p:sp>
      <p:sp>
        <p:nvSpPr>
          <p:cNvPr id="288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Example motivation: you may want numerical information to be stored as a string (for built in string functions e.g., check if a string consists only of numbers) but also you want to perform calculations).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Some of the conversion mechanisms (functions) available in Python: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b="1" dirty="0"/>
              <a:t>Format</a:t>
            </a:r>
            <a:r>
              <a:rPr lang="en-US" altLang="en-US" dirty="0"/>
              <a:t>:</a:t>
            </a:r>
          </a:p>
          <a:p>
            <a:pPr lvl="2" eaLnBrk="1" hangingPunct="1">
              <a:buFontTx/>
              <a:buNone/>
              <a:tabLst>
                <a:tab pos="1254125" algn="l"/>
              </a:tabLst>
            </a:pPr>
            <a:r>
              <a:rPr lang="en-US" altLang="en-US" sz="16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600" i="1" dirty="0">
                <a:latin typeface="Consolas" panose="020B0609020204030204" pitchFamily="49" charset="0"/>
                <a:cs typeface="Consolas" panose="020B0609020204030204" pitchFamily="49" charset="0"/>
              </a:rPr>
              <a:t>value to convert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2" eaLnBrk="1" hangingPunct="1">
              <a:buFontTx/>
              <a:buNone/>
              <a:tabLst>
                <a:tab pos="1254125" algn="l"/>
              </a:tabLst>
            </a:pP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float(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600" i="1" dirty="0">
                <a:latin typeface="Consolas" panose="020B0609020204030204" pitchFamily="49" charset="0"/>
                <a:cs typeface="Consolas" panose="020B0609020204030204" pitchFamily="49" charset="0"/>
              </a:rPr>
              <a:t>value to convert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2" eaLnBrk="1" hangingPunct="1">
              <a:buFontTx/>
              <a:buNone/>
              <a:tabLst>
                <a:tab pos="1254125" algn="l"/>
              </a:tabLst>
            </a:pPr>
            <a:r>
              <a:rPr lang="en-US" altLang="en-US" sz="16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600" i="1" dirty="0">
                <a:latin typeface="Consolas" panose="020B0609020204030204" pitchFamily="49" charset="0"/>
                <a:cs typeface="Consolas" panose="020B0609020204030204" pitchFamily="49" charset="0"/>
              </a:rPr>
              <a:t>&lt;value to convert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2" eaLnBrk="1" hangingPunct="1">
              <a:buFontTx/>
              <a:buNone/>
              <a:tabLst>
                <a:tab pos="1254125" algn="l"/>
              </a:tabLst>
            </a:pPr>
            <a:endParaRPr lang="en-US" altLang="en-US" dirty="0"/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b="1" dirty="0"/>
              <a:t>Examples</a:t>
            </a:r>
            <a:r>
              <a:rPr lang="en-US" altLang="en-US" dirty="0"/>
              <a:t>: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b="1" dirty="0"/>
              <a:t>Name of the full example</a:t>
            </a:r>
            <a:r>
              <a:rPr lang="en-US" altLang="en-US" sz="1800" dirty="0"/>
              <a:t>:</a:t>
            </a:r>
            <a:r>
              <a:rPr lang="en-US" altLang="en-US" sz="1400" dirty="0"/>
              <a:t> </a:t>
            </a:r>
            <a:r>
              <a:rPr lang="en-US" altLang="en-US" sz="1800" dirty="0">
                <a:latin typeface="Consolas" panose="020B0609020204030204" pitchFamily="49" charset="0"/>
              </a:rPr>
              <a:t>9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convert.py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var1 = 10.9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var2 = 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int(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print(var1,var2)</a:t>
            </a:r>
          </a:p>
        </p:txBody>
      </p:sp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776963"/>
            <a:ext cx="1624012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6019800" y="3124200"/>
            <a:ext cx="3048000" cy="1997075"/>
            <a:chOff x="6019800" y="3138606"/>
            <a:chExt cx="3048000" cy="1997154"/>
          </a:xfrm>
        </p:grpSpPr>
        <p:sp>
          <p:nvSpPr>
            <p:cNvPr id="75783" name="TextBox 2"/>
            <p:cNvSpPr txBox="1">
              <a:spLocks noChangeArrowheads="1"/>
            </p:cNvSpPr>
            <p:nvPr/>
          </p:nvSpPr>
          <p:spPr bwMode="auto">
            <a:xfrm>
              <a:off x="6934200" y="3579852"/>
              <a:ext cx="990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Consolas" panose="020B0609020204030204" pitchFamily="49" charset="0"/>
                  <a:cs typeface="Consolas" panose="020B0609020204030204" pitchFamily="49" charset="0"/>
                </a:rPr>
                <a:t>(    )</a:t>
              </a:r>
            </a:p>
          </p:txBody>
        </p:sp>
        <p:sp>
          <p:nvSpPr>
            <p:cNvPr id="75784" name="TextBox 3"/>
            <p:cNvSpPr txBox="1">
              <a:spLocks noChangeArrowheads="1"/>
            </p:cNvSpPr>
            <p:nvPr/>
          </p:nvSpPr>
          <p:spPr bwMode="auto">
            <a:xfrm>
              <a:off x="6324600" y="3138606"/>
              <a:ext cx="2438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Consolas" panose="020B0609020204030204" pitchFamily="49" charset="0"/>
                  <a:cs typeface="Consolas" panose="020B0609020204030204" pitchFamily="49" charset="0"/>
                </a:rPr>
                <a:t>Value to convert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7429500" y="3410079"/>
              <a:ext cx="0" cy="39689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786" name="TextBox 12"/>
            <p:cNvSpPr txBox="1">
              <a:spLocks noChangeArrowheads="1"/>
            </p:cNvSpPr>
            <p:nvPr/>
          </p:nvSpPr>
          <p:spPr bwMode="auto">
            <a:xfrm>
              <a:off x="6311900" y="4766428"/>
              <a:ext cx="2438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Consolas" panose="020B0609020204030204" pitchFamily="49" charset="0"/>
                  <a:cs typeface="Consolas" panose="020B0609020204030204" pitchFamily="49" charset="0"/>
                </a:rPr>
                <a:t>Converted result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7429500" y="4392781"/>
              <a:ext cx="0" cy="39689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 1"/>
            <p:cNvSpPr/>
            <p:nvPr/>
          </p:nvSpPr>
          <p:spPr>
            <a:xfrm>
              <a:off x="6019800" y="3878103"/>
              <a:ext cx="3048000" cy="49532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Conversion function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438400" y="2957570"/>
            <a:ext cx="3333750" cy="1015173"/>
            <a:chOff x="2438400" y="2957570"/>
            <a:chExt cx="3333750" cy="1015173"/>
          </a:xfrm>
        </p:grpSpPr>
        <p:sp>
          <p:nvSpPr>
            <p:cNvPr id="3" name="Rectangle 2"/>
            <p:cNvSpPr/>
            <p:nvPr/>
          </p:nvSpPr>
          <p:spPr>
            <a:xfrm>
              <a:off x="4171950" y="2957570"/>
              <a:ext cx="1600200" cy="1015173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Digits right of decimal are removed (truncation - no rounding)</a:t>
              </a:r>
              <a:endParaRPr lang="en-CA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" name="Straight Connector 4"/>
            <p:cNvCxnSpPr>
              <a:stCxn id="3" idx="1"/>
            </p:cNvCxnSpPr>
            <p:nvPr/>
          </p:nvCxnSpPr>
          <p:spPr bwMode="auto">
            <a:xfrm flipH="1">
              <a:off x="2438400" y="3465157"/>
              <a:ext cx="1733550" cy="469589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117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Overloaded Operators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same symbol can have different results depending upon the context.</a:t>
            </a:r>
          </a:p>
          <a:p>
            <a:r>
              <a:rPr lang="en-US" dirty="0" smtClean="0"/>
              <a:t>Example: the ‘plus’ operator </a:t>
            </a:r>
            <a:r>
              <a:rPr lang="en-US" b="1" dirty="0" smtClean="0">
                <a:solidFill>
                  <a:srgbClr val="FF0000"/>
                </a:solidFill>
              </a:rPr>
              <a:t>+</a:t>
            </a:r>
          </a:p>
          <a:p>
            <a:pPr lvl="1"/>
            <a:r>
              <a:rPr lang="en-US" dirty="0" smtClean="0"/>
              <a:t>Previously  this symbol represented mathematical </a:t>
            </a:r>
            <a:r>
              <a:rPr lang="en-US" dirty="0" smtClean="0">
                <a:solidFill>
                  <a:srgbClr val="0000FF"/>
                </a:solidFill>
              </a:rPr>
              <a:t>addition</a:t>
            </a:r>
            <a:r>
              <a:rPr lang="en-US" dirty="0" smtClean="0"/>
              <a:t> because the values left and right of the symbol (operands) were numeric e.g.,</a:t>
            </a:r>
          </a:p>
          <a:p>
            <a:pPr marL="5715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num1 = 2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+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2</a:t>
            </a:r>
          </a:p>
          <a:p>
            <a:pPr lvl="1"/>
            <a:r>
              <a:rPr lang="en-US" dirty="0" smtClean="0"/>
              <a:t>If the operands are strings then the symbol represents the string operation </a:t>
            </a:r>
            <a:r>
              <a:rPr lang="en-US" dirty="0" smtClean="0">
                <a:solidFill>
                  <a:srgbClr val="00B050"/>
                </a:solidFill>
              </a:rPr>
              <a:t>concatenation</a:t>
            </a:r>
            <a:r>
              <a:rPr lang="en-US" dirty="0" smtClean="0"/>
              <a:t> e.g.,</a:t>
            </a:r>
          </a:p>
          <a:p>
            <a:pPr marL="5715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str1 = "2"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</a:rPr>
              <a:t>+</a:t>
            </a:r>
            <a:r>
              <a:rPr lang="en-US" dirty="0">
                <a:latin typeface="Consolas" panose="020B0609020204030204" pitchFamily="49" charset="0"/>
              </a:rPr>
              <a:t> "2"</a:t>
            </a:r>
            <a:endParaRPr lang="en-US" dirty="0" smtClean="0">
              <a:latin typeface="Consolas" panose="020B0609020204030204" pitchFamily="49" charset="0"/>
            </a:endParaRPr>
          </a:p>
          <a:p>
            <a:pPr lvl="1"/>
            <a:endParaRPr lang="en-US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4937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Overloaded Operators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b="1" dirty="0"/>
              <a:t>Name of the full example: </a:t>
            </a:r>
            <a:r>
              <a:rPr lang="en-CA" altLang="en-US" dirty="0" smtClean="0">
                <a:latin typeface="Consolas" panose="020B0609020204030204" pitchFamily="49" charset="0"/>
              </a:rPr>
              <a:t>10overloaded_operator.py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num1 = 2 + 2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str1 = "2" + "2"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print("Addition:", num1)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print("Concatenation:", str1)</a:t>
            </a: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#Error cannot perform a </a:t>
            </a:r>
            <a:r>
              <a:rPr lang="en-US" sz="1800" dirty="0" smtClean="0">
                <a:latin typeface="Consolas" panose="020B0609020204030204" pitchFamily="49" charset="0"/>
              </a:rPr>
              <a:t>concatenation </a:t>
            </a:r>
            <a:r>
              <a:rPr lang="en-US" sz="1800" dirty="0">
                <a:latin typeface="Consolas" panose="020B0609020204030204" pitchFamily="49" charset="0"/>
              </a:rPr>
              <a:t>on a number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str2 = "2" + 2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83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Converting Between Different Types Of Information (2)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2000" b="1" dirty="0"/>
              <a:t>Examples</a:t>
            </a:r>
            <a:r>
              <a:rPr lang="en-US" altLang="en-US" sz="2000" dirty="0"/>
              <a:t>:</a:t>
            </a: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b="1" dirty="0"/>
              <a:t>Name of the full example</a:t>
            </a:r>
            <a:r>
              <a:rPr lang="en-US" altLang="en-US" sz="1800" dirty="0"/>
              <a:t>: </a:t>
            </a:r>
            <a:r>
              <a:rPr lang="en-US" altLang="en-US" sz="1800" dirty="0" smtClean="0">
                <a:latin typeface="Consolas" panose="020B0609020204030204" pitchFamily="49" charset="0"/>
              </a:rPr>
              <a:t>11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convert.py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var1 = "100"</a:t>
            </a: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var2 = "-10.5"</a:t>
            </a: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print(var1 + var2)</a:t>
            </a: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int(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float(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1400" dirty="0"/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1400" dirty="0"/>
          </a:p>
          <a:p>
            <a:pPr eaLnBrk="1" hangingPunct="1">
              <a:tabLst>
                <a:tab pos="1254125" algn="l"/>
              </a:tabLst>
            </a:pPr>
            <a:endParaRPr lang="en-US" altLang="en-US" sz="1000" dirty="0"/>
          </a:p>
        </p:txBody>
      </p:sp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987" y="1981200"/>
            <a:ext cx="190500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18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Converting Types: Extra Practice For Students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Determine the output of the following program: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print(12+33)</a:t>
            </a:r>
          </a:p>
          <a:p>
            <a:pPr marL="3429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print("12"+"33")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x = 12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y = 21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x+y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(x)+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(y))</a:t>
            </a:r>
          </a:p>
        </p:txBody>
      </p:sp>
    </p:spTree>
    <p:extLst>
      <p:ext uri="{BB962C8B-B14F-4D97-AF65-F5344CB8AC3E}">
        <p14:creationId xmlns:p14="http://schemas.microsoft.com/office/powerpoint/2010/main" val="92351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Converting Between Different Types Of Information: Getting Numeric Input</a:t>
            </a:r>
            <a:endParaRPr lang="en-US" sz="2500" dirty="0"/>
          </a:p>
        </p:txBody>
      </p:sp>
      <p:sp>
        <p:nvSpPr>
          <p:cNvPr id="3532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The ‘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  <a:r>
              <a:rPr lang="en-US" altLang="en-US" dirty="0"/>
              <a:t>’ function </a:t>
            </a:r>
            <a:r>
              <a:rPr lang="en-US" altLang="en-US" u="sng" dirty="0"/>
              <a:t>only returns a string</a:t>
            </a:r>
            <a:r>
              <a:rPr lang="en-US" altLang="en-US" dirty="0"/>
              <a:t> so the  value returned must be converted to the appropriate type as needed.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b="1" dirty="0"/>
              <a:t>Name of the full example:</a:t>
            </a:r>
            <a:r>
              <a:rPr lang="en-US" altLang="en-US" sz="1800" dirty="0"/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12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convert.py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# No conversion performed: problem!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HUMAN_CAT_AGE_RATIO = 7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age = input("What is your age in years: ")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age * HUMAN_CAT_AGE_RATIO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 ("Age in cat years: ",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tabLst>
                <a:tab pos="1254125" algn="l"/>
              </a:tabLst>
            </a:pP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170613" y="3519488"/>
            <a:ext cx="2720975" cy="1524000"/>
            <a:chOff x="6170885" y="3519993"/>
            <a:chExt cx="2721412" cy="1523494"/>
          </a:xfrm>
        </p:grpSpPr>
        <p:sp>
          <p:nvSpPr>
            <p:cNvPr id="78854" name="AutoShape 5"/>
            <p:cNvSpPr>
              <a:spLocks/>
            </p:cNvSpPr>
            <p:nvPr/>
          </p:nvSpPr>
          <p:spPr bwMode="auto">
            <a:xfrm>
              <a:off x="6170885" y="3810000"/>
              <a:ext cx="279400" cy="736600"/>
            </a:xfrm>
            <a:prstGeom prst="rightBrace">
              <a:avLst>
                <a:gd name="adj1" fmla="val 21970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/>
            </a:p>
          </p:txBody>
        </p:sp>
        <p:sp>
          <p:nvSpPr>
            <p:cNvPr id="78855" name="Text Box 6"/>
            <p:cNvSpPr txBox="1">
              <a:spLocks noChangeArrowheads="1"/>
            </p:cNvSpPr>
            <p:nvPr/>
          </p:nvSpPr>
          <p:spPr bwMode="auto">
            <a:xfrm>
              <a:off x="6450285" y="3519993"/>
              <a:ext cx="2442012" cy="1523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14300" indent="-1143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Char char="•"/>
              </a:pPr>
              <a:r>
                <a:rPr lang="en-US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‘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r>
                <a:rPr lang="en-US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’ refers to a string not a number.</a:t>
              </a:r>
            </a:p>
            <a:p>
              <a:pPr eaLnBrk="1" hangingPunct="1">
                <a:spcBef>
                  <a:spcPct val="50000"/>
                </a:spcBef>
                <a:buFontTx/>
                <a:buChar char="•"/>
              </a:pPr>
              <a:r>
                <a:rPr lang="en-US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The ‘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  <a:r>
                <a:rPr lang="en-US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’ is not mathematical multiplication</a:t>
              </a:r>
              <a:r>
                <a:rPr lang="en-US" altLang="en-US" sz="1600" dirty="0">
                  <a:solidFill>
                    <a:srgbClr val="FF0000"/>
                  </a:solidFill>
                  <a:latin typeface="Arial" panose="020B0604020202020204" pitchFamily="34" charset="0"/>
                </a:rPr>
                <a:t> </a:t>
              </a:r>
            </a:p>
          </p:txBody>
        </p:sp>
      </p:grpSp>
      <p:pic>
        <p:nvPicPr>
          <p:cNvPr id="6042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847725" y="4724400"/>
            <a:ext cx="4879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65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2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/>
              <a:t>Converting Between Different Types Of Information: Getting Numeric Input  (2)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6629400" cy="5410200"/>
          </a:xfrm>
        </p:spPr>
        <p:txBody>
          <a:bodyPr/>
          <a:lstStyle/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# Input converted: Problem solved!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HUMAN_CAT_AGE_RATIO = 7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ageString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input("What is your age in years: ")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ageNum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int(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ageString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ageNum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HUMAN_CAT_AGE_RATIO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print("Age in cat years: ",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print("Alternative: combines 2 steps into 1")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age = int(input("What is your age in years: "))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age * HUMAN_CAT_AGE_RATIO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print("Age in cat years: ",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553200" y="1981200"/>
            <a:ext cx="2354262" cy="1787525"/>
            <a:chOff x="6503276" y="1620991"/>
            <a:chExt cx="2354317" cy="1787217"/>
          </a:xfrm>
        </p:grpSpPr>
        <p:sp>
          <p:nvSpPr>
            <p:cNvPr id="79878" name="AutoShape 9"/>
            <p:cNvSpPr>
              <a:spLocks/>
            </p:cNvSpPr>
            <p:nvPr/>
          </p:nvSpPr>
          <p:spPr bwMode="auto">
            <a:xfrm>
              <a:off x="6503276" y="1895782"/>
              <a:ext cx="279400" cy="618818"/>
            </a:xfrm>
            <a:prstGeom prst="rightBrace">
              <a:avLst>
                <a:gd name="adj1" fmla="val 21974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/>
            </a:p>
          </p:txBody>
        </p:sp>
        <p:sp>
          <p:nvSpPr>
            <p:cNvPr id="79879" name="Text Box 10"/>
            <p:cNvSpPr txBox="1">
              <a:spLocks noChangeArrowheads="1"/>
            </p:cNvSpPr>
            <p:nvPr/>
          </p:nvSpPr>
          <p:spPr bwMode="auto">
            <a:xfrm>
              <a:off x="6774793" y="1620991"/>
              <a:ext cx="2082800" cy="1787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114300" indent="-1143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600"/>
                </a:spcBef>
                <a:buFontTx/>
                <a:buChar char="•"/>
              </a:pPr>
              <a:r>
                <a:rPr lang="en-US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‘</a:t>
              </a:r>
              <a:r>
                <a:rPr lang="en-US" altLang="en-US" sz="1800" b="1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r>
                <a:rPr lang="en-US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’ converted to an integer.</a:t>
              </a:r>
            </a:p>
            <a:p>
              <a:pPr eaLnBrk="1" hangingPunct="1">
                <a:spcBef>
                  <a:spcPts val="600"/>
                </a:spcBef>
                <a:buFontTx/>
                <a:buChar char="•"/>
              </a:pPr>
              <a:r>
                <a:rPr lang="en-US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The ‘</a:t>
              </a:r>
              <a:r>
                <a:rPr lang="en-US" altLang="en-US" sz="1800" b="1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  <a:r>
                <a:rPr lang="en-US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’ now multiplies a numeric value.</a:t>
              </a:r>
              <a:endParaRPr lang="en-US" altLang="en-US" sz="140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1863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56" y="5181600"/>
            <a:ext cx="473551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54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Section Summary: Input, Representations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to get user input in Python</a:t>
            </a:r>
          </a:p>
          <a:p>
            <a:pPr eaLnBrk="1" hangingPunct="1"/>
            <a:r>
              <a:rPr lang="en-US" altLang="en-US"/>
              <a:t>How do the different types of variables store/represent information (optional/extra for now)</a:t>
            </a:r>
          </a:p>
          <a:p>
            <a:pPr eaLnBrk="1" hangingPunct="1"/>
            <a:r>
              <a:rPr lang="en-US" altLang="en-US"/>
              <a:t>How/why to convert between different types </a:t>
            </a:r>
          </a:p>
        </p:txBody>
      </p:sp>
    </p:spTree>
    <p:extLst>
      <p:ext uri="{BB962C8B-B14F-4D97-AF65-F5344CB8AC3E}">
        <p14:creationId xmlns:p14="http://schemas.microsoft.com/office/powerpoint/2010/main" val="394306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Example:</a:t>
            </a:r>
          </a:p>
          <a:p>
            <a:pPr marL="342900" lvl="1" indent="0" eaLnBrk="1" hangingPunct="1">
              <a:buFont typeface="Arial" panose="020B0604020202020204" pitchFamily="34" charset="0"/>
              <a:buNone/>
            </a:pPr>
            <a:r>
              <a:rPr lang="pt-BR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num = 1/3</a:t>
            </a:r>
          </a:p>
          <a:p>
            <a:pPr marL="342900" lvl="1" indent="0" eaLnBrk="1" hangingPunct="1">
              <a:buFont typeface="Arial" panose="020B0604020202020204" pitchFamily="34" charset="0"/>
              <a:buNone/>
            </a:pPr>
            <a:r>
              <a:rPr lang="pt-BR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print("num=",num)</a:t>
            </a:r>
          </a:p>
          <a:p>
            <a:pPr eaLnBrk="1" hangingPunct="1"/>
            <a:endParaRPr lang="en-US" altLang="en-US"/>
          </a:p>
        </p:txBody>
      </p:sp>
      <p:sp>
        <p:nvSpPr>
          <p:cNvPr id="419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By Default Output Is Unformatted</a:t>
            </a:r>
          </a:p>
        </p:txBody>
      </p:sp>
      <p:pic>
        <p:nvPicPr>
          <p:cNvPr id="1873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20925"/>
            <a:ext cx="38322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20713" y="2590800"/>
            <a:ext cx="1752600" cy="1570038"/>
            <a:chOff x="620713" y="2590800"/>
            <a:chExt cx="1752600" cy="1570038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V="1">
              <a:off x="1371600" y="2590800"/>
              <a:ext cx="304800" cy="6858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995" name="TextBox 6"/>
            <p:cNvSpPr txBox="1">
              <a:spLocks noChangeArrowheads="1"/>
            </p:cNvSpPr>
            <p:nvPr/>
          </p:nvSpPr>
          <p:spPr bwMode="auto">
            <a:xfrm>
              <a:off x="620713" y="3237616"/>
              <a:ext cx="1752600" cy="9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</a:rPr>
                <a:t>Sometimes you get extra spaces (or blank lines)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981200" y="2705100"/>
            <a:ext cx="3351213" cy="1657350"/>
            <a:chOff x="1981200" y="2705100"/>
            <a:chExt cx="3351088" cy="1657349"/>
          </a:xfrm>
        </p:grpSpPr>
        <p:sp>
          <p:nvSpPr>
            <p:cNvPr id="6" name="Right Brace 5"/>
            <p:cNvSpPr/>
            <p:nvPr/>
          </p:nvSpPr>
          <p:spPr bwMode="auto">
            <a:xfrm rot="5400000">
              <a:off x="3047952" y="1638348"/>
              <a:ext cx="457200" cy="2590703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1993" name="TextBox 8"/>
            <p:cNvSpPr txBox="1">
              <a:spLocks noChangeArrowheads="1"/>
            </p:cNvSpPr>
            <p:nvPr/>
          </p:nvSpPr>
          <p:spPr bwMode="auto">
            <a:xfrm>
              <a:off x="2514600" y="3162250"/>
              <a:ext cx="2817688" cy="1200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</a:rPr>
                <a:t>The number of places of precision is determined by the language not the programmer</a:t>
              </a:r>
            </a:p>
          </p:txBody>
        </p:sp>
      </p:grp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5800" y="4876800"/>
            <a:ext cx="5943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/>
              <a:t>There may be other issues e.g., you want to display output in columns of fixed width, or right/left aligned output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/>
              <a:t>There may be times that specific precision is needed in the displaying of floating point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Formatting Output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6781800" cy="5410200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Output can be formatted in Python through the use of </a:t>
            </a:r>
            <a:r>
              <a:rPr lang="en-US" altLang="en-US" b="1" dirty="0">
                <a:solidFill>
                  <a:srgbClr val="FF0000"/>
                </a:solidFill>
              </a:rPr>
              <a:t>format specifiers</a:t>
            </a:r>
            <a:r>
              <a:rPr lang="en-US" altLang="en-US" dirty="0"/>
              <a:t> and </a:t>
            </a:r>
            <a:r>
              <a:rPr lang="en-US" altLang="en-US" b="1" dirty="0">
                <a:solidFill>
                  <a:srgbClr val="0000FF"/>
                </a:solidFill>
              </a:rPr>
              <a:t>escape codes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</a:rPr>
              <a:t>Format Specifiers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Format</a:t>
            </a:r>
            <a:r>
              <a:rPr lang="en-US" altLang="en-US" dirty="0"/>
              <a:t>: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 ("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%&lt;</a:t>
            </a:r>
            <a:r>
              <a:rPr lang="en-US" altLang="en-US" sz="1800" b="1" i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placeholder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altLang="en-US" sz="1800" b="1" i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 of info to display/code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%&lt;</a:t>
            </a:r>
            <a:r>
              <a:rPr lang="en-US" altLang="en-US" sz="1800" b="1" i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source of the info to display</a:t>
            </a:r>
            <a:r>
              <a:rPr lang="en-US" altLang="en-US" sz="18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tabLst>
                <a:tab pos="1254125" algn="l"/>
              </a:tabLst>
            </a:pPr>
            <a:endParaRPr lang="en-US" altLang="en-US" sz="1800" dirty="0"/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Example (starting with simple cases)</a:t>
            </a:r>
            <a:r>
              <a:rPr lang="en-US" altLang="en-US" dirty="0"/>
              <a:t>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b="1" dirty="0"/>
              <a:t>Name of the full example:</a:t>
            </a:r>
            <a:r>
              <a:rPr lang="en-US" altLang="en-US" sz="1800" b="1" dirty="0"/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13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formatting.py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tabLst>
                <a:tab pos="1254125" algn="l"/>
              </a:tabLst>
            </a:pPr>
            <a:endParaRPr lang="en-US" altLang="en-US" sz="1800" dirty="0"/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123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st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"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cpsc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231"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%d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      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altLang="en-US" sz="1800" b="1" dirty="0" err="1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print("course: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%s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  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altLang="en-US" sz="1800" b="1" dirty="0" err="1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12.5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alt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%f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%d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%(</a:t>
            </a:r>
            <a:r>
              <a:rPr lang="en-US" altLang="en-US" sz="1800" b="1" dirty="0" err="1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num,num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tabLst>
                <a:tab pos="1254125" algn="l"/>
              </a:tabLst>
            </a:pPr>
            <a:endParaRPr lang="en-US" altLang="en-US" dirty="0"/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5334000" y="1905000"/>
            <a:ext cx="3784600" cy="2010889"/>
            <a:chOff x="5334000" y="1905027"/>
            <a:chExt cx="3784600" cy="2010182"/>
          </a:xfrm>
        </p:grpSpPr>
        <p:cxnSp>
          <p:nvCxnSpPr>
            <p:cNvPr id="5" name="Straight Arrow Connector 4"/>
            <p:cNvCxnSpPr>
              <a:stCxn id="44040" idx="1"/>
            </p:cNvCxnSpPr>
            <p:nvPr/>
          </p:nvCxnSpPr>
          <p:spPr bwMode="auto">
            <a:xfrm flipH="1" flipV="1">
              <a:off x="5334000" y="1905027"/>
              <a:ext cx="1879600" cy="127177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040" name="TextBox 7"/>
            <p:cNvSpPr txBox="1">
              <a:spLocks noChangeArrowheads="1"/>
            </p:cNvSpPr>
            <p:nvPr/>
          </p:nvSpPr>
          <p:spPr bwMode="auto">
            <a:xfrm>
              <a:off x="7213600" y="2438400"/>
              <a:ext cx="1905000" cy="1476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</a:rPr>
                <a:t>Doesn’t literally display this: It’s a placeholder  (for information to be displayed)</a:t>
              </a:r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"/>
          <a:stretch>
            <a:fillRect/>
          </a:stretch>
        </p:blipFill>
        <p:spPr bwMode="auto">
          <a:xfrm>
            <a:off x="4572000" y="4340645"/>
            <a:ext cx="324008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 flipV="1">
            <a:off x="1905000" y="1828800"/>
            <a:ext cx="5907088" cy="76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/>
              <a:t>Types Of Information That Can Be Formatted Via Format Specifiers (Placeholders)</a:t>
            </a:r>
          </a:p>
        </p:txBody>
      </p:sp>
      <p:graphicFrame>
        <p:nvGraphicFramePr>
          <p:cNvPr id="48149" name="Group 2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4032490"/>
              </p:ext>
            </p:extLst>
          </p:nvPr>
        </p:nvGraphicFramePr>
        <p:xfrm>
          <a:off x="838200" y="1676400"/>
          <a:ext cx="7467600" cy="3428999"/>
        </p:xfrm>
        <a:graphic>
          <a:graphicData uri="http://schemas.openxmlformats.org/drawingml/2006/table">
            <a:tbl>
              <a:tblPr/>
              <a:tblGrid>
                <a:gridCol w="26730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7945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524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Specifier</a:t>
                      </a:r>
                    </a:p>
                  </a:txBody>
                  <a:tcPr marL="124743" marR="1247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Type of Information to display</a:t>
                      </a:r>
                    </a:p>
                  </a:txBody>
                  <a:tcPr marL="124743" marR="124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8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%s</a:t>
                      </a:r>
                    </a:p>
                  </a:txBody>
                  <a:tcPr marL="124743" marR="1247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String</a:t>
                      </a:r>
                    </a:p>
                  </a:txBody>
                  <a:tcPr marL="124743" marR="124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8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%d</a:t>
                      </a:r>
                    </a:p>
                  </a:txBody>
                  <a:tcPr marL="124743" marR="1247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Integer</a:t>
                      </a:r>
                    </a:p>
                  </a:txBody>
                  <a:tcPr marL="124743" marR="124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58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%f</a:t>
                      </a:r>
                    </a:p>
                  </a:txBody>
                  <a:tcPr marL="124743" marR="1247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Floating point</a:t>
                      </a:r>
                    </a:p>
                  </a:txBody>
                  <a:tcPr marL="124743" marR="124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 Specifiers: Precision &amp; Field Width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Precision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The number of digits to the right of the decimal point.</a:t>
            </a:r>
          </a:p>
          <a:p>
            <a:pPr lvl="2"/>
            <a:r>
              <a:rPr lang="en-US" dirty="0"/>
              <a:t>E.g. 3.14 has 2 places of precision </a:t>
            </a:r>
          </a:p>
          <a:p>
            <a:pPr lvl="1"/>
            <a:r>
              <a:rPr lang="en-US" dirty="0"/>
              <a:t>Alternate ways of specifying this term as: number of places of precision, number of fractional digits</a:t>
            </a:r>
          </a:p>
          <a:p>
            <a:r>
              <a:rPr lang="en-US" b="1" dirty="0"/>
              <a:t>Field width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Think of it as “the width of a column” (the column created for each format specifier/placeholder).</a:t>
            </a:r>
          </a:p>
          <a:p>
            <a:pPr lvl="2"/>
            <a:r>
              <a:rPr lang="en-US" dirty="0"/>
              <a:t>E.g. 1: Four column width %4s</a:t>
            </a:r>
          </a:p>
          <a:p>
            <a:pPr lvl="2"/>
            <a:r>
              <a:rPr lang="en-US" dirty="0"/>
              <a:t>E.g. 2: Ten column width %10d</a:t>
            </a:r>
          </a:p>
          <a:p>
            <a:pPr lvl="1"/>
            <a:r>
              <a:rPr lang="en-US" dirty="0"/>
              <a:t>When the column is too narrow to display the data then the column width is automatically expanded.</a:t>
            </a:r>
          </a:p>
          <a:p>
            <a:pPr lvl="1"/>
            <a:r>
              <a:rPr lang="en-US" dirty="0"/>
              <a:t>When the column is wider than the width of the data then extra spaces will be added before or after the data.</a:t>
            </a:r>
          </a:p>
          <a:p>
            <a:pPr lvl="2"/>
            <a:r>
              <a:rPr lang="en-US" dirty="0"/>
              <a:t>Space before the first “</a:t>
            </a:r>
            <a:r>
              <a:rPr lang="en-US" dirty="0">
                <a:latin typeface="Consolas" panose="020B0609020204030204" pitchFamily="49" charset="0"/>
              </a:rPr>
              <a:t>ab</a:t>
            </a:r>
            <a:r>
              <a:rPr lang="en-US" dirty="0"/>
              <a:t>” and a space after the second “</a:t>
            </a:r>
            <a:r>
              <a:rPr lang="en-US" dirty="0">
                <a:latin typeface="Consolas" panose="020B0609020204030204" pitchFamily="49" charset="0"/>
              </a:rPr>
              <a:t>ab</a:t>
            </a:r>
            <a:r>
              <a:rPr lang="en-US" dirty="0"/>
              <a:t>” </a:t>
            </a:r>
          </a:p>
          <a:p>
            <a:pPr lvl="2"/>
            <a:r>
              <a:rPr lang="en-US" dirty="0"/>
              <a:t>Space after the first “</a:t>
            </a:r>
            <a:r>
              <a:rPr lang="en-US" dirty="0">
                <a:latin typeface="Consolas" panose="020B0609020204030204" pitchFamily="49" charset="0"/>
              </a:rPr>
              <a:t>ab</a:t>
            </a:r>
            <a:r>
              <a:rPr lang="en-US" dirty="0"/>
              <a:t>” and a space before the second “</a:t>
            </a:r>
            <a:r>
              <a:rPr lang="en-US" dirty="0">
                <a:latin typeface="Consolas" panose="020B0609020204030204" pitchFamily="49" charset="0"/>
              </a:rPr>
              <a:t>ab</a:t>
            </a:r>
            <a:r>
              <a:rPr lang="en-US" dirty="0"/>
              <a:t>” 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67857" b="17857"/>
          <a:stretch/>
        </p:blipFill>
        <p:spPr>
          <a:xfrm>
            <a:off x="7239000" y="6096000"/>
            <a:ext cx="723244" cy="2066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78573" b="-1"/>
          <a:stretch/>
        </p:blipFill>
        <p:spPr>
          <a:xfrm>
            <a:off x="7239000" y="6387392"/>
            <a:ext cx="609600" cy="26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40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Format</a:t>
            </a:r>
            <a:r>
              <a:rPr lang="en-US" altLang="en-US" dirty="0"/>
              <a:t>: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altLang="en-US" sz="1800" b="1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b="1" i="1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field width</a:t>
            </a:r>
            <a:r>
              <a:rPr lang="en-US" altLang="en-US" sz="1800" b="1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baseline="300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altLang="en-US" sz="1800" b="1" dirty="0">
                <a:solidFill>
                  <a:srgbClr val="FF616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b="1" i="1" dirty="0">
                <a:solidFill>
                  <a:srgbClr val="FF616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precision</a:t>
            </a:r>
            <a:r>
              <a:rPr lang="en-US" altLang="en-US" sz="1800" b="1" dirty="0">
                <a:solidFill>
                  <a:srgbClr val="FF616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baseline="300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type of information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endParaRPr lang="en-US" altLang="en-US" sz="1800" baseline="30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/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Examples (format specifiers to format output)</a:t>
            </a:r>
            <a:r>
              <a:rPr lang="en-US" altLang="en-US" dirty="0"/>
              <a:t>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b="1" dirty="0"/>
              <a:t>Name of the full example</a:t>
            </a:r>
            <a:r>
              <a:rPr lang="en-US" altLang="en-US" dirty="0"/>
              <a:t>: </a:t>
            </a:r>
            <a:r>
              <a:rPr lang="en-US" altLang="en-US" dirty="0" smtClean="0">
                <a:latin typeface="Consolas" panose="020B0609020204030204" pitchFamily="49" charset="0"/>
              </a:rPr>
              <a:t>14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formatting.p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num1 = 12.55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num2 = 12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str1 = "hi"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 %str1)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pt-BR" altLang="en-US" sz="1600" dirty="0">
                <a:solidFill>
                  <a:srgbClr val="FF616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f" %num1)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pt-BR" altLang="en-US" sz="1600" dirty="0">
                <a:solidFill>
                  <a:srgbClr val="FF616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f" %num1)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print("%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-5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s" %num2)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-3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s" %("ab", "ab"))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-3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s" %("ab", "ab"))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4356541" y="5019807"/>
            <a:ext cx="1467834" cy="0"/>
            <a:chOff x="4343400" y="4648200"/>
            <a:chExt cx="1467834" cy="0"/>
          </a:xfrm>
        </p:grpSpPr>
        <p:cxnSp>
          <p:nvCxnSpPr>
            <p:cNvPr id="58" name="Straight Connector 57"/>
            <p:cNvCxnSpPr/>
            <p:nvPr/>
          </p:nvCxnSpPr>
          <p:spPr bwMode="auto">
            <a:xfrm>
              <a:off x="4953000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 bwMode="auto">
            <a:xfrm>
              <a:off x="5257800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 bwMode="auto">
            <a:xfrm>
              <a:off x="5543878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 bwMode="auto">
            <a:xfrm>
              <a:off x="4647544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 bwMode="auto">
            <a:xfrm>
              <a:off x="4343400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4346096" y="4760532"/>
            <a:ext cx="597710" cy="286516"/>
            <a:chOff x="4346096" y="4760532"/>
            <a:chExt cx="597710" cy="286516"/>
          </a:xfrm>
        </p:grpSpPr>
        <p:sp>
          <p:nvSpPr>
            <p:cNvPr id="64" name="TextBox 63"/>
            <p:cNvSpPr txBox="1"/>
            <p:nvPr/>
          </p:nvSpPr>
          <p:spPr bwMode="auto">
            <a:xfrm>
              <a:off x="4346096" y="4760532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1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 bwMode="auto">
            <a:xfrm>
              <a:off x="4639006" y="477004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rgbClr val="FF0000"/>
                  </a:solidFill>
                </a:rPr>
                <a:t>2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572323" y="4462852"/>
            <a:ext cx="609600" cy="277000"/>
            <a:chOff x="5566508" y="4187538"/>
            <a:chExt cx="609600" cy="277000"/>
          </a:xfrm>
        </p:grpSpPr>
        <p:sp>
          <p:nvSpPr>
            <p:cNvPr id="49" name="TextBox 48"/>
            <p:cNvSpPr txBox="1"/>
            <p:nvPr/>
          </p:nvSpPr>
          <p:spPr bwMode="auto">
            <a:xfrm>
              <a:off x="5871308" y="418753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6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 bwMode="auto">
            <a:xfrm>
              <a:off x="5566508" y="4187538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.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226082" y="4440440"/>
            <a:ext cx="859031" cy="281595"/>
            <a:chOff x="4832978" y="4481283"/>
            <a:chExt cx="859031" cy="281595"/>
          </a:xfrm>
        </p:grpSpPr>
        <p:sp>
          <p:nvSpPr>
            <p:cNvPr id="34" name="TextBox 33"/>
            <p:cNvSpPr txBox="1"/>
            <p:nvPr/>
          </p:nvSpPr>
          <p:spPr bwMode="auto">
            <a:xfrm>
              <a:off x="4832978" y="4481283"/>
              <a:ext cx="545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 bwMode="auto">
            <a:xfrm>
              <a:off x="5146163" y="4485879"/>
              <a:ext cx="545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971688" y="4434410"/>
            <a:ext cx="609600" cy="277000"/>
            <a:chOff x="5566508" y="4187538"/>
            <a:chExt cx="609600" cy="277000"/>
          </a:xfrm>
        </p:grpSpPr>
        <p:sp>
          <p:nvSpPr>
            <p:cNvPr id="54" name="TextBox 53"/>
            <p:cNvSpPr txBox="1"/>
            <p:nvPr/>
          </p:nvSpPr>
          <p:spPr bwMode="auto">
            <a:xfrm>
              <a:off x="5871308" y="418753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2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 bwMode="auto">
            <a:xfrm>
              <a:off x="5566508" y="4187538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1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193696" y="4124822"/>
            <a:ext cx="574110" cy="279174"/>
            <a:chOff x="4990444" y="4177769"/>
            <a:chExt cx="574110" cy="279174"/>
          </a:xfrm>
        </p:grpSpPr>
        <p:sp>
          <p:nvSpPr>
            <p:cNvPr id="31" name="TextBox 30"/>
            <p:cNvSpPr txBox="1"/>
            <p:nvPr/>
          </p:nvSpPr>
          <p:spPr bwMode="auto">
            <a:xfrm>
              <a:off x="4990444" y="417776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1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 bwMode="auto">
            <a:xfrm>
              <a:off x="5259754" y="4179944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2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solidFill>
                  <a:srgbClr val="FF0000"/>
                </a:solidFill>
              </a:rPr>
              <a:t>Formatting Effects </a:t>
            </a:r>
            <a:r>
              <a:rPr lang="en-US" altLang="en-US" dirty="0"/>
              <a:t>Using Format Specifiers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5169" y="5796171"/>
            <a:ext cx="808990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 eaLnBrk="1" hangingPunct="1">
              <a:spcBef>
                <a:spcPct val="50000"/>
              </a:spcBef>
            </a:pPr>
            <a:r>
              <a:rPr lang="en-US" altLang="en-US" sz="1400" dirty="0">
                <a:latin typeface="Arial" panose="020B0604020202020204" pitchFamily="34" charset="0"/>
              </a:rPr>
              <a:t>1 A positive integer will add leading spaces before the information to display (right align), negatives will add trailing spaces (left align). Excluding a value will set the field width to a value large enough to display the output</a:t>
            </a:r>
          </a:p>
          <a:p>
            <a:pPr marL="285750" indent="-285750" eaLnBrk="1" hangingPunct="1">
              <a:spcBef>
                <a:spcPct val="50000"/>
              </a:spcBef>
            </a:pPr>
            <a:r>
              <a:rPr lang="en-US" altLang="en-US" sz="1400" dirty="0">
                <a:latin typeface="Arial" panose="020B0604020202020204" pitchFamily="34" charset="0"/>
              </a:rPr>
              <a:t>2 For </a:t>
            </a:r>
            <a:r>
              <a:rPr lang="en-US" altLang="en-US" sz="1400" smtClean="0">
                <a:latin typeface="Arial" panose="020B0604020202020204" pitchFamily="34" charset="0"/>
              </a:rPr>
              <a:t>numeric variables </a:t>
            </a:r>
            <a:r>
              <a:rPr lang="en-US" altLang="en-US" sz="1400" dirty="0">
                <a:latin typeface="Arial" panose="020B0604020202020204" pitchFamily="34" charset="0"/>
              </a:rPr>
              <a:t>only.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67857" b="17857"/>
          <a:stretch/>
        </p:blipFill>
        <p:spPr>
          <a:xfrm>
            <a:off x="4419600" y="5075150"/>
            <a:ext cx="723244" cy="2066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b="78571"/>
          <a:stretch/>
        </p:blipFill>
        <p:spPr>
          <a:xfrm>
            <a:off x="3573223" y="3962400"/>
            <a:ext cx="533400" cy="228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t="18012" b="67702"/>
          <a:stretch/>
        </p:blipFill>
        <p:spPr>
          <a:xfrm>
            <a:off x="3573223" y="4267200"/>
            <a:ext cx="533400" cy="1524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t="35714" b="50000"/>
          <a:stretch/>
        </p:blipFill>
        <p:spPr>
          <a:xfrm>
            <a:off x="3573223" y="4572000"/>
            <a:ext cx="533400" cy="152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t="50000" b="35714"/>
          <a:stretch/>
        </p:blipFill>
        <p:spPr>
          <a:xfrm>
            <a:off x="3577431" y="4867407"/>
            <a:ext cx="533400" cy="152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t="78573" b="-1"/>
          <a:stretch/>
        </p:blipFill>
        <p:spPr>
          <a:xfrm>
            <a:off x="4419600" y="5379950"/>
            <a:ext cx="533400" cy="228599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4479238" y="4354474"/>
            <a:ext cx="876956" cy="3908"/>
            <a:chOff x="5257800" y="4411784"/>
            <a:chExt cx="876956" cy="3908"/>
          </a:xfrm>
        </p:grpSpPr>
        <p:cxnSp>
          <p:nvCxnSpPr>
            <p:cNvPr id="21" name="Straight Connector 20"/>
            <p:cNvCxnSpPr/>
            <p:nvPr/>
          </p:nvCxnSpPr>
          <p:spPr bwMode="auto">
            <a:xfrm>
              <a:off x="5867400" y="4411784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auto">
            <a:xfrm>
              <a:off x="5562600" y="4415692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 bwMode="auto">
            <a:xfrm>
              <a:off x="5257800" y="4411784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4769224" y="4126996"/>
            <a:ext cx="609600" cy="277000"/>
            <a:chOff x="5566508" y="4187538"/>
            <a:chExt cx="609600" cy="277000"/>
          </a:xfrm>
        </p:grpSpPr>
        <p:sp>
          <p:nvSpPr>
            <p:cNvPr id="5" name="TextBox 4"/>
            <p:cNvSpPr txBox="1"/>
            <p:nvPr/>
          </p:nvSpPr>
          <p:spPr bwMode="auto">
            <a:xfrm>
              <a:off x="5871308" y="418753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6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5566508" y="4187538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.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cxnSp>
        <p:nvCxnSpPr>
          <p:cNvPr id="30" name="Straight Connector 29"/>
          <p:cNvCxnSpPr/>
          <p:nvPr/>
        </p:nvCxnSpPr>
        <p:spPr bwMode="auto">
          <a:xfrm>
            <a:off x="4155716" y="4359058"/>
            <a:ext cx="267356" cy="0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 bwMode="auto">
          <a:xfrm>
            <a:off x="9533177" y="4842603"/>
            <a:ext cx="304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CA" sz="1200" b="1" dirty="0" smtClean="0">
              <a:solidFill>
                <a:srgbClr val="FF0000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4846252" y="4774525"/>
            <a:ext cx="1165271" cy="268613"/>
            <a:chOff x="5762460" y="4209231"/>
            <a:chExt cx="1165271" cy="268613"/>
          </a:xfrm>
        </p:grpSpPr>
        <p:sp>
          <p:nvSpPr>
            <p:cNvPr id="67" name="TextBox 66"/>
            <p:cNvSpPr txBox="1"/>
            <p:nvPr/>
          </p:nvSpPr>
          <p:spPr bwMode="auto">
            <a:xfrm>
              <a:off x="5762460" y="4214754"/>
              <a:ext cx="545372" cy="262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 bwMode="auto">
            <a:xfrm>
              <a:off x="6382359" y="4209231"/>
              <a:ext cx="545372" cy="262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 bwMode="auto">
            <a:xfrm>
              <a:off x="6077824" y="4215287"/>
              <a:ext cx="545372" cy="262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334865" y="4711409"/>
            <a:ext cx="1755340" cy="0"/>
            <a:chOff x="4343400" y="4648200"/>
            <a:chExt cx="1756865" cy="0"/>
          </a:xfrm>
        </p:grpSpPr>
        <p:cxnSp>
          <p:nvCxnSpPr>
            <p:cNvPr id="29" name="Straight Connector 28"/>
            <p:cNvCxnSpPr/>
            <p:nvPr/>
          </p:nvCxnSpPr>
          <p:spPr bwMode="auto">
            <a:xfrm>
              <a:off x="4952998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 bwMode="auto">
            <a:xfrm>
              <a:off x="5257798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 bwMode="auto">
            <a:xfrm>
              <a:off x="5543875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 bwMode="auto">
            <a:xfrm>
              <a:off x="5832909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 bwMode="auto">
            <a:xfrm>
              <a:off x="4647540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 bwMode="auto">
            <a:xfrm>
              <a:off x="4343400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5303488" y="5296198"/>
            <a:ext cx="876956" cy="0"/>
            <a:chOff x="5303488" y="5296198"/>
            <a:chExt cx="876956" cy="0"/>
          </a:xfrm>
        </p:grpSpPr>
        <p:cxnSp>
          <p:nvCxnSpPr>
            <p:cNvPr id="71" name="Straight Connector 70"/>
            <p:cNvCxnSpPr/>
            <p:nvPr/>
          </p:nvCxnSpPr>
          <p:spPr bwMode="auto">
            <a:xfrm>
              <a:off x="5913088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 bwMode="auto">
            <a:xfrm>
              <a:off x="5607632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 bwMode="auto">
            <a:xfrm>
              <a:off x="5303488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5180084" y="5046834"/>
            <a:ext cx="1029992" cy="295636"/>
            <a:chOff x="5188552" y="5045270"/>
            <a:chExt cx="1029992" cy="295636"/>
          </a:xfrm>
        </p:grpSpPr>
        <p:sp>
          <p:nvSpPr>
            <p:cNvPr id="85" name="TextBox 84"/>
            <p:cNvSpPr txBox="1"/>
            <p:nvPr/>
          </p:nvSpPr>
          <p:spPr bwMode="auto">
            <a:xfrm>
              <a:off x="5913744" y="5045270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b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 bwMode="auto">
            <a:xfrm>
              <a:off x="5616766" y="5046764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a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 bwMode="auto">
            <a:xfrm>
              <a:off x="5188552" y="5063907"/>
              <a:ext cx="545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202525" y="5032695"/>
            <a:ext cx="1076162" cy="301140"/>
            <a:chOff x="5766295" y="5453088"/>
            <a:chExt cx="1076162" cy="301140"/>
          </a:xfrm>
        </p:grpSpPr>
        <p:sp>
          <p:nvSpPr>
            <p:cNvPr id="88" name="TextBox 87"/>
            <p:cNvSpPr txBox="1"/>
            <p:nvPr/>
          </p:nvSpPr>
          <p:spPr bwMode="auto">
            <a:xfrm>
              <a:off x="6296611" y="5453088"/>
              <a:ext cx="545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89" name="TextBox 88"/>
            <p:cNvSpPr txBox="1"/>
            <p:nvPr/>
          </p:nvSpPr>
          <p:spPr bwMode="auto">
            <a:xfrm>
              <a:off x="6093988" y="547722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b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90" name="TextBox 89"/>
            <p:cNvSpPr txBox="1"/>
            <p:nvPr/>
          </p:nvSpPr>
          <p:spPr bwMode="auto">
            <a:xfrm>
              <a:off x="5766295" y="5473614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a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218544" y="5296198"/>
            <a:ext cx="885299" cy="1275"/>
            <a:chOff x="6218544" y="5296198"/>
            <a:chExt cx="885299" cy="1275"/>
          </a:xfrm>
        </p:grpSpPr>
        <p:cxnSp>
          <p:nvCxnSpPr>
            <p:cNvPr id="41" name="Straight Connector 40"/>
            <p:cNvCxnSpPr/>
            <p:nvPr/>
          </p:nvCxnSpPr>
          <p:spPr bwMode="auto">
            <a:xfrm>
              <a:off x="6218544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 bwMode="auto">
            <a:xfrm>
              <a:off x="6531891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 bwMode="auto">
            <a:xfrm>
              <a:off x="6836487" y="5297473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/>
          <p:cNvGrpSpPr/>
          <p:nvPr/>
        </p:nvGrpSpPr>
        <p:grpSpPr>
          <a:xfrm>
            <a:off x="5048232" y="5626008"/>
            <a:ext cx="876956" cy="0"/>
            <a:chOff x="5303488" y="5296198"/>
            <a:chExt cx="876956" cy="0"/>
          </a:xfrm>
        </p:grpSpPr>
        <p:cxnSp>
          <p:nvCxnSpPr>
            <p:cNvPr id="96" name="Straight Connector 95"/>
            <p:cNvCxnSpPr/>
            <p:nvPr/>
          </p:nvCxnSpPr>
          <p:spPr bwMode="auto">
            <a:xfrm>
              <a:off x="5913088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 bwMode="auto">
            <a:xfrm>
              <a:off x="5607632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auto">
            <a:xfrm>
              <a:off x="5303488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/>
          <p:cNvGrpSpPr/>
          <p:nvPr/>
        </p:nvGrpSpPr>
        <p:grpSpPr>
          <a:xfrm>
            <a:off x="5037617" y="5363280"/>
            <a:ext cx="1042629" cy="292280"/>
            <a:chOff x="5302832" y="5046158"/>
            <a:chExt cx="1042629" cy="292280"/>
          </a:xfrm>
        </p:grpSpPr>
        <p:sp>
          <p:nvSpPr>
            <p:cNvPr id="100" name="TextBox 99"/>
            <p:cNvSpPr txBox="1"/>
            <p:nvPr/>
          </p:nvSpPr>
          <p:spPr bwMode="auto">
            <a:xfrm>
              <a:off x="5799615" y="5061439"/>
              <a:ext cx="545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01" name="TextBox 100"/>
            <p:cNvSpPr txBox="1"/>
            <p:nvPr/>
          </p:nvSpPr>
          <p:spPr bwMode="auto">
            <a:xfrm>
              <a:off x="5588910" y="5046721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b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 bwMode="auto">
            <a:xfrm>
              <a:off x="5302832" y="5046158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a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5895856" y="5374176"/>
            <a:ext cx="1021445" cy="287332"/>
            <a:chOff x="6119723" y="5045269"/>
            <a:chExt cx="1021445" cy="287332"/>
          </a:xfrm>
        </p:grpSpPr>
        <p:sp>
          <p:nvSpPr>
            <p:cNvPr id="104" name="TextBox 103"/>
            <p:cNvSpPr txBox="1"/>
            <p:nvPr/>
          </p:nvSpPr>
          <p:spPr bwMode="auto">
            <a:xfrm>
              <a:off x="6119723" y="5054124"/>
              <a:ext cx="545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05" name="TextBox 104"/>
            <p:cNvSpPr txBox="1"/>
            <p:nvPr/>
          </p:nvSpPr>
          <p:spPr bwMode="auto">
            <a:xfrm>
              <a:off x="6836368" y="5055602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b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06" name="TextBox 105"/>
            <p:cNvSpPr txBox="1"/>
            <p:nvPr/>
          </p:nvSpPr>
          <p:spPr bwMode="auto">
            <a:xfrm>
              <a:off x="6531568" y="504526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a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5963288" y="5626008"/>
            <a:ext cx="885299" cy="1275"/>
            <a:chOff x="6218544" y="5296198"/>
            <a:chExt cx="885299" cy="1275"/>
          </a:xfrm>
        </p:grpSpPr>
        <p:cxnSp>
          <p:nvCxnSpPr>
            <p:cNvPr id="108" name="Straight Connector 107"/>
            <p:cNvCxnSpPr/>
            <p:nvPr/>
          </p:nvCxnSpPr>
          <p:spPr bwMode="auto">
            <a:xfrm>
              <a:off x="6218544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auto">
            <a:xfrm>
              <a:off x="6531891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auto">
            <a:xfrm>
              <a:off x="6836487" y="5297473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Displaying The Percent Sign</a:t>
            </a:r>
            <a:r>
              <a:rPr lang="en-US" altLang="en-US" baseline="30000" dirty="0"/>
              <a:t>1 </a:t>
            </a:r>
            <a:r>
              <a:rPr lang="en-US" altLang="en-US" dirty="0"/>
              <a:t> (If There Is Time)</a:t>
            </a:r>
            <a:endParaRPr lang="en-US" alt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If no format specifiers are used then simply enclose the ‘%’ within the quotes of a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print()</a:t>
            </a:r>
            <a:r>
              <a:rPr lang="en-US" altLang="en-US" dirty="0"/>
              <a:t> statement</a:t>
            </a:r>
          </a:p>
          <a:p>
            <a:pPr marL="3429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print("12%")</a:t>
            </a:r>
            <a:r>
              <a:rPr lang="en-US" altLang="en-US" dirty="0">
                <a:solidFill>
                  <a:srgbClr val="3366FF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→ 12%</a:t>
            </a:r>
            <a:endParaRPr lang="en-US" altLang="en-US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en-US" dirty="0"/>
              <a:t>If format specifiers are used within a call to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print()</a:t>
            </a:r>
            <a:r>
              <a:rPr lang="en-US" altLang="en-US" dirty="0"/>
              <a:t> then use one percent sign to act as an escape code for another percent sign to follow</a:t>
            </a:r>
          </a:p>
          <a:p>
            <a:pPr marL="228600" lvl="2" indent="0">
              <a:buNone/>
            </a:pP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print("%f%%" %(100))</a:t>
            </a:r>
            <a:r>
              <a:rPr lang="en-US" altLang="en-US" sz="2000" dirty="0">
                <a:solidFill>
                  <a:srgbClr val="3366FF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→ 100.000000%</a:t>
            </a:r>
            <a:endParaRPr lang="en-US" altLang="en-US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altLang="en-US" dirty="0"/>
          </a:p>
        </p:txBody>
      </p:sp>
      <p:sp>
        <p:nvSpPr>
          <p:cNvPr id="50180" name="TextBox 3"/>
          <p:cNvSpPr txBox="1">
            <a:spLocks noChangeArrowheads="1"/>
          </p:cNvSpPr>
          <p:nvPr/>
        </p:nvSpPr>
        <p:spPr bwMode="auto">
          <a:xfrm>
            <a:off x="0" y="6615113"/>
            <a:ext cx="61722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1 Since the question inevitably comes up each term I’m answering it here</a:t>
            </a:r>
          </a:p>
        </p:txBody>
      </p:sp>
    </p:spTree>
    <p:extLst>
      <p:ext uri="{BB962C8B-B14F-4D97-AF65-F5344CB8AC3E}">
        <p14:creationId xmlns:p14="http://schemas.microsoft.com/office/powerpoint/2010/main" val="32054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One Application Of Format Specifiers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/>
          <a:lstStyle/>
          <a:p>
            <a:pPr eaLnBrk="1" hangingPunct="1"/>
            <a:r>
              <a:rPr lang="en-US" altLang="en-US"/>
              <a:t>It can be used to align columns of text.</a:t>
            </a:r>
          </a:p>
          <a:p>
            <a:pPr eaLnBrk="1" hangingPunct="1"/>
            <a:r>
              <a:rPr lang="en-US" altLang="en-US"/>
              <a:t>Example (movie credits, tabular or financial information)</a:t>
            </a:r>
          </a:p>
        </p:txBody>
      </p:sp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3200400" cy="462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Section Summary: Formatting Output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to use format specifiers (field width, precision) to format output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81000" y="1066800"/>
            <a:ext cx="8204200" cy="5267325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sz="2400"/>
              <a:t>The back-slash character enclosed within quotes won’t be displayed but instead indicates that a formatting (escape) code will follow the slash:</a:t>
            </a: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00FF"/>
                </a:solidFill>
              </a:rPr>
              <a:t>Escape Codes/Characters</a:t>
            </a:r>
          </a:p>
        </p:txBody>
      </p:sp>
      <p:graphicFrame>
        <p:nvGraphicFramePr>
          <p:cNvPr id="369668" name="Group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1867764"/>
              </p:ext>
            </p:extLst>
          </p:nvPr>
        </p:nvGraphicFramePr>
        <p:xfrm>
          <a:off x="762000" y="2362200"/>
          <a:ext cx="7010400" cy="4133849"/>
        </p:xfrm>
        <a:graphic>
          <a:graphicData uri="http://schemas.openxmlformats.org/drawingml/2006/table">
            <a:tbl>
              <a:tblPr/>
              <a:tblGrid>
                <a:gridCol w="23327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776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Escape sequence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Description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\a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Alarm: Causes the program to beep.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229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\n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Newline: Moves the cursor to beginning of the next line.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\t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Tab: Moves the cursor forward one tab stop.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\'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Single quote: Prints a single quote.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\"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Double quote: Prints a double quote.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10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\\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Backslash: Prints one backslash.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00FF"/>
                </a:solidFill>
              </a:rPr>
              <a:t>Escape Codes </a:t>
            </a:r>
            <a:r>
              <a:rPr lang="en-US" altLang="en-US" dirty="0"/>
              <a:t>(2)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3886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r>
              <a:rPr lang="en-CA" b="1" dirty="0"/>
              <a:t>Program name: </a:t>
            </a:r>
            <a:r>
              <a:rPr lang="en-CA" sz="2000" dirty="0" smtClean="0">
                <a:latin typeface="Consolas" panose="020B0609020204030204" pitchFamily="49" charset="0"/>
              </a:rPr>
              <a:t>15</a:t>
            </a:r>
            <a:r>
              <a:rPr lang="en-CA" sz="2000" dirty="0" smtClean="0">
                <a:latin typeface="Consolas" panose="020B0609020204030204" pitchFamily="49" charset="0"/>
                <a:cs typeface="Arial" charset="0"/>
              </a:rPr>
              <a:t>formatting.py</a:t>
            </a:r>
            <a:endParaRPr lang="en-CA" sz="2000" dirty="0">
              <a:latin typeface="Consolas" panose="020B0609020204030204" pitchFamily="49" charset="0"/>
              <a:cs typeface="Arial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tabLst>
                <a:tab pos="1254125" algn="l"/>
              </a:tabLst>
              <a:defRPr/>
            </a:pPr>
            <a:endParaRPr lang="en-CA" sz="2000" dirty="0"/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>
                <a:latin typeface="Arial" charset="0"/>
                <a:cs typeface="Arial" charset="0"/>
              </a:rPr>
              <a:t>print ("</a:t>
            </a:r>
            <a:r>
              <a:rPr lang="en-US" b="1" dirty="0">
                <a:solidFill>
                  <a:srgbClr val="00B050"/>
                </a:solidFill>
                <a:latin typeface="Arial" charset="0"/>
                <a:cs typeface="Arial" charset="0"/>
              </a:rPr>
              <a:t>\a</a:t>
            </a:r>
            <a:r>
              <a:rPr lang="en-US" dirty="0">
                <a:latin typeface="Arial" charset="0"/>
                <a:cs typeface="Arial" charset="0"/>
              </a:rPr>
              <a:t>*Beep!*")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>
                <a:latin typeface="Arial" charset="0"/>
                <a:cs typeface="Arial" charset="0"/>
              </a:rPr>
              <a:t>print ("hi</a:t>
            </a:r>
            <a:r>
              <a:rPr lang="en-US" b="1" dirty="0">
                <a:solidFill>
                  <a:srgbClr val="00B050"/>
                </a:solidFill>
                <a:latin typeface="Arial" charset="0"/>
                <a:cs typeface="Arial" charset="0"/>
              </a:rPr>
              <a:t>\n</a:t>
            </a:r>
            <a:r>
              <a:rPr lang="en-US" dirty="0">
                <a:latin typeface="Arial" charset="0"/>
                <a:cs typeface="Arial" charset="0"/>
              </a:rPr>
              <a:t>there")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>
                <a:latin typeface="Arial" charset="0"/>
                <a:cs typeface="Arial" charset="0"/>
              </a:rPr>
              <a:t>print ('it</a:t>
            </a:r>
            <a:r>
              <a:rPr lang="en-US" b="1" dirty="0">
                <a:solidFill>
                  <a:srgbClr val="00B050"/>
                </a:solidFill>
                <a:latin typeface="Arial" charset="0"/>
                <a:cs typeface="Arial" charset="0"/>
              </a:rPr>
              <a:t>\'</a:t>
            </a:r>
            <a:r>
              <a:rPr lang="en-US" dirty="0">
                <a:latin typeface="Arial" charset="0"/>
                <a:cs typeface="Arial" charset="0"/>
              </a:rPr>
              <a:t>s')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>
                <a:latin typeface="Arial" charset="0"/>
                <a:cs typeface="Arial" charset="0"/>
              </a:rPr>
              <a:t>print ("he</a:t>
            </a:r>
            <a:r>
              <a:rPr lang="en-US" b="1" dirty="0">
                <a:solidFill>
                  <a:srgbClr val="00B050"/>
                </a:solidFill>
                <a:latin typeface="Arial" charset="0"/>
                <a:cs typeface="Arial" charset="0"/>
              </a:rPr>
              <a:t>\\</a:t>
            </a:r>
            <a:r>
              <a:rPr lang="en-US" dirty="0">
                <a:latin typeface="Arial" charset="0"/>
                <a:cs typeface="Arial" charset="0"/>
              </a:rPr>
              <a:t>y </a:t>
            </a:r>
            <a:r>
              <a:rPr lang="en-US" b="1" dirty="0">
                <a:solidFill>
                  <a:srgbClr val="00B050"/>
                </a:solidFill>
                <a:latin typeface="Arial" charset="0"/>
                <a:cs typeface="Arial" charset="0"/>
              </a:rPr>
              <a:t>\"</a:t>
            </a:r>
            <a:r>
              <a:rPr lang="en-US" dirty="0">
                <a:latin typeface="Arial" charset="0"/>
                <a:cs typeface="Arial" charset="0"/>
              </a:rPr>
              <a:t>you</a:t>
            </a:r>
            <a:r>
              <a:rPr lang="en-US" b="1" dirty="0">
                <a:solidFill>
                  <a:srgbClr val="00B050"/>
                </a:solidFill>
                <a:latin typeface="Arial" charset="0"/>
                <a:cs typeface="Arial" charset="0"/>
              </a:rPr>
              <a:t>\"</a:t>
            </a:r>
            <a:r>
              <a:rPr lang="en-US" dirty="0">
                <a:latin typeface="Arial" charset="0"/>
                <a:cs typeface="Arial" charset="0"/>
              </a:rPr>
              <a:t>")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79259"/>
          <a:stretch>
            <a:fillRect/>
          </a:stretch>
        </p:blipFill>
        <p:spPr bwMode="auto">
          <a:xfrm>
            <a:off x="3046413" y="2057400"/>
            <a:ext cx="4357687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41" r="60236" b="40530"/>
          <a:stretch>
            <a:fillRect/>
          </a:stretch>
        </p:blipFill>
        <p:spPr bwMode="auto">
          <a:xfrm>
            <a:off x="3046413" y="2743200"/>
            <a:ext cx="34655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71" r="60236" b="20264"/>
          <a:stretch>
            <a:fillRect/>
          </a:stretch>
        </p:blipFill>
        <p:spPr bwMode="auto">
          <a:xfrm>
            <a:off x="3046413" y="3463925"/>
            <a:ext cx="346551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36" r="60236" b="-2"/>
          <a:stretch>
            <a:fillRect/>
          </a:stretch>
        </p:blipFill>
        <p:spPr bwMode="auto">
          <a:xfrm>
            <a:off x="3276600" y="4240213"/>
            <a:ext cx="346551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/>
              <a:t>Escape Codes: Application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/>
              <a:t>It can be used to nicely format text output (alignment output, provide separators within and between lines)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b="1" dirty="0"/>
              <a:t>Program example</a:t>
            </a:r>
            <a:r>
              <a:rPr lang="en-US" altLang="en-US" dirty="0"/>
              <a:t>: </a:t>
            </a:r>
            <a:r>
              <a:rPr lang="en-US" altLang="en-US" sz="2000" dirty="0" smtClean="0">
                <a:latin typeface="Consolas" panose="020B0609020204030204" pitchFamily="49" charset="0"/>
              </a:rPr>
              <a:t>16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formatting.py</a:t>
            </a:r>
            <a:endParaRPr lang="en-US" alt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firstName = "James"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lastName = "Tam"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mobile = "123-4567"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print("Last name:\t", lastName)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print("First name:\t", firstName)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print("Contact:\t", mobile)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5425" lvl="1" indent="0" eaLnBrk="1" hangingPunct="1">
              <a:buFont typeface="Arial" charset="0"/>
              <a:buNone/>
              <a:defRPr/>
            </a:pPr>
            <a:endParaRPr lang="en-US" altLang="en-US" sz="1800" dirty="0">
              <a:latin typeface="Arial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429000"/>
            <a:ext cx="3594919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Section Summary: Escape Codes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to use escape codes to format 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/>
              <a:t>Extra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/>
              <a:t>Traces: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/>
              <a:t>Modify the examples (output using format specifiers and escape codes) so that they are still valid Python statements.</a:t>
            </a:r>
          </a:p>
          <a:p>
            <a:pPr marL="860425" lvl="2" indent="-174625" eaLnBrk="1" hangingPunct="1">
              <a:tabLst>
                <a:tab pos="1254125" algn="l"/>
              </a:tabLst>
            </a:pPr>
            <a:r>
              <a:rPr lang="en-US" altLang="en-US" sz="2000"/>
              <a:t>Alternatively you can try finding some simple ones online or from a textbook.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/>
              <a:t>Hand trace the code (execute on paper) without running the program.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/>
              <a:t>Then run the program and compare the actual vs. expected result.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/>
              <a:t>Program writing: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/>
              <a:t>Write a program the will right-align text into 3 columns of data.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/>
              <a:t>Write a program the will left-align text into 3 columns of data.</a:t>
            </a:r>
          </a:p>
          <a:p>
            <a:pPr lvl="1" eaLnBrk="1" hangingPunct="1">
              <a:tabLst>
                <a:tab pos="1254125" algn="l"/>
              </a:tabLst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/>
              <a:t>After This Section You Should Now Know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How to format output through: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The use of format specifiers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Escape codes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ln w="381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eaLnBrk="1" hangingPunct="1">
          <a:spcBef>
            <a:spcPct val="0"/>
          </a:spcBef>
          <a:buFontTx/>
          <a:buNone/>
          <a:defRPr sz="1200"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26654</TotalTime>
  <Words>2155</Words>
  <Application>Microsoft Office PowerPoint</Application>
  <PresentationFormat>On-screen Show (4:3)</PresentationFormat>
  <Paragraphs>363</Paragraphs>
  <Slides>31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ＭＳ Ｐゴシック</vt:lpstr>
      <vt:lpstr>Arial</vt:lpstr>
      <vt:lpstr>Calibri</vt:lpstr>
      <vt:lpstr>Consolas</vt:lpstr>
      <vt:lpstr>Times New Roman</vt:lpstr>
      <vt:lpstr>Office Theme</vt:lpstr>
      <vt:lpstr>Getting Started With Python Programming: Part 2</vt:lpstr>
      <vt:lpstr>Input</vt:lpstr>
      <vt:lpstr>Variables: Storing Information (If There Is Time)</vt:lpstr>
      <vt:lpstr>Variables: Storing Information (If There Is Time)</vt:lpstr>
      <vt:lpstr>Storing Integer Information (If There Is Time)</vt:lpstr>
      <vt:lpstr>Storing Real Numbers In The Form Of Floating Point  (If There Is Time)</vt:lpstr>
      <vt:lpstr>Storing Character Information (If There Is Time)</vt:lpstr>
      <vt:lpstr>Storing Information: Bottom Line</vt:lpstr>
      <vt:lpstr>Converting Between Different Types Of Information</vt:lpstr>
      <vt:lpstr>Overloaded Operators</vt:lpstr>
      <vt:lpstr>Overloaded Operators (2)</vt:lpstr>
      <vt:lpstr>Converting Between Different Types Of Information (2)</vt:lpstr>
      <vt:lpstr>Converting Types: Extra Practice For Students</vt:lpstr>
      <vt:lpstr>Converting Between Different Types Of Information: Getting Numeric Input</vt:lpstr>
      <vt:lpstr>Converting Between Different Types Of Information: Getting Numeric Input  (2)</vt:lpstr>
      <vt:lpstr>Section Summary: Input, Representations</vt:lpstr>
      <vt:lpstr>By Default Output Is Unformatted</vt:lpstr>
      <vt:lpstr>Formatting Output</vt:lpstr>
      <vt:lpstr>Format Specifiers</vt:lpstr>
      <vt:lpstr>Types Of Information That Can Be Formatted Via Format Specifiers (Placeholders)</vt:lpstr>
      <vt:lpstr>Format Specifiers: Precision &amp; Field Width</vt:lpstr>
      <vt:lpstr>Formatting Effects Using Format Specifiers</vt:lpstr>
      <vt:lpstr>Displaying The Percent Sign1  (If There Is Time)</vt:lpstr>
      <vt:lpstr>One Application Of Format Specifiers</vt:lpstr>
      <vt:lpstr>Section Summary: Formatting Output</vt:lpstr>
      <vt:lpstr>Escape Codes/Characters</vt:lpstr>
      <vt:lpstr>Escape Codes (2)</vt:lpstr>
      <vt:lpstr>Escape Codes: Application</vt:lpstr>
      <vt:lpstr>Section Summary: Escape Codes</vt:lpstr>
      <vt:lpstr>Extra Practice</vt:lpstr>
      <vt:lpstr>After This Section 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 With Python Programming</dc:title>
  <dc:creator>James Tam</dc:creator>
  <cp:keywords>input;output;formatting output;format specifiers;Escape codes</cp:keywords>
  <cp:lastModifiedBy>James Tam</cp:lastModifiedBy>
  <cp:revision>577</cp:revision>
  <cp:lastPrinted>2021-04-27T22:19:20Z</cp:lastPrinted>
  <dcterms:created xsi:type="dcterms:W3CDTF">2013-08-26T22:54:00Z</dcterms:created>
  <dcterms:modified xsi:type="dcterms:W3CDTF">2023-05-04T04:44:05Z</dcterms:modified>
</cp:coreProperties>
</file>